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0"/>
  </p:notesMasterIdLst>
  <p:handoutMasterIdLst>
    <p:handoutMasterId r:id="rId731"/>
  </p:handoutMasterIdLst>
  <p:sldIdLst>
    <p:sldId id="256" r:id="rId2"/>
    <p:sldId id="269" r:id="rId3"/>
    <p:sldId id="263" r:id="rId4"/>
    <p:sldId id="4213" r:id="rId5"/>
    <p:sldId id="4214" r:id="rId6"/>
    <p:sldId id="846" r:id="rId7"/>
    <p:sldId id="3949" r:id="rId8"/>
    <p:sldId id="3950" r:id="rId9"/>
    <p:sldId id="270" r:id="rId10"/>
    <p:sldId id="4000" r:id="rId11"/>
    <p:sldId id="4224" r:id="rId12"/>
    <p:sldId id="4235" r:id="rId13"/>
    <p:sldId id="4225" r:id="rId14"/>
    <p:sldId id="4216" r:id="rId15"/>
    <p:sldId id="4217" r:id="rId16"/>
    <p:sldId id="4218" r:id="rId17"/>
    <p:sldId id="4219" r:id="rId18"/>
    <p:sldId id="296" r:id="rId19"/>
    <p:sldId id="4277" r:id="rId20"/>
    <p:sldId id="4221" r:id="rId21"/>
    <p:sldId id="4222" r:id="rId22"/>
    <p:sldId id="4226" r:id="rId23"/>
    <p:sldId id="4274" r:id="rId24"/>
    <p:sldId id="4275" r:id="rId25"/>
    <p:sldId id="4276" r:id="rId26"/>
    <p:sldId id="302" r:id="rId27"/>
    <p:sldId id="301" r:id="rId28"/>
    <p:sldId id="4223" r:id="rId29"/>
    <p:sldId id="303" r:id="rId30"/>
    <p:sldId id="4236" r:id="rId31"/>
    <p:sldId id="3964" r:id="rId32"/>
    <p:sldId id="3965" r:id="rId33"/>
    <p:sldId id="3966" r:id="rId34"/>
    <p:sldId id="729" r:id="rId35"/>
    <p:sldId id="550" r:id="rId36"/>
    <p:sldId id="731" r:id="rId37"/>
    <p:sldId id="730" r:id="rId38"/>
    <p:sldId id="551" r:id="rId39"/>
    <p:sldId id="552" r:id="rId40"/>
    <p:sldId id="553" r:id="rId41"/>
    <p:sldId id="724" r:id="rId42"/>
    <p:sldId id="4229" r:id="rId43"/>
    <p:sldId id="726" r:id="rId44"/>
    <p:sldId id="4278" r:id="rId45"/>
    <p:sldId id="4279" r:id="rId46"/>
    <p:sldId id="4280" r:id="rId47"/>
    <p:sldId id="1054" r:id="rId48"/>
    <p:sldId id="559" r:id="rId49"/>
    <p:sldId id="4281" r:id="rId50"/>
    <p:sldId id="732" r:id="rId51"/>
    <p:sldId id="4986" r:id="rId52"/>
    <p:sldId id="733" r:id="rId53"/>
    <p:sldId id="560" r:id="rId54"/>
    <p:sldId id="4230" r:id="rId55"/>
    <p:sldId id="3971" r:id="rId56"/>
    <p:sldId id="3972" r:id="rId57"/>
    <p:sldId id="3973" r:id="rId58"/>
    <p:sldId id="3975" r:id="rId59"/>
    <p:sldId id="4001" r:id="rId60"/>
    <p:sldId id="4002" r:id="rId61"/>
    <p:sldId id="969" r:id="rId62"/>
    <p:sldId id="848" r:id="rId63"/>
    <p:sldId id="849" r:id="rId64"/>
    <p:sldId id="850" r:id="rId65"/>
    <p:sldId id="851" r:id="rId66"/>
    <p:sldId id="853" r:id="rId67"/>
    <p:sldId id="854" r:id="rId68"/>
    <p:sldId id="4231" r:id="rId69"/>
    <p:sldId id="307" r:id="rId70"/>
    <p:sldId id="308" r:id="rId71"/>
    <p:sldId id="309" r:id="rId72"/>
    <p:sldId id="310" r:id="rId73"/>
    <p:sldId id="311" r:id="rId74"/>
    <p:sldId id="312" r:id="rId75"/>
    <p:sldId id="313" r:id="rId76"/>
    <p:sldId id="314" r:id="rId77"/>
    <p:sldId id="316" r:id="rId78"/>
    <p:sldId id="317" r:id="rId79"/>
    <p:sldId id="318" r:id="rId80"/>
    <p:sldId id="315" r:id="rId81"/>
    <p:sldId id="319" r:id="rId82"/>
    <p:sldId id="320" r:id="rId83"/>
    <p:sldId id="305" r:id="rId84"/>
    <p:sldId id="299" r:id="rId85"/>
    <p:sldId id="304" r:id="rId86"/>
    <p:sldId id="3997" r:id="rId87"/>
    <p:sldId id="3999" r:id="rId88"/>
    <p:sldId id="4232" r:id="rId89"/>
    <p:sldId id="4003" r:id="rId90"/>
    <p:sldId id="1309" r:id="rId91"/>
    <p:sldId id="1190" r:id="rId92"/>
    <p:sldId id="1191" r:id="rId93"/>
    <p:sldId id="1192" r:id="rId94"/>
    <p:sldId id="1193" r:id="rId95"/>
    <p:sldId id="1194" r:id="rId96"/>
    <p:sldId id="1195" r:id="rId97"/>
    <p:sldId id="1311" r:id="rId98"/>
    <p:sldId id="1310" r:id="rId99"/>
    <p:sldId id="1196" r:id="rId100"/>
    <p:sldId id="1148" r:id="rId101"/>
    <p:sldId id="1149" r:id="rId102"/>
    <p:sldId id="1155" r:id="rId103"/>
    <p:sldId id="1156" r:id="rId104"/>
    <p:sldId id="4004" r:id="rId105"/>
    <p:sldId id="4005" r:id="rId106"/>
    <p:sldId id="1172" r:id="rId107"/>
    <p:sldId id="1173" r:id="rId108"/>
    <p:sldId id="1174" r:id="rId109"/>
    <p:sldId id="1175" r:id="rId110"/>
    <p:sldId id="1176" r:id="rId111"/>
    <p:sldId id="1177" r:id="rId112"/>
    <p:sldId id="1182" r:id="rId113"/>
    <p:sldId id="1185" r:id="rId114"/>
    <p:sldId id="1187" r:id="rId115"/>
    <p:sldId id="1188" r:id="rId116"/>
    <p:sldId id="1189" r:id="rId117"/>
    <p:sldId id="4006" r:id="rId118"/>
    <p:sldId id="4007" r:id="rId119"/>
    <p:sldId id="4008" r:id="rId120"/>
    <p:sldId id="4009" r:id="rId121"/>
    <p:sldId id="4010" r:id="rId122"/>
    <p:sldId id="4282" r:id="rId123"/>
    <p:sldId id="4011" r:id="rId124"/>
    <p:sldId id="4012" r:id="rId125"/>
    <p:sldId id="4013" r:id="rId126"/>
    <p:sldId id="271" r:id="rId127"/>
    <p:sldId id="4014" r:id="rId128"/>
    <p:sldId id="4015" r:id="rId129"/>
    <p:sldId id="4016" r:id="rId130"/>
    <p:sldId id="4017" r:id="rId131"/>
    <p:sldId id="4018" r:id="rId132"/>
    <p:sldId id="4019" r:id="rId133"/>
    <p:sldId id="4233" r:id="rId134"/>
    <p:sldId id="4020" r:id="rId135"/>
    <p:sldId id="4021" r:id="rId136"/>
    <p:sldId id="4024" r:id="rId137"/>
    <p:sldId id="4256" r:id="rId138"/>
    <p:sldId id="4250" r:id="rId139"/>
    <p:sldId id="4234" r:id="rId140"/>
    <p:sldId id="4026" r:id="rId141"/>
    <p:sldId id="736" r:id="rId142"/>
    <p:sldId id="4255" r:id="rId143"/>
    <p:sldId id="4252" r:id="rId144"/>
    <p:sldId id="4253" r:id="rId145"/>
    <p:sldId id="4254" r:id="rId146"/>
    <p:sldId id="4251" r:id="rId147"/>
    <p:sldId id="737" r:id="rId148"/>
    <p:sldId id="290" r:id="rId149"/>
    <p:sldId id="382" r:id="rId150"/>
    <p:sldId id="352" r:id="rId151"/>
    <p:sldId id="353" r:id="rId152"/>
    <p:sldId id="354" r:id="rId153"/>
    <p:sldId id="355" r:id="rId154"/>
    <p:sldId id="356" r:id="rId155"/>
    <p:sldId id="357" r:id="rId156"/>
    <p:sldId id="358" r:id="rId157"/>
    <p:sldId id="359" r:id="rId158"/>
    <p:sldId id="360" r:id="rId159"/>
    <p:sldId id="361" r:id="rId160"/>
    <p:sldId id="362" r:id="rId161"/>
    <p:sldId id="363" r:id="rId162"/>
    <p:sldId id="364" r:id="rId163"/>
    <p:sldId id="365" r:id="rId164"/>
    <p:sldId id="366" r:id="rId165"/>
    <p:sldId id="367" r:id="rId166"/>
    <p:sldId id="368" r:id="rId167"/>
    <p:sldId id="369" r:id="rId168"/>
    <p:sldId id="4027" r:id="rId169"/>
    <p:sldId id="4028" r:id="rId170"/>
    <p:sldId id="4029" r:id="rId171"/>
    <p:sldId id="4237" r:id="rId172"/>
    <p:sldId id="4262" r:id="rId173"/>
    <p:sldId id="4257" r:id="rId174"/>
    <p:sldId id="4258" r:id="rId175"/>
    <p:sldId id="4259" r:id="rId176"/>
    <p:sldId id="4260" r:id="rId177"/>
    <p:sldId id="4261" r:id="rId178"/>
    <p:sldId id="1631" r:id="rId179"/>
    <p:sldId id="1632" r:id="rId180"/>
    <p:sldId id="1633" r:id="rId181"/>
    <p:sldId id="1634" r:id="rId182"/>
    <p:sldId id="1635" r:id="rId183"/>
    <p:sldId id="1636" r:id="rId184"/>
    <p:sldId id="1637" r:id="rId185"/>
    <p:sldId id="1638" r:id="rId186"/>
    <p:sldId id="1639" r:id="rId187"/>
    <p:sldId id="1641" r:id="rId188"/>
    <p:sldId id="1642" r:id="rId189"/>
    <p:sldId id="1643" r:id="rId190"/>
    <p:sldId id="1644" r:id="rId191"/>
    <p:sldId id="1645" r:id="rId192"/>
    <p:sldId id="1646" r:id="rId193"/>
    <p:sldId id="1647" r:id="rId194"/>
    <p:sldId id="1648" r:id="rId195"/>
    <p:sldId id="4238" r:id="rId196"/>
    <p:sldId id="1649" r:id="rId197"/>
    <p:sldId id="4031" r:id="rId198"/>
    <p:sldId id="1650" r:id="rId199"/>
    <p:sldId id="4032" r:id="rId200"/>
    <p:sldId id="1651" r:id="rId201"/>
    <p:sldId id="1652" r:id="rId202"/>
    <p:sldId id="1653" r:id="rId203"/>
    <p:sldId id="1654" r:id="rId204"/>
    <p:sldId id="1655" r:id="rId205"/>
    <p:sldId id="4270" r:id="rId206"/>
    <p:sldId id="1656" r:id="rId207"/>
    <p:sldId id="4239" r:id="rId208"/>
    <p:sldId id="1657" r:id="rId209"/>
    <p:sldId id="1658" r:id="rId210"/>
    <p:sldId id="2666" r:id="rId211"/>
    <p:sldId id="2668" r:id="rId212"/>
    <p:sldId id="2667" r:id="rId213"/>
    <p:sldId id="2669" r:id="rId214"/>
    <p:sldId id="2670" r:id="rId215"/>
    <p:sldId id="2673" r:id="rId216"/>
    <p:sldId id="3100" r:id="rId217"/>
    <p:sldId id="3102" r:id="rId218"/>
    <p:sldId id="2671" r:id="rId219"/>
    <p:sldId id="3946" r:id="rId220"/>
    <p:sldId id="3947" r:id="rId221"/>
    <p:sldId id="1659" r:id="rId222"/>
    <p:sldId id="1660" r:id="rId223"/>
    <p:sldId id="1661" r:id="rId224"/>
    <p:sldId id="1662" r:id="rId225"/>
    <p:sldId id="1663" r:id="rId226"/>
    <p:sldId id="1664" r:id="rId227"/>
    <p:sldId id="1665" r:id="rId228"/>
    <p:sldId id="1666" r:id="rId229"/>
    <p:sldId id="1667" r:id="rId230"/>
    <p:sldId id="1668" r:id="rId231"/>
    <p:sldId id="1669" r:id="rId232"/>
    <p:sldId id="1670" r:id="rId233"/>
    <p:sldId id="1671" r:id="rId234"/>
    <p:sldId id="4033" r:id="rId235"/>
    <p:sldId id="1672" r:id="rId236"/>
    <p:sldId id="1673" r:id="rId237"/>
    <p:sldId id="4035" r:id="rId238"/>
    <p:sldId id="4036" r:id="rId239"/>
    <p:sldId id="4037" r:id="rId240"/>
    <p:sldId id="4038" r:id="rId241"/>
    <p:sldId id="4039" r:id="rId242"/>
    <p:sldId id="4040" r:id="rId243"/>
    <p:sldId id="4041" r:id="rId244"/>
    <p:sldId id="4042" r:id="rId245"/>
    <p:sldId id="4043" r:id="rId246"/>
    <p:sldId id="4044" r:id="rId247"/>
    <p:sldId id="4045" r:id="rId248"/>
    <p:sldId id="1674" r:id="rId249"/>
    <p:sldId id="1675" r:id="rId250"/>
    <p:sldId id="1676" r:id="rId251"/>
    <p:sldId id="1677" r:id="rId252"/>
    <p:sldId id="1678" r:id="rId253"/>
    <p:sldId id="1679" r:id="rId254"/>
    <p:sldId id="1680" r:id="rId255"/>
    <p:sldId id="4046" r:id="rId256"/>
    <p:sldId id="4047" r:id="rId257"/>
    <p:sldId id="4048" r:id="rId258"/>
    <p:sldId id="1827" r:id="rId259"/>
    <p:sldId id="1828" r:id="rId260"/>
    <p:sldId id="4240" r:id="rId261"/>
    <p:sldId id="4263" r:id="rId262"/>
    <p:sldId id="4264" r:id="rId263"/>
    <p:sldId id="4265" r:id="rId264"/>
    <p:sldId id="4266" r:id="rId265"/>
    <p:sldId id="4267" r:id="rId266"/>
    <p:sldId id="1829" r:id="rId267"/>
    <p:sldId id="4049" r:id="rId268"/>
    <p:sldId id="4268" r:id="rId269"/>
    <p:sldId id="4269" r:id="rId270"/>
    <p:sldId id="1833" r:id="rId271"/>
    <p:sldId id="1834" r:id="rId272"/>
    <p:sldId id="1835" r:id="rId273"/>
    <p:sldId id="1836" r:id="rId274"/>
    <p:sldId id="4241" r:id="rId275"/>
    <p:sldId id="1837" r:id="rId276"/>
    <p:sldId id="1838" r:id="rId277"/>
    <p:sldId id="1839" r:id="rId278"/>
    <p:sldId id="1840" r:id="rId279"/>
    <p:sldId id="1841" r:id="rId280"/>
    <p:sldId id="4242" r:id="rId281"/>
    <p:sldId id="1842" r:id="rId282"/>
    <p:sldId id="1843" r:id="rId283"/>
    <p:sldId id="4243" r:id="rId284"/>
    <p:sldId id="1844" r:id="rId285"/>
    <p:sldId id="1845" r:id="rId286"/>
    <p:sldId id="1846" r:id="rId287"/>
    <p:sldId id="4050" r:id="rId288"/>
    <p:sldId id="1848" r:id="rId289"/>
    <p:sldId id="1849" r:id="rId290"/>
    <p:sldId id="1850" r:id="rId291"/>
    <p:sldId id="1851" r:id="rId292"/>
    <p:sldId id="1852" r:id="rId293"/>
    <p:sldId id="1853" r:id="rId294"/>
    <p:sldId id="4051" r:id="rId295"/>
    <p:sldId id="1854" r:id="rId296"/>
    <p:sldId id="1855" r:id="rId297"/>
    <p:sldId id="1856" r:id="rId298"/>
    <p:sldId id="1857" r:id="rId299"/>
    <p:sldId id="1859" r:id="rId300"/>
    <p:sldId id="1860" r:id="rId301"/>
    <p:sldId id="4271" r:id="rId302"/>
    <p:sldId id="1861" r:id="rId303"/>
    <p:sldId id="1862" r:id="rId304"/>
    <p:sldId id="1863" r:id="rId305"/>
    <p:sldId id="1864" r:id="rId306"/>
    <p:sldId id="1865" r:id="rId307"/>
    <p:sldId id="1866" r:id="rId308"/>
    <p:sldId id="1867" r:id="rId309"/>
    <p:sldId id="1868" r:id="rId310"/>
    <p:sldId id="1869" r:id="rId311"/>
    <p:sldId id="1870" r:id="rId312"/>
    <p:sldId id="1871" r:id="rId313"/>
    <p:sldId id="1872" r:id="rId314"/>
    <p:sldId id="1873" r:id="rId315"/>
    <p:sldId id="1874" r:id="rId316"/>
    <p:sldId id="1875" r:id="rId317"/>
    <p:sldId id="1876" r:id="rId318"/>
    <p:sldId id="4052" r:id="rId319"/>
    <p:sldId id="4053" r:id="rId320"/>
    <p:sldId id="4054" r:id="rId321"/>
    <p:sldId id="1877" r:id="rId322"/>
    <p:sldId id="1879" r:id="rId323"/>
    <p:sldId id="1880" r:id="rId324"/>
    <p:sldId id="1881" r:id="rId325"/>
    <p:sldId id="1882" r:id="rId326"/>
    <p:sldId id="1883" r:id="rId327"/>
    <p:sldId id="1884" r:id="rId328"/>
    <p:sldId id="1885" r:id="rId329"/>
    <p:sldId id="1886" r:id="rId330"/>
    <p:sldId id="1887" r:id="rId331"/>
    <p:sldId id="1888" r:id="rId332"/>
    <p:sldId id="4272" r:id="rId333"/>
    <p:sldId id="1889" r:id="rId334"/>
    <p:sldId id="1890" r:id="rId335"/>
    <p:sldId id="1891" r:id="rId336"/>
    <p:sldId id="1892" r:id="rId337"/>
    <p:sldId id="1893" r:id="rId338"/>
    <p:sldId id="1894" r:id="rId339"/>
    <p:sldId id="1895" r:id="rId340"/>
    <p:sldId id="4055" r:id="rId341"/>
    <p:sldId id="1896" r:id="rId342"/>
    <p:sldId id="1897" r:id="rId343"/>
    <p:sldId id="1898" r:id="rId344"/>
    <p:sldId id="1899" r:id="rId345"/>
    <p:sldId id="1900" r:id="rId346"/>
    <p:sldId id="1901" r:id="rId347"/>
    <p:sldId id="1902" r:id="rId348"/>
    <p:sldId id="1903" r:id="rId349"/>
    <p:sldId id="1904" r:id="rId350"/>
    <p:sldId id="1905" r:id="rId351"/>
    <p:sldId id="1907" r:id="rId352"/>
    <p:sldId id="1906" r:id="rId353"/>
    <p:sldId id="1908" r:id="rId354"/>
    <p:sldId id="1909" r:id="rId355"/>
    <p:sldId id="1910" r:id="rId356"/>
    <p:sldId id="4056" r:id="rId357"/>
    <p:sldId id="1913" r:id="rId358"/>
    <p:sldId id="1914" r:id="rId359"/>
    <p:sldId id="1915" r:id="rId360"/>
    <p:sldId id="1916" r:id="rId361"/>
    <p:sldId id="1918" r:id="rId362"/>
    <p:sldId id="1919" r:id="rId363"/>
    <p:sldId id="1920" r:id="rId364"/>
    <p:sldId id="1922" r:id="rId365"/>
    <p:sldId id="1923" r:id="rId366"/>
    <p:sldId id="1924" r:id="rId367"/>
    <p:sldId id="1926" r:id="rId368"/>
    <p:sldId id="1925" r:id="rId369"/>
    <p:sldId id="1927" r:id="rId370"/>
    <p:sldId id="1928" r:id="rId371"/>
    <p:sldId id="1929" r:id="rId372"/>
    <p:sldId id="1930" r:id="rId373"/>
    <p:sldId id="1931" r:id="rId374"/>
    <p:sldId id="1932" r:id="rId375"/>
    <p:sldId id="1933" r:id="rId376"/>
    <p:sldId id="1934" r:id="rId377"/>
    <p:sldId id="1935" r:id="rId378"/>
    <p:sldId id="1963" r:id="rId379"/>
    <p:sldId id="1964" r:id="rId380"/>
    <p:sldId id="1965" r:id="rId381"/>
    <p:sldId id="1966" r:id="rId382"/>
    <p:sldId id="1967" r:id="rId383"/>
    <p:sldId id="1968" r:id="rId384"/>
    <p:sldId id="1969" r:id="rId385"/>
    <p:sldId id="1970" r:id="rId386"/>
    <p:sldId id="1971" r:id="rId387"/>
    <p:sldId id="1972" r:id="rId388"/>
    <p:sldId id="1973" r:id="rId389"/>
    <p:sldId id="4057" r:id="rId390"/>
    <p:sldId id="4058" r:id="rId391"/>
    <p:sldId id="4059" r:id="rId392"/>
    <p:sldId id="4060" r:id="rId393"/>
    <p:sldId id="4061" r:id="rId394"/>
    <p:sldId id="1975" r:id="rId395"/>
    <p:sldId id="1976" r:id="rId396"/>
    <p:sldId id="1977" r:id="rId397"/>
    <p:sldId id="1978" r:id="rId398"/>
    <p:sldId id="1979" r:id="rId399"/>
    <p:sldId id="1981" r:id="rId400"/>
    <p:sldId id="1980" r:id="rId401"/>
    <p:sldId id="1982" r:id="rId402"/>
    <p:sldId id="1983" r:id="rId403"/>
    <p:sldId id="1984" r:id="rId404"/>
    <p:sldId id="4062" r:id="rId405"/>
    <p:sldId id="4063" r:id="rId406"/>
    <p:sldId id="4064" r:id="rId407"/>
    <p:sldId id="1962" r:id="rId408"/>
    <p:sldId id="1986" r:id="rId409"/>
    <p:sldId id="1987" r:id="rId410"/>
    <p:sldId id="1988" r:id="rId411"/>
    <p:sldId id="1989" r:id="rId412"/>
    <p:sldId id="1990" r:id="rId413"/>
    <p:sldId id="1991" r:id="rId414"/>
    <p:sldId id="1992" r:id="rId415"/>
    <p:sldId id="1993" r:id="rId416"/>
    <p:sldId id="1995" r:id="rId417"/>
    <p:sldId id="1997" r:id="rId418"/>
    <p:sldId id="1998" r:id="rId419"/>
    <p:sldId id="1999" r:id="rId420"/>
    <p:sldId id="2001" r:id="rId421"/>
    <p:sldId id="2002" r:id="rId422"/>
    <p:sldId id="4163" r:id="rId423"/>
    <p:sldId id="2003" r:id="rId424"/>
    <p:sldId id="2006" r:id="rId425"/>
    <p:sldId id="4165" r:id="rId426"/>
    <p:sldId id="2008" r:id="rId427"/>
    <p:sldId id="2009" r:id="rId428"/>
    <p:sldId id="4166" r:id="rId429"/>
    <p:sldId id="2011" r:id="rId430"/>
    <p:sldId id="2010" r:id="rId431"/>
    <p:sldId id="2012" r:id="rId432"/>
    <p:sldId id="4167" r:id="rId433"/>
    <p:sldId id="2013" r:id="rId434"/>
    <p:sldId id="2014" r:id="rId435"/>
    <p:sldId id="2015" r:id="rId436"/>
    <p:sldId id="2016" r:id="rId437"/>
    <p:sldId id="2017" r:id="rId438"/>
    <p:sldId id="2019" r:id="rId439"/>
    <p:sldId id="2020" r:id="rId440"/>
    <p:sldId id="2021" r:id="rId441"/>
    <p:sldId id="2022" r:id="rId442"/>
    <p:sldId id="2023" r:id="rId443"/>
    <p:sldId id="2024" r:id="rId444"/>
    <p:sldId id="2025" r:id="rId445"/>
    <p:sldId id="2026" r:id="rId446"/>
    <p:sldId id="2027" r:id="rId447"/>
    <p:sldId id="2028" r:id="rId448"/>
    <p:sldId id="2029" r:id="rId449"/>
    <p:sldId id="2031" r:id="rId450"/>
    <p:sldId id="2032" r:id="rId451"/>
    <p:sldId id="2033" r:id="rId452"/>
    <p:sldId id="2034" r:id="rId453"/>
    <p:sldId id="2035" r:id="rId454"/>
    <p:sldId id="2036" r:id="rId455"/>
    <p:sldId id="2037" r:id="rId456"/>
    <p:sldId id="2038" r:id="rId457"/>
    <p:sldId id="2039" r:id="rId458"/>
    <p:sldId id="2040" r:id="rId459"/>
    <p:sldId id="2041" r:id="rId460"/>
    <p:sldId id="2042" r:id="rId461"/>
    <p:sldId id="2043" r:id="rId462"/>
    <p:sldId id="2044" r:id="rId463"/>
    <p:sldId id="2046" r:id="rId464"/>
    <p:sldId id="2045" r:id="rId465"/>
    <p:sldId id="2047" r:id="rId466"/>
    <p:sldId id="2048" r:id="rId467"/>
    <p:sldId id="2049" r:id="rId468"/>
    <p:sldId id="2050" r:id="rId469"/>
    <p:sldId id="2051" r:id="rId470"/>
    <p:sldId id="2052" r:id="rId471"/>
    <p:sldId id="4244" r:id="rId472"/>
    <p:sldId id="2054" r:id="rId473"/>
    <p:sldId id="4168" r:id="rId474"/>
    <p:sldId id="4169" r:id="rId475"/>
    <p:sldId id="2056" r:id="rId476"/>
    <p:sldId id="2057" r:id="rId477"/>
    <p:sldId id="2058" r:id="rId478"/>
    <p:sldId id="2059" r:id="rId479"/>
    <p:sldId id="2060" r:id="rId480"/>
    <p:sldId id="2061" r:id="rId481"/>
    <p:sldId id="2062" r:id="rId482"/>
    <p:sldId id="2063" r:id="rId483"/>
    <p:sldId id="2065" r:id="rId484"/>
    <p:sldId id="2067" r:id="rId485"/>
    <p:sldId id="2068" r:id="rId486"/>
    <p:sldId id="2069" r:id="rId487"/>
    <p:sldId id="2070" r:id="rId488"/>
    <p:sldId id="2071" r:id="rId489"/>
    <p:sldId id="2073" r:id="rId490"/>
    <p:sldId id="2074" r:id="rId491"/>
    <p:sldId id="2075" r:id="rId492"/>
    <p:sldId id="2076" r:id="rId493"/>
    <p:sldId id="2077" r:id="rId494"/>
    <p:sldId id="2078" r:id="rId495"/>
    <p:sldId id="2079" r:id="rId496"/>
    <p:sldId id="2081" r:id="rId497"/>
    <p:sldId id="2082" r:id="rId498"/>
    <p:sldId id="2080" r:id="rId499"/>
    <p:sldId id="2083" r:id="rId500"/>
    <p:sldId id="2084" r:id="rId501"/>
    <p:sldId id="2085" r:id="rId502"/>
    <p:sldId id="4170" r:id="rId503"/>
    <p:sldId id="4171" r:id="rId504"/>
    <p:sldId id="2090" r:id="rId505"/>
    <p:sldId id="4172" r:id="rId506"/>
    <p:sldId id="2091" r:id="rId507"/>
    <p:sldId id="2092" r:id="rId508"/>
    <p:sldId id="2105" r:id="rId509"/>
    <p:sldId id="2106" r:id="rId510"/>
    <p:sldId id="2107" r:id="rId511"/>
    <p:sldId id="2111" r:id="rId512"/>
    <p:sldId id="2112" r:id="rId513"/>
    <p:sldId id="2113" r:id="rId514"/>
    <p:sldId id="2121" r:id="rId515"/>
    <p:sldId id="2124" r:id="rId516"/>
    <p:sldId id="2125" r:id="rId517"/>
    <p:sldId id="2123" r:id="rId518"/>
    <p:sldId id="4245" r:id="rId519"/>
    <p:sldId id="2130" r:id="rId520"/>
    <p:sldId id="2131" r:id="rId521"/>
    <p:sldId id="2132" r:id="rId522"/>
    <p:sldId id="4173" r:id="rId523"/>
    <p:sldId id="2133" r:id="rId524"/>
    <p:sldId id="2134" r:id="rId525"/>
    <p:sldId id="2135" r:id="rId526"/>
    <p:sldId id="4174" r:id="rId527"/>
    <p:sldId id="2136" r:id="rId528"/>
    <p:sldId id="2137" r:id="rId529"/>
    <p:sldId id="4175" r:id="rId530"/>
    <p:sldId id="4176" r:id="rId531"/>
    <p:sldId id="4177" r:id="rId532"/>
    <p:sldId id="4178" r:id="rId533"/>
    <p:sldId id="4179" r:id="rId534"/>
    <p:sldId id="4180" r:id="rId535"/>
    <p:sldId id="4181" r:id="rId536"/>
    <p:sldId id="4065" r:id="rId537"/>
    <p:sldId id="4066" r:id="rId538"/>
    <p:sldId id="2138" r:id="rId539"/>
    <p:sldId id="2139" r:id="rId540"/>
    <p:sldId id="2140" r:id="rId541"/>
    <p:sldId id="2141" r:id="rId542"/>
    <p:sldId id="2142" r:id="rId543"/>
    <p:sldId id="4161" r:id="rId544"/>
    <p:sldId id="2143" r:id="rId545"/>
    <p:sldId id="2144" r:id="rId546"/>
    <p:sldId id="4182" r:id="rId547"/>
    <p:sldId id="4183" r:id="rId548"/>
    <p:sldId id="4184" r:id="rId549"/>
    <p:sldId id="2145" r:id="rId550"/>
    <p:sldId id="2146" r:id="rId551"/>
    <p:sldId id="2147" r:id="rId552"/>
    <p:sldId id="2148" r:id="rId553"/>
    <p:sldId id="4068" r:id="rId554"/>
    <p:sldId id="2149" r:id="rId555"/>
    <p:sldId id="4067" r:id="rId556"/>
    <p:sldId id="4185" r:id="rId557"/>
    <p:sldId id="4186" r:id="rId558"/>
    <p:sldId id="4188" r:id="rId559"/>
    <p:sldId id="4189" r:id="rId560"/>
    <p:sldId id="4190" r:id="rId561"/>
    <p:sldId id="4191" r:id="rId562"/>
    <p:sldId id="4192" r:id="rId563"/>
    <p:sldId id="4193" r:id="rId564"/>
    <p:sldId id="4194" r:id="rId565"/>
    <p:sldId id="4071" r:id="rId566"/>
    <p:sldId id="2152" r:id="rId567"/>
    <p:sldId id="4072" r:id="rId568"/>
    <p:sldId id="4073" r:id="rId569"/>
    <p:sldId id="4074" r:id="rId570"/>
    <p:sldId id="4075" r:id="rId571"/>
    <p:sldId id="4076" r:id="rId572"/>
    <p:sldId id="4195" r:id="rId573"/>
    <p:sldId id="4196" r:id="rId574"/>
    <p:sldId id="4197" r:id="rId575"/>
    <p:sldId id="4198" r:id="rId576"/>
    <p:sldId id="4199" r:id="rId577"/>
    <p:sldId id="4200" r:id="rId578"/>
    <p:sldId id="2155" r:id="rId579"/>
    <p:sldId id="4123" r:id="rId580"/>
    <p:sldId id="4124" r:id="rId581"/>
    <p:sldId id="4125" r:id="rId582"/>
    <p:sldId id="4128" r:id="rId583"/>
    <p:sldId id="4130" r:id="rId584"/>
    <p:sldId id="4131" r:id="rId585"/>
    <p:sldId id="4132" r:id="rId586"/>
    <p:sldId id="4093" r:id="rId587"/>
    <p:sldId id="4094" r:id="rId588"/>
    <p:sldId id="4095" r:id="rId589"/>
    <p:sldId id="4096" r:id="rId590"/>
    <p:sldId id="4201" r:id="rId591"/>
    <p:sldId id="4136" r:id="rId592"/>
    <p:sldId id="4137" r:id="rId593"/>
    <p:sldId id="4138" r:id="rId594"/>
    <p:sldId id="4162" r:id="rId595"/>
    <p:sldId id="4097" r:id="rId596"/>
    <p:sldId id="2151" r:id="rId597"/>
    <p:sldId id="2153" r:id="rId598"/>
    <p:sldId id="2154" r:id="rId599"/>
    <p:sldId id="4098" r:id="rId600"/>
    <p:sldId id="4139" r:id="rId601"/>
    <p:sldId id="4140" r:id="rId602"/>
    <p:sldId id="4141" r:id="rId603"/>
    <p:sldId id="4142" r:id="rId604"/>
    <p:sldId id="2163" r:id="rId605"/>
    <p:sldId id="2164" r:id="rId606"/>
    <p:sldId id="2165" r:id="rId607"/>
    <p:sldId id="4273" r:id="rId608"/>
    <p:sldId id="2166" r:id="rId609"/>
    <p:sldId id="2167" r:id="rId610"/>
    <p:sldId id="2168" r:id="rId611"/>
    <p:sldId id="2169" r:id="rId612"/>
    <p:sldId id="2170" r:id="rId613"/>
    <p:sldId id="2171" r:id="rId614"/>
    <p:sldId id="2173" r:id="rId615"/>
    <p:sldId id="2174" r:id="rId616"/>
    <p:sldId id="2175" r:id="rId617"/>
    <p:sldId id="2176" r:id="rId618"/>
    <p:sldId id="2178" r:id="rId619"/>
    <p:sldId id="4202" r:id="rId620"/>
    <p:sldId id="4203" r:id="rId621"/>
    <p:sldId id="2179" r:id="rId622"/>
    <p:sldId id="2180" r:id="rId623"/>
    <p:sldId id="2181" r:id="rId624"/>
    <p:sldId id="2182" r:id="rId625"/>
    <p:sldId id="2183" r:id="rId626"/>
    <p:sldId id="2184" r:id="rId627"/>
    <p:sldId id="4204" r:id="rId628"/>
    <p:sldId id="4205" r:id="rId629"/>
    <p:sldId id="2185" r:id="rId630"/>
    <p:sldId id="4206" r:id="rId631"/>
    <p:sldId id="2186" r:id="rId632"/>
    <p:sldId id="4207" r:id="rId633"/>
    <p:sldId id="2188" r:id="rId634"/>
    <p:sldId id="2189" r:id="rId635"/>
    <p:sldId id="2187" r:id="rId636"/>
    <p:sldId id="2190" r:id="rId637"/>
    <p:sldId id="4208" r:id="rId638"/>
    <p:sldId id="2192" r:id="rId639"/>
    <p:sldId id="4100" r:id="rId640"/>
    <p:sldId id="4101" r:id="rId641"/>
    <p:sldId id="4102" r:id="rId642"/>
    <p:sldId id="4103" r:id="rId643"/>
    <p:sldId id="4104" r:id="rId644"/>
    <p:sldId id="4105" r:id="rId645"/>
    <p:sldId id="4106" r:id="rId646"/>
    <p:sldId id="4115" r:id="rId647"/>
    <p:sldId id="4107" r:id="rId648"/>
    <p:sldId id="4108" r:id="rId649"/>
    <p:sldId id="4109" r:id="rId650"/>
    <p:sldId id="4110" r:id="rId651"/>
    <p:sldId id="4111" r:id="rId652"/>
    <p:sldId id="4112" r:id="rId653"/>
    <p:sldId id="4113" r:id="rId654"/>
    <p:sldId id="4117" r:id="rId655"/>
    <p:sldId id="4114" r:id="rId656"/>
    <p:sldId id="4246" r:id="rId657"/>
    <p:sldId id="2193" r:id="rId658"/>
    <p:sldId id="2194" r:id="rId659"/>
    <p:sldId id="4247" r:id="rId660"/>
    <p:sldId id="2195" r:id="rId661"/>
    <p:sldId id="2197" r:id="rId662"/>
    <p:sldId id="4209" r:id="rId663"/>
    <p:sldId id="2198" r:id="rId664"/>
    <p:sldId id="2199" r:id="rId665"/>
    <p:sldId id="2200" r:id="rId666"/>
    <p:sldId id="2201" r:id="rId667"/>
    <p:sldId id="2202" r:id="rId668"/>
    <p:sldId id="2204" r:id="rId669"/>
    <p:sldId id="2205" r:id="rId670"/>
    <p:sldId id="2206" r:id="rId671"/>
    <p:sldId id="2207" r:id="rId672"/>
    <p:sldId id="2208" r:id="rId673"/>
    <p:sldId id="2209" r:id="rId674"/>
    <p:sldId id="2210" r:id="rId675"/>
    <p:sldId id="2211" r:id="rId676"/>
    <p:sldId id="2212" r:id="rId677"/>
    <p:sldId id="2213" r:id="rId678"/>
    <p:sldId id="2214" r:id="rId679"/>
    <p:sldId id="2215" r:id="rId680"/>
    <p:sldId id="2216" r:id="rId681"/>
    <p:sldId id="2218" r:id="rId682"/>
    <p:sldId id="2217" r:id="rId683"/>
    <p:sldId id="2220" r:id="rId684"/>
    <p:sldId id="2219" r:id="rId685"/>
    <p:sldId id="2221" r:id="rId686"/>
    <p:sldId id="2222" r:id="rId687"/>
    <p:sldId id="2223" r:id="rId688"/>
    <p:sldId id="2224" r:id="rId689"/>
    <p:sldId id="4248" r:id="rId690"/>
    <p:sldId id="2228" r:id="rId691"/>
    <p:sldId id="2229" r:id="rId692"/>
    <p:sldId id="2227" r:id="rId693"/>
    <p:sldId id="2230" r:id="rId694"/>
    <p:sldId id="2231" r:id="rId695"/>
    <p:sldId id="2233" r:id="rId696"/>
    <p:sldId id="2232" r:id="rId697"/>
    <p:sldId id="2234" r:id="rId698"/>
    <p:sldId id="2235" r:id="rId699"/>
    <p:sldId id="4249" r:id="rId700"/>
    <p:sldId id="2236" r:id="rId701"/>
    <p:sldId id="2237" r:id="rId702"/>
    <p:sldId id="2238" r:id="rId703"/>
    <p:sldId id="2239" r:id="rId704"/>
    <p:sldId id="2243" r:id="rId705"/>
    <p:sldId id="2242" r:id="rId706"/>
    <p:sldId id="2244" r:id="rId707"/>
    <p:sldId id="2245" r:id="rId708"/>
    <p:sldId id="4143" r:id="rId709"/>
    <p:sldId id="4144" r:id="rId710"/>
    <p:sldId id="4145" r:id="rId711"/>
    <p:sldId id="4146" r:id="rId712"/>
    <p:sldId id="4147" r:id="rId713"/>
    <p:sldId id="4148" r:id="rId714"/>
    <p:sldId id="4149" r:id="rId715"/>
    <p:sldId id="4150" r:id="rId716"/>
    <p:sldId id="4151" r:id="rId717"/>
    <p:sldId id="4152" r:id="rId718"/>
    <p:sldId id="4159" r:id="rId719"/>
    <p:sldId id="4160" r:id="rId720"/>
    <p:sldId id="4153" r:id="rId721"/>
    <p:sldId id="4154" r:id="rId722"/>
    <p:sldId id="4155" r:id="rId723"/>
    <p:sldId id="4156" r:id="rId724"/>
    <p:sldId id="4157" r:id="rId725"/>
    <p:sldId id="4211" r:id="rId726"/>
    <p:sldId id="4212" r:id="rId727"/>
    <p:sldId id="4158" r:id="rId728"/>
    <p:sldId id="261" r:id="rId7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EFB7D3E-FDA6-4D51-A1A6-113D62AFC238}">
          <p14:sldIdLst>
            <p14:sldId id="256"/>
            <p14:sldId id="269"/>
            <p14:sldId id="263"/>
            <p14:sldId id="4213"/>
            <p14:sldId id="4214"/>
            <p14:sldId id="846"/>
            <p14:sldId id="3949"/>
            <p14:sldId id="3950"/>
            <p14:sldId id="270"/>
            <p14:sldId id="4000"/>
            <p14:sldId id="4224"/>
            <p14:sldId id="4235"/>
            <p14:sldId id="4225"/>
            <p14:sldId id="4216"/>
            <p14:sldId id="4217"/>
            <p14:sldId id="4218"/>
            <p14:sldId id="4219"/>
            <p14:sldId id="296"/>
            <p14:sldId id="4277"/>
            <p14:sldId id="4221"/>
            <p14:sldId id="4222"/>
            <p14:sldId id="4226"/>
            <p14:sldId id="4274"/>
            <p14:sldId id="4275"/>
            <p14:sldId id="4276"/>
            <p14:sldId id="302"/>
            <p14:sldId id="301"/>
            <p14:sldId id="4223"/>
            <p14:sldId id="303"/>
            <p14:sldId id="4236"/>
            <p14:sldId id="3964"/>
            <p14:sldId id="3965"/>
            <p14:sldId id="3966"/>
            <p14:sldId id="729"/>
            <p14:sldId id="550"/>
            <p14:sldId id="731"/>
            <p14:sldId id="730"/>
            <p14:sldId id="551"/>
            <p14:sldId id="552"/>
            <p14:sldId id="553"/>
            <p14:sldId id="724"/>
            <p14:sldId id="4229"/>
            <p14:sldId id="726"/>
            <p14:sldId id="4278"/>
            <p14:sldId id="4279"/>
            <p14:sldId id="4280"/>
            <p14:sldId id="1054"/>
            <p14:sldId id="559"/>
            <p14:sldId id="4281"/>
            <p14:sldId id="732"/>
            <p14:sldId id="4986"/>
            <p14:sldId id="733"/>
            <p14:sldId id="560"/>
            <p14:sldId id="4230"/>
            <p14:sldId id="3971"/>
            <p14:sldId id="3972"/>
            <p14:sldId id="3973"/>
            <p14:sldId id="3975"/>
            <p14:sldId id="4001"/>
            <p14:sldId id="4002"/>
            <p14:sldId id="969"/>
            <p14:sldId id="848"/>
            <p14:sldId id="849"/>
            <p14:sldId id="850"/>
            <p14:sldId id="851"/>
            <p14:sldId id="853"/>
            <p14:sldId id="854"/>
            <p14:sldId id="4231"/>
            <p14:sldId id="307"/>
            <p14:sldId id="308"/>
            <p14:sldId id="309"/>
            <p14:sldId id="310"/>
            <p14:sldId id="311"/>
            <p14:sldId id="312"/>
            <p14:sldId id="313"/>
            <p14:sldId id="314"/>
            <p14:sldId id="316"/>
            <p14:sldId id="317"/>
            <p14:sldId id="318"/>
            <p14:sldId id="315"/>
            <p14:sldId id="319"/>
            <p14:sldId id="320"/>
            <p14:sldId id="305"/>
            <p14:sldId id="299"/>
            <p14:sldId id="304"/>
            <p14:sldId id="3997"/>
            <p14:sldId id="3999"/>
            <p14:sldId id="4232"/>
            <p14:sldId id="4003"/>
            <p14:sldId id="1309"/>
            <p14:sldId id="1190"/>
            <p14:sldId id="1191"/>
            <p14:sldId id="1192"/>
            <p14:sldId id="1193"/>
            <p14:sldId id="1194"/>
            <p14:sldId id="1195"/>
            <p14:sldId id="1311"/>
            <p14:sldId id="1310"/>
            <p14:sldId id="1196"/>
            <p14:sldId id="1148"/>
            <p14:sldId id="1149"/>
            <p14:sldId id="1155"/>
            <p14:sldId id="1156"/>
            <p14:sldId id="4004"/>
            <p14:sldId id="4005"/>
            <p14:sldId id="1172"/>
            <p14:sldId id="1173"/>
            <p14:sldId id="1174"/>
            <p14:sldId id="1175"/>
            <p14:sldId id="1176"/>
            <p14:sldId id="1177"/>
            <p14:sldId id="1182"/>
            <p14:sldId id="1185"/>
            <p14:sldId id="1187"/>
            <p14:sldId id="1188"/>
            <p14:sldId id="1189"/>
            <p14:sldId id="4006"/>
            <p14:sldId id="4007"/>
            <p14:sldId id="4008"/>
            <p14:sldId id="4009"/>
            <p14:sldId id="4010"/>
            <p14:sldId id="4282"/>
            <p14:sldId id="4011"/>
            <p14:sldId id="4012"/>
            <p14:sldId id="4013"/>
            <p14:sldId id="271"/>
            <p14:sldId id="4014"/>
            <p14:sldId id="4015"/>
            <p14:sldId id="4016"/>
            <p14:sldId id="4017"/>
            <p14:sldId id="4018"/>
            <p14:sldId id="4019"/>
            <p14:sldId id="4233"/>
            <p14:sldId id="4020"/>
            <p14:sldId id="4021"/>
            <p14:sldId id="4024"/>
            <p14:sldId id="4256"/>
            <p14:sldId id="4250"/>
          </p14:sldIdLst>
        </p14:section>
        <p14:section name="无标题节" id="{60AC5150-8323-4B87-9C5A-C489F3098CBE}">
          <p14:sldIdLst>
            <p14:sldId id="4234"/>
            <p14:sldId id="4026"/>
            <p14:sldId id="736"/>
            <p14:sldId id="4255"/>
            <p14:sldId id="4252"/>
            <p14:sldId id="4253"/>
            <p14:sldId id="4254"/>
            <p14:sldId id="4251"/>
            <p14:sldId id="737"/>
            <p14:sldId id="290"/>
            <p14:sldId id="382"/>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4027"/>
            <p14:sldId id="4028"/>
            <p14:sldId id="4029"/>
            <p14:sldId id="4237"/>
            <p14:sldId id="4262"/>
            <p14:sldId id="4257"/>
            <p14:sldId id="4258"/>
            <p14:sldId id="4259"/>
            <p14:sldId id="4260"/>
            <p14:sldId id="4261"/>
            <p14:sldId id="1631"/>
            <p14:sldId id="1632"/>
            <p14:sldId id="1633"/>
            <p14:sldId id="1634"/>
            <p14:sldId id="1635"/>
            <p14:sldId id="1636"/>
            <p14:sldId id="1637"/>
            <p14:sldId id="1638"/>
            <p14:sldId id="1639"/>
            <p14:sldId id="1641"/>
            <p14:sldId id="1642"/>
            <p14:sldId id="1643"/>
            <p14:sldId id="1644"/>
            <p14:sldId id="1645"/>
            <p14:sldId id="1646"/>
            <p14:sldId id="1647"/>
            <p14:sldId id="1648"/>
            <p14:sldId id="4238"/>
            <p14:sldId id="1649"/>
            <p14:sldId id="4031"/>
            <p14:sldId id="1650"/>
            <p14:sldId id="4032"/>
            <p14:sldId id="1651"/>
            <p14:sldId id="1652"/>
            <p14:sldId id="1653"/>
            <p14:sldId id="1654"/>
            <p14:sldId id="1655"/>
            <p14:sldId id="4270"/>
            <p14:sldId id="1656"/>
            <p14:sldId id="4239"/>
            <p14:sldId id="1657"/>
            <p14:sldId id="1658"/>
            <p14:sldId id="2666"/>
            <p14:sldId id="2668"/>
            <p14:sldId id="2667"/>
            <p14:sldId id="2669"/>
            <p14:sldId id="2670"/>
            <p14:sldId id="2673"/>
            <p14:sldId id="3100"/>
            <p14:sldId id="3102"/>
            <p14:sldId id="2671"/>
            <p14:sldId id="3946"/>
            <p14:sldId id="3947"/>
            <p14:sldId id="1659"/>
            <p14:sldId id="1660"/>
            <p14:sldId id="1661"/>
            <p14:sldId id="1662"/>
            <p14:sldId id="1663"/>
            <p14:sldId id="1664"/>
            <p14:sldId id="1665"/>
            <p14:sldId id="1666"/>
            <p14:sldId id="1667"/>
            <p14:sldId id="1668"/>
            <p14:sldId id="1669"/>
            <p14:sldId id="1670"/>
            <p14:sldId id="1671"/>
            <p14:sldId id="4033"/>
            <p14:sldId id="1672"/>
            <p14:sldId id="1673"/>
            <p14:sldId id="4035"/>
            <p14:sldId id="4036"/>
            <p14:sldId id="4037"/>
            <p14:sldId id="4038"/>
            <p14:sldId id="4039"/>
            <p14:sldId id="4040"/>
            <p14:sldId id="4041"/>
            <p14:sldId id="4042"/>
            <p14:sldId id="4043"/>
            <p14:sldId id="4044"/>
            <p14:sldId id="4045"/>
            <p14:sldId id="1674"/>
            <p14:sldId id="1675"/>
            <p14:sldId id="1676"/>
            <p14:sldId id="1677"/>
            <p14:sldId id="1678"/>
            <p14:sldId id="1679"/>
            <p14:sldId id="1680"/>
            <p14:sldId id="4046"/>
            <p14:sldId id="4047"/>
            <p14:sldId id="4048"/>
            <p14:sldId id="1827"/>
            <p14:sldId id="1828"/>
            <p14:sldId id="4240"/>
            <p14:sldId id="4263"/>
            <p14:sldId id="4264"/>
            <p14:sldId id="4265"/>
            <p14:sldId id="4266"/>
            <p14:sldId id="4267"/>
            <p14:sldId id="1829"/>
            <p14:sldId id="4049"/>
            <p14:sldId id="4268"/>
            <p14:sldId id="4269"/>
            <p14:sldId id="1833"/>
            <p14:sldId id="1834"/>
            <p14:sldId id="1835"/>
            <p14:sldId id="1836"/>
            <p14:sldId id="4241"/>
            <p14:sldId id="1837"/>
            <p14:sldId id="1838"/>
            <p14:sldId id="1839"/>
            <p14:sldId id="1840"/>
            <p14:sldId id="1841"/>
            <p14:sldId id="4242"/>
            <p14:sldId id="1842"/>
            <p14:sldId id="1843"/>
            <p14:sldId id="4243"/>
            <p14:sldId id="1844"/>
            <p14:sldId id="1845"/>
            <p14:sldId id="1846"/>
            <p14:sldId id="4050"/>
            <p14:sldId id="1848"/>
            <p14:sldId id="1849"/>
            <p14:sldId id="1850"/>
            <p14:sldId id="1851"/>
            <p14:sldId id="1852"/>
            <p14:sldId id="1853"/>
            <p14:sldId id="4051"/>
            <p14:sldId id="1854"/>
            <p14:sldId id="1855"/>
            <p14:sldId id="1856"/>
            <p14:sldId id="1857"/>
            <p14:sldId id="1859"/>
            <p14:sldId id="1860"/>
            <p14:sldId id="4271"/>
            <p14:sldId id="1861"/>
            <p14:sldId id="1862"/>
            <p14:sldId id="1863"/>
            <p14:sldId id="1864"/>
            <p14:sldId id="1865"/>
            <p14:sldId id="1866"/>
            <p14:sldId id="1867"/>
            <p14:sldId id="1868"/>
            <p14:sldId id="1869"/>
            <p14:sldId id="1870"/>
            <p14:sldId id="1871"/>
            <p14:sldId id="1872"/>
            <p14:sldId id="1873"/>
            <p14:sldId id="1874"/>
            <p14:sldId id="1875"/>
            <p14:sldId id="1876"/>
            <p14:sldId id="4052"/>
            <p14:sldId id="4053"/>
            <p14:sldId id="4054"/>
            <p14:sldId id="1877"/>
            <p14:sldId id="1879"/>
            <p14:sldId id="1880"/>
            <p14:sldId id="1881"/>
            <p14:sldId id="1882"/>
            <p14:sldId id="1883"/>
            <p14:sldId id="1884"/>
            <p14:sldId id="1885"/>
            <p14:sldId id="1886"/>
            <p14:sldId id="1887"/>
            <p14:sldId id="1888"/>
            <p14:sldId id="4272"/>
            <p14:sldId id="1889"/>
            <p14:sldId id="1890"/>
            <p14:sldId id="1891"/>
            <p14:sldId id="1892"/>
            <p14:sldId id="1893"/>
            <p14:sldId id="1894"/>
            <p14:sldId id="1895"/>
            <p14:sldId id="4055"/>
            <p14:sldId id="1896"/>
            <p14:sldId id="1897"/>
            <p14:sldId id="1898"/>
            <p14:sldId id="1899"/>
            <p14:sldId id="1900"/>
            <p14:sldId id="1901"/>
            <p14:sldId id="1902"/>
            <p14:sldId id="1903"/>
            <p14:sldId id="1904"/>
            <p14:sldId id="1905"/>
            <p14:sldId id="1907"/>
            <p14:sldId id="1906"/>
            <p14:sldId id="1908"/>
            <p14:sldId id="1909"/>
            <p14:sldId id="1910"/>
            <p14:sldId id="4056"/>
            <p14:sldId id="1913"/>
            <p14:sldId id="1914"/>
            <p14:sldId id="1915"/>
            <p14:sldId id="1916"/>
            <p14:sldId id="1918"/>
            <p14:sldId id="1919"/>
            <p14:sldId id="1920"/>
            <p14:sldId id="1922"/>
            <p14:sldId id="1923"/>
            <p14:sldId id="1924"/>
            <p14:sldId id="1926"/>
            <p14:sldId id="1925"/>
            <p14:sldId id="1927"/>
            <p14:sldId id="1928"/>
            <p14:sldId id="1929"/>
            <p14:sldId id="1930"/>
            <p14:sldId id="1931"/>
            <p14:sldId id="1932"/>
            <p14:sldId id="1933"/>
            <p14:sldId id="1934"/>
            <p14:sldId id="1935"/>
            <p14:sldId id="1963"/>
            <p14:sldId id="1964"/>
            <p14:sldId id="1965"/>
            <p14:sldId id="1966"/>
            <p14:sldId id="1967"/>
            <p14:sldId id="1968"/>
            <p14:sldId id="1969"/>
            <p14:sldId id="1970"/>
            <p14:sldId id="1971"/>
            <p14:sldId id="1972"/>
            <p14:sldId id="1973"/>
            <p14:sldId id="4057"/>
            <p14:sldId id="4058"/>
            <p14:sldId id="4059"/>
            <p14:sldId id="4060"/>
            <p14:sldId id="4061"/>
            <p14:sldId id="1975"/>
            <p14:sldId id="1976"/>
            <p14:sldId id="1977"/>
            <p14:sldId id="1978"/>
            <p14:sldId id="1979"/>
            <p14:sldId id="1981"/>
            <p14:sldId id="1980"/>
            <p14:sldId id="1982"/>
            <p14:sldId id="1983"/>
            <p14:sldId id="1984"/>
            <p14:sldId id="4062"/>
            <p14:sldId id="4063"/>
            <p14:sldId id="4064"/>
            <p14:sldId id="1962"/>
            <p14:sldId id="1986"/>
            <p14:sldId id="1987"/>
            <p14:sldId id="1988"/>
            <p14:sldId id="1989"/>
            <p14:sldId id="1990"/>
            <p14:sldId id="1991"/>
            <p14:sldId id="1992"/>
            <p14:sldId id="1993"/>
            <p14:sldId id="1995"/>
            <p14:sldId id="1997"/>
            <p14:sldId id="1998"/>
            <p14:sldId id="1999"/>
            <p14:sldId id="2001"/>
            <p14:sldId id="2002"/>
            <p14:sldId id="4163"/>
            <p14:sldId id="2003"/>
            <p14:sldId id="2006"/>
            <p14:sldId id="4165"/>
            <p14:sldId id="2008"/>
            <p14:sldId id="2009"/>
            <p14:sldId id="4166"/>
            <p14:sldId id="2011"/>
            <p14:sldId id="2010"/>
            <p14:sldId id="2012"/>
            <p14:sldId id="4167"/>
            <p14:sldId id="2013"/>
            <p14:sldId id="2014"/>
            <p14:sldId id="2015"/>
            <p14:sldId id="2016"/>
            <p14:sldId id="2017"/>
            <p14:sldId id="2019"/>
            <p14:sldId id="2020"/>
            <p14:sldId id="2021"/>
            <p14:sldId id="2022"/>
            <p14:sldId id="2023"/>
            <p14:sldId id="2024"/>
            <p14:sldId id="2025"/>
            <p14:sldId id="2026"/>
            <p14:sldId id="2027"/>
            <p14:sldId id="2028"/>
            <p14:sldId id="2029"/>
            <p14:sldId id="2031"/>
            <p14:sldId id="2032"/>
            <p14:sldId id="2033"/>
            <p14:sldId id="2034"/>
            <p14:sldId id="2035"/>
            <p14:sldId id="2036"/>
            <p14:sldId id="2037"/>
            <p14:sldId id="2038"/>
            <p14:sldId id="2039"/>
            <p14:sldId id="2040"/>
            <p14:sldId id="2041"/>
            <p14:sldId id="2042"/>
            <p14:sldId id="2043"/>
            <p14:sldId id="2044"/>
            <p14:sldId id="2046"/>
            <p14:sldId id="2045"/>
            <p14:sldId id="2047"/>
            <p14:sldId id="2048"/>
            <p14:sldId id="2049"/>
            <p14:sldId id="2050"/>
            <p14:sldId id="2051"/>
            <p14:sldId id="2052"/>
            <p14:sldId id="4244"/>
            <p14:sldId id="2054"/>
            <p14:sldId id="4168"/>
            <p14:sldId id="4169"/>
            <p14:sldId id="2056"/>
            <p14:sldId id="2057"/>
            <p14:sldId id="2058"/>
            <p14:sldId id="2059"/>
            <p14:sldId id="2060"/>
            <p14:sldId id="2061"/>
            <p14:sldId id="2062"/>
            <p14:sldId id="2063"/>
            <p14:sldId id="2065"/>
            <p14:sldId id="2067"/>
            <p14:sldId id="2068"/>
            <p14:sldId id="2069"/>
            <p14:sldId id="2070"/>
            <p14:sldId id="2071"/>
            <p14:sldId id="2073"/>
            <p14:sldId id="2074"/>
            <p14:sldId id="2075"/>
            <p14:sldId id="2076"/>
            <p14:sldId id="2077"/>
            <p14:sldId id="2078"/>
            <p14:sldId id="2079"/>
            <p14:sldId id="2081"/>
            <p14:sldId id="2082"/>
            <p14:sldId id="2080"/>
            <p14:sldId id="2083"/>
            <p14:sldId id="2084"/>
            <p14:sldId id="2085"/>
            <p14:sldId id="4170"/>
            <p14:sldId id="4171"/>
            <p14:sldId id="2090"/>
            <p14:sldId id="4172"/>
            <p14:sldId id="2091"/>
            <p14:sldId id="2092"/>
            <p14:sldId id="2105"/>
            <p14:sldId id="2106"/>
            <p14:sldId id="2107"/>
            <p14:sldId id="2111"/>
            <p14:sldId id="2112"/>
            <p14:sldId id="2113"/>
            <p14:sldId id="2121"/>
            <p14:sldId id="2124"/>
            <p14:sldId id="2125"/>
            <p14:sldId id="2123"/>
            <p14:sldId id="4245"/>
            <p14:sldId id="2130"/>
            <p14:sldId id="2131"/>
            <p14:sldId id="2132"/>
            <p14:sldId id="4173"/>
            <p14:sldId id="2133"/>
            <p14:sldId id="2134"/>
            <p14:sldId id="2135"/>
            <p14:sldId id="4174"/>
            <p14:sldId id="2136"/>
            <p14:sldId id="2137"/>
            <p14:sldId id="4175"/>
            <p14:sldId id="4176"/>
            <p14:sldId id="4177"/>
            <p14:sldId id="4178"/>
            <p14:sldId id="4179"/>
            <p14:sldId id="4180"/>
            <p14:sldId id="4181"/>
            <p14:sldId id="4065"/>
            <p14:sldId id="4066"/>
            <p14:sldId id="2138"/>
            <p14:sldId id="2139"/>
            <p14:sldId id="2140"/>
            <p14:sldId id="2141"/>
            <p14:sldId id="2142"/>
            <p14:sldId id="4161"/>
            <p14:sldId id="2143"/>
            <p14:sldId id="2144"/>
            <p14:sldId id="4182"/>
            <p14:sldId id="4183"/>
            <p14:sldId id="4184"/>
            <p14:sldId id="2145"/>
            <p14:sldId id="2146"/>
            <p14:sldId id="2147"/>
            <p14:sldId id="2148"/>
            <p14:sldId id="4068"/>
            <p14:sldId id="2149"/>
            <p14:sldId id="4067"/>
            <p14:sldId id="4185"/>
            <p14:sldId id="4186"/>
            <p14:sldId id="4188"/>
            <p14:sldId id="4189"/>
            <p14:sldId id="4190"/>
            <p14:sldId id="4191"/>
            <p14:sldId id="4192"/>
            <p14:sldId id="4193"/>
            <p14:sldId id="4194"/>
            <p14:sldId id="4071"/>
            <p14:sldId id="2152"/>
            <p14:sldId id="4072"/>
            <p14:sldId id="4073"/>
            <p14:sldId id="4074"/>
            <p14:sldId id="4075"/>
            <p14:sldId id="4076"/>
            <p14:sldId id="4195"/>
            <p14:sldId id="4196"/>
            <p14:sldId id="4197"/>
            <p14:sldId id="4198"/>
            <p14:sldId id="4199"/>
            <p14:sldId id="4200"/>
            <p14:sldId id="2155"/>
            <p14:sldId id="4123"/>
            <p14:sldId id="4124"/>
            <p14:sldId id="4125"/>
            <p14:sldId id="4128"/>
            <p14:sldId id="4130"/>
            <p14:sldId id="4131"/>
            <p14:sldId id="4132"/>
            <p14:sldId id="4093"/>
            <p14:sldId id="4094"/>
            <p14:sldId id="4095"/>
            <p14:sldId id="4096"/>
            <p14:sldId id="4201"/>
            <p14:sldId id="4136"/>
            <p14:sldId id="4137"/>
            <p14:sldId id="4138"/>
            <p14:sldId id="4162"/>
            <p14:sldId id="4097"/>
            <p14:sldId id="2151"/>
            <p14:sldId id="2153"/>
            <p14:sldId id="2154"/>
            <p14:sldId id="4098"/>
            <p14:sldId id="4139"/>
            <p14:sldId id="4140"/>
            <p14:sldId id="4141"/>
            <p14:sldId id="4142"/>
            <p14:sldId id="2163"/>
            <p14:sldId id="2164"/>
            <p14:sldId id="2165"/>
            <p14:sldId id="4273"/>
            <p14:sldId id="2166"/>
            <p14:sldId id="2167"/>
            <p14:sldId id="2168"/>
            <p14:sldId id="2169"/>
            <p14:sldId id="2170"/>
            <p14:sldId id="2171"/>
            <p14:sldId id="2173"/>
            <p14:sldId id="2174"/>
            <p14:sldId id="2175"/>
            <p14:sldId id="2176"/>
            <p14:sldId id="2178"/>
            <p14:sldId id="4202"/>
            <p14:sldId id="4203"/>
            <p14:sldId id="2179"/>
            <p14:sldId id="2180"/>
            <p14:sldId id="2181"/>
            <p14:sldId id="2182"/>
            <p14:sldId id="2183"/>
            <p14:sldId id="2184"/>
            <p14:sldId id="4204"/>
            <p14:sldId id="4205"/>
            <p14:sldId id="2185"/>
            <p14:sldId id="4206"/>
            <p14:sldId id="2186"/>
            <p14:sldId id="4207"/>
            <p14:sldId id="2188"/>
            <p14:sldId id="2189"/>
            <p14:sldId id="2187"/>
            <p14:sldId id="2190"/>
            <p14:sldId id="4208"/>
            <p14:sldId id="2192"/>
            <p14:sldId id="4100"/>
            <p14:sldId id="4101"/>
            <p14:sldId id="4102"/>
            <p14:sldId id="4103"/>
            <p14:sldId id="4104"/>
            <p14:sldId id="4105"/>
            <p14:sldId id="4106"/>
            <p14:sldId id="4115"/>
            <p14:sldId id="4107"/>
            <p14:sldId id="4108"/>
            <p14:sldId id="4109"/>
            <p14:sldId id="4110"/>
            <p14:sldId id="4111"/>
            <p14:sldId id="4112"/>
            <p14:sldId id="4113"/>
            <p14:sldId id="4117"/>
            <p14:sldId id="4114"/>
            <p14:sldId id="4246"/>
            <p14:sldId id="2193"/>
            <p14:sldId id="2194"/>
            <p14:sldId id="4247"/>
            <p14:sldId id="2195"/>
            <p14:sldId id="2197"/>
            <p14:sldId id="4209"/>
            <p14:sldId id="2198"/>
            <p14:sldId id="2199"/>
            <p14:sldId id="2200"/>
            <p14:sldId id="2201"/>
            <p14:sldId id="2202"/>
            <p14:sldId id="2204"/>
            <p14:sldId id="2205"/>
            <p14:sldId id="2206"/>
            <p14:sldId id="2207"/>
            <p14:sldId id="2208"/>
            <p14:sldId id="2209"/>
            <p14:sldId id="2210"/>
            <p14:sldId id="2211"/>
            <p14:sldId id="2212"/>
            <p14:sldId id="2213"/>
            <p14:sldId id="2214"/>
            <p14:sldId id="2215"/>
            <p14:sldId id="2216"/>
            <p14:sldId id="2218"/>
            <p14:sldId id="2217"/>
            <p14:sldId id="2220"/>
            <p14:sldId id="2219"/>
            <p14:sldId id="2221"/>
            <p14:sldId id="2222"/>
            <p14:sldId id="2223"/>
            <p14:sldId id="2224"/>
            <p14:sldId id="4248"/>
            <p14:sldId id="2228"/>
            <p14:sldId id="2229"/>
            <p14:sldId id="2227"/>
            <p14:sldId id="2230"/>
            <p14:sldId id="2231"/>
            <p14:sldId id="2233"/>
            <p14:sldId id="2232"/>
            <p14:sldId id="2234"/>
            <p14:sldId id="2235"/>
            <p14:sldId id="4249"/>
            <p14:sldId id="2236"/>
            <p14:sldId id="2237"/>
            <p14:sldId id="2238"/>
            <p14:sldId id="2239"/>
            <p14:sldId id="2243"/>
            <p14:sldId id="2242"/>
            <p14:sldId id="2244"/>
            <p14:sldId id="2245"/>
            <p14:sldId id="4143"/>
            <p14:sldId id="4144"/>
            <p14:sldId id="4145"/>
            <p14:sldId id="4146"/>
            <p14:sldId id="4147"/>
            <p14:sldId id="4148"/>
            <p14:sldId id="4149"/>
            <p14:sldId id="4150"/>
            <p14:sldId id="4151"/>
            <p14:sldId id="4152"/>
            <p14:sldId id="4159"/>
            <p14:sldId id="4160"/>
            <p14:sldId id="4153"/>
            <p14:sldId id="4154"/>
            <p14:sldId id="4155"/>
            <p14:sldId id="4156"/>
            <p14:sldId id="4157"/>
            <p14:sldId id="4211"/>
            <p14:sldId id="4212"/>
            <p14:sldId id="4158"/>
            <p14:sldId id="26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权利" initials="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EEF"/>
    <a:srgbClr val="E7F7FF"/>
    <a:srgbClr val="FFFFFF"/>
    <a:srgbClr val="FEF3C8"/>
    <a:srgbClr val="FDEBA3"/>
    <a:srgbClr val="C0E8FD"/>
    <a:srgbClr val="E6E6E6"/>
    <a:srgbClr val="1C97EE"/>
    <a:srgbClr val="0283EB"/>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varScale="1">
        <p:scale>
          <a:sx n="92" d="100"/>
          <a:sy n="92" d="100"/>
        </p:scale>
        <p:origin x="151" y="38"/>
      </p:cViewPr>
      <p:guideLst>
        <p:guide orient="horz" pos="2160"/>
        <p:guide pos="3840"/>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handoutMaster" Target="handoutMasters/handoutMaster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theme" Target="theme/theme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presProps" Target="presProps.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6T11:05:59.040" idx="1">
    <p:pos x="6492" y="1008"/>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t>2022/12/20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p:sp>
      <p:sp>
        <p:nvSpPr>
          <p:cNvPr id="23554" name="备注占位符 2"/>
          <p:cNvSpPr>
            <a:spLocks noGrp="1"/>
          </p:cNvSpPr>
          <p:nvPr>
            <p:ph type="body" idx="1"/>
          </p:nvPr>
        </p:nvSpPr>
        <p:spPr bwMode="auto">
          <a:noFill/>
        </p:spPr>
        <p:txBody>
          <a:bodyPr vert="horz" wrap="square" numCol="1" anchorCtr="0" compatLnSpc="1"/>
          <a:lstStyle/>
          <a:p>
            <a:pPr eaLnBrk="1" hangingPunct="1">
              <a:spcBef>
                <a:spcPct val="0"/>
              </a:spcBef>
            </a:pPr>
            <a:endParaRPr lang="zh-CN" altLang="en-US"/>
          </a:p>
        </p:txBody>
      </p:sp>
      <p:sp>
        <p:nvSpPr>
          <p:cNvPr id="36867" name="灯片编号占位符 3"/>
          <p:cNvSpPr>
            <a:spLocks noGrp="1"/>
          </p:cNvSpPr>
          <p:nvPr>
            <p:ph type="sldNum" sz="quarter" idx="5"/>
          </p:nvPr>
        </p:nvSpPr>
        <p:spPr bwMode="auto">
          <a:ln>
            <a:miter lim="800000"/>
          </a:ln>
        </p:spPr>
        <p:txBody>
          <a:bodyPr wrap="square" numCol="1" anchorCtr="0" compatLnSpc="1"/>
          <a:lstStyle/>
          <a:p>
            <a:pPr>
              <a:defRPr/>
            </a:pPr>
            <a:fld id="{01AF180B-3584-4223-AB18-EA3BF7F81501}" type="slidenum">
              <a:rPr lang="zh-CN" altLang="en-US">
                <a:solidFill>
                  <a:srgbClr val="000000"/>
                </a:solidFill>
                <a:latin typeface="Arial" panose="020B0604020202020204" pitchFamily="34" charset="0"/>
                <a:ea typeface="宋体" panose="02010600030101010101" pitchFamily="2" charset="-122"/>
              </a:rPr>
              <a:t>14</a:t>
            </a:fld>
            <a:endParaRPr lang="zh-CN" altLang="en-US">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p:cNvSpPr>
          <p:nvPr>
            <p:ph type="sldImg"/>
          </p:nvPr>
        </p:nvSpPr>
        <p:spPr/>
      </p:sp>
      <p:sp>
        <p:nvSpPr>
          <p:cNvPr id="105474" name="文本占位符 2"/>
          <p:cNvSpPr>
            <a:spLocks noGrp="1"/>
          </p:cNvSpPr>
          <p:nvPr>
            <p:ph type="body"/>
          </p:nvPr>
        </p:nvSpPr>
        <p:spPr bwMode="auto">
          <a:noFill/>
        </p:spPr>
        <p:txBody>
          <a:bodyPr vert="horz" wrap="square" numCol="1" anchorCtr="0" compatLnSpc="1"/>
          <a:lstStyle/>
          <a:p>
            <a:pPr eaLnBrk="1" hangingPunct="1">
              <a:spcBef>
                <a:spcPct val="0"/>
              </a:spcBef>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p:cNvSpPr>
          <p:nvPr>
            <p:ph type="sldImg"/>
          </p:nvPr>
        </p:nvSpPr>
        <p:spPr/>
      </p:sp>
      <p:sp>
        <p:nvSpPr>
          <p:cNvPr id="112642" name="文本占位符 2"/>
          <p:cNvSpPr>
            <a:spLocks noGrp="1"/>
          </p:cNvSpPr>
          <p:nvPr>
            <p:ph type="body"/>
          </p:nvPr>
        </p:nvSpPr>
        <p:spPr bwMode="auto">
          <a:noFill/>
        </p:spPr>
        <p:txBody>
          <a:bodyPr vert="horz" wrap="square" numCol="1" anchorCtr="0" compatLnSpc="1"/>
          <a:lstStyle/>
          <a:p>
            <a:pPr eaLnBrk="1" hangingPunct="1">
              <a:spcBef>
                <a:spcPct val="0"/>
              </a:spcBef>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幻灯片图像占位符 1"/>
          <p:cNvSpPr>
            <a:spLocks noGrp="1" noRot="1" noChangeAspect="1"/>
          </p:cNvSpPr>
          <p:nvPr>
            <p:ph type="sldImg"/>
          </p:nvPr>
        </p:nvSpPr>
        <p:spPr/>
      </p:sp>
      <p:sp>
        <p:nvSpPr>
          <p:cNvPr id="236546" name="文本占位符 2"/>
          <p:cNvSpPr>
            <a:spLocks noGrp="1"/>
          </p:cNvSpPr>
          <p:nvPr>
            <p:ph type="body"/>
          </p:nvPr>
        </p:nvSpPr>
        <p:spPr bwMode="auto">
          <a:noFill/>
        </p:spPr>
        <p:txBody>
          <a:bodyPr vert="horz" wrap="square" numCol="1" anchorCtr="0" compatLnSpc="1"/>
          <a:lstStyle/>
          <a:p>
            <a:pPr eaLnBrk="1" hangingPunct="1">
              <a:spcBef>
                <a:spcPct val="0"/>
              </a:spcBef>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幻灯片图像占位符 1"/>
          <p:cNvSpPr>
            <a:spLocks noGrp="1" noRot="1" noChangeAspect="1" noTextEdit="1"/>
          </p:cNvSpPr>
          <p:nvPr>
            <p:ph type="sldImg"/>
          </p:nvPr>
        </p:nvSpPr>
        <p:spPr/>
      </p:sp>
      <p:sp>
        <p:nvSpPr>
          <p:cNvPr id="590850" name="备注占位符 2"/>
          <p:cNvSpPr>
            <a:spLocks noGrp="1"/>
          </p:cNvSpPr>
          <p:nvPr>
            <p:ph type="body" idx="1"/>
          </p:nvPr>
        </p:nvSpPr>
        <p:spPr bwMode="auto">
          <a:noFill/>
        </p:spPr>
        <p:txBody>
          <a:bodyPr vert="horz" wrap="square" numCol="1" anchorCtr="0" compatLnSpc="1"/>
          <a:lstStyle/>
          <a:p>
            <a:pPr eaLnBrk="1" hangingPunct="1">
              <a:spcBef>
                <a:spcPct val="0"/>
              </a:spcBef>
            </a:pPr>
            <a:endParaRPr lang="zh-CN" altLang="en-US"/>
          </a:p>
        </p:txBody>
      </p:sp>
      <p:sp>
        <p:nvSpPr>
          <p:cNvPr id="590851"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latinLnBrk="1"/>
            <a:fld id="{8C48FC9F-F5E2-4F7B-A49E-86BFF0D9F656}" type="slidenum">
              <a:rPr lang="en-US" altLang="ko-KR" sz="1200">
                <a:solidFill>
                  <a:prstClr val="black"/>
                </a:solidFill>
                <a:latin typeface="Gulim" panose="020B0600000101010101" pitchFamily="34" charset="-127"/>
                <a:ea typeface="Gulim" panose="020B0600000101010101" pitchFamily="34" charset="-127"/>
              </a:rPr>
              <a:t>584</a:t>
            </a:fld>
            <a:endParaRPr lang="en-US" altLang="ko-KR" sz="1200">
              <a:solidFill>
                <a:prstClr val="black"/>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幻灯片图像占位符 1"/>
          <p:cNvSpPr>
            <a:spLocks noGrp="1" noRot="1" noChangeAspect="1" noTextEdit="1"/>
          </p:cNvSpPr>
          <p:nvPr>
            <p:ph type="sldImg"/>
          </p:nvPr>
        </p:nvSpPr>
        <p:spPr/>
      </p:sp>
      <p:sp>
        <p:nvSpPr>
          <p:cNvPr id="641026" name="备注占位符 2"/>
          <p:cNvSpPr>
            <a:spLocks noGrp="1"/>
          </p:cNvSpPr>
          <p:nvPr>
            <p:ph type="body" idx="1"/>
          </p:nvPr>
        </p:nvSpPr>
        <p:spPr bwMode="auto">
          <a:noFill/>
        </p:spPr>
        <p:txBody>
          <a:bodyPr vert="horz" wrap="square" numCol="1" anchorCtr="0" compatLnSpc="1"/>
          <a:lstStyle/>
          <a:p>
            <a:pPr eaLnBrk="1" hangingPunct="1">
              <a:spcBef>
                <a:spcPct val="0"/>
              </a:spcBef>
            </a:pPr>
            <a:endParaRPr lang="zh-CN" altLang="en-US"/>
          </a:p>
        </p:txBody>
      </p:sp>
      <p:sp>
        <p:nvSpPr>
          <p:cNvPr id="641027"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latinLnBrk="1"/>
            <a:fld id="{24484AD6-3708-48F8-A854-2027D0724452}" type="slidenum">
              <a:rPr lang="en-US" altLang="ko-KR" sz="1200">
                <a:latin typeface="Gulim" panose="020B0600000101010101" pitchFamily="34" charset="-127"/>
                <a:ea typeface="Gulim" panose="020B0600000101010101" pitchFamily="34" charset="-127"/>
              </a:rPr>
              <a:t>671</a:t>
            </a:fld>
            <a:endParaRPr lang="en-US" altLang="ko-KR" sz="1200">
              <a:latin typeface="Gulim" panose="020B0600000101010101" pitchFamily="34" charset="-127"/>
              <a:ea typeface="Gulim" panose="020B0600000101010101"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1588" y="-104775"/>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4769" y="409716"/>
            <a:ext cx="1773181" cy="4962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711199"/>
            <a:ext cx="4262400" cy="1600200"/>
          </a:xfrm>
        </p:spPr>
        <p:txBody>
          <a:bodyPr anchor="t">
            <a:normAutofit/>
          </a:bodyPr>
          <a:lstStyle>
            <a:lvl1pPr>
              <a:defRPr sz="3200">
                <a:solidFill>
                  <a:srgbClr val="7EA4C7"/>
                </a:solidFill>
              </a:defRPr>
            </a:lvl1pPr>
          </a:lstStyle>
          <a:p>
            <a:r>
              <a:rPr lang="zh-CN" altLang="en-US"/>
              <a:t>单击此处编辑母版标题样式</a:t>
            </a:r>
          </a:p>
        </p:txBody>
      </p:sp>
      <p:sp>
        <p:nvSpPr>
          <p:cNvPr id="3" name="图片占位符 2"/>
          <p:cNvSpPr>
            <a:spLocks noGrp="1"/>
          </p:cNvSpPr>
          <p:nvPr>
            <p:ph type="pic" idx="1"/>
          </p:nvPr>
        </p:nvSpPr>
        <p:spPr>
          <a:xfrm>
            <a:off x="5352521" y="733425"/>
            <a:ext cx="5971200" cy="54036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839788" y="2311400"/>
            <a:ext cx="42624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BCC794E-A7AB-4394-BE85-2D0FA086B2DF}" type="datetimeFigureOut">
              <a:rPr lang="zh-CN" altLang="en-US"/>
              <a:t>2022/12/20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AD51C41-D05A-4159-BD51-571A1BFB8B0E}"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578" name="Freeform 512"/>
          <p:cNvSpPr/>
          <p:nvPr userDrawn="1"/>
        </p:nvSpPr>
        <p:spPr bwMode="auto">
          <a:xfrm>
            <a:off x="8057356" y="0"/>
            <a:ext cx="4141788" cy="4135181"/>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a:p>
        </p:txBody>
      </p:sp>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246" y="362091"/>
            <a:ext cx="1773181" cy="4962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2022/12/20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2022/12/20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2022/12/20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769" y="409716"/>
            <a:ext cx="1773181" cy="496260"/>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6" name="Freeform 512"/>
          <p:cNvSpPr/>
          <p:nvPr userDrawn="1"/>
        </p:nvSpPr>
        <p:spPr bwMode="auto">
          <a:xfrm>
            <a:off x="8057356" y="0"/>
            <a:ext cx="4141788" cy="4135181"/>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blipFill dpi="0" rotWithShape="1">
            <a:blip r:embed="rId3"/>
            <a:srcRect/>
            <a:stretch>
              <a:fillRect l="-4000" t="-16000" r="-40000"/>
            </a:stretch>
          </a:blip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333" name="组合 332"/>
          <p:cNvGrpSpPr/>
          <p:nvPr userDrawn="1"/>
        </p:nvGrpSpPr>
        <p:grpSpPr>
          <a:xfrm flipH="1">
            <a:off x="1588" y="-85725"/>
            <a:ext cx="12192000" cy="6953477"/>
            <a:chOff x="1588" y="4763"/>
            <a:chExt cx="12192000" cy="6862989"/>
          </a:xfrm>
        </p:grpSpPr>
        <p:sp>
          <p:nvSpPr>
            <p:cNvPr id="334"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336"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7" name="Freeform 512"/>
            <p:cNvSpPr/>
            <p:nvPr userDrawn="1"/>
          </p:nvSpPr>
          <p:spPr bwMode="auto">
            <a:xfrm>
              <a:off x="5516564" y="4763"/>
              <a:ext cx="6677024"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dirty="0"/>
            </a:p>
          </p:txBody>
        </p:sp>
        <p:sp>
          <p:nvSpPr>
            <p:cNvPr id="338"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a:solidFill>
                  <a:srgbClr val="7EA4C7"/>
                </a:solidFill>
              </a:defRPr>
            </a:lvl1pPr>
          </a:lstStyle>
          <a:p>
            <a:r>
              <a:rPr lang="zh-CN" altLang="en-US"/>
              <a:t>单击此处编辑母版标题样式</a:t>
            </a:r>
          </a:p>
        </p:txBody>
      </p:sp>
      <p:sp>
        <p:nvSpPr>
          <p:cNvPr id="3" name="内容占位符 2"/>
          <p:cNvSpPr>
            <a:spLocks noGrp="1"/>
          </p:cNvSpPr>
          <p:nvPr>
            <p:ph idx="1"/>
          </p:nvPr>
        </p:nvSpPr>
        <p:spPr/>
        <p:txBody>
          <a:bodyPr>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normAutofit/>
          </a:bodyPr>
          <a:lstStyle>
            <a:lvl1pPr>
              <a:defRPr sz="1200"/>
            </a:lvl1pPr>
          </a:lstStyle>
          <a:p>
            <a:pPr>
              <a:defRPr/>
            </a:pPr>
            <a:fld id="{FC2C1A96-8213-4B23-983D-1AD0B79B463A}" type="datetimeFigureOut">
              <a:rPr lang="zh-CN" altLang="en-US" smtClean="0">
                <a:solidFill>
                  <a:prstClr val="black">
                    <a:tint val="75000"/>
                  </a:prstClr>
                </a:solidFill>
              </a:rPr>
              <a:t>2022/12/20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normAutofit/>
          </a:bodyPr>
          <a:lstStyle>
            <a:lvl1pPr>
              <a:defRPr sz="1200"/>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normAutofit/>
          </a:bodyPr>
          <a:lstStyle>
            <a:lvl1pPr>
              <a:defRPr sz="1200"/>
            </a:lvl1pPr>
          </a:lstStyle>
          <a:p>
            <a:pPr>
              <a:defRPr/>
            </a:pPr>
            <a:fld id="{666D1059-C311-4CAE-9F9D-9A62859A7188}"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normAutofit/>
          </a:bodyPr>
          <a:lstStyle/>
          <a:p>
            <a:r>
              <a:rPr lang="zh-CN" altLang="en-US"/>
              <a:t>单击此处编辑母版标题样式</a:t>
            </a:r>
          </a:p>
        </p:txBody>
      </p:sp>
      <p:sp>
        <p:nvSpPr>
          <p:cNvPr id="3" name="文本占位符 2"/>
          <p:cNvSpPr>
            <a:spLocks noGrp="1"/>
          </p:cNvSpPr>
          <p:nvPr>
            <p:ph type="body" idx="1"/>
          </p:nvPr>
        </p:nvSpPr>
        <p:spPr>
          <a:xfrm>
            <a:off x="839789" y="1770063"/>
            <a:ext cx="5157787"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839789" y="2641600"/>
            <a:ext cx="5157787" cy="354806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770063"/>
            <a:ext cx="5183188"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41600"/>
            <a:ext cx="5183188" cy="3548063"/>
          </a:xfrm>
        </p:spPr>
        <p:txBody>
          <a:bodyPr>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10"/>
          </p:nvPr>
        </p:nvSpPr>
        <p:spPr/>
        <p:txBody>
          <a:bodyPr/>
          <a:lstStyle>
            <a:lvl1pPr>
              <a:defRPr/>
            </a:lvl1pPr>
          </a:lstStyle>
          <a:p>
            <a:pPr>
              <a:defRPr/>
            </a:pPr>
            <a:fld id="{9A396E12-9BA3-4D27-9BAF-8C5D5C554433}" type="datetimeFigureOut">
              <a:rPr lang="zh-CN" altLang="en-US"/>
              <a:t>2022/12/20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7EB41AB-3ED9-4F98-9AFC-C456462372BD}"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2022/12/20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9.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6.xml"/><Relationship Id="rId5" Type="http://schemas.openxmlformats.org/officeDocument/2006/relationships/image" Target="../media/image65.jpeg"/><Relationship Id="rId4" Type="http://schemas.openxmlformats.org/officeDocument/2006/relationships/image" Target="../media/image64.jpe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71.jpe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31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1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1.png"/><Relationship Id="rId4" Type="http://schemas.openxmlformats.org/officeDocument/2006/relationships/slideLayout" Target="../slideLayouts/slideLayout10.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 Id="rId5" Type="http://schemas.openxmlformats.org/officeDocument/2006/relationships/image" Target="../media/image94.jpeg"/><Relationship Id="rId4" Type="http://schemas.openxmlformats.org/officeDocument/2006/relationships/image" Target="../media/image93.jpeg"/></Relationships>
</file>

<file path=ppt/slides/_rels/slide32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5.jpeg"/><Relationship Id="rId1" Type="http://schemas.openxmlformats.org/officeDocument/2006/relationships/slideLayout" Target="../slideLayouts/slideLayout6.xml"/><Relationship Id="rId4" Type="http://schemas.openxmlformats.org/officeDocument/2006/relationships/image" Target="../media/image96.jpeg"/></Relationships>
</file>

<file path=ppt/slides/_rels/slide3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2.jpeg"/><Relationship Id="rId4" Type="http://schemas.openxmlformats.org/officeDocument/2006/relationships/slideLayout" Target="../slideLayouts/slideLayout10.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6.xml"/><Relationship Id="rId4" Type="http://schemas.openxmlformats.org/officeDocument/2006/relationships/image" Target="../media/image108.jpe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34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0.jpeg"/><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123.jpe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hyperlink" Target="file:///G:\&#35270;&#39057;\&#34583;&#29275;&#36328;&#26639;&#19982;&#29983;&#21629;&#21015;&#36710;1.pps" TargetMode="External"/><Relationship Id="rId1" Type="http://schemas.openxmlformats.org/officeDocument/2006/relationships/slideLayout" Target="../slideLayouts/slideLayout6.xml"/><Relationship Id="rId5" Type="http://schemas.openxmlformats.org/officeDocument/2006/relationships/image" Target="../media/image128.jpeg"/><Relationship Id="rId4" Type="http://schemas.openxmlformats.org/officeDocument/2006/relationships/image" Target="../media/image127.jpeg"/></Relationships>
</file>

<file path=ppt/slides/_rels/slide3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hyperlink" Target="../&#39532;&#20811;&#24605;&#20027;&#20041;&#22522;&#26412;&#21407;&#29702;&#27010;&#35770;/i?ct=503316480&amp;z=0&amp;tn=baiduimagedetail&amp;word=%B0%D8%C0%AD%CD%BC&amp;in=25774&amp;cl=2&amp;cm=1&amp;sc=0&amp;lm=-1&amp;pn=8&amp;rn=1&amp;di=1402927644&amp;ln=2000" TargetMode="Externa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hyperlink" Target="http://images.google.cn/imgres?imgurl=http://img.rusnews.cn/images/4144/08/41440867.jpg&amp;imgrefurl=http://4725.x5dj.com/Special/4725/00003190.shtml&amp;h=400&amp;w=371&amp;sz=25&amp;hl=zh-CN&amp;start=41&amp;um=1&amp;tbnid=BgjFo-bAR7dj3M:&amp;tbnh=124&amp;tbnw=115&amp;prev=/images?q=%E9%A9%AC%E5%85%8B%E6%80%9D%E5%85%B3%E4%BA%8E%E8%B4%B9%E5%B0%94%E5%B7%B4%E5%93%88%E7%9A%84%E6%8F%90%E7%BA%B2&amp;start=40&amp;ndsp=20&amp;svnum=10&amp;um=1&amp;complete=1&amp;hl=zh-CN&amp;newwindow=1&amp;sa=N" TargetMode="External"/><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435.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B9%C5%B0%A3%BC%B0%CA%FD%D1%A7&amp;in=18563&amp;cl=2&amp;cm=1&amp;sc=0&amp;lm=-1&amp;pn=7&amp;rn=1&amp;di=165054972&amp;ln=23" TargetMode="External"/><Relationship Id="rId2" Type="http://schemas.openxmlformats.org/officeDocument/2006/relationships/hyperlink" Target="http://www.dlxww.com/gb/daliandaily/2006-10/15/content_1527515.htm" TargetMode="External"/><Relationship Id="rId1" Type="http://schemas.openxmlformats.org/officeDocument/2006/relationships/slideLayout" Target="../slideLayouts/slideLayout6.xml"/><Relationship Id="rId4" Type="http://schemas.openxmlformats.org/officeDocument/2006/relationships/image" Target="../media/image147.jpeg"/></Relationships>
</file>

<file path=ppt/slides/_rels/slide4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hyperlink" Target="http://jsweb.bjedu.gov.cn/ztkt/meihua/MRYMH/LYYMH/images/lyymt.jpg" TargetMode="External"/><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images.google.cn/imgres?imgurl=http://www.tysy.net/xcb/hssq/UploadFiles/200510/20051018114425307.jpg&amp;imgrefurl=http://www.tysy.net/xcb/hssq/ShowArticle.asp?ArticleID=385&amp;h=303&amp;w=268&amp;sz=10&amp;hl=zh-CN&amp;start=11&amp;tbnid=8JDK8XyrOpJ9WM:&amp;tbnh=116&amp;tbnw=103&amp;prev=/images?q=%E6%81%A9%E6%A0%BC%E6%96%AF&amp;gbv=2&amp;svnum=10&amp;complete=1&amp;hl=zh-CN&amp;newwindow=1&amp;sa=G" TargetMode="External"/><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hyperlink" Target="http://baike.baidu.com/pic/1/11563843990655003.jpg" TargetMode="External"/><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6.xml"/><Relationship Id="rId4" Type="http://schemas.openxmlformats.org/officeDocument/2006/relationships/image" Target="../media/image15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6.xml"/><Relationship Id="rId4" Type="http://schemas.openxmlformats.org/officeDocument/2006/relationships/image" Target="../media/image166.jpeg"/></Relationships>
</file>

<file path=ppt/slides/_rels/slide4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hyperlink" Target="&#35270;&#39057;/&#29645;&#36149;&#29031;&#29255;.pps" TargetMode="External"/><Relationship Id="rId1" Type="http://schemas.openxmlformats.org/officeDocument/2006/relationships/slideLayout" Target="../slideLayouts/slideLayout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hyperlink" Target="&#35270;&#39057;/&#25353;&#22270;&#32034;&#39589;.doc" TargetMode="External"/><Relationship Id="rId1" Type="http://schemas.openxmlformats.org/officeDocument/2006/relationships/slideLayout" Target="../slideLayouts/slideLayout6.xml"/></Relationships>
</file>

<file path=ppt/slides/_rels/slide458.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png"/><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175.jpeg"/></Relationships>
</file>

<file path=ppt/slides/_rels/slide46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hyperlink" Target="../&#39532;&#20811;&#24605;&#20027;&#20041;&#22522;&#26412;&#21407;&#29702;&#27010;&#35770;/i?ct=503316480&amp;z=0&amp;tn=baiduimagedetail&amp;word=%C1%D0%C4%FE&amp;in=3945&amp;cl=2&amp;cm=1&amp;sc=0&amp;lm=-1&amp;pn=12&amp;rn=1&amp;di=1840148212&amp;ln=2000" TargetMode="External"/><Relationship Id="rId1" Type="http://schemas.openxmlformats.org/officeDocument/2006/relationships/slideLayout" Target="../slideLayouts/slideLayout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6.xml"/><Relationship Id="rId6" Type="http://schemas.openxmlformats.org/officeDocument/2006/relationships/image" Target="../media/image182.GIF"/><Relationship Id="rId5" Type="http://schemas.openxmlformats.org/officeDocument/2006/relationships/image" Target="../media/image181.GIF"/><Relationship Id="rId4" Type="http://schemas.openxmlformats.org/officeDocument/2006/relationships/image" Target="../media/image180.jpe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hyperlink" Target="../&#39532;&#20811;&#24605;&#20027;&#20041;&#22522;&#26412;&#21407;&#29702;&#27010;&#35770;/i?ct=503316480&amp;z=0&amp;tn=baiduimagedetail&amp;word=%C1%D0%C4%FE&amp;in=6597&amp;cl=2&amp;cm=1&amp;sc=0&amp;lm=-1&amp;pn=8&amp;rn=1&amp;di=97493100&amp;ln=2000" TargetMode="External"/><Relationship Id="rId1" Type="http://schemas.openxmlformats.org/officeDocument/2006/relationships/slideLayout" Target="../slideLayouts/slideLayout6.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5.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www.pku.edu.cn/lib&amp;mus/archives/mren/hushi/hshi%20.jpg" TargetMode="External"/><Relationship Id="rId1" Type="http://schemas.openxmlformats.org/officeDocument/2006/relationships/slideLayout" Target="../slideLayouts/slideLayout6.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6.xml"/></Relationships>
</file>

<file path=ppt/slides/_rels/slide484.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0.xml.rels><?xml version="1.0" encoding="UTF-8" standalone="yes"?>
<Relationships xmlns="http://schemas.openxmlformats.org/package/2006/relationships"><Relationship Id="rId3" Type="http://schemas.openxmlformats.org/officeDocument/2006/relationships/hyperlink" Target="http://baike.baidu.com/pic/7/11708348769146273.jpg" TargetMode="External"/><Relationship Id="rId2" Type="http://schemas.openxmlformats.org/officeDocument/2006/relationships/image" Target="../media/image192.jpeg"/><Relationship Id="rId1" Type="http://schemas.openxmlformats.org/officeDocument/2006/relationships/slideLayout" Target="../slideLayouts/slideLayout6.xml"/><Relationship Id="rId4" Type="http://schemas.openxmlformats.org/officeDocument/2006/relationships/image" Target="../media/image193.jpeg"/></Relationships>
</file>

<file path=ppt/slides/_rels/slide491.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4.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hyperlink" Target="../../../Documents%20and%20Settings/Administrator/&#26700;&#38754;/i?ct=503316480&amp;z=0&amp;tn=baiduimagedetail&amp;word=%C2%ED%BF%CB%CB%BC&amp;in=14296&amp;cl=2&amp;cm=1&amp;sc=0&amp;lm=-1&amp;pn=16&amp;rn=1&amp;di=1918499560&amp;ln=2000" TargetMode="External"/><Relationship Id="rId1" Type="http://schemas.openxmlformats.org/officeDocument/2006/relationships/slideLayout" Target="../slideLayouts/slideLayout6.xml"/><Relationship Id="rId5" Type="http://schemas.openxmlformats.org/officeDocument/2006/relationships/image" Target="../media/image184.jpeg"/><Relationship Id="rId4" Type="http://schemas.openxmlformats.org/officeDocument/2006/relationships/hyperlink" Target="../../../Documents%20and%20Settings/Administrator/&#26700;&#38754;/i?ct=503316480&amp;z=0&amp;tn=baiduimagedetail&amp;word=%C1%D0%C4%FE&amp;in=6597&amp;cl=2&amp;cm=1&amp;sc=0&amp;lm=-1&amp;pn=8&amp;rn=1&amp;di=97493100&amp;ln=2000" TargetMode="Externa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xml"/><Relationship Id="rId1" Type="http://schemas.openxmlformats.org/officeDocument/2006/relationships/tags" Target="../tags/tag2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5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8.xml"/><Relationship Id="rId4" Type="http://schemas.openxmlformats.org/officeDocument/2006/relationships/image" Target="../media/image205.png"/></Relationships>
</file>

<file path=ppt/slides/_rels/slide559.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8.xml"/><Relationship Id="rId4" Type="http://schemas.openxmlformats.org/officeDocument/2006/relationships/image" Target="../media/image209.png"/></Relationships>
</file>

<file path=ppt/slides/_rels/slide5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5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8.xml"/><Relationship Id="rId4" Type="http://schemas.openxmlformats.org/officeDocument/2006/relationships/image" Target="../media/image214.png"/></Relationships>
</file>

<file path=ppt/slides/_rels/slide56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8.xml"/><Relationship Id="rId5" Type="http://schemas.openxmlformats.org/officeDocument/2006/relationships/image" Target="../media/image218.png"/><Relationship Id="rId4" Type="http://schemas.openxmlformats.org/officeDocument/2006/relationships/image" Target="../media/image217.png"/></Relationships>
</file>

<file path=ppt/slides/_rels/slide56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2.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8.xml"/></Relationships>
</file>

<file path=ppt/slides/_rels/slide573.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8.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xml"/><Relationship Id="rId1" Type="http://schemas.openxmlformats.org/officeDocument/2006/relationships/tags" Target="../tags/tag2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3.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6.xml"/><Relationship Id="rId4" Type="http://schemas.openxmlformats.org/officeDocument/2006/relationships/image" Target="../media/image228.jpe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6.xml"/><Relationship Id="rId6" Type="http://schemas.openxmlformats.org/officeDocument/2006/relationships/image" Target="../media/image234.jpeg"/><Relationship Id="rId5" Type="http://schemas.openxmlformats.org/officeDocument/2006/relationships/image" Target="../media/image233.jpeg"/><Relationship Id="rId4" Type="http://schemas.openxmlformats.org/officeDocument/2006/relationships/image" Target="../media/image232.jpe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4.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5.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H:\&#39532;&#22522;1229\&#38454;&#32423;&#26007;&#20105;&#65288;&#21015;&#23425;&#22312;1918&#65289;.wmv" TargetMode="External"/><Relationship Id="rId1" Type="http://schemas.microsoft.com/office/2007/relationships/media" Target="file:///H:\&#39532;&#22522;1229\&#38454;&#32423;&#26007;&#20105;&#65288;&#21015;&#23425;&#22312;1918&#65289;.wmv" TargetMode="External"/><Relationship Id="rId5" Type="http://schemas.openxmlformats.org/officeDocument/2006/relationships/image" Target="../media/image241.png"/><Relationship Id="rId4" Type="http://schemas.openxmlformats.org/officeDocument/2006/relationships/image" Target="../media/image240.png"/></Relationships>
</file>

<file path=ppt/slides/_rels/slide667.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jpeg"/><Relationship Id="rId1" Type="http://schemas.openxmlformats.org/officeDocument/2006/relationships/slideLayout" Target="../slideLayouts/slideLayout6.xml"/><Relationship Id="rId4" Type="http://schemas.openxmlformats.org/officeDocument/2006/relationships/image" Target="../media/image244.jpeg"/></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1.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47.jpeg"/><Relationship Id="rId4" Type="http://schemas.openxmlformats.org/officeDocument/2006/relationships/image" Target="../media/image246.jpeg"/></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hyperlink" Target="http://image.baidu.com/i?ct=503316480&amp;z=0&amp;tn=baiduimagedetail&amp;word=%B7%C9%B4%AC&amp;in=40&amp;cl=2&amp;cm=1&amp;sc=0&amp;lm=-1&amp;pn=39&amp;rn=1" TargetMode="External"/><Relationship Id="rId1" Type="http://schemas.openxmlformats.org/officeDocument/2006/relationships/slideLayout" Target="../slideLayouts/slideLayout6.xml"/><Relationship Id="rId4" Type="http://schemas.openxmlformats.org/officeDocument/2006/relationships/image" Target="../media/image249.png"/></Relationships>
</file>

<file path=ppt/slides/_rels/slide676.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6.xml"/></Relationships>
</file>

<file path=ppt/slides/_rels/slide678.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6.xml"/><Relationship Id="rId4" Type="http://schemas.openxmlformats.org/officeDocument/2006/relationships/image" Target="../media/image254.jpe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7.jpeg"/><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9.jpeg"/><Relationship Id="rId1" Type="http://schemas.openxmlformats.org/officeDocument/2006/relationships/slideLayout" Target="../slideLayouts/slideLayout6.xml"/></Relationships>
</file>

<file path=ppt/slides/_rels/slide683.xml.rels><?xml version="1.0" encoding="UTF-8" standalone="yes"?>
<Relationships xmlns="http://schemas.openxmlformats.org/package/2006/relationships"><Relationship Id="rId8" Type="http://schemas.openxmlformats.org/officeDocument/2006/relationships/image" Target="../media/image265.jpeg"/><Relationship Id="rId3" Type="http://schemas.openxmlformats.org/officeDocument/2006/relationships/image" Target="../media/image262.jpeg"/><Relationship Id="rId7" Type="http://schemas.openxmlformats.org/officeDocument/2006/relationships/image" Target="../media/image264.jpeg"/><Relationship Id="rId2" Type="http://schemas.openxmlformats.org/officeDocument/2006/relationships/image" Target="../media/image261.jpeg"/><Relationship Id="rId1" Type="http://schemas.openxmlformats.org/officeDocument/2006/relationships/slideLayout" Target="../slideLayouts/slideLayout6.xml"/><Relationship Id="rId6" Type="http://schemas.openxmlformats.org/officeDocument/2006/relationships/hyperlink" Target="http://imgnews.baidu.com/i?ct=520093696&amp;z=0&amp;tn=baiduimagenewsdetail&amp;word=%B8%C9%BA%B5&amp;in=9&amp;cl=3&amp;lm=-1&amp;pn=8&amp;rn=1" TargetMode="External"/><Relationship Id="rId5" Type="http://schemas.openxmlformats.org/officeDocument/2006/relationships/image" Target="../media/image263.jpeg"/><Relationship Id="rId4" Type="http://schemas.openxmlformats.org/officeDocument/2006/relationships/hyperlink" Target="http://image.baidu.com/i?ct=503316480&amp;z=0&amp;tn=baiduimagedetail&amp;word=%B7%C7%D6%DE%BC%A2%C3%F1&amp;in=2&amp;cl=2&amp;cm=1&amp;sc=0&amp;lm=-1&amp;pn=1&amp;rn=1" TargetMode="External"/></Relationships>
</file>

<file path=ppt/slides/_rels/slide684.x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slideLayout" Target="../slideLayouts/slideLayout6.xml"/></Relationships>
</file>

<file path=ppt/slides/_rels/slide68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6.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2.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1.jpeg"/><Relationship Id="rId1" Type="http://schemas.openxmlformats.org/officeDocument/2006/relationships/slideLayout" Target="../slideLayouts/slideLayout6.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5.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image" Target="../media/image273.jpeg"/><Relationship Id="rId1" Type="http://schemas.openxmlformats.org/officeDocument/2006/relationships/slideLayout" Target="../slideLayouts/slideLayout6.xml"/><Relationship Id="rId4" Type="http://schemas.openxmlformats.org/officeDocument/2006/relationships/image" Target="../media/image275.jpeg"/></Relationships>
</file>

<file path=ppt/slides/_rels/slide69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D:\2008&#24180;4&#26376;17&#26085;-&#31934;&#21697;&#35838;&#31243;&#21046;&#20316;&#24037;&#20316;\&#26032;&#30340;ppt\&#32032;&#26448;&#21644;&#24405;&#20687;\&#32426;&#24405;&#29255;&#33410;&#36873;&#65306;&#32418;&#26071;&#28192;&#65288;1970&#65289;.wmv" TargetMode="External"/><Relationship Id="rId1" Type="http://schemas.microsoft.com/office/2007/relationships/media" Target="file:///D:\2008&#24180;4&#26376;17&#26085;-&#31934;&#21697;&#35838;&#31243;&#21046;&#20316;&#24037;&#20316;\&#26032;&#30340;ppt\&#32032;&#26448;&#21644;&#24405;&#20687;\&#32426;&#24405;&#29255;&#33410;&#36873;&#65306;&#32418;&#26071;&#28192;&#65288;1970&#65289;.wmv" TargetMode="External"/><Relationship Id="rId5" Type="http://schemas.openxmlformats.org/officeDocument/2006/relationships/image" Target="../media/image276.png"/><Relationship Id="rId4" Type="http://schemas.openxmlformats.org/officeDocument/2006/relationships/image" Target="../media/image240.png"/></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8.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7.jpeg"/><Relationship Id="rId7" Type="http://schemas.openxmlformats.org/officeDocument/2006/relationships/image" Target="../media/image279.jpeg"/><Relationship Id="rId2" Type="http://schemas.openxmlformats.org/officeDocument/2006/relationships/hyperlink" Target="http://image.baidu.com/i?ct=503316480&amp;z=0&amp;tn=baiduimagedetail&amp;word=%BD%B9%D4%A3%C2%BB&amp;in=2&amp;cl=2&amp;cm=1&amp;sc=0&amp;lm=-1&amp;pn=1&amp;rn=1" TargetMode="External"/><Relationship Id="rId1" Type="http://schemas.openxmlformats.org/officeDocument/2006/relationships/slideLayout" Target="../slideLayouts/slideLayout6.xml"/><Relationship Id="rId6" Type="http://schemas.openxmlformats.org/officeDocument/2006/relationships/hyperlink" Target="http://image.baidu.com/i?ct=503316480&amp;z=0&amp;tn=baiduimagedetail&amp;word=%C0%D7%B7%E6&amp;in=8&amp;cl=2&amp;cm=1&amp;sc=0&amp;lm=-1&amp;pn=7&amp;rn=1" TargetMode="External"/><Relationship Id="rId5" Type="http://schemas.openxmlformats.org/officeDocument/2006/relationships/image" Target="../media/image278.jpeg"/><Relationship Id="rId4" Type="http://schemas.openxmlformats.org/officeDocument/2006/relationships/hyperlink" Target="http://image.baidu.com/i?ct=503316480&amp;z=0&amp;tn=baiduimagedetail&amp;word=%D6%DC%B6%F7%C0%B4&amp;in=3&amp;cl=2&amp;cm=1&amp;sc=0&amp;lm=-1&amp;pn=2&amp;rn=1" TargetMode="Externa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D:\2008&#24180;4&#26376;17&#26085;-&#31934;&#21697;&#35838;&#31243;&#21046;&#20316;&#24037;&#20316;\&#26032;&#30340;ppt\&#32032;&#26448;&#21644;&#24405;&#20687;\&#21015;&#26031;&#35770;&#20154;&#27665;&#32676;&#20247;.wmv" TargetMode="External"/><Relationship Id="rId1" Type="http://schemas.microsoft.com/office/2007/relationships/media" Target="file:///D:\2008&#24180;4&#26376;17&#26085;-&#31934;&#21697;&#35838;&#31243;&#21046;&#20316;&#24037;&#20316;\&#26032;&#30340;ppt\&#32032;&#26448;&#21644;&#24405;&#20687;\&#21015;&#26031;&#35770;&#20154;&#27665;&#32676;&#20247;.wmv" TargetMode="External"/><Relationship Id="rId5" Type="http://schemas.openxmlformats.org/officeDocument/2006/relationships/image" Target="../media/image281.png"/><Relationship Id="rId4" Type="http://schemas.openxmlformats.org/officeDocument/2006/relationships/image" Target="../media/image240.png"/></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3.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6.xml"/></Relationships>
</file>

<file path=ppt/slides/_rels/slide70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6.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6.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3171825" y="3333750"/>
            <a:ext cx="5286374" cy="2381251"/>
          </a:xfrm>
        </p:spPr>
        <p:txBody>
          <a:bodyPr>
            <a:normAutofit/>
          </a:bodyPr>
          <a:lstStyle/>
          <a:p>
            <a:r>
              <a:rPr lang="zh-CN" altLang="en-US" sz="2800" b="1" dirty="0">
                <a:solidFill>
                  <a:srgbClr val="FF0000"/>
                </a:solidFill>
                <a:latin typeface="楷体" panose="02010609060101010101" pitchFamily="49" charset="-122"/>
                <a:ea typeface="楷体" panose="02010609060101010101" pitchFamily="49" charset="-122"/>
              </a:rPr>
              <a:t>  西北大学马克思主义学院</a:t>
            </a:r>
            <a:endParaRPr lang="en-US" altLang="zh-CN" sz="2800" b="1" dirty="0">
              <a:solidFill>
                <a:srgbClr val="FF0000"/>
              </a:solidFill>
              <a:latin typeface="楷体" panose="02010609060101010101" pitchFamily="49" charset="-122"/>
              <a:ea typeface="楷体" panose="02010609060101010101" pitchFamily="49" charset="-122"/>
            </a:endParaRPr>
          </a:p>
          <a:p>
            <a:r>
              <a:rPr lang="en-US" altLang="zh-CN" sz="2800" b="1" dirty="0">
                <a:solidFill>
                  <a:srgbClr val="FF0000"/>
                </a:solidFill>
                <a:latin typeface="楷体" panose="02010609060101010101" pitchFamily="49" charset="-122"/>
                <a:ea typeface="楷体" panose="02010609060101010101" pitchFamily="49" charset="-122"/>
              </a:rPr>
              <a:t>      </a:t>
            </a:r>
          </a:p>
          <a:p>
            <a:r>
              <a:rPr lang="en-US" altLang="zh-CN" sz="2800" b="1" dirty="0">
                <a:solidFill>
                  <a:srgbClr val="FF0000"/>
                </a:solidFill>
                <a:latin typeface="楷体" panose="02010609060101010101" pitchFamily="49" charset="-122"/>
                <a:ea typeface="楷体" panose="02010609060101010101" pitchFamily="49" charset="-122"/>
              </a:rPr>
              <a:t>         </a:t>
            </a:r>
            <a:r>
              <a:rPr lang="zh-CN" altLang="en-US" sz="2800" b="1" dirty="0">
                <a:solidFill>
                  <a:srgbClr val="FF0000"/>
                </a:solidFill>
                <a:latin typeface="楷体" panose="02010609060101010101" pitchFamily="49" charset="-122"/>
                <a:ea typeface="楷体" panose="02010609060101010101" pitchFamily="49" charset="-122"/>
              </a:rPr>
              <a:t>杨权利  </a:t>
            </a:r>
          </a:p>
        </p:txBody>
      </p:sp>
      <p:sp>
        <p:nvSpPr>
          <p:cNvPr id="4" name="标题 3"/>
          <p:cNvSpPr>
            <a:spLocks noGrp="1"/>
          </p:cNvSpPr>
          <p:nvPr>
            <p:ph type="ctrTitle"/>
          </p:nvPr>
        </p:nvSpPr>
        <p:spPr>
          <a:xfrm>
            <a:off x="2600325" y="2743200"/>
            <a:ext cx="6677024" cy="238044"/>
          </a:xfrm>
        </p:spPr>
        <p:txBody>
          <a:bodyPr>
            <a:normAutofit fontScale="90000"/>
          </a:bodyPr>
          <a:lstStyle/>
          <a:p>
            <a:r>
              <a:rPr lang="zh-CN" altLang="en-US" sz="4400" dirty="0"/>
              <a:t>  马克思主义基本原理概论</a:t>
            </a:r>
            <a:br>
              <a:rPr lang="en-US" altLang="zh-CN" dirty="0"/>
            </a:br>
            <a:r>
              <a:rPr lang="en-US" altLang="zh-CN" dirty="0"/>
              <a:t>   </a:t>
            </a:r>
            <a:br>
              <a:rPr lang="en-US" altLang="zh-CN" dirty="0"/>
            </a:br>
            <a:r>
              <a:rPr lang="en-US" altLang="zh-CN" dirty="0"/>
              <a:t>   </a:t>
            </a:r>
            <a:endParaRPr lang="zh-CN" altLang="en-US"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2396" y="762000"/>
            <a:ext cx="5419185" cy="1266825"/>
          </a:xfrm>
        </p:spPr>
        <p:txBody>
          <a:bodyPr/>
          <a:lstStyle/>
          <a:p>
            <a:r>
              <a:rPr lang="zh-CN" altLang="en-US" dirty="0"/>
              <a:t>    言行不一，形式上的马克思主义</a:t>
            </a:r>
          </a:p>
        </p:txBody>
      </p:sp>
      <p:sp>
        <p:nvSpPr>
          <p:cNvPr id="3" name="文本占位符 2"/>
          <p:cNvSpPr>
            <a:spLocks noGrp="1"/>
          </p:cNvSpPr>
          <p:nvPr>
            <p:ph type="body" idx="1"/>
          </p:nvPr>
        </p:nvSpPr>
        <p:spPr>
          <a:xfrm>
            <a:off x="2846195" y="2228850"/>
            <a:ext cx="6850255" cy="2133599"/>
          </a:xfrm>
        </p:spPr>
        <p:txBody>
          <a:bodyPr>
            <a:noAutofit/>
          </a:bodyPr>
          <a:lstStyle/>
          <a:p>
            <a:r>
              <a:rPr lang="zh-CN" altLang="en-US" sz="2800" dirty="0">
                <a:latin typeface="楷体" panose="02010609060101010101" pitchFamily="49" charset="-122"/>
                <a:ea typeface="楷体" panose="02010609060101010101" pitchFamily="49" charset="-122"/>
              </a:rPr>
              <a:t>“过去的一切运动都是少数人的，或者是为少数人谋利益的运动。无产阶级的运动是绝大多数人的，为绝大多数人谋利益的独立的运动。”（文集第</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卷，第</a:t>
            </a:r>
            <a:r>
              <a:rPr lang="en-US" altLang="zh-CN" sz="2800" dirty="0">
                <a:latin typeface="楷体" panose="02010609060101010101" pitchFamily="49" charset="-122"/>
                <a:ea typeface="楷体" panose="02010609060101010101" pitchFamily="49" charset="-122"/>
              </a:rPr>
              <a:t>42</a:t>
            </a:r>
            <a:r>
              <a:rPr lang="zh-CN" altLang="en-US" sz="2800" dirty="0">
                <a:latin typeface="楷体" panose="02010609060101010101" pitchFamily="49" charset="-122"/>
                <a:ea typeface="楷体" panose="02010609060101010101" pitchFamily="49" charset="-122"/>
              </a:rPr>
              <a:t>页）</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内容占位符 2"/>
          <p:cNvSpPr>
            <a:spLocks noGrp="1"/>
          </p:cNvSpPr>
          <p:nvPr>
            <p:ph idx="4294967295"/>
          </p:nvPr>
        </p:nvSpPr>
        <p:spPr>
          <a:xfrm>
            <a:off x="2692400" y="1889125"/>
            <a:ext cx="7010400" cy="4254500"/>
          </a:xfrm>
        </p:spPr>
        <p:txBody>
          <a:bodyPr>
            <a:normAutofit/>
          </a:bodyPr>
          <a:lstStyle/>
          <a:p>
            <a:r>
              <a:rPr lang="zh-CN" altLang="en-US" sz="2800" b="1" dirty="0">
                <a:latin typeface="楷体" panose="02010609060101010101" pitchFamily="49" charset="-122"/>
                <a:ea typeface="楷体" panose="02010609060101010101" pitchFamily="49" charset="-122"/>
              </a:rPr>
              <a:t>苏格拉底之死：</a:t>
            </a:r>
            <a:endParaRPr lang="en-US" altLang="zh-CN" sz="2800" b="1"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在西方哲学史上，苏格拉底之死被喻为西哲史上两个死亡大案中的“第一大案”，苏格拉底之死包涵着很多的悲壮、传奇与疑惑。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6738">
                                            <p:txEl>
                                              <p:pRg st="0" end="0"/>
                                            </p:txEl>
                                          </p:spTgt>
                                        </p:tgtEl>
                                        <p:attrNameLst>
                                          <p:attrName>style.visibility</p:attrName>
                                        </p:attrNameLst>
                                      </p:cBhvr>
                                      <p:to>
                                        <p:strVal val="visible"/>
                                      </p:to>
                                    </p:set>
                                    <p:animEffect transition="in" filter="circle(in)">
                                      <p:cBhvr>
                                        <p:cTn id="7" dur="2000"/>
                                        <p:tgtEl>
                                          <p:spTgt spid="1167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6738">
                                            <p:txEl>
                                              <p:pRg st="1" end="1"/>
                                            </p:txEl>
                                          </p:spTgt>
                                        </p:tgtEl>
                                        <p:attrNameLst>
                                          <p:attrName>style.visibility</p:attrName>
                                        </p:attrNameLst>
                                      </p:cBhvr>
                                      <p:to>
                                        <p:strVal val="visible"/>
                                      </p:to>
                                    </p:set>
                                    <p:animEffect transition="in" filter="circle(in)">
                                      <p:cBhvr>
                                        <p:cTn id="12" dur="2000"/>
                                        <p:tgtEl>
                                          <p:spTgt spid="1167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a:xfrm flipH="1">
            <a:off x="0" y="365125"/>
            <a:ext cx="7340600" cy="1190625"/>
          </a:xfrm>
        </p:spPr>
        <p:txBody>
          <a:bodyPr anchorCtr="1"/>
          <a:lstStyle/>
          <a:p>
            <a:pPr eaLnBrk="1" hangingPunct="1">
              <a:defRPr/>
            </a:pPr>
            <a:r>
              <a:rPr lang="zh-CN" altLang="en-US">
                <a:solidFill>
                  <a:schemeClr val="tx2"/>
                </a:solidFill>
                <a:effectLst>
                  <a:outerShdw blurRad="38100" dist="38100" dir="2700000" algn="tl">
                    <a:srgbClr val="C0C0C0"/>
                  </a:outerShdw>
                </a:effectLst>
              </a:rPr>
              <a:t>  苏格拉底之死  </a:t>
            </a:r>
          </a:p>
        </p:txBody>
      </p:sp>
      <p:sp>
        <p:nvSpPr>
          <p:cNvPr id="117762" name="Rectangle 3"/>
          <p:cNvSpPr>
            <a:spLocks noGrp="1" noChangeArrowheads="1"/>
          </p:cNvSpPr>
          <p:nvPr>
            <p:ph idx="4294967295"/>
          </p:nvPr>
        </p:nvSpPr>
        <p:spPr>
          <a:xfrm>
            <a:off x="3962400" y="1555750"/>
            <a:ext cx="8229600" cy="4530725"/>
          </a:xfrm>
        </p:spPr>
        <p:txBody>
          <a:bodyPr/>
          <a:lstStyle/>
          <a:p>
            <a:pPr marL="0" indent="0">
              <a:buClr>
                <a:schemeClr val="hlink"/>
              </a:buClr>
              <a:buSzPct val="70000"/>
              <a:buNone/>
              <a:defRPr/>
            </a:pP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苏格拉底                                     柏拉图                           亚里士多德</a:t>
            </a:r>
          </a:p>
        </p:txBody>
      </p:sp>
      <p:pic>
        <p:nvPicPr>
          <p:cNvPr id="104451" name="图片 1" descr="t01af8a336a12e7cdc8"/>
          <p:cNvPicPr>
            <a:picLocks noChangeAspect="1"/>
          </p:cNvPicPr>
          <p:nvPr/>
        </p:nvPicPr>
        <p:blipFill>
          <a:blip r:embed="rId3"/>
          <a:srcRect/>
          <a:stretch>
            <a:fillRect/>
          </a:stretch>
        </p:blipFill>
        <p:spPr bwMode="auto">
          <a:xfrm>
            <a:off x="1992313" y="2184400"/>
            <a:ext cx="2970212" cy="3822700"/>
          </a:xfrm>
          <a:prstGeom prst="rect">
            <a:avLst/>
          </a:prstGeom>
          <a:noFill/>
          <a:ln w="9525">
            <a:noFill/>
            <a:miter lim="800000"/>
            <a:headEnd/>
            <a:tailEnd/>
          </a:ln>
        </p:spPr>
      </p:pic>
      <p:pic>
        <p:nvPicPr>
          <p:cNvPr id="104452" name="图片 2" descr="1817_17603892545"/>
          <p:cNvPicPr>
            <a:picLocks noChangeAspect="1"/>
          </p:cNvPicPr>
          <p:nvPr/>
        </p:nvPicPr>
        <p:blipFill>
          <a:blip r:embed="rId4"/>
          <a:srcRect/>
          <a:stretch>
            <a:fillRect/>
          </a:stretch>
        </p:blipFill>
        <p:spPr bwMode="auto">
          <a:xfrm>
            <a:off x="4718051" y="2114550"/>
            <a:ext cx="2792413" cy="3892550"/>
          </a:xfrm>
          <a:prstGeom prst="rect">
            <a:avLst/>
          </a:prstGeom>
          <a:noFill/>
          <a:ln w="9525">
            <a:noFill/>
            <a:miter lim="800000"/>
            <a:headEnd/>
            <a:tailEnd/>
          </a:ln>
        </p:spPr>
      </p:pic>
      <p:pic>
        <p:nvPicPr>
          <p:cNvPr id="104453" name="图片 3" descr="300001304109132590644081130"/>
          <p:cNvPicPr>
            <a:picLocks noChangeAspect="1"/>
          </p:cNvPicPr>
          <p:nvPr/>
        </p:nvPicPr>
        <p:blipFill>
          <a:blip r:embed="rId5"/>
          <a:srcRect/>
          <a:stretch>
            <a:fillRect/>
          </a:stretch>
        </p:blipFill>
        <p:spPr bwMode="auto">
          <a:xfrm>
            <a:off x="7510464" y="2114550"/>
            <a:ext cx="2828925" cy="3892550"/>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 calcmode="lin" valueType="num">
                                      <p:cBhvr>
                                        <p:cTn id="7" dur="500" fill="hold"/>
                                        <p:tgtEl>
                                          <p:spTgt spid="117762">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177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7761"/>
                                        </p:tgtEl>
                                        <p:attrNameLst>
                                          <p:attrName>style.visibility</p:attrName>
                                        </p:attrNameLst>
                                      </p:cBhvr>
                                      <p:to>
                                        <p:strVal val="visible"/>
                                      </p:to>
                                    </p:set>
                                    <p:animEffect transition="in" filter="fade">
                                      <p:cBhvr>
                                        <p:cTn id="13" dur="1000"/>
                                        <p:tgtEl>
                                          <p:spTgt spid="117761"/>
                                        </p:tgtEl>
                                      </p:cBhvr>
                                    </p:animEffect>
                                    <p:anim calcmode="lin" valueType="num">
                                      <p:cBhvr>
                                        <p:cTn id="14" dur="1000" fill="hold"/>
                                        <p:tgtEl>
                                          <p:spTgt spid="117761"/>
                                        </p:tgtEl>
                                        <p:attrNameLst>
                                          <p:attrName>ppt_x</p:attrName>
                                        </p:attrNameLst>
                                      </p:cBhvr>
                                      <p:tavLst>
                                        <p:tav tm="0">
                                          <p:val>
                                            <p:strVal val="#ppt_x"/>
                                          </p:val>
                                        </p:tav>
                                        <p:tav tm="100000">
                                          <p:val>
                                            <p:strVal val="#ppt_x"/>
                                          </p:val>
                                        </p:tav>
                                      </p:tavLst>
                                    </p:anim>
                                    <p:anim calcmode="lin" valueType="num">
                                      <p:cBhvr>
                                        <p:cTn id="15" dur="1000" fill="hold"/>
                                        <p:tgtEl>
                                          <p:spTgt spid="1177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1" grpId="0"/>
      <p:bldP spid="11776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内容占位符 2"/>
          <p:cNvSpPr>
            <a:spLocks noGrp="1"/>
          </p:cNvSpPr>
          <p:nvPr>
            <p:ph idx="4294967295"/>
          </p:nvPr>
        </p:nvSpPr>
        <p:spPr>
          <a:xfrm>
            <a:off x="2397760" y="1655763"/>
            <a:ext cx="7294880" cy="3851275"/>
          </a:xfrm>
        </p:spPr>
        <p:txBody>
          <a:bodyPr/>
          <a:lstStyle/>
          <a:p>
            <a:pPr eaLnBrk="1" hangingPunct="1"/>
            <a:r>
              <a:rPr lang="en-US" altLang="zh-CN" sz="2800" dirty="0"/>
              <a:t>     </a:t>
            </a:r>
            <a:r>
              <a:rPr lang="zh-CN" altLang="en-US" sz="2800" dirty="0">
                <a:latin typeface="楷体" panose="02010609060101010101" pitchFamily="49" charset="-122"/>
                <a:ea typeface="楷体" panose="02010609060101010101" pitchFamily="49" charset="-122"/>
              </a:rPr>
              <a:t>公元前 399 年，已经70岁的苏格拉底，被 500 名雅典公民组成的陪审法庭经两轮投票表决有罪并判处死刑，饮毒酒而亡。苏格拉底死了，他是被雅典公民法庭判了死刑！那么，苏格拉底的死是因为雅典人堕落了、脑残了？还是苏格拉底迂腐？到底是谁对谁错</a:t>
            </a:r>
            <a:r>
              <a:rPr lang="zh-CN" altLang="en-US" dirty="0">
                <a:latin typeface="楷体" panose="02010609060101010101" pitchFamily="49" charset="-122"/>
                <a:ea typeface="楷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4929">
                                            <p:txEl>
                                              <p:pRg st="0" end="0"/>
                                            </p:txEl>
                                          </p:spTgt>
                                        </p:tgtEl>
                                        <p:attrNameLst>
                                          <p:attrName>style.visibility</p:attrName>
                                        </p:attrNameLst>
                                      </p:cBhvr>
                                      <p:to>
                                        <p:strVal val="visible"/>
                                      </p:to>
                                    </p:set>
                                    <p:animEffect transition="in" filter="circle(in)">
                                      <p:cBhvr>
                                        <p:cTn id="7" dur="2000"/>
                                        <p:tgtEl>
                                          <p:spTgt spid="1249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9"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内容占位符 2"/>
          <p:cNvSpPr>
            <a:spLocks noGrp="1"/>
          </p:cNvSpPr>
          <p:nvPr>
            <p:ph idx="4294967295"/>
          </p:nvPr>
        </p:nvSpPr>
        <p:spPr>
          <a:xfrm>
            <a:off x="2225040" y="1125538"/>
            <a:ext cx="7813040" cy="5051425"/>
          </a:xfrm>
        </p:spPr>
        <p:txBody>
          <a:bodyPr>
            <a:normAutofit/>
          </a:bodyPr>
          <a:lstStyle/>
          <a:p>
            <a:pPr eaLnBrk="1" hangingPunct="1"/>
            <a:r>
              <a:rPr lang="zh-CN" altLang="en-US" sz="2800"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雅典的陪审制度</a:t>
            </a:r>
          </a:p>
          <a:p>
            <a:pPr eaLnBrk="1" hangingPunct="1"/>
            <a:r>
              <a:rPr lang="zh-CN" altLang="en-US" sz="2800" dirty="0">
                <a:latin typeface="楷体" panose="02010609060101010101" pitchFamily="49" charset="-122"/>
                <a:ea typeface="楷体" panose="02010609060101010101" pitchFamily="49" charset="-122"/>
              </a:rPr>
              <a:t>在雅典10个行政区中，从报名者中抽签选出600人，共6000人成为陪审员，任期一年。遇有案件，则根据案件大小从6000陪审员中抽签选出5到2000人组成陪审团。</a:t>
            </a:r>
          </a:p>
          <a:p>
            <a:pPr eaLnBrk="1" hangingPunct="1"/>
            <a:r>
              <a:rPr lang="zh-CN" altLang="en-US" sz="2800" dirty="0">
                <a:latin typeface="楷体" panose="02010609060101010101" pitchFamily="49" charset="-122"/>
                <a:ea typeface="楷体" panose="02010609060101010101" pitchFamily="49" charset="-122"/>
              </a:rPr>
              <a:t>苏格拉底案陪审员500人。</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直到现在，美国法律的陪审团直到是对古希腊的直接继承。</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6977">
                                            <p:txEl>
                                              <p:pRg st="0" end="0"/>
                                            </p:txEl>
                                          </p:spTgt>
                                        </p:tgtEl>
                                        <p:attrNameLst>
                                          <p:attrName>style.visibility</p:attrName>
                                        </p:attrNameLst>
                                      </p:cBhvr>
                                      <p:to>
                                        <p:strVal val="visible"/>
                                      </p:to>
                                    </p:set>
                                    <p:animEffect transition="in" filter="wipe(down)">
                                      <p:cBhvr>
                                        <p:cTn id="7" dur="500"/>
                                        <p:tgtEl>
                                          <p:spTgt spid="1269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6977">
                                            <p:txEl>
                                              <p:pRg st="1" end="1"/>
                                            </p:txEl>
                                          </p:spTgt>
                                        </p:tgtEl>
                                        <p:attrNameLst>
                                          <p:attrName>style.visibility</p:attrName>
                                        </p:attrNameLst>
                                      </p:cBhvr>
                                      <p:to>
                                        <p:strVal val="visible"/>
                                      </p:to>
                                    </p:set>
                                    <p:animEffect transition="in" filter="wipe(down)">
                                      <p:cBhvr>
                                        <p:cTn id="12" dur="500"/>
                                        <p:tgtEl>
                                          <p:spTgt spid="1269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977">
                                            <p:txEl>
                                              <p:pRg st="2" end="2"/>
                                            </p:txEl>
                                          </p:spTgt>
                                        </p:tgtEl>
                                        <p:attrNameLst>
                                          <p:attrName>style.visibility</p:attrName>
                                        </p:attrNameLst>
                                      </p:cBhvr>
                                      <p:to>
                                        <p:strVal val="visible"/>
                                      </p:to>
                                    </p:set>
                                    <p:animEffect transition="in" filter="wipe(down)">
                                      <p:cBhvr>
                                        <p:cTn id="17" dur="500"/>
                                        <p:tgtEl>
                                          <p:spTgt spid="1269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6977">
                                            <p:txEl>
                                              <p:pRg st="3" end="3"/>
                                            </p:txEl>
                                          </p:spTgt>
                                        </p:tgtEl>
                                        <p:attrNameLst>
                                          <p:attrName>style.visibility</p:attrName>
                                        </p:attrNameLst>
                                      </p:cBhvr>
                                      <p:to>
                                        <p:strVal val="visible"/>
                                      </p:to>
                                    </p:set>
                                    <p:animEffect transition="in" filter="wipe(down)">
                                      <p:cBhvr>
                                        <p:cTn id="22" dur="500"/>
                                        <p:tgtEl>
                                          <p:spTgt spid="1269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7"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933575" y="1123950"/>
            <a:ext cx="7848600" cy="5019675"/>
          </a:xfrm>
        </p:spPr>
        <p:txBody>
          <a:bodyPr/>
          <a:lstStyle/>
          <a:p>
            <a:r>
              <a:rPr lang="zh-CN" altLang="en-US" sz="3200" dirty="0">
                <a:solidFill>
                  <a:srgbClr val="FF0000"/>
                </a:solidFill>
              </a:rPr>
              <a:t>苏格拉底为什么会被判处死刑？</a:t>
            </a:r>
            <a:endParaRPr lang="en-US" altLang="zh-CN" sz="3200" dirty="0">
              <a:solidFill>
                <a:srgbClr val="FF0000"/>
              </a:solidFill>
            </a:endParaRPr>
          </a:p>
          <a:p>
            <a:r>
              <a:rPr lang="zh-CN" altLang="en-US" sz="2800" dirty="0">
                <a:latin typeface="楷体" panose="02010609060101010101" pitchFamily="49" charset="-122"/>
                <a:ea typeface="楷体" panose="02010609060101010101" pitchFamily="49" charset="-122"/>
              </a:rPr>
              <a:t>第一，法官安尼图斯等人控告他：不信雅典公认的神；腐蚀青年。</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第二，他得罪了大部分人，包括：政客、学者、自由民。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第三，在法庭申辩中以“牛虻”精神的自傲态度以及惟我独尊的个性，极大刺激了公民代表。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第四，他对死亡的态度。</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19251" y="1123950"/>
            <a:ext cx="8134350" cy="5019675"/>
          </a:xfrm>
        </p:spPr>
        <p:txBody>
          <a:bodyPr/>
          <a:lstStyle/>
          <a:p>
            <a:r>
              <a:rPr lang="zh-CN" altLang="en-US" dirty="0"/>
              <a:t> </a:t>
            </a:r>
            <a:r>
              <a:rPr lang="zh-CN" altLang="en-US" sz="3200" dirty="0"/>
              <a:t>死亡是更美丽的人生。</a:t>
            </a:r>
          </a:p>
          <a:p>
            <a:r>
              <a:rPr lang="zh-CN" altLang="en-US" sz="3200" dirty="0">
                <a:latin typeface="楷体" panose="02010609060101010101" pitchFamily="49" charset="-122"/>
                <a:ea typeface="楷体" panose="02010609060101010101" pitchFamily="49" charset="-122"/>
              </a:rPr>
              <a:t>  其一，如死后万般皆空，则死亡如无梦酣眠，这样的夜晚，何等美好？  </a:t>
            </a:r>
          </a:p>
          <a:p>
            <a:r>
              <a:rPr lang="zh-CN" altLang="en-US" sz="3200" dirty="0">
                <a:latin typeface="楷体" panose="02010609060101010101" pitchFamily="49" charset="-122"/>
                <a:ea typeface="楷体" panose="02010609060101010101" pitchFamily="49" charset="-122"/>
              </a:rPr>
              <a:t>  其二，如死后灵魂真的进入冥界，则往生者势必济济一堂，那就能见到心仪已久的伟大诗人荷马、特洛伊战争的英雄们，这种乐趣，活人的岂能得享？</a:t>
            </a:r>
          </a:p>
          <a:p>
            <a:endParaRPr lang="zh-CN" altLang="en-US" sz="32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内容占位符 2"/>
          <p:cNvSpPr>
            <a:spLocks noGrp="1"/>
          </p:cNvSpPr>
          <p:nvPr>
            <p:ph idx="4294967295"/>
          </p:nvPr>
        </p:nvSpPr>
        <p:spPr>
          <a:xfrm>
            <a:off x="3657600" y="1123950"/>
            <a:ext cx="4338320" cy="5019675"/>
          </a:xfrm>
        </p:spPr>
        <p:txBody>
          <a:bodyPr/>
          <a:lstStyle/>
          <a:p>
            <a:pPr eaLnBrk="1" hangingPunct="1"/>
            <a:r>
              <a:rPr lang="zh-CN" altLang="en-US" sz="2800" dirty="0">
                <a:latin typeface="宋体" panose="02010600030101010101" pitchFamily="2" charset="-122"/>
                <a:ea typeface="宋体" panose="02010600030101010101" pitchFamily="2" charset="-122"/>
              </a:rPr>
              <a:t>   </a:t>
            </a:r>
            <a:endParaRPr lang="en-US" altLang="zh-CN" sz="2800" dirty="0">
              <a:latin typeface="宋体" panose="02010600030101010101" pitchFamily="2" charset="-122"/>
              <a:ea typeface="宋体" panose="02010600030101010101" pitchFamily="2" charset="-122"/>
            </a:endParaRPr>
          </a:p>
          <a:p>
            <a:pPr marL="0" indent="0" eaLnBrk="1" hangingPunct="1">
              <a:buNone/>
            </a:pPr>
            <a:r>
              <a:rPr lang="zh-CN" altLang="en-US" sz="2800" dirty="0">
                <a:latin typeface="宋体" panose="02010600030101010101" pitchFamily="2" charset="-122"/>
                <a:ea typeface="宋体" panose="02010600030101010101" pitchFamily="2" charset="-122"/>
              </a:rPr>
              <a:t>审判法庭第一轮投票结果：</a:t>
            </a:r>
            <a:endParaRPr lang="en-US" altLang="zh-CN" sz="2800" dirty="0">
              <a:latin typeface="宋体" panose="02010600030101010101" pitchFamily="2" charset="-122"/>
              <a:ea typeface="宋体" panose="02010600030101010101" pitchFamily="2" charset="-122"/>
            </a:endParaRPr>
          </a:p>
          <a:p>
            <a:pPr eaLnBrk="1" hangingPunct="1"/>
            <a:r>
              <a:rPr lang="zh-CN" altLang="en-US" sz="2800" dirty="0">
                <a:solidFill>
                  <a:srgbClr val="FF0000"/>
                </a:solidFill>
                <a:latin typeface="宋体" panose="02010600030101010101" pitchFamily="2" charset="-122"/>
                <a:ea typeface="宋体" panose="02010600030101010101" pitchFamily="2" charset="-122"/>
              </a:rPr>
              <a:t>280</a:t>
            </a:r>
            <a:r>
              <a:rPr lang="zh-CN" altLang="en-US" sz="2800" dirty="0">
                <a:latin typeface="宋体" panose="02010600030101010101" pitchFamily="2" charset="-122"/>
                <a:ea typeface="宋体" panose="02010600030101010101" pitchFamily="2" charset="-122"/>
              </a:rPr>
              <a:t> 票对</a:t>
            </a:r>
            <a:r>
              <a:rPr lang="zh-CN" altLang="en-US" sz="2800" dirty="0">
                <a:solidFill>
                  <a:srgbClr val="FF0000"/>
                </a:solidFill>
                <a:latin typeface="宋体" panose="02010600030101010101" pitchFamily="2" charset="-122"/>
                <a:ea typeface="宋体" panose="02010600030101010101" pitchFamily="2" charset="-122"/>
              </a:rPr>
              <a:t> 220 </a:t>
            </a:r>
            <a:r>
              <a:rPr lang="zh-CN" altLang="en-US" sz="2800" dirty="0">
                <a:latin typeface="宋体" panose="02010600030101010101" pitchFamily="2" charset="-122"/>
                <a:ea typeface="宋体" panose="02010600030101010101" pitchFamily="2" charset="-122"/>
              </a:rPr>
              <a:t>票判决苏格拉底有罪。</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0289">
                                            <p:txEl>
                                              <p:pRg st="0" end="0"/>
                                            </p:txEl>
                                          </p:spTgt>
                                        </p:tgtEl>
                                        <p:attrNameLst>
                                          <p:attrName>style.visibility</p:attrName>
                                        </p:attrNameLst>
                                      </p:cBhvr>
                                      <p:to>
                                        <p:strVal val="visible"/>
                                      </p:to>
                                    </p:set>
                                    <p:animEffect transition="in" filter="barn(inVertical)">
                                      <p:cBhvr>
                                        <p:cTn id="7" dur="500"/>
                                        <p:tgtEl>
                                          <p:spTgt spid="1402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0289">
                                            <p:txEl>
                                              <p:pRg st="1" end="1"/>
                                            </p:txEl>
                                          </p:spTgt>
                                        </p:tgtEl>
                                        <p:attrNameLst>
                                          <p:attrName>style.visibility</p:attrName>
                                        </p:attrNameLst>
                                      </p:cBhvr>
                                      <p:to>
                                        <p:strVal val="visible"/>
                                      </p:to>
                                    </p:set>
                                    <p:animEffect transition="in" filter="barn(inVertical)">
                                      <p:cBhvr>
                                        <p:cTn id="12" dur="500"/>
                                        <p:tgtEl>
                                          <p:spTgt spid="1402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0289">
                                            <p:txEl>
                                              <p:pRg st="2" end="2"/>
                                            </p:txEl>
                                          </p:spTgt>
                                        </p:tgtEl>
                                        <p:attrNameLst>
                                          <p:attrName>style.visibility</p:attrName>
                                        </p:attrNameLst>
                                      </p:cBhvr>
                                      <p:to>
                                        <p:strVal val="visible"/>
                                      </p:to>
                                    </p:set>
                                    <p:animEffect transition="in" filter="barn(inVertical)">
                                      <p:cBhvr>
                                        <p:cTn id="17" dur="500"/>
                                        <p:tgtEl>
                                          <p:spTgt spid="1402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
          <p:cNvSpPr>
            <a:spLocks noGrp="1"/>
          </p:cNvSpPr>
          <p:nvPr>
            <p:ph type="title" idx="4294967295"/>
          </p:nvPr>
        </p:nvSpPr>
        <p:spPr>
          <a:xfrm>
            <a:off x="0" y="0"/>
            <a:ext cx="10850563" cy="1028700"/>
          </a:xfrm>
        </p:spPr>
        <p:txBody>
          <a:bodyPr anchorCtr="1"/>
          <a:lstStyle/>
          <a:p>
            <a:pPr eaLnBrk="1" hangingPunct="1"/>
            <a:br>
              <a:rPr lang="zh-CN" altLang="en-US" b="1"/>
            </a:br>
            <a:endParaRPr lang="zh-CN" altLang="en-US" b="1"/>
          </a:p>
        </p:txBody>
      </p:sp>
      <p:sp>
        <p:nvSpPr>
          <p:cNvPr id="141314" name="内容占位符 2"/>
          <p:cNvSpPr>
            <a:spLocks noGrp="1"/>
          </p:cNvSpPr>
          <p:nvPr>
            <p:ph idx="4294967295"/>
          </p:nvPr>
        </p:nvSpPr>
        <p:spPr>
          <a:xfrm>
            <a:off x="2540000" y="1489075"/>
            <a:ext cx="7233920" cy="5019675"/>
          </a:xfrm>
        </p:spPr>
        <p:txBody>
          <a:bodyPr/>
          <a:lstStyle/>
          <a:p>
            <a:pPr eaLnBrk="1" hangingPunct="1"/>
            <a:r>
              <a:rPr lang="zh-CN" altLang="en-US" sz="2800" dirty="0">
                <a:latin typeface="+mj-ea"/>
                <a:ea typeface="+mj-ea"/>
              </a:rPr>
              <a:t>当时在雅典，死刑犯并非真的都会死。他们至少还有三条生路：</a:t>
            </a:r>
          </a:p>
          <a:p>
            <a:pPr eaLnBrk="1" hangingPunct="1"/>
            <a:r>
              <a:rPr lang="zh-CN" altLang="en-US" sz="2800" dirty="0">
                <a:latin typeface="宋体" panose="02010600030101010101" pitchFamily="2" charset="-122"/>
                <a:ea typeface="宋体" panose="02010600030101010101" pitchFamily="2" charset="-122"/>
              </a:rPr>
              <a:t>             缴纳罚金赎罪</a:t>
            </a:r>
          </a:p>
          <a:p>
            <a:pPr eaLnBrk="1" hangingPunct="1"/>
            <a:r>
              <a:rPr lang="zh-CN" altLang="en-US" sz="2800" dirty="0">
                <a:latin typeface="宋体" panose="02010600030101010101" pitchFamily="2" charset="-122"/>
                <a:ea typeface="宋体" panose="02010600030101010101" pitchFamily="2" charset="-122"/>
              </a:rPr>
              <a:t>             请求陪审团宽恕</a:t>
            </a:r>
          </a:p>
          <a:p>
            <a:pPr eaLnBrk="1" hangingPunct="1"/>
            <a:r>
              <a:rPr lang="zh-CN" altLang="en-US" sz="2800" dirty="0">
                <a:latin typeface="宋体" panose="02010600030101010101" pitchFamily="2" charset="-122"/>
                <a:ea typeface="宋体" panose="02010600030101010101" pitchFamily="2" charset="-122"/>
              </a:rPr>
              <a:t>             自请流放。</a:t>
            </a:r>
          </a:p>
          <a:p>
            <a:pPr eaLnBrk="1" hangingPunct="1"/>
            <a:r>
              <a:rPr lang="zh-CN" altLang="en-US" sz="2800" dirty="0">
                <a:latin typeface="宋体" panose="02010600030101010101" pitchFamily="2" charset="-122"/>
                <a:ea typeface="宋体" panose="02010600030101010101" pitchFamily="2" charset="-122"/>
              </a:rPr>
              <a:t>  这三条路子苏格拉底都没有选择：</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314">
                                            <p:txEl>
                                              <p:pRg st="0" end="0"/>
                                            </p:txEl>
                                          </p:spTgt>
                                        </p:tgtEl>
                                        <p:attrNameLst>
                                          <p:attrName>style.visibility</p:attrName>
                                        </p:attrNameLst>
                                      </p:cBhvr>
                                      <p:to>
                                        <p:strVal val="visible"/>
                                      </p:to>
                                    </p:set>
                                    <p:animEffect transition="in" filter="wipe(down)">
                                      <p:cBhvr>
                                        <p:cTn id="7" dur="500"/>
                                        <p:tgtEl>
                                          <p:spTgt spid="1413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1314">
                                            <p:txEl>
                                              <p:pRg st="1" end="1"/>
                                            </p:txEl>
                                          </p:spTgt>
                                        </p:tgtEl>
                                        <p:attrNameLst>
                                          <p:attrName>style.visibility</p:attrName>
                                        </p:attrNameLst>
                                      </p:cBhvr>
                                      <p:to>
                                        <p:strVal val="visible"/>
                                      </p:to>
                                    </p:set>
                                    <p:animEffect transition="in" filter="wipe(down)">
                                      <p:cBhvr>
                                        <p:cTn id="12" dur="500"/>
                                        <p:tgtEl>
                                          <p:spTgt spid="1413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1314">
                                            <p:txEl>
                                              <p:pRg st="2" end="2"/>
                                            </p:txEl>
                                          </p:spTgt>
                                        </p:tgtEl>
                                        <p:attrNameLst>
                                          <p:attrName>style.visibility</p:attrName>
                                        </p:attrNameLst>
                                      </p:cBhvr>
                                      <p:to>
                                        <p:strVal val="visible"/>
                                      </p:to>
                                    </p:set>
                                    <p:animEffect transition="in" filter="wipe(down)">
                                      <p:cBhvr>
                                        <p:cTn id="17" dur="500"/>
                                        <p:tgtEl>
                                          <p:spTgt spid="1413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1314">
                                            <p:txEl>
                                              <p:pRg st="3" end="3"/>
                                            </p:txEl>
                                          </p:spTgt>
                                        </p:tgtEl>
                                        <p:attrNameLst>
                                          <p:attrName>style.visibility</p:attrName>
                                        </p:attrNameLst>
                                      </p:cBhvr>
                                      <p:to>
                                        <p:strVal val="visible"/>
                                      </p:to>
                                    </p:set>
                                    <p:animEffect transition="in" filter="wipe(down)">
                                      <p:cBhvr>
                                        <p:cTn id="22" dur="500"/>
                                        <p:tgtEl>
                                          <p:spTgt spid="1413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1314">
                                            <p:txEl>
                                              <p:pRg st="4" end="4"/>
                                            </p:txEl>
                                          </p:spTgt>
                                        </p:tgtEl>
                                        <p:attrNameLst>
                                          <p:attrName>style.visibility</p:attrName>
                                        </p:attrNameLst>
                                      </p:cBhvr>
                                      <p:to>
                                        <p:strVal val="visible"/>
                                      </p:to>
                                    </p:set>
                                    <p:animEffect transition="in" filter="wipe(down)">
                                      <p:cBhvr>
                                        <p:cTn id="27" dur="500"/>
                                        <p:tgtEl>
                                          <p:spTgt spid="1413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内容占位符 2"/>
          <p:cNvSpPr>
            <a:spLocks noGrp="1"/>
          </p:cNvSpPr>
          <p:nvPr>
            <p:ph idx="4294967295"/>
          </p:nvPr>
        </p:nvSpPr>
        <p:spPr>
          <a:xfrm>
            <a:off x="2052320" y="1341438"/>
            <a:ext cx="7569200" cy="4525962"/>
          </a:xfrm>
        </p:spPr>
        <p:txBody>
          <a:bodyPr/>
          <a:lstStyle/>
          <a:p>
            <a:pPr eaLnBrk="1" hangingPunct="1"/>
            <a:r>
              <a:rPr lang="zh-CN" altLang="en-US" sz="2800" dirty="0"/>
              <a:t>第一，不愿意拿钱买命。</a:t>
            </a:r>
          </a:p>
          <a:p>
            <a:pPr eaLnBrk="1" hangingPunct="1"/>
            <a:r>
              <a:rPr lang="zh-CN" altLang="en-US" sz="2800" dirty="0"/>
              <a:t> </a:t>
            </a:r>
            <a:r>
              <a:rPr lang="zh-CN" altLang="en-US" sz="2800" dirty="0">
                <a:latin typeface="宋体" panose="02010600030101010101" pitchFamily="2" charset="-122"/>
                <a:ea typeface="宋体" panose="02010600030101010101" pitchFamily="2" charset="-122"/>
              </a:rPr>
              <a:t>苏格拉底就厌恶金钱。他认为，你收谁的钱，谁就变成你的“主子”，而你“同时让自己变成卑鄙至极的奴隶”。他一生固守清贫，酷暑严寒穿件单衣，经常连鞋也不穿，赤足走雅典的大街上。 </a:t>
            </a:r>
          </a:p>
          <a:p>
            <a:pPr eaLnBrk="1" hangingPunct="1"/>
            <a:r>
              <a:rPr lang="zh-CN" altLang="en-US" sz="2800" dirty="0">
                <a:latin typeface="宋体" panose="02010600030101010101" pitchFamily="2" charset="-122"/>
                <a:ea typeface="宋体" panose="02010600030101010101" pitchFamily="2" charset="-122"/>
              </a:rPr>
              <a:t>“只要良心和微弱心声还让我继续向前，我就要把通向真理的正确道路指给大家，绝不顾虑后果。</a:t>
            </a:r>
            <a:r>
              <a:rPr lang="zh-CN" altLang="en-US" dirty="0">
                <a:latin typeface="宋体" panose="02010600030101010101" pitchFamily="2" charset="-122"/>
                <a:ea typeface="宋体" panose="02010600030101010101" pitchFamily="2"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2337">
                                            <p:txEl>
                                              <p:pRg st="0" end="0"/>
                                            </p:txEl>
                                          </p:spTgt>
                                        </p:tgtEl>
                                        <p:attrNameLst>
                                          <p:attrName>style.visibility</p:attrName>
                                        </p:attrNameLst>
                                      </p:cBhvr>
                                      <p:to>
                                        <p:strVal val="visible"/>
                                      </p:to>
                                    </p:set>
                                    <p:animEffect transition="in" filter="fade">
                                      <p:cBhvr>
                                        <p:cTn id="7" dur="1000"/>
                                        <p:tgtEl>
                                          <p:spTgt spid="142337">
                                            <p:txEl>
                                              <p:pRg st="0" end="0"/>
                                            </p:txEl>
                                          </p:spTgt>
                                        </p:tgtEl>
                                      </p:cBhvr>
                                    </p:animEffect>
                                    <p:anim calcmode="lin" valueType="num">
                                      <p:cBhvr>
                                        <p:cTn id="8" dur="1000" fill="hold"/>
                                        <p:tgtEl>
                                          <p:spTgt spid="1423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23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2337">
                                            <p:txEl>
                                              <p:pRg st="1" end="1"/>
                                            </p:txEl>
                                          </p:spTgt>
                                        </p:tgtEl>
                                        <p:attrNameLst>
                                          <p:attrName>style.visibility</p:attrName>
                                        </p:attrNameLst>
                                      </p:cBhvr>
                                      <p:to>
                                        <p:strVal val="visible"/>
                                      </p:to>
                                    </p:set>
                                    <p:animEffect transition="in" filter="fade">
                                      <p:cBhvr>
                                        <p:cTn id="14" dur="1000"/>
                                        <p:tgtEl>
                                          <p:spTgt spid="142337">
                                            <p:txEl>
                                              <p:pRg st="1" end="1"/>
                                            </p:txEl>
                                          </p:spTgt>
                                        </p:tgtEl>
                                      </p:cBhvr>
                                    </p:animEffect>
                                    <p:anim calcmode="lin" valueType="num">
                                      <p:cBhvr>
                                        <p:cTn id="15" dur="1000" fill="hold"/>
                                        <p:tgtEl>
                                          <p:spTgt spid="1423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23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2337">
                                            <p:txEl>
                                              <p:pRg st="2" end="2"/>
                                            </p:txEl>
                                          </p:spTgt>
                                        </p:tgtEl>
                                        <p:attrNameLst>
                                          <p:attrName>style.visibility</p:attrName>
                                        </p:attrNameLst>
                                      </p:cBhvr>
                                      <p:to>
                                        <p:strVal val="visible"/>
                                      </p:to>
                                    </p:set>
                                    <p:animEffect transition="in" filter="fade">
                                      <p:cBhvr>
                                        <p:cTn id="21" dur="1000"/>
                                        <p:tgtEl>
                                          <p:spTgt spid="142337">
                                            <p:txEl>
                                              <p:pRg st="2" end="2"/>
                                            </p:txEl>
                                          </p:spTgt>
                                        </p:tgtEl>
                                      </p:cBhvr>
                                    </p:animEffect>
                                    <p:anim calcmode="lin" valueType="num">
                                      <p:cBhvr>
                                        <p:cTn id="22" dur="1000" fill="hold"/>
                                        <p:tgtEl>
                                          <p:spTgt spid="1423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233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内容占位符 2"/>
          <p:cNvSpPr>
            <a:spLocks noGrp="1"/>
          </p:cNvSpPr>
          <p:nvPr>
            <p:ph idx="4294967295"/>
          </p:nvPr>
        </p:nvSpPr>
        <p:spPr>
          <a:xfrm>
            <a:off x="2468880" y="1279525"/>
            <a:ext cx="7284720" cy="3836988"/>
          </a:xfrm>
        </p:spPr>
        <p:txBody>
          <a:bodyPr/>
          <a:lstStyle/>
          <a:p>
            <a:pPr eaLnBrk="1" hangingPunct="1"/>
            <a:r>
              <a:rPr lang="zh-CN" altLang="en-US" sz="2800" b="1" dirty="0">
                <a:latin typeface="宋体" panose="02010600030101010101" pitchFamily="2" charset="-122"/>
                <a:ea typeface="宋体" panose="02010600030101010101" pitchFamily="2" charset="-122"/>
              </a:rPr>
              <a:t>第二，他拒绝请求陪审团宽恕。</a:t>
            </a:r>
          </a:p>
          <a:p>
            <a:pPr eaLnBrk="1" hangingPunct="1"/>
            <a:r>
              <a:rPr lang="zh-CN" altLang="en-US" sz="2800" dirty="0">
                <a:latin typeface="宋体" panose="02010600030101010101" pitchFamily="2" charset="-122"/>
                <a:ea typeface="宋体" panose="02010600030101010101" pitchFamily="2" charset="-122"/>
              </a:rPr>
              <a:t>  苏格拉底拒绝向陪审员们低头：“我绝不后悔自己的申辩方式。与其苟活，我宁愿死于这种申辩。法庭如同战场，你我都不应费尽心机逃避死亡。”</a:t>
            </a:r>
            <a:endParaRPr lang="en-US" altLang="zh-CN" sz="2800" dirty="0">
              <a:latin typeface="宋体" panose="02010600030101010101" pitchFamily="2" charset="-122"/>
              <a:ea typeface="宋体" panose="02010600030101010101" pitchFamily="2" charset="-122"/>
            </a:endParaRPr>
          </a:p>
          <a:p>
            <a:pPr eaLnBrk="1" hangingPunct="1"/>
            <a:r>
              <a:rPr lang="zh-CN" altLang="en-US" sz="2800" b="1" dirty="0">
                <a:latin typeface="宋体" panose="02010600030101010101" pitchFamily="2" charset="-122"/>
                <a:ea typeface="宋体" panose="02010600030101010101" pitchFamily="2" charset="-122"/>
              </a:rPr>
              <a:t>第三，苏格拉底没考虑第三条生路：自请流放</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361">
                                            <p:txEl>
                                              <p:pRg st="0" end="0"/>
                                            </p:txEl>
                                          </p:spTgt>
                                        </p:tgtEl>
                                        <p:attrNameLst>
                                          <p:attrName>style.visibility</p:attrName>
                                        </p:attrNameLst>
                                      </p:cBhvr>
                                      <p:to>
                                        <p:strVal val="visible"/>
                                      </p:to>
                                    </p:set>
                                    <p:animEffect transition="in" filter="wipe(down)">
                                      <p:cBhvr>
                                        <p:cTn id="7" dur="500"/>
                                        <p:tgtEl>
                                          <p:spTgt spid="1433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3361">
                                            <p:txEl>
                                              <p:pRg st="1" end="1"/>
                                            </p:txEl>
                                          </p:spTgt>
                                        </p:tgtEl>
                                        <p:attrNameLst>
                                          <p:attrName>style.visibility</p:attrName>
                                        </p:attrNameLst>
                                      </p:cBhvr>
                                      <p:to>
                                        <p:strVal val="visible"/>
                                      </p:to>
                                    </p:set>
                                    <p:animEffect transition="in" filter="wipe(down)">
                                      <p:cBhvr>
                                        <p:cTn id="12" dur="500"/>
                                        <p:tgtEl>
                                          <p:spTgt spid="1433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3361">
                                            <p:txEl>
                                              <p:pRg st="2" end="2"/>
                                            </p:txEl>
                                          </p:spTgt>
                                        </p:tgtEl>
                                        <p:attrNameLst>
                                          <p:attrName>style.visibility</p:attrName>
                                        </p:attrNameLst>
                                      </p:cBhvr>
                                      <p:to>
                                        <p:strVal val="visible"/>
                                      </p:to>
                                    </p:set>
                                    <p:animEffect transition="in" filter="wipe(down)">
                                      <p:cBhvr>
                                        <p:cTn id="17" dur="500"/>
                                        <p:tgtEl>
                                          <p:spTgt spid="1433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8319" y="781051"/>
            <a:ext cx="7477761" cy="1657350"/>
          </a:xfrm>
        </p:spPr>
        <p:txBody>
          <a:bodyPr>
            <a:normAutofit/>
          </a:bodyPr>
          <a:lstStyle/>
          <a:p>
            <a:r>
              <a:rPr lang="zh-CN" altLang="en-US" sz="3200" dirty="0">
                <a:latin typeface="宋体" panose="02010600030101010101" pitchFamily="2" charset="-122"/>
                <a:ea typeface="宋体" panose="02010600030101010101" pitchFamily="2" charset="-122"/>
              </a:rPr>
              <a:t>（三）传播和宣传过程中的失真</a:t>
            </a:r>
            <a:br>
              <a:rPr lang="zh-CN" altLang="en-US" sz="32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
        <p:nvSpPr>
          <p:cNvPr id="3" name="文本占位符 2"/>
          <p:cNvSpPr>
            <a:spLocks noGrp="1"/>
          </p:cNvSpPr>
          <p:nvPr>
            <p:ph type="body" idx="1"/>
          </p:nvPr>
        </p:nvSpPr>
        <p:spPr>
          <a:xfrm>
            <a:off x="2936239" y="2438401"/>
            <a:ext cx="6636385" cy="2357119"/>
          </a:xfrm>
        </p:spPr>
        <p:txBody>
          <a:bodyPr>
            <a:normAutofit fontScale="40000" lnSpcReduction="20000"/>
          </a:bodyPr>
          <a:lstStyle/>
          <a:p>
            <a:r>
              <a:rPr lang="en-US" altLang="zh-CN" sz="5900" dirty="0">
                <a:latin typeface="楷体" panose="02010609060101010101" pitchFamily="49" charset="-122"/>
                <a:ea typeface="楷体" panose="02010609060101010101" pitchFamily="49" charset="-122"/>
              </a:rPr>
              <a:t>  </a:t>
            </a:r>
            <a:r>
              <a:rPr lang="en-US" altLang="zh-CN" sz="7000" dirty="0">
                <a:latin typeface="楷体" panose="02010609060101010101" pitchFamily="49" charset="-122"/>
                <a:ea typeface="楷体" panose="02010609060101010101" pitchFamily="49" charset="-122"/>
              </a:rPr>
              <a:t>1.</a:t>
            </a:r>
            <a:r>
              <a:rPr lang="zh-CN" altLang="en-US" sz="7000" dirty="0">
                <a:latin typeface="楷体" panose="02010609060101010101" pitchFamily="49" charset="-122"/>
                <a:ea typeface="楷体" panose="02010609060101010101" pitchFamily="49" charset="-122"/>
              </a:rPr>
              <a:t>当马克思主义上升为国家意志时，一些人往往将其变为政策解释学。我们把经典作家</a:t>
            </a:r>
            <a:r>
              <a:rPr lang="zh-CN" altLang="en-US" sz="7000" b="1" dirty="0">
                <a:latin typeface="楷体" panose="02010609060101010101" pitchFamily="49" charset="-122"/>
                <a:ea typeface="楷体" panose="02010609060101010101" pitchFamily="49" charset="-122"/>
              </a:rPr>
              <a:t>相片化</a:t>
            </a:r>
            <a:r>
              <a:rPr lang="zh-CN" altLang="en-US" sz="7000" dirty="0">
                <a:latin typeface="楷体" panose="02010609060101010101" pitchFamily="49" charset="-122"/>
                <a:ea typeface="楷体" panose="02010609060101010101" pitchFamily="49" charset="-122"/>
              </a:rPr>
              <a:t>，把马克思主义这种鲜活的理论</a:t>
            </a:r>
            <a:r>
              <a:rPr lang="zh-CN" altLang="en-US" sz="7000" b="1" dirty="0">
                <a:latin typeface="楷体" panose="02010609060101010101" pitchFamily="49" charset="-122"/>
                <a:ea typeface="楷体" panose="02010609060101010101" pitchFamily="49" charset="-122"/>
              </a:rPr>
              <a:t>教条化</a:t>
            </a:r>
            <a:r>
              <a:rPr lang="zh-CN" altLang="en-US" sz="7000" dirty="0">
                <a:latin typeface="楷体" panose="02010609060101010101" pitchFamily="49" charset="-122"/>
                <a:ea typeface="楷体" panose="02010609060101010101" pitchFamily="49" charset="-122"/>
              </a:rPr>
              <a:t>，甚至</a:t>
            </a:r>
            <a:r>
              <a:rPr lang="zh-CN" altLang="en-US" sz="7000" b="1" dirty="0">
                <a:latin typeface="楷体" panose="02010609060101010101" pitchFamily="49" charset="-122"/>
                <a:ea typeface="楷体" panose="02010609060101010101" pitchFamily="49" charset="-122"/>
              </a:rPr>
              <a:t>伪科学化</a:t>
            </a:r>
            <a:r>
              <a:rPr lang="zh-CN" altLang="en-US" sz="7000" dirty="0">
                <a:latin typeface="楷体" panose="02010609060101010101" pitchFamily="49" charset="-122"/>
                <a:ea typeface="楷体" panose="02010609060101010101" pitchFamily="49" charset="-122"/>
              </a:rPr>
              <a:t>。</a:t>
            </a:r>
            <a:endParaRPr lang="en-US" altLang="zh-CN" sz="7000" dirty="0">
              <a:latin typeface="楷体" panose="02010609060101010101" pitchFamily="49" charset="-122"/>
              <a:ea typeface="楷体" panose="02010609060101010101" pitchFamily="49" charset="-122"/>
            </a:endParaRPr>
          </a:p>
          <a:p>
            <a:r>
              <a:rPr lang="en-US" altLang="zh-CN" sz="7000" dirty="0">
                <a:latin typeface="楷体" panose="02010609060101010101" pitchFamily="49" charset="-122"/>
                <a:ea typeface="楷体" panose="02010609060101010101" pitchFamily="49" charset="-122"/>
              </a:rPr>
              <a:t>  </a:t>
            </a:r>
            <a:endParaRPr lang="zh-CN" altLang="en-US" sz="70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内容占位符 2"/>
          <p:cNvSpPr>
            <a:spLocks noGrp="1"/>
          </p:cNvSpPr>
          <p:nvPr>
            <p:ph idx="4294967295"/>
          </p:nvPr>
        </p:nvSpPr>
        <p:spPr>
          <a:xfrm>
            <a:off x="2275840" y="1900238"/>
            <a:ext cx="6654800" cy="4276725"/>
          </a:xfrm>
        </p:spPr>
        <p:txBody>
          <a:bodyPr/>
          <a:lstStyle/>
          <a:p>
            <a:pPr marL="0" indent="0">
              <a:buNone/>
            </a:pPr>
            <a:r>
              <a:rPr lang="en-US" altLang="zh-CN" sz="2800" dirty="0">
                <a:latin typeface="+mn-ea"/>
              </a:rPr>
              <a:t>    </a:t>
            </a:r>
            <a:r>
              <a:rPr lang="zh-CN" altLang="en-US" dirty="0"/>
              <a:t> </a:t>
            </a:r>
          </a:p>
          <a:p>
            <a:pPr marL="0" indent="0">
              <a:buNone/>
            </a:pPr>
            <a:r>
              <a:rPr lang="zh-CN" altLang="en-US" sz="2800" dirty="0">
                <a:latin typeface="宋体" panose="02010600030101010101" pitchFamily="2" charset="-122"/>
                <a:ea typeface="宋体" panose="02010600030101010101" pitchFamily="2" charset="-122"/>
              </a:rPr>
              <a:t>    苏格拉底的自负和傲慢再一次激怒了审判员们一些原本同情他的陪审员也改变了主意，第二轮投票以</a:t>
            </a:r>
            <a:r>
              <a:rPr lang="zh-CN" altLang="en-US" sz="2800" dirty="0">
                <a:solidFill>
                  <a:srgbClr val="FF0000"/>
                </a:solidFill>
                <a:latin typeface="宋体" panose="02010600030101010101" pitchFamily="2" charset="-122"/>
                <a:ea typeface="宋体" panose="02010600030101010101" pitchFamily="2" charset="-122"/>
              </a:rPr>
              <a:t> 360 </a:t>
            </a:r>
            <a:r>
              <a:rPr lang="zh-CN" altLang="en-US" sz="2800" dirty="0">
                <a:latin typeface="宋体" panose="02010600030101010101" pitchFamily="2" charset="-122"/>
                <a:ea typeface="宋体" panose="02010600030101010101" pitchFamily="2" charset="-122"/>
              </a:rPr>
              <a:t>票对 </a:t>
            </a:r>
            <a:r>
              <a:rPr lang="zh-CN" altLang="en-US" sz="2800" dirty="0">
                <a:solidFill>
                  <a:srgbClr val="FF0000"/>
                </a:solidFill>
                <a:latin typeface="宋体" panose="02010600030101010101" pitchFamily="2" charset="-122"/>
                <a:ea typeface="宋体" panose="02010600030101010101" pitchFamily="2" charset="-122"/>
              </a:rPr>
              <a:t>140</a:t>
            </a:r>
            <a:r>
              <a:rPr lang="zh-CN" altLang="en-US" sz="2800" dirty="0">
                <a:latin typeface="宋体" panose="02010600030101010101" pitchFamily="2" charset="-122"/>
                <a:ea typeface="宋体" panose="02010600030101010101" pitchFamily="2" charset="-122"/>
              </a:rPr>
              <a:t> 票判处苏格拉底死刑。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385">
                                            <p:txEl>
                                              <p:pRg st="0" end="0"/>
                                            </p:txEl>
                                          </p:spTgt>
                                        </p:tgtEl>
                                        <p:attrNameLst>
                                          <p:attrName>style.visibility</p:attrName>
                                        </p:attrNameLst>
                                      </p:cBhvr>
                                      <p:to>
                                        <p:strVal val="visible"/>
                                      </p:to>
                                    </p:set>
                                    <p:anim calcmode="lin" valueType="num">
                                      <p:cBhvr additive="base">
                                        <p:cTn id="7" dur="500" fill="hold"/>
                                        <p:tgtEl>
                                          <p:spTgt spid="1443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3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385">
                                            <p:txEl>
                                              <p:pRg st="1" end="1"/>
                                            </p:txEl>
                                          </p:spTgt>
                                        </p:tgtEl>
                                        <p:attrNameLst>
                                          <p:attrName>style.visibility</p:attrName>
                                        </p:attrNameLst>
                                      </p:cBhvr>
                                      <p:to>
                                        <p:strVal val="visible"/>
                                      </p:to>
                                    </p:set>
                                    <p:anim calcmode="lin" valueType="num">
                                      <p:cBhvr additive="base">
                                        <p:cTn id="13" dur="500" fill="hold"/>
                                        <p:tgtEl>
                                          <p:spTgt spid="14438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38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内容占位符 2"/>
          <p:cNvSpPr>
            <a:spLocks noGrp="1"/>
          </p:cNvSpPr>
          <p:nvPr>
            <p:ph idx="4294967295"/>
          </p:nvPr>
        </p:nvSpPr>
        <p:spPr>
          <a:xfrm>
            <a:off x="2468880" y="1432560"/>
            <a:ext cx="7660640" cy="4744403"/>
          </a:xfrm>
        </p:spPr>
        <p:txBody>
          <a:bodyPr/>
          <a:lstStyle/>
          <a:p>
            <a:pPr eaLnBrk="1" hangingPunct="1"/>
            <a:r>
              <a:rPr lang="zh-CN" altLang="en-US" sz="2800" dirty="0">
                <a:latin typeface="宋体" panose="02010600030101010101" pitchFamily="2" charset="-122"/>
                <a:ea typeface="宋体" panose="02010600030101010101" pitchFamily="2" charset="-122"/>
              </a:rPr>
              <a:t>苏格拉底说：“如果你们指望用死刑来制止人们公开谴责你们的错误生活方式，那你们就错了。”</a:t>
            </a:r>
          </a:p>
          <a:p>
            <a:pPr eaLnBrk="1" hangingPunct="1"/>
            <a:r>
              <a:rPr lang="zh-CN" altLang="en-US" sz="2800" dirty="0">
                <a:latin typeface="宋体" panose="02010600030101010101" pitchFamily="2" charset="-122"/>
                <a:ea typeface="宋体" panose="02010600030101010101" pitchFamily="2" charset="-122"/>
              </a:rPr>
              <a:t> “我去死，你们去生，哪条路更好，惟有神知道。” </a:t>
            </a:r>
          </a:p>
          <a:p>
            <a:pPr eaLnBrk="1" hangingPunct="1"/>
            <a:r>
              <a:rPr lang="zh-CN" altLang="en-US" sz="2800" dirty="0">
                <a:latin typeface="宋体" panose="02010600030101010101" pitchFamily="2" charset="-122"/>
                <a:ea typeface="宋体" panose="02010600030101010101" pitchFamily="2" charset="-122"/>
              </a:rPr>
              <a:t>“我离开法庭，将因你们的判决而赴死，但你们也定将被真理判为堕落和邪恶。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5409">
                                            <p:txEl>
                                              <p:pRg st="0" end="0"/>
                                            </p:txEl>
                                          </p:spTgt>
                                        </p:tgtEl>
                                        <p:attrNameLst>
                                          <p:attrName>style.visibility</p:attrName>
                                        </p:attrNameLst>
                                      </p:cBhvr>
                                      <p:to>
                                        <p:strVal val="visible"/>
                                      </p:to>
                                    </p:set>
                                    <p:animEffect transition="in" filter="wheel(1)">
                                      <p:cBhvr>
                                        <p:cTn id="7" dur="2000"/>
                                        <p:tgtEl>
                                          <p:spTgt spid="1454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5409">
                                            <p:txEl>
                                              <p:pRg st="1" end="1"/>
                                            </p:txEl>
                                          </p:spTgt>
                                        </p:tgtEl>
                                        <p:attrNameLst>
                                          <p:attrName>style.visibility</p:attrName>
                                        </p:attrNameLst>
                                      </p:cBhvr>
                                      <p:to>
                                        <p:strVal val="visible"/>
                                      </p:to>
                                    </p:set>
                                    <p:animEffect transition="in" filter="wheel(1)">
                                      <p:cBhvr>
                                        <p:cTn id="12" dur="2000"/>
                                        <p:tgtEl>
                                          <p:spTgt spid="1454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5409">
                                            <p:txEl>
                                              <p:pRg st="2" end="2"/>
                                            </p:txEl>
                                          </p:spTgt>
                                        </p:tgtEl>
                                        <p:attrNameLst>
                                          <p:attrName>style.visibility</p:attrName>
                                        </p:attrNameLst>
                                      </p:cBhvr>
                                      <p:to>
                                        <p:strVal val="visible"/>
                                      </p:to>
                                    </p:set>
                                    <p:animEffect transition="in" filter="wheel(1)">
                                      <p:cBhvr>
                                        <p:cTn id="17" dur="2000"/>
                                        <p:tgtEl>
                                          <p:spTgt spid="1454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09"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p:cNvSpPr>
          <p:nvPr>
            <p:ph type="title" idx="4294967295"/>
          </p:nvPr>
        </p:nvSpPr>
        <p:spPr>
          <a:xfrm>
            <a:off x="0" y="0"/>
            <a:ext cx="10850563" cy="1028700"/>
          </a:xfrm>
        </p:spPr>
        <p:txBody>
          <a:bodyPr/>
          <a:lstStyle/>
          <a:p>
            <a:pPr eaLnBrk="1" hangingPunct="1"/>
            <a:r>
              <a:rPr lang="zh-CN" altLang="en-US" dirty="0"/>
              <a:t>                      苏格拉底之死（雅克·达维特）</a:t>
            </a:r>
          </a:p>
        </p:txBody>
      </p:sp>
      <p:pic>
        <p:nvPicPr>
          <p:cNvPr id="136195" name="图片 3" descr="e6f012536dab759a03ed212839cc71d2"/>
          <p:cNvPicPr>
            <a:picLocks noChangeAspect="1"/>
          </p:cNvPicPr>
          <p:nvPr/>
        </p:nvPicPr>
        <p:blipFill>
          <a:blip r:embed="rId2"/>
          <a:srcRect/>
          <a:stretch>
            <a:fillRect/>
          </a:stretch>
        </p:blipFill>
        <p:spPr bwMode="auto">
          <a:xfrm>
            <a:off x="1981200" y="1600200"/>
            <a:ext cx="8229600" cy="4375150"/>
          </a:xfrm>
          <a:prstGeom prst="rect">
            <a:avLst/>
          </a:prstGeom>
          <a:noFill/>
          <a:ln w="9525">
            <a:noFill/>
            <a:miter lim="800000"/>
            <a:headEnd/>
            <a:tailEnd/>
          </a:ln>
        </p:spPr>
      </p:pic>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内容占位符 2"/>
          <p:cNvSpPr>
            <a:spLocks noGrp="1"/>
          </p:cNvSpPr>
          <p:nvPr>
            <p:ph idx="4294967295"/>
          </p:nvPr>
        </p:nvSpPr>
        <p:spPr>
          <a:xfrm>
            <a:off x="2865120" y="1196975"/>
            <a:ext cx="6309360" cy="4351338"/>
          </a:xfrm>
        </p:spPr>
        <p:txBody>
          <a:bodyPr/>
          <a:lstStyle/>
          <a:p>
            <a:pPr eaLnBrk="1" hangingPunct="1"/>
            <a:r>
              <a:rPr lang="en-US" altLang="zh-CN" dirty="0"/>
              <a:t>         </a:t>
            </a:r>
            <a:r>
              <a:rPr lang="zh-CN" altLang="en-US" sz="2800" dirty="0">
                <a:latin typeface="宋体" panose="02010600030101010101" pitchFamily="2" charset="-122"/>
                <a:ea typeface="宋体" panose="02010600030101010101" pitchFamily="2" charset="-122"/>
              </a:rPr>
              <a:t>我们大致上可以看出：</a:t>
            </a:r>
          </a:p>
          <a:p>
            <a:pPr eaLnBrk="1" hangingPunct="1"/>
            <a:r>
              <a:rPr lang="zh-CN" altLang="en-US" sz="2800" dirty="0">
                <a:latin typeface="宋体" panose="02010600030101010101" pitchFamily="2" charset="-122"/>
                <a:ea typeface="宋体" panose="02010600030101010101" pitchFamily="2" charset="-122"/>
              </a:rPr>
              <a:t>第一，苏格拉底不是死于某个人之手，他是死于雅典的民主制度，后人称之为民主暴力。</a:t>
            </a:r>
          </a:p>
          <a:p>
            <a:pPr eaLnBrk="1" hangingPunct="1"/>
            <a:r>
              <a:rPr lang="zh-CN" altLang="en-US" sz="2800" dirty="0">
                <a:latin typeface="宋体" panose="02010600030101010101" pitchFamily="2" charset="-122"/>
                <a:ea typeface="宋体" panose="02010600030101010101" pitchFamily="2" charset="-122"/>
              </a:rPr>
              <a:t>第二，苏格拉底死于自己的哲学信仰和哲学人格。</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77">
                                            <p:txEl>
                                              <p:pRg st="0" end="0"/>
                                            </p:txEl>
                                          </p:spTgt>
                                        </p:tgtEl>
                                        <p:attrNameLst>
                                          <p:attrName>style.visibility</p:attrName>
                                        </p:attrNameLst>
                                      </p:cBhvr>
                                      <p:to>
                                        <p:strVal val="visible"/>
                                      </p:to>
                                    </p:set>
                                    <p:anim calcmode="lin" valueType="num">
                                      <p:cBhvr additive="base">
                                        <p:cTn id="7" dur="500" fill="hold"/>
                                        <p:tgtEl>
                                          <p:spTgt spid="1525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25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2577">
                                            <p:txEl>
                                              <p:pRg st="1" end="1"/>
                                            </p:txEl>
                                          </p:spTgt>
                                        </p:tgtEl>
                                        <p:attrNameLst>
                                          <p:attrName>style.visibility</p:attrName>
                                        </p:attrNameLst>
                                      </p:cBhvr>
                                      <p:to>
                                        <p:strVal val="visible"/>
                                      </p:to>
                                    </p:set>
                                    <p:anim calcmode="lin" valueType="num">
                                      <p:cBhvr additive="base">
                                        <p:cTn id="13" dur="500" fill="hold"/>
                                        <p:tgtEl>
                                          <p:spTgt spid="15257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5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2577">
                                            <p:txEl>
                                              <p:pRg st="2" end="2"/>
                                            </p:txEl>
                                          </p:spTgt>
                                        </p:tgtEl>
                                        <p:attrNameLst>
                                          <p:attrName>style.visibility</p:attrName>
                                        </p:attrNameLst>
                                      </p:cBhvr>
                                      <p:to>
                                        <p:strVal val="visible"/>
                                      </p:to>
                                    </p:set>
                                    <p:anim calcmode="lin" valueType="num">
                                      <p:cBhvr additive="base">
                                        <p:cTn id="19" dur="500" fill="hold"/>
                                        <p:tgtEl>
                                          <p:spTgt spid="15257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257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1"/>
          <p:cNvSpPr>
            <a:spLocks noGrp="1"/>
          </p:cNvSpPr>
          <p:nvPr>
            <p:ph type="title" idx="4294967295"/>
          </p:nvPr>
        </p:nvSpPr>
        <p:spPr>
          <a:xfrm>
            <a:off x="121920" y="714374"/>
            <a:ext cx="10728643" cy="1053466"/>
          </a:xfrm>
        </p:spPr>
        <p:txBody>
          <a:bodyPr anchorCtr="1">
            <a:normAutofit fontScale="90000"/>
          </a:bodyPr>
          <a:lstStyle/>
          <a:p>
            <a:pPr eaLnBrk="1" hangingPunct="1"/>
            <a:br>
              <a:rPr lang="zh-CN" altLang="en-US" dirty="0"/>
            </a:br>
            <a:r>
              <a:rPr lang="zh-CN" altLang="en-US" dirty="0"/>
              <a:t>苏格拉底留下了什么？</a:t>
            </a:r>
            <a:br>
              <a:rPr lang="zh-CN" altLang="en-US" dirty="0"/>
            </a:br>
            <a:endParaRPr lang="zh-CN" altLang="en-US" dirty="0"/>
          </a:p>
        </p:txBody>
      </p:sp>
      <p:sp>
        <p:nvSpPr>
          <p:cNvPr id="154626" name="内容占位符 2"/>
          <p:cNvSpPr>
            <a:spLocks noGrp="1"/>
          </p:cNvSpPr>
          <p:nvPr>
            <p:ph idx="4294967295"/>
          </p:nvPr>
        </p:nvSpPr>
        <p:spPr>
          <a:xfrm>
            <a:off x="2854960" y="2066925"/>
            <a:ext cx="6075680" cy="4076700"/>
          </a:xfrm>
        </p:spPr>
        <p:txBody>
          <a:bodyPr>
            <a:normAutofit/>
          </a:bodyPr>
          <a:lstStyle/>
          <a:p>
            <a:pPr marL="0" indent="0">
              <a:buNone/>
            </a:pPr>
            <a:r>
              <a:rPr lang="zh-CN" altLang="en-US" dirty="0"/>
              <a:t>           </a:t>
            </a:r>
            <a:r>
              <a:rPr lang="zh-CN" altLang="en-US" sz="2800" dirty="0">
                <a:latin typeface="宋体" panose="02010600030101010101" pitchFamily="2" charset="-122"/>
                <a:ea typeface="宋体" panose="02010600030101010101" pitchFamily="2" charset="-122"/>
              </a:rPr>
              <a:t>尊重法律的精神</a:t>
            </a:r>
          </a:p>
          <a:p>
            <a:pPr marL="0" indent="0">
              <a:buNone/>
            </a:pPr>
            <a:r>
              <a:rPr lang="zh-CN" altLang="en-US" sz="2800" dirty="0">
                <a:latin typeface="宋体" panose="02010600030101010101" pitchFamily="2" charset="-122"/>
                <a:ea typeface="宋体" panose="02010600030101010101" pitchFamily="2" charset="-122"/>
              </a:rPr>
              <a:t>    怀疑知识确定性的精神</a:t>
            </a:r>
          </a:p>
          <a:p>
            <a:pPr marL="0" indent="0">
              <a:buNone/>
            </a:pPr>
            <a:r>
              <a:rPr lang="zh-CN" altLang="en-US" sz="2800" dirty="0">
                <a:latin typeface="宋体" panose="02010600030101010101" pitchFamily="2" charset="-122"/>
                <a:ea typeface="宋体" panose="02010600030101010101" pitchFamily="2" charset="-122"/>
              </a:rPr>
              <a:t>    对社会现实理性批判精神</a:t>
            </a:r>
          </a:p>
          <a:p>
            <a:pPr marL="0" indent="0">
              <a:buNone/>
            </a:pPr>
            <a:r>
              <a:rPr lang="zh-CN" altLang="en-US" sz="2800" dirty="0">
                <a:latin typeface="宋体" panose="02010600030101010101" pitchFamily="2" charset="-122"/>
                <a:ea typeface="宋体" panose="02010600030101010101" pitchFamily="2" charset="-122"/>
              </a:rPr>
              <a:t>    尊重契约的精神。</a:t>
            </a:r>
          </a:p>
          <a:p>
            <a:pPr marL="0" indent="0">
              <a:buNone/>
            </a:pPr>
            <a:endParaRPr lang="zh-CN" altLang="en-US" dirty="0">
              <a:solidFill>
                <a:srgbClr val="FF0000"/>
              </a:solidFill>
            </a:endParaRPr>
          </a:p>
          <a:p>
            <a:pPr marL="0" indent="0">
              <a:buNone/>
            </a:pPr>
            <a:r>
              <a:rPr lang="zh-CN" altLang="en-US" dirty="0">
                <a:solidFill>
                  <a:srgbClr val="FF0000"/>
                </a:solidFill>
              </a:rPr>
              <a:t> </a:t>
            </a:r>
            <a:endParaRPr lang="zh-CN" altLang="en-US" b="1" dirty="0">
              <a:solidFill>
                <a:srgbClr val="FF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625"/>
                                        </p:tgtEl>
                                        <p:attrNameLst>
                                          <p:attrName>style.visibility</p:attrName>
                                        </p:attrNameLst>
                                      </p:cBhvr>
                                      <p:to>
                                        <p:strVal val="visible"/>
                                      </p:to>
                                    </p:set>
                                    <p:anim calcmode="lin" valueType="num">
                                      <p:cBhvr additive="base">
                                        <p:cTn id="7" dur="500" fill="hold"/>
                                        <p:tgtEl>
                                          <p:spTgt spid="154625"/>
                                        </p:tgtEl>
                                        <p:attrNameLst>
                                          <p:attrName>ppt_x</p:attrName>
                                        </p:attrNameLst>
                                      </p:cBhvr>
                                      <p:tavLst>
                                        <p:tav tm="0">
                                          <p:val>
                                            <p:strVal val="#ppt_x"/>
                                          </p:val>
                                        </p:tav>
                                        <p:tav tm="100000">
                                          <p:val>
                                            <p:strVal val="#ppt_x"/>
                                          </p:val>
                                        </p:tav>
                                      </p:tavLst>
                                    </p:anim>
                                    <p:anim calcmode="lin" valueType="num">
                                      <p:cBhvr additive="base">
                                        <p:cTn id="8" dur="500" fill="hold"/>
                                        <p:tgtEl>
                                          <p:spTgt spid="1546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4626">
                                            <p:txEl>
                                              <p:pRg st="0" end="0"/>
                                            </p:txEl>
                                          </p:spTgt>
                                        </p:tgtEl>
                                        <p:attrNameLst>
                                          <p:attrName>style.visibility</p:attrName>
                                        </p:attrNameLst>
                                      </p:cBhvr>
                                      <p:to>
                                        <p:strVal val="visible"/>
                                      </p:to>
                                    </p:set>
                                    <p:animEffect transition="in" filter="barn(inVertical)">
                                      <p:cBhvr>
                                        <p:cTn id="13" dur="500"/>
                                        <p:tgtEl>
                                          <p:spTgt spid="15462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4626">
                                            <p:txEl>
                                              <p:pRg st="1" end="1"/>
                                            </p:txEl>
                                          </p:spTgt>
                                        </p:tgtEl>
                                        <p:attrNameLst>
                                          <p:attrName>style.visibility</p:attrName>
                                        </p:attrNameLst>
                                      </p:cBhvr>
                                      <p:to>
                                        <p:strVal val="visible"/>
                                      </p:to>
                                    </p:set>
                                    <p:animEffect transition="in" filter="barn(inVertical)">
                                      <p:cBhvr>
                                        <p:cTn id="18" dur="500"/>
                                        <p:tgtEl>
                                          <p:spTgt spid="15462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4626">
                                            <p:txEl>
                                              <p:pRg st="2" end="2"/>
                                            </p:txEl>
                                          </p:spTgt>
                                        </p:tgtEl>
                                        <p:attrNameLst>
                                          <p:attrName>style.visibility</p:attrName>
                                        </p:attrNameLst>
                                      </p:cBhvr>
                                      <p:to>
                                        <p:strVal val="visible"/>
                                      </p:to>
                                    </p:set>
                                    <p:animEffect transition="in" filter="barn(inVertical)">
                                      <p:cBhvr>
                                        <p:cTn id="23" dur="500"/>
                                        <p:tgtEl>
                                          <p:spTgt spid="15462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54626">
                                            <p:txEl>
                                              <p:pRg st="3" end="3"/>
                                            </p:txEl>
                                          </p:spTgt>
                                        </p:tgtEl>
                                        <p:attrNameLst>
                                          <p:attrName>style.visibility</p:attrName>
                                        </p:attrNameLst>
                                      </p:cBhvr>
                                      <p:to>
                                        <p:strVal val="visible"/>
                                      </p:to>
                                    </p:set>
                                    <p:animEffect transition="in" filter="barn(inVertical)">
                                      <p:cBhvr>
                                        <p:cTn id="28" dur="500"/>
                                        <p:tgtEl>
                                          <p:spTgt spid="15462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54626">
                                            <p:txEl>
                                              <p:pRg st="5" end="5"/>
                                            </p:txEl>
                                          </p:spTgt>
                                        </p:tgtEl>
                                        <p:attrNameLst>
                                          <p:attrName>style.visibility</p:attrName>
                                        </p:attrNameLst>
                                      </p:cBhvr>
                                      <p:to>
                                        <p:strVal val="visible"/>
                                      </p:to>
                                    </p:set>
                                    <p:animEffect transition="in" filter="barn(inVertical)">
                                      <p:cBhvr>
                                        <p:cTn id="33" dur="500"/>
                                        <p:tgtEl>
                                          <p:spTgt spid="1546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5" grpId="0"/>
      <p:bldP spid="154626"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
          <p:cNvSpPr>
            <a:spLocks noGrp="1"/>
          </p:cNvSpPr>
          <p:nvPr>
            <p:ph type="title" idx="4294967295"/>
          </p:nvPr>
        </p:nvSpPr>
        <p:spPr>
          <a:xfrm>
            <a:off x="0" y="0"/>
            <a:ext cx="10850563" cy="1028700"/>
          </a:xfrm>
        </p:spPr>
        <p:txBody>
          <a:bodyPr anchorCtr="1"/>
          <a:lstStyle/>
          <a:p>
            <a:pPr eaLnBrk="1" hangingPunct="1"/>
            <a:br>
              <a:rPr lang="zh-CN" altLang="en-US">
                <a:sym typeface="宋体" panose="02010600030101010101" pitchFamily="2" charset="-122"/>
              </a:rPr>
            </a:br>
            <a:r>
              <a:rPr lang="zh-CN" altLang="en-US">
                <a:sym typeface="宋体" panose="02010600030101010101" pitchFamily="2" charset="-122"/>
              </a:rPr>
              <a:t>柏拉图的洞穴比喻</a:t>
            </a:r>
            <a:endParaRPr lang="zh-CN" altLang="en-US"/>
          </a:p>
        </p:txBody>
      </p:sp>
      <p:pic>
        <p:nvPicPr>
          <p:cNvPr id="142339" name="图片 1" descr="8706ad5d253897165184806c2c7e9654_r"/>
          <p:cNvPicPr>
            <a:picLocks noChangeAspect="1"/>
          </p:cNvPicPr>
          <p:nvPr/>
        </p:nvPicPr>
        <p:blipFill>
          <a:blip r:embed="rId2"/>
          <a:srcRect/>
          <a:stretch>
            <a:fillRect/>
          </a:stretch>
        </p:blipFill>
        <p:spPr bwMode="auto">
          <a:xfrm>
            <a:off x="2300289" y="1600201"/>
            <a:ext cx="7591425" cy="4392613"/>
          </a:xfrm>
          <a:prstGeom prst="rect">
            <a:avLst/>
          </a:prstGeom>
          <a:noFill/>
          <a:ln w="9525">
            <a:noFill/>
            <a:miter lim="800000"/>
            <a:headEnd/>
            <a:tailEnd/>
          </a:ln>
        </p:spPr>
      </p:pic>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a:spLocks noGrp="1"/>
          </p:cNvSpPr>
          <p:nvPr>
            <p:ph type="title" idx="4294967295"/>
          </p:nvPr>
        </p:nvSpPr>
        <p:spPr>
          <a:xfrm>
            <a:off x="0" y="0"/>
            <a:ext cx="10850563" cy="1028700"/>
          </a:xfrm>
        </p:spPr>
        <p:txBody>
          <a:bodyPr anchorCtr="1"/>
          <a:lstStyle/>
          <a:p>
            <a:pPr eaLnBrk="1" hangingPunct="1"/>
            <a:br>
              <a:rPr lang="zh-CN" altLang="en-US">
                <a:sym typeface="宋体" panose="02010600030101010101" pitchFamily="2" charset="-122"/>
              </a:rPr>
            </a:br>
            <a:endParaRPr lang="zh-CN" altLang="en-US" b="1"/>
          </a:p>
        </p:txBody>
      </p:sp>
      <p:sp>
        <p:nvSpPr>
          <p:cNvPr id="156674" name="内容占位符 2"/>
          <p:cNvSpPr>
            <a:spLocks noGrp="1"/>
          </p:cNvSpPr>
          <p:nvPr>
            <p:ph idx="4294967295"/>
          </p:nvPr>
        </p:nvSpPr>
        <p:spPr>
          <a:xfrm>
            <a:off x="3078480" y="1940560"/>
            <a:ext cx="6675120" cy="4203065"/>
          </a:xfrm>
        </p:spPr>
        <p:txBody>
          <a:bodyPr>
            <a:normAutofit/>
          </a:bodyPr>
          <a:lstStyle/>
          <a:p>
            <a:pPr eaLnBrk="1" hangingPunct="1"/>
            <a:r>
              <a:rPr lang="zh-CN" altLang="en-US" sz="2800" dirty="0">
                <a:latin typeface="楷体" panose="02010609060101010101" pitchFamily="49" charset="-122"/>
                <a:ea typeface="楷体" panose="02010609060101010101" pitchFamily="49" charset="-122"/>
              </a:rPr>
              <a:t>第一，世界的二元对立：黑暗和光明，表象的世界和真实的世界的对立。</a:t>
            </a:r>
          </a:p>
          <a:p>
            <a:pPr eaLnBrk="1" hangingPunct="1"/>
            <a:r>
              <a:rPr lang="zh-CN" altLang="en-US" sz="2800" dirty="0">
                <a:latin typeface="楷体" panose="02010609060101010101" pitchFamily="49" charset="-122"/>
                <a:ea typeface="楷体" panose="02010609060101010101" pitchFamily="49" charset="-122"/>
              </a:rPr>
              <a:t>第二，太阳在这里代表终极的真理，按照柏拉图的说法，就是至善。</a:t>
            </a:r>
          </a:p>
          <a:p>
            <a:pPr eaLnBrk="1" hangingPunct="1"/>
            <a:r>
              <a:rPr lang="zh-CN" altLang="en-US" sz="2800" dirty="0">
                <a:latin typeface="楷体" panose="02010609060101010101" pitchFamily="49" charset="-122"/>
                <a:ea typeface="楷体" panose="02010609060101010101" pitchFamily="49" charset="-122"/>
              </a:rPr>
              <a:t>第三，走出洞穴的那个人是谁？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6674">
                                            <p:txEl>
                                              <p:pRg st="0" end="0"/>
                                            </p:txEl>
                                          </p:spTgt>
                                        </p:tgtEl>
                                        <p:attrNameLst>
                                          <p:attrName>style.visibility</p:attrName>
                                        </p:attrNameLst>
                                      </p:cBhvr>
                                      <p:to>
                                        <p:strVal val="visible"/>
                                      </p:to>
                                    </p:set>
                                    <p:animEffect transition="in" filter="wipe(down)">
                                      <p:cBhvr>
                                        <p:cTn id="7" dur="500"/>
                                        <p:tgtEl>
                                          <p:spTgt spid="1566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6674">
                                            <p:txEl>
                                              <p:pRg st="1" end="1"/>
                                            </p:txEl>
                                          </p:spTgt>
                                        </p:tgtEl>
                                        <p:attrNameLst>
                                          <p:attrName>style.visibility</p:attrName>
                                        </p:attrNameLst>
                                      </p:cBhvr>
                                      <p:to>
                                        <p:strVal val="visible"/>
                                      </p:to>
                                    </p:set>
                                    <p:animEffect transition="in" filter="wipe(down)">
                                      <p:cBhvr>
                                        <p:cTn id="12" dur="500"/>
                                        <p:tgtEl>
                                          <p:spTgt spid="1566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6674">
                                            <p:txEl>
                                              <p:pRg st="2" end="2"/>
                                            </p:txEl>
                                          </p:spTgt>
                                        </p:tgtEl>
                                        <p:attrNameLst>
                                          <p:attrName>style.visibility</p:attrName>
                                        </p:attrNameLst>
                                      </p:cBhvr>
                                      <p:to>
                                        <p:strVal val="visible"/>
                                      </p:to>
                                    </p:set>
                                    <p:animEffect transition="in" filter="wipe(down)">
                                      <p:cBhvr>
                                        <p:cTn id="17" dur="500"/>
                                        <p:tgtEl>
                                          <p:spTgt spid="1566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4"/>
          <p:cNvSpPr>
            <a:spLocks noGrp="1"/>
          </p:cNvSpPr>
          <p:nvPr>
            <p:ph type="title" idx="4294967295"/>
          </p:nvPr>
        </p:nvSpPr>
        <p:spPr>
          <a:xfrm>
            <a:off x="0" y="0"/>
            <a:ext cx="10850563" cy="1028700"/>
          </a:xfrm>
        </p:spPr>
        <p:txBody>
          <a:bodyPr/>
          <a:lstStyle/>
          <a:p>
            <a:pPr eaLnBrk="1" hangingPunct="1"/>
            <a:r>
              <a:rPr lang="zh-CN" altLang="en-US" b="1" dirty="0"/>
              <a:t>                     </a:t>
            </a:r>
          </a:p>
        </p:txBody>
      </p:sp>
      <p:sp>
        <p:nvSpPr>
          <p:cNvPr id="162818" name="内容占位符 5"/>
          <p:cNvSpPr>
            <a:spLocks noGrp="1"/>
          </p:cNvSpPr>
          <p:nvPr>
            <p:ph idx="4294967295"/>
          </p:nvPr>
        </p:nvSpPr>
        <p:spPr>
          <a:xfrm>
            <a:off x="2621280" y="1419225"/>
            <a:ext cx="7355840" cy="3876675"/>
          </a:xfrm>
        </p:spPr>
        <p:txBody>
          <a:bodyPr/>
          <a:lstStyle/>
          <a:p>
            <a:r>
              <a:rPr lang="zh-CN" altLang="en-US" sz="2800" b="1" dirty="0">
                <a:latin typeface="微软雅黑" panose="020B0503020204020204" pitchFamily="34" charset="-122"/>
                <a:ea typeface="微软雅黑" panose="020B0503020204020204" pitchFamily="34" charset="-122"/>
              </a:rPr>
              <a:t>（三）对哲学在理论上的解释</a:t>
            </a:r>
            <a:endParaRPr lang="en-US" altLang="zh-CN" sz="2800" b="1" dirty="0">
              <a:latin typeface="微软雅黑" panose="020B0503020204020204" pitchFamily="34" charset="-122"/>
              <a:ea typeface="微软雅黑" panose="020B0503020204020204" pitchFamily="34" charset="-122"/>
            </a:endParaRPr>
          </a:p>
          <a:p>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哲学是理论化系统化的世界观（世界观是人们对整个世界的总的观点和根本看法）。</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哲学既是世界观又是方法论（方法论是人们在一定世界观指导下分析和解决问题的基本原则）</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2817"/>
                                        </p:tgtEl>
                                        <p:attrNameLst>
                                          <p:attrName>style.visibility</p:attrName>
                                        </p:attrNameLst>
                                      </p:cBhvr>
                                      <p:to>
                                        <p:strVal val="visible"/>
                                      </p:to>
                                    </p:set>
                                    <p:animEffect transition="in" filter="wipe(down)">
                                      <p:cBhvr>
                                        <p:cTn id="7" dur="500"/>
                                        <p:tgtEl>
                                          <p:spTgt spid="1628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2818">
                                            <p:txEl>
                                              <p:pRg st="0" end="0"/>
                                            </p:txEl>
                                          </p:spTgt>
                                        </p:tgtEl>
                                        <p:attrNameLst>
                                          <p:attrName>style.visibility</p:attrName>
                                        </p:attrNameLst>
                                      </p:cBhvr>
                                      <p:to>
                                        <p:strVal val="visible"/>
                                      </p:to>
                                    </p:set>
                                    <p:animEffect transition="in" filter="barn(inVertical)">
                                      <p:cBhvr>
                                        <p:cTn id="12" dur="500"/>
                                        <p:tgtEl>
                                          <p:spTgt spid="1628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2818">
                                            <p:txEl>
                                              <p:pRg st="2" end="2"/>
                                            </p:txEl>
                                          </p:spTgt>
                                        </p:tgtEl>
                                        <p:attrNameLst>
                                          <p:attrName>style.visibility</p:attrName>
                                        </p:attrNameLst>
                                      </p:cBhvr>
                                      <p:to>
                                        <p:strVal val="visible"/>
                                      </p:to>
                                    </p:set>
                                    <p:animEffect transition="in" filter="barn(inVertical)">
                                      <p:cBhvr>
                                        <p:cTn id="17" dur="500"/>
                                        <p:tgtEl>
                                          <p:spTgt spid="1628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2818">
                                            <p:txEl>
                                              <p:pRg st="3" end="3"/>
                                            </p:txEl>
                                          </p:spTgt>
                                        </p:tgtEl>
                                        <p:attrNameLst>
                                          <p:attrName>style.visibility</p:attrName>
                                        </p:attrNameLst>
                                      </p:cBhvr>
                                      <p:to>
                                        <p:strVal val="visible"/>
                                      </p:to>
                                    </p:set>
                                    <p:animEffect transition="in" filter="barn(inVertical)">
                                      <p:cBhvr>
                                        <p:cTn id="22" dur="500"/>
                                        <p:tgtEl>
                                          <p:spTgt spid="1628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7" grpId="0"/>
      <p:bldP spid="16281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内容占位符 2"/>
          <p:cNvSpPr>
            <a:spLocks noGrp="1"/>
          </p:cNvSpPr>
          <p:nvPr>
            <p:ph idx="4294967295"/>
          </p:nvPr>
        </p:nvSpPr>
        <p:spPr>
          <a:xfrm>
            <a:off x="2235200" y="1600200"/>
            <a:ext cx="7396480" cy="4543425"/>
          </a:xfrm>
        </p:spPr>
        <p:txBody>
          <a:bodyPr>
            <a:normAutofit fontScale="92500"/>
          </a:bodyPr>
          <a:lstStyle/>
          <a:p>
            <a:pPr eaLnBrk="1" hangingPunct="1"/>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哲学是对自然、社会和思维知识的概括和总结</a:t>
            </a:r>
          </a:p>
          <a:p>
            <a:pPr eaLnBrk="1" hangingPunct="1"/>
            <a:r>
              <a:rPr lang="zh-CN" altLang="en-US" sz="2800" dirty="0">
                <a:latin typeface="楷体" panose="02010609060101010101" pitchFamily="49" charset="-122"/>
                <a:ea typeface="楷体" panose="02010609060101010101" pitchFamily="49" charset="-122"/>
              </a:rPr>
              <a:t>  哲学同具体科学的关系是共性和个性的关系。</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 它们分别研究整个世界的普遍规律和特殊规律。</a:t>
            </a:r>
            <a:endParaRPr lang="en-US" altLang="zh-CN" sz="2800" dirty="0">
              <a:latin typeface="楷体" panose="02010609060101010101" pitchFamily="49" charset="-122"/>
              <a:ea typeface="楷体" panose="02010609060101010101" pitchFamily="49" charset="-122"/>
            </a:endParaRPr>
          </a:p>
          <a:p>
            <a:pPr lvl="0"/>
            <a:r>
              <a:rPr lang="zh-CN" altLang="en-US" sz="2800" b="1" dirty="0">
                <a:solidFill>
                  <a:srgbClr val="000000"/>
                </a:solidFill>
                <a:latin typeface="楷体" panose="02010609060101010101" pitchFamily="49" charset="-122"/>
                <a:ea typeface="楷体" panose="02010609060101010101" pitchFamily="49" charset="-122"/>
              </a:rPr>
              <a:t> </a:t>
            </a:r>
            <a:r>
              <a:rPr lang="zh-CN" altLang="en-US" sz="2800" dirty="0">
                <a:solidFill>
                  <a:srgbClr val="000000"/>
                </a:solidFill>
                <a:latin typeface="楷体" panose="02010609060101010101" pitchFamily="49" charset="-122"/>
                <a:ea typeface="楷体" panose="02010609060101010101" pitchFamily="49" charset="-122"/>
              </a:rPr>
              <a:t>（</a:t>
            </a:r>
            <a:r>
              <a:rPr lang="en-US" altLang="zh-CN" sz="2800" dirty="0">
                <a:solidFill>
                  <a:srgbClr val="000000"/>
                </a:solidFill>
                <a:latin typeface="楷体" panose="02010609060101010101" pitchFamily="49" charset="-122"/>
                <a:ea typeface="楷体" panose="02010609060101010101" pitchFamily="49" charset="-122"/>
              </a:rPr>
              <a:t>2</a:t>
            </a:r>
            <a:r>
              <a:rPr lang="zh-CN" altLang="en-US" sz="2800" dirty="0">
                <a:solidFill>
                  <a:srgbClr val="000000"/>
                </a:solidFill>
                <a:latin typeface="楷体" panose="02010609060101010101" pitchFamily="49" charset="-122"/>
                <a:ea typeface="楷体" panose="02010609060101010101" pitchFamily="49" charset="-122"/>
              </a:rPr>
              <a:t>）哲学以科学发展为基础；同时又从世界观和方法论上指导科学的研究。</a:t>
            </a:r>
          </a:p>
          <a:p>
            <a:pPr lvl="0"/>
            <a:endParaRPr lang="zh-CN" altLang="en-US" sz="2800" b="1" dirty="0">
              <a:solidFill>
                <a:srgbClr val="000000"/>
              </a:solidFill>
              <a:latin typeface="楷体" panose="02010609060101010101" pitchFamily="49" charset="-122"/>
              <a:ea typeface="楷体" panose="02010609060101010101" pitchFamily="49" charset="-122"/>
            </a:endParaRPr>
          </a:p>
          <a:p>
            <a:pPr eaLnBrk="1" hangingPunct="1"/>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3841">
                                            <p:txEl>
                                              <p:pRg st="0" end="0"/>
                                            </p:txEl>
                                          </p:spTgt>
                                        </p:tgtEl>
                                        <p:attrNameLst>
                                          <p:attrName>style.visibility</p:attrName>
                                        </p:attrNameLst>
                                      </p:cBhvr>
                                      <p:to>
                                        <p:strVal val="visible"/>
                                      </p:to>
                                    </p:set>
                                    <p:animEffect transition="in" filter="wheel(1)">
                                      <p:cBhvr>
                                        <p:cTn id="7" dur="2000"/>
                                        <p:tgtEl>
                                          <p:spTgt spid="1638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3841">
                                            <p:txEl>
                                              <p:pRg st="1" end="1"/>
                                            </p:txEl>
                                          </p:spTgt>
                                        </p:tgtEl>
                                        <p:attrNameLst>
                                          <p:attrName>style.visibility</p:attrName>
                                        </p:attrNameLst>
                                      </p:cBhvr>
                                      <p:to>
                                        <p:strVal val="visible"/>
                                      </p:to>
                                    </p:set>
                                    <p:animEffect transition="in" filter="wheel(1)">
                                      <p:cBhvr>
                                        <p:cTn id="12" dur="2000"/>
                                        <p:tgtEl>
                                          <p:spTgt spid="1638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3841">
                                            <p:txEl>
                                              <p:pRg st="2" end="2"/>
                                            </p:txEl>
                                          </p:spTgt>
                                        </p:tgtEl>
                                        <p:attrNameLst>
                                          <p:attrName>style.visibility</p:attrName>
                                        </p:attrNameLst>
                                      </p:cBhvr>
                                      <p:to>
                                        <p:strVal val="visible"/>
                                      </p:to>
                                    </p:set>
                                    <p:animEffect transition="in" filter="wheel(1)">
                                      <p:cBhvr>
                                        <p:cTn id="17" dur="2000"/>
                                        <p:tgtEl>
                                          <p:spTgt spid="1638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63841">
                                            <p:txEl>
                                              <p:pRg st="3" end="3"/>
                                            </p:txEl>
                                          </p:spTgt>
                                        </p:tgtEl>
                                        <p:attrNameLst>
                                          <p:attrName>style.visibility</p:attrName>
                                        </p:attrNameLst>
                                      </p:cBhvr>
                                      <p:to>
                                        <p:strVal val="visible"/>
                                      </p:to>
                                    </p:set>
                                    <p:animEffect transition="in" filter="wheel(1)">
                                      <p:cBhvr>
                                        <p:cTn id="22" dur="2000"/>
                                        <p:tgtEl>
                                          <p:spTgt spid="1638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63841">
                                            <p:txEl>
                                              <p:pRg st="6" end="6"/>
                                            </p:txEl>
                                          </p:spTgt>
                                        </p:tgtEl>
                                        <p:attrNameLst>
                                          <p:attrName>style.visibility</p:attrName>
                                        </p:attrNameLst>
                                      </p:cBhvr>
                                      <p:to>
                                        <p:strVal val="visible"/>
                                      </p:to>
                                    </p:set>
                                    <p:animEffect transition="in" filter="wheel(1)">
                                      <p:cBhvr>
                                        <p:cTn id="27" dur="2000"/>
                                        <p:tgtEl>
                                          <p:spTgt spid="1638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1"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2" descr="未命名"/>
          <p:cNvPicPr>
            <a:picLocks noChangeAspect="1"/>
          </p:cNvPicPr>
          <p:nvPr/>
        </p:nvPicPr>
        <p:blipFill>
          <a:blip r:embed="rId2"/>
          <a:srcRect/>
          <a:stretch>
            <a:fillRect/>
          </a:stretch>
        </p:blipFill>
        <p:spPr bwMode="auto">
          <a:xfrm>
            <a:off x="1560513" y="47625"/>
            <a:ext cx="9072562" cy="6769100"/>
          </a:xfrm>
          <a:prstGeom prst="rect">
            <a:avLst/>
          </a:prstGeom>
          <a:noFill/>
          <a:ln w="9525">
            <a:noFill/>
            <a:miter lim="800000"/>
            <a:headEnd/>
            <a:tailEnd/>
          </a:ln>
        </p:spPr>
      </p:pic>
      <p:sp>
        <p:nvSpPr>
          <p:cNvPr id="17412" name="Text Box 4"/>
          <p:cNvSpPr txBox="1">
            <a:spLocks noChangeArrowheads="1"/>
          </p:cNvSpPr>
          <p:nvPr/>
        </p:nvSpPr>
        <p:spPr bwMode="auto">
          <a:xfrm>
            <a:off x="3143251" y="1701801"/>
            <a:ext cx="6913563" cy="461963"/>
          </a:xfrm>
          <a:prstGeom prst="rect">
            <a:avLst/>
          </a:prstGeom>
          <a:noFill/>
          <a:ln w="9525">
            <a:noFill/>
            <a:miter lim="800000"/>
          </a:ln>
        </p:spPr>
        <p:txBody>
          <a:bodyPr>
            <a:spAutoFit/>
          </a:bodyPr>
          <a:lstStyle/>
          <a:p>
            <a:pPr>
              <a:spcBef>
                <a:spcPct val="50000"/>
              </a:spcBef>
            </a:pPr>
            <a:r>
              <a:rPr lang="zh-CN" altLang="zh-CN" sz="2400" b="1">
                <a:latin typeface="华文中宋" panose="02010600040101010101" pitchFamily="2" charset="-122"/>
                <a:ea typeface="华文中宋" panose="02010600040101010101" pitchFamily="2" charset="-122"/>
              </a:rPr>
              <a:t>  </a:t>
            </a:r>
            <a:r>
              <a:rPr lang="zh-CN" altLang="zh-CN" sz="2400" b="1">
                <a:latin typeface="华文行楷" panose="02010800040101010101" pitchFamily="2" charset="-122"/>
                <a:ea typeface="华文行楷" panose="02010800040101010101" pitchFamily="2" charset="-122"/>
              </a:rPr>
              <a:t>  </a:t>
            </a:r>
          </a:p>
        </p:txBody>
      </p:sp>
      <p:sp>
        <p:nvSpPr>
          <p:cNvPr id="167939" name="内容占位符 5"/>
          <p:cNvSpPr>
            <a:spLocks noGrp="1"/>
          </p:cNvSpPr>
          <p:nvPr>
            <p:ph idx="4294967295"/>
          </p:nvPr>
        </p:nvSpPr>
        <p:spPr>
          <a:xfrm>
            <a:off x="3566161" y="1825625"/>
            <a:ext cx="5659119" cy="3833813"/>
          </a:xfrm>
        </p:spPr>
        <p:txBody>
          <a:bodyPr/>
          <a:lstStyle/>
          <a:p>
            <a:pPr eaLnBrk="1" hangingPunct="1"/>
            <a:r>
              <a:rPr lang="zh-CN" altLang="en-US" sz="3200" b="1" dirty="0">
                <a:latin typeface="楷体" panose="02010609060101010101" pitchFamily="49" charset="-122"/>
                <a:ea typeface="楷体" panose="02010609060101010101" pitchFamily="49" charset="-122"/>
              </a:rPr>
              <a:t>思考题：</a:t>
            </a:r>
          </a:p>
          <a:p>
            <a:pPr eaLnBrk="1" hangingPunct="1"/>
            <a:r>
              <a:rPr lang="zh-CN" altLang="en-US" sz="3200" b="1" dirty="0">
                <a:solidFill>
                  <a:srgbClr val="FF0000"/>
                </a:solidFill>
                <a:latin typeface="楷体" panose="02010609060101010101" pitchFamily="49" charset="-122"/>
                <a:ea typeface="楷体" panose="02010609060101010101" pitchFamily="49" charset="-122"/>
              </a:rPr>
              <a:t>近代以来，中国为什么不能给人类贡献出一个伟大的科学家和文学艺术家？？？</a:t>
            </a: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67939">
                                            <p:txEl>
                                              <p:pRg st="0" end="0"/>
                                            </p:txEl>
                                          </p:spTgt>
                                        </p:tgtEl>
                                        <p:attrNameLst>
                                          <p:attrName>style.visibility</p:attrName>
                                        </p:attrNameLst>
                                      </p:cBhvr>
                                      <p:to>
                                        <p:strVal val="visible"/>
                                      </p:to>
                                    </p:set>
                                    <p:animEffect transition="in" filter="fade">
                                      <p:cBhvr>
                                        <p:cTn id="11" dur="1000"/>
                                        <p:tgtEl>
                                          <p:spTgt spid="167939">
                                            <p:txEl>
                                              <p:pRg st="0" end="0"/>
                                            </p:txEl>
                                          </p:spTgt>
                                        </p:tgtEl>
                                      </p:cBhvr>
                                    </p:animEffect>
                                    <p:anim calcmode="lin" valueType="num">
                                      <p:cBhvr>
                                        <p:cTn id="12" dur="1000" fill="hold"/>
                                        <p:tgtEl>
                                          <p:spTgt spid="16793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679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67939">
                                            <p:txEl>
                                              <p:pRg st="1" end="1"/>
                                            </p:txEl>
                                          </p:spTgt>
                                        </p:tgtEl>
                                        <p:attrNameLst>
                                          <p:attrName>style.visibility</p:attrName>
                                        </p:attrNameLst>
                                      </p:cBhvr>
                                      <p:to>
                                        <p:strVal val="visible"/>
                                      </p:to>
                                    </p:set>
                                    <p:animEffect transition="in" filter="fade">
                                      <p:cBhvr>
                                        <p:cTn id="18" dur="1000"/>
                                        <p:tgtEl>
                                          <p:spTgt spid="167939">
                                            <p:txEl>
                                              <p:pRg st="1" end="1"/>
                                            </p:txEl>
                                          </p:spTgt>
                                        </p:tgtEl>
                                      </p:cBhvr>
                                    </p:animEffect>
                                    <p:anim calcmode="lin" valueType="num">
                                      <p:cBhvr>
                                        <p:cTn id="19" dur="1000" fill="hold"/>
                                        <p:tgtEl>
                                          <p:spTgt spid="16793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6793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片占位符 4"/>
          <p:cNvSpPr>
            <a:spLocks noGrp="1"/>
          </p:cNvSpPr>
          <p:nvPr>
            <p:ph type="pic" idx="1"/>
          </p:nvPr>
        </p:nvSpPr>
        <p:spPr>
          <a:xfrm>
            <a:off x="5352521" y="1514475"/>
            <a:ext cx="5971200" cy="4622550"/>
          </a:xfrm>
        </p:spPr>
      </p:sp>
      <p:sp>
        <p:nvSpPr>
          <p:cNvPr id="6" name="文本占位符 5"/>
          <p:cNvSpPr>
            <a:spLocks noGrp="1"/>
          </p:cNvSpPr>
          <p:nvPr>
            <p:ph type="body" sz="half" idx="2"/>
          </p:nvPr>
        </p:nvSpPr>
        <p:spPr>
          <a:xfrm>
            <a:off x="839788" y="2000250"/>
            <a:ext cx="4262400" cy="4122738"/>
          </a:xfrm>
        </p:spPr>
        <p:txBody>
          <a:bodyPr/>
          <a:lstStyle/>
          <a:p>
            <a:r>
              <a:rPr lang="zh-CN" altLang="en-US" sz="2800" dirty="0">
                <a:latin typeface="楷体" panose="02010609060101010101" pitchFamily="49" charset="-122"/>
                <a:ea typeface="楷体" panose="02010609060101010101" pitchFamily="49" charset="-122"/>
              </a:rPr>
              <a:t>“共产主义对我们来说不是应当确立的状况，不是现实应当与之相适应的理想。我们所称为共产主义的是那种消灭现存状况的现实的运动。”</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德意志意识形态</a:t>
            </a:r>
            <a:r>
              <a:rPr lang="en-US" altLang="zh-CN" sz="2800" dirty="0">
                <a:latin typeface="楷体" panose="02010609060101010101" pitchFamily="49" charset="-122"/>
                <a:ea typeface="楷体" panose="02010609060101010101" pitchFamily="49" charset="-122"/>
              </a:rPr>
              <a:t>》</a:t>
            </a:r>
          </a:p>
          <a:p>
            <a:endParaRPr lang="zh-CN" altLang="en-US" dirty="0"/>
          </a:p>
        </p:txBody>
      </p:sp>
      <p:sp>
        <p:nvSpPr>
          <p:cNvPr id="12" name="文本框 11"/>
          <p:cNvSpPr txBox="1"/>
          <p:nvPr/>
        </p:nvSpPr>
        <p:spPr>
          <a:xfrm>
            <a:off x="5352521" y="2967335"/>
            <a:ext cx="5734579" cy="1384995"/>
          </a:xfrm>
          <a:prstGeom prst="rect">
            <a:avLst/>
          </a:prstGeom>
          <a:noFill/>
        </p:spPr>
        <p:txBody>
          <a:bodyPr wrap="square">
            <a:spAutoFit/>
          </a:bodyPr>
          <a:lstStyle/>
          <a:p>
            <a:r>
              <a:rPr lang="zh-CN" altLang="en-US" sz="2800" dirty="0">
                <a:latin typeface="楷体" panose="02010609060101010101" pitchFamily="49" charset="-122"/>
                <a:ea typeface="楷体" panose="02010609060101010101" pitchFamily="49" charset="-122"/>
              </a:rPr>
              <a:t>“我播下的是龙种，收获的是跳蚤”</a:t>
            </a:r>
          </a:p>
          <a:p>
            <a:r>
              <a:rPr lang="zh-CN" altLang="en-US" sz="2800" dirty="0">
                <a:latin typeface="楷体" panose="02010609060101010101" pitchFamily="49" charset="-122"/>
                <a:ea typeface="楷体" panose="02010609060101010101" pitchFamily="49" charset="-122"/>
              </a:rPr>
              <a:t>   “我不是马克思主义者”</a:t>
            </a:r>
          </a:p>
          <a:p>
            <a:r>
              <a:rPr lang="zh-CN" altLang="en-US" sz="2800" dirty="0">
                <a:solidFill>
                  <a:srgbClr val="FF0000"/>
                </a:solidFill>
                <a:latin typeface="楷体" panose="02010609060101010101" pitchFamily="49" charset="-122"/>
                <a:ea typeface="楷体" panose="02010609060101010101" pitchFamily="49" charset="-122"/>
              </a:rPr>
              <a:t>  </a:t>
            </a: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马克思</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idx="4294967295"/>
          </p:nvPr>
        </p:nvSpPr>
        <p:spPr>
          <a:xfrm>
            <a:off x="0" y="428625"/>
            <a:ext cx="10850563" cy="1543050"/>
          </a:xfrm>
        </p:spPr>
        <p:txBody>
          <a:bodyPr>
            <a:normAutofit fontScale="90000"/>
          </a:bodyPr>
          <a:lstStyle/>
          <a:p>
            <a:pPr eaLnBrk="1" hangingPunct="1"/>
            <a:br>
              <a:rPr lang="zh-CN" altLang="en-US" sz="2600" dirty="0"/>
            </a:br>
            <a:r>
              <a:rPr lang="zh-CN" altLang="en-US" sz="2600" dirty="0"/>
              <a:t>                           </a:t>
            </a:r>
            <a:br>
              <a:rPr lang="en-US" altLang="zh-CN" sz="2600" dirty="0"/>
            </a:br>
            <a:r>
              <a:rPr lang="en-US" altLang="zh-CN" sz="2600" dirty="0"/>
              <a:t> </a:t>
            </a:r>
            <a:br>
              <a:rPr lang="en-US" altLang="zh-CN" sz="2600" dirty="0"/>
            </a:br>
            <a:r>
              <a:rPr lang="en-US" altLang="zh-CN" sz="2600" dirty="0">
                <a:solidFill>
                  <a:srgbClr val="FF0000"/>
                </a:solidFill>
              </a:rPr>
              <a:t>                           </a:t>
            </a:r>
            <a:r>
              <a:rPr lang="zh-CN" altLang="en-US" sz="3400" dirty="0">
                <a:solidFill>
                  <a:srgbClr val="FF0000"/>
                </a:solidFill>
              </a:rPr>
              <a:t>二、哲学的基本问题</a:t>
            </a:r>
            <a:br>
              <a:rPr lang="zh-CN" altLang="en-US" sz="3400" dirty="0">
                <a:solidFill>
                  <a:srgbClr val="FF0000"/>
                </a:solidFill>
              </a:rPr>
            </a:br>
            <a:r>
              <a:rPr lang="zh-CN" altLang="en-US" sz="3400" dirty="0">
                <a:solidFill>
                  <a:srgbClr val="FF0000"/>
                </a:solidFill>
              </a:rPr>
              <a:t>  </a:t>
            </a:r>
          </a:p>
        </p:txBody>
      </p:sp>
      <p:sp>
        <p:nvSpPr>
          <p:cNvPr id="168962" name="Rectangle 3"/>
          <p:cNvSpPr>
            <a:spLocks noGrp="1"/>
          </p:cNvSpPr>
          <p:nvPr>
            <p:ph idx="4294967295"/>
          </p:nvPr>
        </p:nvSpPr>
        <p:spPr>
          <a:xfrm>
            <a:off x="0" y="1123950"/>
            <a:ext cx="10850563" cy="5019675"/>
          </a:xfrm>
        </p:spPr>
        <p:txBody>
          <a:bodyPr>
            <a:normAutofit/>
          </a:bodyPr>
          <a:lstStyle/>
          <a:p>
            <a:pPr eaLnBrk="1" hangingPunct="1"/>
            <a:endParaRPr lang="en-US" altLang="zh-CN" sz="2800" b="1" dirty="0"/>
          </a:p>
          <a:p>
            <a:pPr eaLnBrk="1" hangingPunct="1"/>
            <a:endParaRPr lang="en-US" altLang="zh-CN" sz="2800" b="1" dirty="0"/>
          </a:p>
          <a:p>
            <a:pPr marL="0" indent="0" eaLnBrk="1" hangingPunct="1">
              <a:buNone/>
            </a:pPr>
            <a:r>
              <a:rPr lang="zh-CN" altLang="en-US" sz="2800" b="1" dirty="0"/>
              <a:t>                                                 （一）是什么？</a:t>
            </a:r>
          </a:p>
        </p:txBody>
      </p:sp>
      <p:pic>
        <p:nvPicPr>
          <p:cNvPr id="75780" name="Picture 4" descr="恩格思像"/>
          <p:cNvPicPr>
            <a:picLocks noChangeAspect="1"/>
          </p:cNvPicPr>
          <p:nvPr/>
        </p:nvPicPr>
        <p:blipFill>
          <a:blip r:embed="rId2"/>
          <a:srcRect/>
          <a:stretch>
            <a:fillRect/>
          </a:stretch>
        </p:blipFill>
        <p:spPr bwMode="auto">
          <a:xfrm>
            <a:off x="1016000" y="2257425"/>
            <a:ext cx="3017839" cy="3600450"/>
          </a:xfrm>
          <a:prstGeom prst="rect">
            <a:avLst/>
          </a:prstGeom>
          <a:noFill/>
          <a:ln w="38100">
            <a:solidFill>
              <a:schemeClr val="tx1"/>
            </a:solidFill>
            <a:miter lim="800000"/>
            <a:headEnd/>
            <a:tailEnd/>
          </a:ln>
        </p:spPr>
      </p:pic>
      <p:sp>
        <p:nvSpPr>
          <p:cNvPr id="155652" name="Rectangle 5"/>
          <p:cNvSpPr>
            <a:spLocks noChangeArrowheads="1"/>
          </p:cNvSpPr>
          <p:nvPr/>
        </p:nvSpPr>
        <p:spPr bwMode="auto">
          <a:xfrm>
            <a:off x="4872038" y="2997201"/>
            <a:ext cx="4032250" cy="2246769"/>
          </a:xfrm>
          <a:prstGeom prst="rect">
            <a:avLst/>
          </a:prstGeom>
          <a:noFill/>
          <a:ln w="9525">
            <a:noFill/>
            <a:miter lim="800000"/>
          </a:ln>
        </p:spPr>
        <p:txBody>
          <a:bodyPr>
            <a:spAutoFit/>
          </a:bodyPr>
          <a:lstStyle/>
          <a:p>
            <a:r>
              <a:rPr lang="zh-CN" altLang="en-US" sz="2800" b="1" dirty="0">
                <a:latin typeface="楷体" panose="02010609060101010101" pitchFamily="49" charset="-122"/>
                <a:ea typeface="楷体" panose="02010609060101010101" pitchFamily="49" charset="-122"/>
              </a:rPr>
              <a:t>全部哲学，特别是近代哲学的重大的基本问题，是思维和存在的关系问题。</a:t>
            </a:r>
            <a:r>
              <a:rPr lang="zh-CN" altLang="en-US" sz="2800" b="1" dirty="0">
                <a:solidFill>
                  <a:srgbClr val="FFFF00"/>
                </a:solidFill>
                <a:latin typeface="楷体" panose="02010609060101010101" pitchFamily="49" charset="-122"/>
                <a:ea typeface="楷体" panose="02010609060101010101" pitchFamily="49" charset="-122"/>
              </a:rPr>
              <a:t> </a:t>
            </a:r>
          </a:p>
          <a:p>
            <a:r>
              <a:rPr lang="zh-CN" altLang="en-US" sz="2800" b="1" dirty="0">
                <a:solidFill>
                  <a:srgbClr val="FFFF00"/>
                </a:solidFill>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恩格斯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p:cTn id="7" dur="500" fill="hold"/>
                                        <p:tgtEl>
                                          <p:spTgt spid="75780"/>
                                        </p:tgtEl>
                                        <p:attrNameLst>
                                          <p:attrName>ppt_w</p:attrName>
                                        </p:attrNameLst>
                                      </p:cBhvr>
                                      <p:tavLst>
                                        <p:tav tm="0">
                                          <p:val>
                                            <p:fltVal val="0"/>
                                          </p:val>
                                        </p:tav>
                                        <p:tav tm="100000">
                                          <p:val>
                                            <p:strVal val="#ppt_w"/>
                                          </p:val>
                                        </p:tav>
                                      </p:tavLst>
                                    </p:anim>
                                    <p:anim calcmode="lin" valueType="num">
                                      <p:cBhvr>
                                        <p:cTn id="8" dur="500" fill="hold"/>
                                        <p:tgtEl>
                                          <p:spTgt spid="7578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8961"/>
                                        </p:tgtEl>
                                        <p:attrNameLst>
                                          <p:attrName>style.visibility</p:attrName>
                                        </p:attrNameLst>
                                      </p:cBhvr>
                                      <p:to>
                                        <p:strVal val="visible"/>
                                      </p:to>
                                    </p:set>
                                    <p:animEffect transition="in" filter="wipe(down)">
                                      <p:cBhvr>
                                        <p:cTn id="13" dur="500"/>
                                        <p:tgtEl>
                                          <p:spTgt spid="168961"/>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68962">
                                            <p:txEl>
                                              <p:pRg st="2" end="2"/>
                                            </p:txEl>
                                          </p:spTgt>
                                        </p:tgtEl>
                                        <p:attrNameLst>
                                          <p:attrName>style.visibility</p:attrName>
                                        </p:attrNameLst>
                                      </p:cBhvr>
                                      <p:to>
                                        <p:strVal val="visible"/>
                                      </p:to>
                                    </p:set>
                                    <p:animEffect transition="in" filter="circle(in)">
                                      <p:cBhvr>
                                        <p:cTn id="18" dur="2000"/>
                                        <p:tgtEl>
                                          <p:spTgt spid="1689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1" grpId="0"/>
      <p:bldP spid="168962"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Picture 2" descr="未命名"/>
          <p:cNvPicPr>
            <a:picLocks noChangeAspect="1"/>
          </p:cNvPicPr>
          <p:nvPr/>
        </p:nvPicPr>
        <p:blipFill>
          <a:blip r:embed="rId2"/>
          <a:srcRect/>
          <a:stretch>
            <a:fillRect/>
          </a:stretch>
        </p:blipFill>
        <p:spPr bwMode="auto">
          <a:xfrm>
            <a:off x="1677985" y="88899"/>
            <a:ext cx="8497889" cy="6271261"/>
          </a:xfrm>
          <a:prstGeom prst="rect">
            <a:avLst/>
          </a:prstGeom>
          <a:noFill/>
          <a:ln w="9525">
            <a:noFill/>
            <a:miter lim="800000"/>
            <a:headEnd/>
            <a:tailEnd/>
          </a:ln>
        </p:spPr>
      </p:pic>
      <p:sp>
        <p:nvSpPr>
          <p:cNvPr id="17412" name="Text Box 4"/>
          <p:cNvSpPr txBox="1">
            <a:spLocks noChangeArrowheads="1"/>
          </p:cNvSpPr>
          <p:nvPr/>
        </p:nvSpPr>
        <p:spPr bwMode="auto">
          <a:xfrm>
            <a:off x="3143251" y="1701801"/>
            <a:ext cx="6913563" cy="461963"/>
          </a:xfrm>
          <a:prstGeom prst="rect">
            <a:avLst/>
          </a:prstGeom>
          <a:noFill/>
          <a:ln w="9525">
            <a:noFill/>
            <a:miter lim="800000"/>
          </a:ln>
        </p:spPr>
        <p:txBody>
          <a:bodyPr>
            <a:spAutoFit/>
          </a:bodyPr>
          <a:lstStyle/>
          <a:p>
            <a:pPr>
              <a:spcBef>
                <a:spcPct val="50000"/>
              </a:spcBef>
            </a:pPr>
            <a:r>
              <a:rPr lang="zh-CN" altLang="zh-CN" sz="2400" b="1">
                <a:latin typeface="华文中宋" panose="02010600040101010101" pitchFamily="2" charset="-122"/>
                <a:ea typeface="华文中宋" panose="02010600040101010101" pitchFamily="2" charset="-122"/>
              </a:rPr>
              <a:t>  </a:t>
            </a:r>
            <a:r>
              <a:rPr lang="zh-CN" altLang="zh-CN" sz="2400" b="1">
                <a:latin typeface="华文行楷" panose="02010800040101010101" pitchFamily="2" charset="-122"/>
                <a:ea typeface="华文行楷" panose="02010800040101010101" pitchFamily="2" charset="-122"/>
              </a:rPr>
              <a:t>  </a:t>
            </a:r>
          </a:p>
        </p:txBody>
      </p:sp>
      <p:sp>
        <p:nvSpPr>
          <p:cNvPr id="169987" name="标题 4"/>
          <p:cNvSpPr>
            <a:spLocks noGrp="1"/>
          </p:cNvSpPr>
          <p:nvPr>
            <p:ph type="title" idx="4294967295"/>
          </p:nvPr>
        </p:nvSpPr>
        <p:spPr>
          <a:xfrm>
            <a:off x="2103120" y="0"/>
            <a:ext cx="8747443" cy="1351280"/>
          </a:xfrm>
        </p:spPr>
        <p:txBody>
          <a:bodyPr/>
          <a:lstStyle/>
          <a:p>
            <a:pPr eaLnBrk="1" hangingPunct="1"/>
            <a:r>
              <a:rPr lang="zh-CN" altLang="en-US" b="1" dirty="0">
                <a:solidFill>
                  <a:srgbClr val="FF0000"/>
                </a:solidFill>
              </a:rPr>
              <a:t>           </a:t>
            </a:r>
            <a:r>
              <a:rPr lang="zh-CN" altLang="en-US" b="1" dirty="0">
                <a:latin typeface="宋体" panose="02010600030101010101" pitchFamily="2" charset="-122"/>
                <a:ea typeface="宋体" panose="02010600030101010101" pitchFamily="2" charset="-122"/>
              </a:rPr>
              <a:t>（二）哲学的基本问题的内容</a:t>
            </a:r>
            <a:endParaRPr lang="zh-CN" altLang="en-US" dirty="0">
              <a:latin typeface="宋体" panose="02010600030101010101" pitchFamily="2" charset="-122"/>
              <a:ea typeface="宋体" panose="02010600030101010101" pitchFamily="2" charset="-122"/>
            </a:endParaRPr>
          </a:p>
        </p:txBody>
      </p:sp>
      <p:sp>
        <p:nvSpPr>
          <p:cNvPr id="169988" name="内容占位符 5"/>
          <p:cNvSpPr>
            <a:spLocks noGrp="1"/>
          </p:cNvSpPr>
          <p:nvPr>
            <p:ph idx="4294967295"/>
          </p:nvPr>
        </p:nvSpPr>
        <p:spPr>
          <a:xfrm>
            <a:off x="3143251" y="1825625"/>
            <a:ext cx="7032623" cy="4351338"/>
          </a:xfrm>
        </p:spPr>
        <p:txBody>
          <a:bodyPr/>
          <a:lstStyle/>
          <a:p>
            <a:pPr eaLnBrk="1" hangingPunct="1"/>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思维和存在何者为第一性即谁决定谁的问题，这是划分唯物主义和唯心主义的惟一标准。</a:t>
            </a:r>
          </a:p>
          <a:p>
            <a:pPr eaLnBrk="1" hangingPunct="1"/>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思维和存在或物质和意识有无同一性，即世界是否可知的问题。它是划分可知论和不可知论的标准。</a:t>
            </a: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69987"/>
                                        </p:tgtEl>
                                        <p:attrNameLst>
                                          <p:attrName>style.visibility</p:attrName>
                                        </p:attrNameLst>
                                      </p:cBhvr>
                                      <p:to>
                                        <p:strVal val="visible"/>
                                      </p:to>
                                    </p:set>
                                    <p:animEffect transition="in" filter="circle(in)">
                                      <p:cBhvr>
                                        <p:cTn id="11" dur="2000"/>
                                        <p:tgtEl>
                                          <p:spTgt spid="16998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69988">
                                            <p:txEl>
                                              <p:pRg st="0" end="0"/>
                                            </p:txEl>
                                          </p:spTgt>
                                        </p:tgtEl>
                                        <p:attrNameLst>
                                          <p:attrName>style.visibility</p:attrName>
                                        </p:attrNameLst>
                                      </p:cBhvr>
                                      <p:to>
                                        <p:strVal val="visible"/>
                                      </p:to>
                                    </p:set>
                                    <p:animEffect transition="in" filter="wheel(1)">
                                      <p:cBhvr>
                                        <p:cTn id="16" dur="2000"/>
                                        <p:tgtEl>
                                          <p:spTgt spid="16998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69988">
                                            <p:txEl>
                                              <p:pRg st="1" end="1"/>
                                            </p:txEl>
                                          </p:spTgt>
                                        </p:tgtEl>
                                        <p:attrNameLst>
                                          <p:attrName>style.visibility</p:attrName>
                                        </p:attrNameLst>
                                      </p:cBhvr>
                                      <p:to>
                                        <p:strVal val="visible"/>
                                      </p:to>
                                    </p:set>
                                    <p:animEffect transition="in" filter="wheel(1)">
                                      <p:cBhvr>
                                        <p:cTn id="21" dur="2000"/>
                                        <p:tgtEl>
                                          <p:spTgt spid="1699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p:bldP spid="169988"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198880"/>
            <a:ext cx="6826125" cy="4114799"/>
          </a:xfrm>
        </p:spPr>
        <p:txBody>
          <a:bodyPr>
            <a:normAutofit fontScale="85000" lnSpcReduction="10000"/>
          </a:bodyPr>
          <a:lstStyle/>
          <a:p>
            <a:r>
              <a:rPr lang="zh-CN" altLang="en-US" sz="2400" dirty="0"/>
              <a:t>       </a:t>
            </a:r>
            <a:r>
              <a:rPr lang="zh-CN" altLang="en-US" sz="2600" dirty="0">
                <a:latin typeface="楷体" panose="02010609060101010101" pitchFamily="49" charset="-122"/>
                <a:ea typeface="楷体" panose="02010609060101010101" pitchFamily="49" charset="-122"/>
              </a:rPr>
              <a:t>恩格斯在</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路德维希</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费尔巴哈和德国古典哲学的终结</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中说：“庸人们把唯物主义理解为贪吃、娱目、肉欲、虚荣、爱财、吝啬、贪婪、牟利、投机、简言之，即他本人暗中迷恋着的一切龌龊行为；而把唯心主义理解为对美德、普遍的人类爱的信仰，总之，对‘美好世界’的信仰”。</a:t>
            </a:r>
            <a:endParaRPr lang="en-US" altLang="zh-CN" sz="2600"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rPr>
              <a:t>在马克思主义的语境中：</a:t>
            </a:r>
            <a:endParaRPr lang="en-US" altLang="zh-CN" sz="2600"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rPr>
              <a:t>    </a:t>
            </a:r>
            <a:r>
              <a:rPr lang="zh-CN" altLang="en-US" sz="2600" b="1" dirty="0">
                <a:latin typeface="楷体" panose="02010609060101010101" pitchFamily="49" charset="-122"/>
                <a:ea typeface="楷体" panose="02010609060101010101" pitchFamily="49" charset="-122"/>
              </a:rPr>
              <a:t>唯物主义</a:t>
            </a:r>
            <a:r>
              <a:rPr lang="zh-CN" altLang="en-US" sz="2600" dirty="0">
                <a:latin typeface="楷体" panose="02010609060101010101" pitchFamily="49" charset="-122"/>
                <a:ea typeface="楷体" panose="02010609060101010101" pitchFamily="49" charset="-122"/>
              </a:rPr>
              <a:t>：坚持物质决定精神，或者物质第一性，精神意识第二性；唯心主义相反。</a:t>
            </a:r>
            <a:endParaRPr lang="en-US" altLang="zh-CN" sz="2600"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rPr>
              <a:t>    </a:t>
            </a:r>
            <a:r>
              <a:rPr lang="zh-CN" altLang="en-US" sz="2600" b="1" dirty="0">
                <a:latin typeface="楷体" panose="02010609060101010101" pitchFamily="49" charset="-122"/>
                <a:ea typeface="楷体" panose="02010609060101010101" pitchFamily="49" charset="-122"/>
              </a:rPr>
              <a:t>可知论：</a:t>
            </a:r>
            <a:r>
              <a:rPr lang="zh-CN" altLang="en-US" sz="2600" dirty="0">
                <a:latin typeface="楷体" panose="02010609060101010101" pitchFamily="49" charset="-122"/>
                <a:ea typeface="楷体" panose="02010609060101010101" pitchFamily="49" charset="-122"/>
              </a:rPr>
              <a:t>承认思维和存在的统一性，认为人能够认识世界；不可知论否认思维和存在的统一性，认为人不能认识世界，或者不能彻底认识世界。</a:t>
            </a:r>
            <a:endParaRPr lang="en-US" altLang="zh-CN" sz="2600" dirty="0">
              <a:latin typeface="楷体" panose="02010609060101010101" pitchFamily="49" charset="-122"/>
              <a:ea typeface="楷体" panose="02010609060101010101" pitchFamily="49" charset="-122"/>
            </a:endParaRPr>
          </a:p>
          <a:p>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
          <p:cNvSpPr>
            <a:spLocks noGrp="1"/>
          </p:cNvSpPr>
          <p:nvPr>
            <p:ph type="title" idx="4294967295"/>
          </p:nvPr>
        </p:nvSpPr>
        <p:spPr>
          <a:xfrm>
            <a:off x="782320" y="0"/>
            <a:ext cx="10068243" cy="1685925"/>
          </a:xfrm>
        </p:spPr>
        <p:txBody>
          <a:bodyPr/>
          <a:lstStyle/>
          <a:p>
            <a:pPr eaLnBrk="1" hangingPunct="1"/>
            <a:r>
              <a:rPr lang="zh-CN" altLang="en-US" b="1" dirty="0"/>
              <a:t>                      </a:t>
            </a:r>
            <a:r>
              <a:rPr lang="zh-CN" altLang="en-US" b="1" dirty="0">
                <a:solidFill>
                  <a:srgbClr val="FF0000"/>
                </a:solidFill>
              </a:rPr>
              <a:t>三、社会历史观的基本问题</a:t>
            </a:r>
          </a:p>
        </p:txBody>
      </p:sp>
      <p:sp>
        <p:nvSpPr>
          <p:cNvPr id="171010" name="内容占位符 2"/>
          <p:cNvSpPr>
            <a:spLocks noGrp="1"/>
          </p:cNvSpPr>
          <p:nvPr>
            <p:ph idx="4294967295"/>
          </p:nvPr>
        </p:nvSpPr>
        <p:spPr>
          <a:xfrm>
            <a:off x="2621280" y="2219325"/>
            <a:ext cx="6400800" cy="3924300"/>
          </a:xfrm>
        </p:spPr>
        <p:txBody>
          <a:bodyPr/>
          <a:lstStyle/>
          <a:p>
            <a:pPr eaLnBrk="1" hangingPunct="1"/>
            <a:r>
              <a:rPr lang="zh-CN" altLang="en-US" dirty="0"/>
              <a:t>（</a:t>
            </a:r>
            <a:r>
              <a:rPr lang="zh-CN" altLang="en-US" sz="2800" dirty="0">
                <a:latin typeface="华文楷体" panose="02010600040101010101" pitchFamily="2" charset="-122"/>
                <a:ea typeface="华文楷体" panose="02010600040101010101" pitchFamily="2" charset="-122"/>
              </a:rPr>
              <a:t>一）社会历史观的基本问题是社会存在和社会意识的关系问题，这是划分历史唯物主义</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唯物史观</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和历史唯心主义（唯心史观）的根本标准。</a:t>
            </a:r>
          </a:p>
          <a:p>
            <a:pPr eaLnBrk="1" hangingPunct="1"/>
            <a:r>
              <a:rPr lang="zh-CN" altLang="en-US" sz="2800" dirty="0">
                <a:latin typeface="华文楷体" panose="02010600040101010101" pitchFamily="2" charset="-122"/>
                <a:ea typeface="华文楷体" panose="02010600040101010101" pitchFamily="2" charset="-122"/>
              </a:rPr>
              <a:t>（二）马克思主义哲学产生以前，所有的哲学在历史观上都是唯心主义的。</a:t>
            </a: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1009"/>
                                        </p:tgtEl>
                                        <p:attrNameLst>
                                          <p:attrName>style.visibility</p:attrName>
                                        </p:attrNameLst>
                                      </p:cBhvr>
                                      <p:to>
                                        <p:strVal val="visible"/>
                                      </p:to>
                                    </p:set>
                                    <p:animEffect transition="in" filter="wipe(down)">
                                      <p:cBhvr>
                                        <p:cTn id="7" dur="500"/>
                                        <p:tgtEl>
                                          <p:spTgt spid="17100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71010">
                                            <p:txEl>
                                              <p:pRg st="0" end="0"/>
                                            </p:txEl>
                                          </p:spTgt>
                                        </p:tgtEl>
                                        <p:attrNameLst>
                                          <p:attrName>style.visibility</p:attrName>
                                        </p:attrNameLst>
                                      </p:cBhvr>
                                      <p:to>
                                        <p:strVal val="visible"/>
                                      </p:to>
                                    </p:set>
                                    <p:animEffect transition="in" filter="circle(in)">
                                      <p:cBhvr>
                                        <p:cTn id="12" dur="2000"/>
                                        <p:tgtEl>
                                          <p:spTgt spid="1710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0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
          <p:cNvSpPr>
            <a:spLocks noGrp="1"/>
          </p:cNvSpPr>
          <p:nvPr>
            <p:ph type="title" idx="4294967295"/>
          </p:nvPr>
        </p:nvSpPr>
        <p:spPr>
          <a:xfrm>
            <a:off x="4338320" y="0"/>
            <a:ext cx="6512243" cy="1028700"/>
          </a:xfrm>
        </p:spPr>
        <p:txBody>
          <a:bodyPr/>
          <a:lstStyle/>
          <a:p>
            <a:pPr eaLnBrk="1" hangingPunct="1"/>
            <a:r>
              <a:rPr lang="zh-CN" altLang="en-US" b="1"/>
              <a:t>例题：</a:t>
            </a:r>
            <a:endParaRPr lang="zh-CN" altLang="en-US"/>
          </a:p>
        </p:txBody>
      </p:sp>
      <p:sp>
        <p:nvSpPr>
          <p:cNvPr id="158722" name="内容占位符 2"/>
          <p:cNvSpPr>
            <a:spLocks noGrp="1"/>
          </p:cNvSpPr>
          <p:nvPr>
            <p:ph idx="4294967295"/>
          </p:nvPr>
        </p:nvSpPr>
        <p:spPr>
          <a:xfrm>
            <a:off x="2072641" y="1417638"/>
            <a:ext cx="10119360" cy="4708525"/>
          </a:xfrm>
        </p:spPr>
        <p:txBody>
          <a:bodyPr/>
          <a:lstStyle/>
          <a:p>
            <a:pPr eaLnBrk="1" hangingPunct="1">
              <a:lnSpc>
                <a:spcPct val="80000"/>
              </a:lnSpc>
            </a:pP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旧唯物主义只限于</a:t>
            </a:r>
          </a:p>
          <a:p>
            <a:pPr eaLnBrk="1" hangingPunct="1">
              <a:lnSpc>
                <a:spcPct val="80000"/>
              </a:lnSpc>
            </a:pPr>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世界观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历史观</a:t>
            </a:r>
          </a:p>
          <a:p>
            <a:pPr eaLnBrk="1" hangingPunct="1">
              <a:lnSpc>
                <a:spcPct val="80000"/>
              </a:lnSpc>
            </a:pPr>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自然观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人生观</a:t>
            </a:r>
          </a:p>
          <a:p>
            <a:pPr eaLnBrk="1" hangingPunct="1">
              <a:lnSpc>
                <a:spcPct val="80000"/>
              </a:lnSpc>
            </a:pP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马克思主义哲学产生以前，不存在严格意义上的</a:t>
            </a:r>
          </a:p>
          <a:p>
            <a:pPr eaLnBrk="1" hangingPunct="1">
              <a:lnSpc>
                <a:spcPct val="80000"/>
              </a:lnSpc>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唯物主义和唯心主义的对立</a:t>
            </a:r>
          </a:p>
          <a:p>
            <a:pPr eaLnBrk="1" hangingPunct="1">
              <a:lnSpc>
                <a:spcPct val="80000"/>
              </a:lnSpc>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辩证法和形而上学的对立</a:t>
            </a:r>
          </a:p>
          <a:p>
            <a:pPr eaLnBrk="1" hangingPunct="1">
              <a:lnSpc>
                <a:spcPct val="80000"/>
              </a:lnSpc>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可知论和不可知论的对立</a:t>
            </a:r>
          </a:p>
          <a:p>
            <a:pPr eaLnBrk="1" hangingPunct="1">
              <a:lnSpc>
                <a:spcPct val="80000"/>
              </a:lnSpc>
            </a:pP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唯物史观和唯心史观的对立</a:t>
            </a:r>
          </a:p>
          <a:p>
            <a:pPr eaLnBrk="1" hangingPunct="1"/>
            <a:endParaRPr lang="zh-CN" altLang="en-US" dirty="0"/>
          </a:p>
        </p:txBody>
      </p:sp>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143251" y="1701801"/>
            <a:ext cx="6913563" cy="461963"/>
          </a:xfrm>
          <a:prstGeom prst="rect">
            <a:avLst/>
          </a:prstGeom>
          <a:noFill/>
          <a:ln w="9525">
            <a:noFill/>
            <a:miter lim="800000"/>
          </a:ln>
        </p:spPr>
        <p:txBody>
          <a:bodyPr>
            <a:spAutoFit/>
          </a:bodyPr>
          <a:lstStyle/>
          <a:p>
            <a:pPr>
              <a:spcBef>
                <a:spcPct val="50000"/>
              </a:spcBef>
            </a:pPr>
            <a:r>
              <a:rPr lang="zh-CN" altLang="zh-CN" sz="2400" b="1">
                <a:latin typeface="华文中宋" panose="02010600040101010101" pitchFamily="2" charset="-122"/>
                <a:ea typeface="华文中宋" panose="02010600040101010101" pitchFamily="2" charset="-122"/>
              </a:rPr>
              <a:t>  </a:t>
            </a:r>
            <a:r>
              <a:rPr lang="zh-CN" altLang="zh-CN" sz="2400" b="1">
                <a:latin typeface="华文行楷" panose="02010800040101010101" pitchFamily="2" charset="-122"/>
                <a:ea typeface="华文行楷" panose="02010800040101010101" pitchFamily="2" charset="-122"/>
              </a:rPr>
              <a:t>  </a:t>
            </a:r>
          </a:p>
        </p:txBody>
      </p:sp>
      <p:sp>
        <p:nvSpPr>
          <p:cNvPr id="173059" name="标题 4"/>
          <p:cNvSpPr>
            <a:spLocks noGrp="1"/>
          </p:cNvSpPr>
          <p:nvPr>
            <p:ph type="title" idx="4294967295"/>
          </p:nvPr>
        </p:nvSpPr>
        <p:spPr>
          <a:xfrm>
            <a:off x="2794000" y="0"/>
            <a:ext cx="9398000" cy="1247775"/>
          </a:xfrm>
        </p:spPr>
        <p:txBody>
          <a:bodyPr/>
          <a:lstStyle/>
          <a:p>
            <a:pPr eaLnBrk="1" hangingPunct="1"/>
            <a:r>
              <a:rPr lang="zh-CN" altLang="en-US" b="1" dirty="0">
                <a:solidFill>
                  <a:srgbClr val="FF0000"/>
                </a:solidFill>
              </a:rPr>
              <a:t>     四、哲学上“两个对子”的关系</a:t>
            </a:r>
          </a:p>
        </p:txBody>
      </p:sp>
      <p:sp>
        <p:nvSpPr>
          <p:cNvPr id="173060" name="内容占位符 5"/>
          <p:cNvSpPr>
            <a:spLocks noGrp="1"/>
          </p:cNvSpPr>
          <p:nvPr>
            <p:ph idx="4294967295"/>
          </p:nvPr>
        </p:nvSpPr>
        <p:spPr>
          <a:xfrm>
            <a:off x="1930400" y="2001520"/>
            <a:ext cx="6913563" cy="4124643"/>
          </a:xfrm>
        </p:spPr>
        <p:txBody>
          <a:bodyPr/>
          <a:lstStyle/>
          <a:p>
            <a:pPr eaLnBrk="1" hangingPunct="1"/>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哲学上的两个对子是：唯物主义和唯心主义的对立；辩证法和形而上学的对立。</a:t>
            </a:r>
          </a:p>
          <a:p>
            <a:pPr eaLnBrk="1" hangingPunct="1"/>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辩证法和形而上学的含义</a:t>
            </a:r>
          </a:p>
          <a:p>
            <a:pPr eaLnBrk="1" hangingPunct="1"/>
            <a:r>
              <a:rPr lang="zh-CN" altLang="en-US" sz="2800" dirty="0">
                <a:latin typeface="楷体" panose="02010609060101010101" pitchFamily="49" charset="-122"/>
                <a:ea typeface="楷体" panose="02010609060101010101" pitchFamily="49" charset="-122"/>
              </a:rPr>
              <a:t>辩证法是坚持联系的全面的发展的观点。</a:t>
            </a:r>
          </a:p>
          <a:p>
            <a:pPr eaLnBrk="1" hangingPunct="1"/>
            <a:r>
              <a:rPr lang="zh-CN" altLang="en-US" sz="2800" dirty="0">
                <a:latin typeface="楷体" panose="02010609060101010101" pitchFamily="49" charset="-122"/>
                <a:ea typeface="楷体" panose="02010609060101010101" pitchFamily="49" charset="-122"/>
              </a:rPr>
              <a:t>形而上学是坚持孤立的片面的静止的观点。</a:t>
            </a: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73059"/>
                                        </p:tgtEl>
                                        <p:attrNameLst>
                                          <p:attrName>style.visibility</p:attrName>
                                        </p:attrNameLst>
                                      </p:cBhvr>
                                      <p:to>
                                        <p:strVal val="visible"/>
                                      </p:to>
                                    </p:set>
                                    <p:animEffect transition="in" filter="circle(in)">
                                      <p:cBhvr>
                                        <p:cTn id="11" dur="2000"/>
                                        <p:tgtEl>
                                          <p:spTgt spid="17305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73060">
                                            <p:txEl>
                                              <p:pRg st="0" end="0"/>
                                            </p:txEl>
                                          </p:spTgt>
                                        </p:tgtEl>
                                        <p:attrNameLst>
                                          <p:attrName>style.visibility</p:attrName>
                                        </p:attrNameLst>
                                      </p:cBhvr>
                                      <p:to>
                                        <p:strVal val="visible"/>
                                      </p:to>
                                    </p:set>
                                    <p:animEffect transition="in" filter="wheel(1)">
                                      <p:cBhvr>
                                        <p:cTn id="16" dur="2000"/>
                                        <p:tgtEl>
                                          <p:spTgt spid="17306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73060">
                                            <p:txEl>
                                              <p:pRg st="1" end="1"/>
                                            </p:txEl>
                                          </p:spTgt>
                                        </p:tgtEl>
                                        <p:attrNameLst>
                                          <p:attrName>style.visibility</p:attrName>
                                        </p:attrNameLst>
                                      </p:cBhvr>
                                      <p:to>
                                        <p:strVal val="visible"/>
                                      </p:to>
                                    </p:set>
                                    <p:animEffect transition="in" filter="wheel(1)">
                                      <p:cBhvr>
                                        <p:cTn id="21" dur="2000"/>
                                        <p:tgtEl>
                                          <p:spTgt spid="17306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73060">
                                            <p:txEl>
                                              <p:pRg st="2" end="2"/>
                                            </p:txEl>
                                          </p:spTgt>
                                        </p:tgtEl>
                                        <p:attrNameLst>
                                          <p:attrName>style.visibility</p:attrName>
                                        </p:attrNameLst>
                                      </p:cBhvr>
                                      <p:to>
                                        <p:strVal val="visible"/>
                                      </p:to>
                                    </p:set>
                                    <p:animEffect transition="in" filter="wheel(1)">
                                      <p:cBhvr>
                                        <p:cTn id="26" dur="2000"/>
                                        <p:tgtEl>
                                          <p:spTgt spid="17306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73060">
                                            <p:txEl>
                                              <p:pRg st="3" end="3"/>
                                            </p:txEl>
                                          </p:spTgt>
                                        </p:tgtEl>
                                        <p:attrNameLst>
                                          <p:attrName>style.visibility</p:attrName>
                                        </p:attrNameLst>
                                      </p:cBhvr>
                                      <p:to>
                                        <p:strVal val="visible"/>
                                      </p:to>
                                    </p:set>
                                    <p:animEffect transition="in" filter="wheel(1)">
                                      <p:cBhvr>
                                        <p:cTn id="31" dur="2000"/>
                                        <p:tgtEl>
                                          <p:spTgt spid="1730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P spid="173060"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2" descr="I"/>
          <p:cNvPicPr>
            <a:picLocks noChangeAspect="1"/>
          </p:cNvPicPr>
          <p:nvPr/>
        </p:nvPicPr>
        <p:blipFill>
          <a:blip r:embed="rId2"/>
          <a:srcRect/>
          <a:stretch>
            <a:fillRect/>
          </a:stretch>
        </p:blipFill>
        <p:spPr bwMode="auto">
          <a:xfrm>
            <a:off x="7307263" y="3284538"/>
            <a:ext cx="3351212" cy="3473450"/>
          </a:xfrm>
          <a:prstGeom prst="rect">
            <a:avLst/>
          </a:prstGeom>
          <a:noFill/>
          <a:ln w="9525">
            <a:noFill/>
            <a:miter lim="800000"/>
            <a:headEnd/>
            <a:tailEnd/>
          </a:ln>
        </p:spPr>
      </p:pic>
      <p:sp>
        <p:nvSpPr>
          <p:cNvPr id="174082" name="内容占位符 5"/>
          <p:cNvSpPr>
            <a:spLocks noGrp="1"/>
          </p:cNvSpPr>
          <p:nvPr>
            <p:ph idx="4294967295"/>
          </p:nvPr>
        </p:nvSpPr>
        <p:spPr>
          <a:xfrm>
            <a:off x="2113280" y="1465263"/>
            <a:ext cx="7233920" cy="4660900"/>
          </a:xfrm>
        </p:spPr>
        <p:txBody>
          <a:bodyPr>
            <a:normAutofit/>
          </a:bodyPr>
          <a:lstStyle/>
          <a:p>
            <a:pPr eaLnBrk="1" hangingPunct="1"/>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两个对子的关系</a:t>
            </a:r>
          </a:p>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）它们分别回答哲学上两个不同的问题。</a:t>
            </a:r>
          </a:p>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）后者附属于前者。</a:t>
            </a:r>
          </a:p>
          <a:p>
            <a:pPr eaLnBrk="1" hangingPunct="1"/>
            <a:endParaRPr lang="zh-CN" altLang="en-US" sz="2800" b="1" dirty="0">
              <a:latin typeface="楷体" panose="02010609060101010101" pitchFamily="49" charset="-122"/>
              <a:ea typeface="楷体" panose="02010609060101010101" pitchFamily="49" charset="-122"/>
            </a:endParaRPr>
          </a:p>
          <a:p>
            <a:pPr eaLnBrk="1" hangingPunct="1"/>
            <a:r>
              <a:rPr lang="zh-CN" altLang="en-US" sz="2800" b="1" dirty="0">
                <a:latin typeface="楷体" panose="02010609060101010101" pitchFamily="49" charset="-122"/>
                <a:ea typeface="楷体" panose="02010609060101010101" pitchFamily="49" charset="-122"/>
              </a:rPr>
              <a:t>   唯物主义     唯心主义</a:t>
            </a:r>
          </a:p>
          <a:p>
            <a:pPr eaLnBrk="1" hangingPunct="1"/>
            <a:endParaRPr lang="zh-CN" altLang="en-US" sz="2800" b="1" dirty="0">
              <a:latin typeface="楷体" panose="02010609060101010101" pitchFamily="49" charset="-122"/>
              <a:ea typeface="楷体" panose="02010609060101010101" pitchFamily="49" charset="-122"/>
            </a:endParaRPr>
          </a:p>
          <a:p>
            <a:pPr eaLnBrk="1" hangingPunct="1"/>
            <a:r>
              <a:rPr lang="zh-CN" altLang="en-US" sz="2800" b="1" dirty="0">
                <a:latin typeface="楷体" panose="02010609060101010101" pitchFamily="49" charset="-122"/>
                <a:ea typeface="楷体" panose="02010609060101010101" pitchFamily="49" charset="-122"/>
              </a:rPr>
              <a:t>   辩证法       形而上学</a:t>
            </a:r>
            <a:endParaRPr lang="en-US" altLang="zh-CN" sz="28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4082">
                                            <p:txEl>
                                              <p:pRg st="0" end="0"/>
                                            </p:txEl>
                                          </p:spTgt>
                                        </p:tgtEl>
                                        <p:attrNameLst>
                                          <p:attrName>style.visibility</p:attrName>
                                        </p:attrNameLst>
                                      </p:cBhvr>
                                      <p:to>
                                        <p:strVal val="visible"/>
                                      </p:to>
                                    </p:set>
                                    <p:animEffect transition="in" filter="circle(in)">
                                      <p:cBhvr>
                                        <p:cTn id="7" dur="2000"/>
                                        <p:tgtEl>
                                          <p:spTgt spid="1740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4082">
                                            <p:txEl>
                                              <p:pRg st="1" end="1"/>
                                            </p:txEl>
                                          </p:spTgt>
                                        </p:tgtEl>
                                        <p:attrNameLst>
                                          <p:attrName>style.visibility</p:attrName>
                                        </p:attrNameLst>
                                      </p:cBhvr>
                                      <p:to>
                                        <p:strVal val="visible"/>
                                      </p:to>
                                    </p:set>
                                    <p:animEffect transition="in" filter="circle(in)">
                                      <p:cBhvr>
                                        <p:cTn id="12" dur="2000"/>
                                        <p:tgtEl>
                                          <p:spTgt spid="1740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74082">
                                            <p:txEl>
                                              <p:pRg st="2" end="2"/>
                                            </p:txEl>
                                          </p:spTgt>
                                        </p:tgtEl>
                                        <p:attrNameLst>
                                          <p:attrName>style.visibility</p:attrName>
                                        </p:attrNameLst>
                                      </p:cBhvr>
                                      <p:to>
                                        <p:strVal val="visible"/>
                                      </p:to>
                                    </p:set>
                                    <p:animEffect transition="in" filter="circle(in)">
                                      <p:cBhvr>
                                        <p:cTn id="17" dur="2000"/>
                                        <p:tgtEl>
                                          <p:spTgt spid="1740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74082">
                                            <p:txEl>
                                              <p:pRg st="4" end="4"/>
                                            </p:txEl>
                                          </p:spTgt>
                                        </p:tgtEl>
                                        <p:attrNameLst>
                                          <p:attrName>style.visibility</p:attrName>
                                        </p:attrNameLst>
                                      </p:cBhvr>
                                      <p:to>
                                        <p:strVal val="visible"/>
                                      </p:to>
                                    </p:set>
                                    <p:animEffect transition="in" filter="circle(in)">
                                      <p:cBhvr>
                                        <p:cTn id="22" dur="2000"/>
                                        <p:tgtEl>
                                          <p:spTgt spid="17408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74082">
                                            <p:txEl>
                                              <p:pRg st="6" end="6"/>
                                            </p:txEl>
                                          </p:spTgt>
                                        </p:tgtEl>
                                        <p:attrNameLst>
                                          <p:attrName>style.visibility</p:attrName>
                                        </p:attrNameLst>
                                      </p:cBhvr>
                                      <p:to>
                                        <p:strVal val="visible"/>
                                      </p:to>
                                    </p:set>
                                    <p:animEffect transition="in" filter="circle(in)">
                                      <p:cBhvr>
                                        <p:cTn id="27" dur="2000"/>
                                        <p:tgtEl>
                                          <p:spTgt spid="1740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内容占位符 2"/>
          <p:cNvSpPr>
            <a:spLocks noGrp="1"/>
          </p:cNvSpPr>
          <p:nvPr>
            <p:ph idx="4294967295"/>
          </p:nvPr>
        </p:nvSpPr>
        <p:spPr>
          <a:xfrm>
            <a:off x="2123440" y="1666240"/>
            <a:ext cx="7823200" cy="4477385"/>
          </a:xfrm>
        </p:spPr>
        <p:txBody>
          <a:bodyPr>
            <a:normAutofit/>
          </a:bodyPr>
          <a:lstStyle/>
          <a:p>
            <a:pPr eaLnBrk="1" hangingPunct="1"/>
            <a:r>
              <a:rPr lang="zh-CN" altLang="en-US" sz="2800" b="1" dirty="0">
                <a:latin typeface="楷体" panose="02010609060101010101" pitchFamily="49" charset="-122"/>
                <a:ea typeface="楷体" panose="02010609060101010101" pitchFamily="49" charset="-122"/>
              </a:rPr>
              <a:t>辩证唯物主义</a:t>
            </a:r>
            <a:r>
              <a:rPr lang="zh-CN" altLang="en-US" sz="2800" dirty="0">
                <a:latin typeface="楷体" panose="02010609060101010101" pitchFamily="49" charset="-122"/>
                <a:ea typeface="楷体" panose="02010609060101010101" pitchFamily="49" charset="-122"/>
              </a:rPr>
              <a:t>：坚持物质决定精神，同时坚持联系的全面的和发展的观点。</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唯心主义辩证法：</a:t>
            </a:r>
            <a:r>
              <a:rPr lang="zh-CN" altLang="en-US" sz="2800" dirty="0">
                <a:latin typeface="楷体" panose="02010609060101010101" pitchFamily="49" charset="-122"/>
                <a:ea typeface="楷体" panose="02010609060101010101" pitchFamily="49" charset="-122"/>
              </a:rPr>
              <a:t>坚持精神决定物质，同时坚持练习的全面的和发展的观点。</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b="1" dirty="0">
                <a:latin typeface="楷体" panose="02010609060101010101" pitchFamily="49" charset="-122"/>
                <a:ea typeface="楷体" panose="02010609060101010101" pitchFamily="49" charset="-122"/>
              </a:rPr>
              <a:t>形而上学唯物主义：</a:t>
            </a:r>
            <a:r>
              <a:rPr lang="zh-CN" altLang="en-US" sz="2800" dirty="0">
                <a:latin typeface="楷体" panose="02010609060101010101" pitchFamily="49" charset="-122"/>
                <a:ea typeface="楷体" panose="02010609060101010101" pitchFamily="49" charset="-122"/>
              </a:rPr>
              <a:t>坚持物质决定精神，同时，坚持孤立的片面的和静止的观点。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5105">
                                            <p:txEl>
                                              <p:pRg st="0" end="0"/>
                                            </p:txEl>
                                          </p:spTgt>
                                        </p:tgtEl>
                                        <p:attrNameLst>
                                          <p:attrName>style.visibility</p:attrName>
                                        </p:attrNameLst>
                                      </p:cBhvr>
                                      <p:to>
                                        <p:strVal val="visible"/>
                                      </p:to>
                                    </p:set>
                                    <p:animEffect transition="in" filter="wheel(1)">
                                      <p:cBhvr>
                                        <p:cTn id="7" dur="2000"/>
                                        <p:tgtEl>
                                          <p:spTgt spid="175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5105">
                                            <p:txEl>
                                              <p:pRg st="1" end="1"/>
                                            </p:txEl>
                                          </p:spTgt>
                                        </p:tgtEl>
                                        <p:attrNameLst>
                                          <p:attrName>style.visibility</p:attrName>
                                        </p:attrNameLst>
                                      </p:cBhvr>
                                      <p:to>
                                        <p:strVal val="visible"/>
                                      </p:to>
                                    </p:set>
                                    <p:animEffect transition="in" filter="wheel(1)">
                                      <p:cBhvr>
                                        <p:cTn id="12" dur="2000"/>
                                        <p:tgtEl>
                                          <p:spTgt spid="175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75105">
                                            <p:txEl>
                                              <p:pRg st="2" end="2"/>
                                            </p:txEl>
                                          </p:spTgt>
                                        </p:tgtEl>
                                        <p:attrNameLst>
                                          <p:attrName>style.visibility</p:attrName>
                                        </p:attrNameLst>
                                      </p:cBhvr>
                                      <p:to>
                                        <p:strVal val="visible"/>
                                      </p:to>
                                    </p:set>
                                    <p:animEffect transition="in" filter="wheel(1)">
                                      <p:cBhvr>
                                        <p:cTn id="17" dur="2000"/>
                                        <p:tgtEl>
                                          <p:spTgt spid="175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p:cNvSpPr>
          <p:nvPr>
            <p:ph type="title" idx="4294967295"/>
          </p:nvPr>
        </p:nvSpPr>
        <p:spPr>
          <a:xfrm>
            <a:off x="213361" y="0"/>
            <a:ext cx="9469120" cy="1605280"/>
          </a:xfrm>
        </p:spPr>
        <p:txBody>
          <a:bodyPr>
            <a:normAutofit/>
          </a:bodyPr>
          <a:lstStyle/>
          <a:p>
            <a:pPr eaLnBrk="1" hangingPunct="1"/>
            <a:r>
              <a:rPr lang="zh-CN" altLang="en-US" sz="3200" b="1" dirty="0"/>
              <a:t>                          </a:t>
            </a:r>
            <a:r>
              <a:rPr lang="zh-CN" altLang="en-US" sz="3200" b="1" dirty="0">
                <a:solidFill>
                  <a:srgbClr val="FF0000"/>
                </a:solidFill>
              </a:rPr>
              <a:t>五、哲学产生和发展的历史线索</a:t>
            </a:r>
          </a:p>
        </p:txBody>
      </p:sp>
      <p:sp>
        <p:nvSpPr>
          <p:cNvPr id="176130" name="Rectangle 3"/>
          <p:cNvSpPr>
            <a:spLocks noGrp="1"/>
          </p:cNvSpPr>
          <p:nvPr>
            <p:ph idx="4294967295"/>
          </p:nvPr>
        </p:nvSpPr>
        <p:spPr>
          <a:xfrm>
            <a:off x="1778001" y="2190750"/>
            <a:ext cx="10414000" cy="3952875"/>
          </a:xfrm>
        </p:spPr>
        <p:txBody>
          <a:bodyPr/>
          <a:lstStyle/>
          <a:p>
            <a:pPr marL="0" indent="0" eaLnBrk="1" hangingPunct="1">
              <a:buNone/>
            </a:pPr>
            <a:r>
              <a:rPr lang="zh-CN" altLang="en-US" sz="2800" b="1" dirty="0">
                <a:latin typeface="楷体" panose="02010609060101010101" pitchFamily="49" charset="-122"/>
                <a:ea typeface="楷体" panose="02010609060101010101" pitchFamily="49" charset="-122"/>
              </a:rPr>
              <a:t>  （一）唯物主义的三种历史形态</a:t>
            </a:r>
          </a:p>
          <a:p>
            <a:pPr eaLnBrk="1" hangingPunct="1">
              <a:buFont typeface="Wingdings" panose="05000000000000000000" pitchFamily="2" charset="2"/>
              <a:buNone/>
            </a:pPr>
            <a:r>
              <a:rPr lang="en-US" altLang="zh-CN" sz="2800" b="1"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古代的朴素唯物主义</a:t>
            </a:r>
            <a:endParaRPr lang="en-US" altLang="zh-CN" sz="2800"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  2.</a:t>
            </a:r>
            <a:r>
              <a:rPr lang="zh-CN" altLang="en-US" sz="2800" dirty="0">
                <a:latin typeface="楷体" panose="02010609060101010101" pitchFamily="49" charset="-122"/>
                <a:ea typeface="楷体" panose="02010609060101010101" pitchFamily="49" charset="-122"/>
              </a:rPr>
              <a:t>近代的形而上学唯物主义</a:t>
            </a:r>
            <a:endParaRPr lang="en-US" altLang="zh-CN" sz="2800"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  3.</a:t>
            </a:r>
            <a:r>
              <a:rPr lang="zh-CN" altLang="en-US" sz="2800" dirty="0">
                <a:latin typeface="楷体" panose="02010609060101010101" pitchFamily="49" charset="-122"/>
                <a:ea typeface="楷体" panose="02010609060101010101" pitchFamily="49" charset="-122"/>
              </a:rPr>
              <a:t>马克思主义的辩证唯物主义</a:t>
            </a:r>
            <a:endParaRPr lang="en-US" altLang="zh-CN" sz="2800"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和历史唯物主义。</a:t>
            </a:r>
          </a:p>
          <a:p>
            <a:pPr eaLnBrk="1" hangingPunct="1">
              <a:spcBef>
                <a:spcPct val="50000"/>
              </a:spcBef>
              <a:buFont typeface="Arial" panose="020B0604020202020204" pitchFamily="34" charset="0"/>
              <a:buNone/>
            </a:pPr>
            <a:endParaRPr lang="zh-CN" altLang="en-US" sz="2000" dirty="0"/>
          </a:p>
          <a:p>
            <a:pPr eaLnBrk="1" hangingPunct="1"/>
            <a:endParaRPr lang="zh-CN" altLang="en-US" sz="2000" b="1" dirty="0"/>
          </a:p>
        </p:txBody>
      </p:sp>
      <p:pic>
        <p:nvPicPr>
          <p:cNvPr id="87044" name="Picture 4" descr="五行图"/>
          <p:cNvPicPr>
            <a:picLocks noChangeAspect="1"/>
          </p:cNvPicPr>
          <p:nvPr/>
        </p:nvPicPr>
        <p:blipFill>
          <a:blip r:embed="rId2"/>
          <a:srcRect/>
          <a:stretch>
            <a:fillRect/>
          </a:stretch>
        </p:blipFill>
        <p:spPr bwMode="auto">
          <a:xfrm>
            <a:off x="7239000" y="2828925"/>
            <a:ext cx="3543300" cy="3657600"/>
          </a:xfrm>
          <a:prstGeom prst="rect">
            <a:avLst/>
          </a:prstGeom>
          <a:noFill/>
          <a:ln w="28575">
            <a:solidFill>
              <a:schemeClr val="tx1"/>
            </a:solid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044"/>
                                        </p:tgtEl>
                                        <p:attrNameLst>
                                          <p:attrName>style.visibility</p:attrName>
                                        </p:attrNameLst>
                                      </p:cBhvr>
                                      <p:to>
                                        <p:strVal val="visible"/>
                                      </p:to>
                                    </p:set>
                                    <p:animEffect transition="in" filter="dissolve">
                                      <p:cBhvr>
                                        <p:cTn id="7" dur="500"/>
                                        <p:tgtEl>
                                          <p:spTgt spid="870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6129"/>
                                        </p:tgtEl>
                                        <p:attrNameLst>
                                          <p:attrName>style.visibility</p:attrName>
                                        </p:attrNameLst>
                                      </p:cBhvr>
                                      <p:to>
                                        <p:strVal val="visible"/>
                                      </p:to>
                                    </p:set>
                                    <p:animEffect transition="in" filter="wipe(down)">
                                      <p:cBhvr>
                                        <p:cTn id="12" dur="500"/>
                                        <p:tgtEl>
                                          <p:spTgt spid="17612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6130">
                                            <p:txEl>
                                              <p:pRg st="0" end="0"/>
                                            </p:txEl>
                                          </p:spTgt>
                                        </p:tgtEl>
                                        <p:attrNameLst>
                                          <p:attrName>style.visibility</p:attrName>
                                        </p:attrNameLst>
                                      </p:cBhvr>
                                      <p:to>
                                        <p:strVal val="visible"/>
                                      </p:to>
                                    </p:set>
                                    <p:animEffect transition="in" filter="fade">
                                      <p:cBhvr>
                                        <p:cTn id="17" dur="1000"/>
                                        <p:tgtEl>
                                          <p:spTgt spid="176130">
                                            <p:txEl>
                                              <p:pRg st="0" end="0"/>
                                            </p:txEl>
                                          </p:spTgt>
                                        </p:tgtEl>
                                      </p:cBhvr>
                                    </p:animEffect>
                                    <p:anim calcmode="lin" valueType="num">
                                      <p:cBhvr>
                                        <p:cTn id="18" dur="1000" fill="hold"/>
                                        <p:tgtEl>
                                          <p:spTgt spid="17613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761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6130">
                                            <p:txEl>
                                              <p:pRg st="1" end="1"/>
                                            </p:txEl>
                                          </p:spTgt>
                                        </p:tgtEl>
                                        <p:attrNameLst>
                                          <p:attrName>style.visibility</p:attrName>
                                        </p:attrNameLst>
                                      </p:cBhvr>
                                      <p:to>
                                        <p:strVal val="visible"/>
                                      </p:to>
                                    </p:set>
                                    <p:animEffect transition="in" filter="fade">
                                      <p:cBhvr>
                                        <p:cTn id="24" dur="1000"/>
                                        <p:tgtEl>
                                          <p:spTgt spid="176130">
                                            <p:txEl>
                                              <p:pRg st="1" end="1"/>
                                            </p:txEl>
                                          </p:spTgt>
                                        </p:tgtEl>
                                      </p:cBhvr>
                                    </p:animEffect>
                                    <p:anim calcmode="lin" valueType="num">
                                      <p:cBhvr>
                                        <p:cTn id="25" dur="1000" fill="hold"/>
                                        <p:tgtEl>
                                          <p:spTgt spid="176130">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761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6130">
                                            <p:txEl>
                                              <p:pRg st="2" end="2"/>
                                            </p:txEl>
                                          </p:spTgt>
                                        </p:tgtEl>
                                        <p:attrNameLst>
                                          <p:attrName>style.visibility</p:attrName>
                                        </p:attrNameLst>
                                      </p:cBhvr>
                                      <p:to>
                                        <p:strVal val="visible"/>
                                      </p:to>
                                    </p:set>
                                    <p:animEffect transition="in" filter="fade">
                                      <p:cBhvr>
                                        <p:cTn id="31" dur="1000"/>
                                        <p:tgtEl>
                                          <p:spTgt spid="176130">
                                            <p:txEl>
                                              <p:pRg st="2" end="2"/>
                                            </p:txEl>
                                          </p:spTgt>
                                        </p:tgtEl>
                                      </p:cBhvr>
                                    </p:animEffect>
                                    <p:anim calcmode="lin" valueType="num">
                                      <p:cBhvr>
                                        <p:cTn id="32" dur="1000" fill="hold"/>
                                        <p:tgtEl>
                                          <p:spTgt spid="176130">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61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76130">
                                            <p:txEl>
                                              <p:pRg st="3" end="3"/>
                                            </p:txEl>
                                          </p:spTgt>
                                        </p:tgtEl>
                                        <p:attrNameLst>
                                          <p:attrName>style.visibility</p:attrName>
                                        </p:attrNameLst>
                                      </p:cBhvr>
                                      <p:to>
                                        <p:strVal val="visible"/>
                                      </p:to>
                                    </p:set>
                                    <p:animEffect transition="in" filter="fade">
                                      <p:cBhvr>
                                        <p:cTn id="38" dur="1000"/>
                                        <p:tgtEl>
                                          <p:spTgt spid="176130">
                                            <p:txEl>
                                              <p:pRg st="3" end="3"/>
                                            </p:txEl>
                                          </p:spTgt>
                                        </p:tgtEl>
                                      </p:cBhvr>
                                    </p:animEffect>
                                    <p:anim calcmode="lin" valueType="num">
                                      <p:cBhvr>
                                        <p:cTn id="39" dur="1000" fill="hold"/>
                                        <p:tgtEl>
                                          <p:spTgt spid="176130">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761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76130">
                                            <p:txEl>
                                              <p:pRg st="4" end="4"/>
                                            </p:txEl>
                                          </p:spTgt>
                                        </p:tgtEl>
                                        <p:attrNameLst>
                                          <p:attrName>style.visibility</p:attrName>
                                        </p:attrNameLst>
                                      </p:cBhvr>
                                      <p:to>
                                        <p:strVal val="visible"/>
                                      </p:to>
                                    </p:set>
                                    <p:animEffect transition="in" filter="fade">
                                      <p:cBhvr>
                                        <p:cTn id="45" dur="1000"/>
                                        <p:tgtEl>
                                          <p:spTgt spid="176130">
                                            <p:txEl>
                                              <p:pRg st="4" end="4"/>
                                            </p:txEl>
                                          </p:spTgt>
                                        </p:tgtEl>
                                      </p:cBhvr>
                                    </p:animEffect>
                                    <p:anim calcmode="lin" valueType="num">
                                      <p:cBhvr>
                                        <p:cTn id="46" dur="1000" fill="hold"/>
                                        <p:tgtEl>
                                          <p:spTgt spid="176130">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7613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29" grpId="0"/>
      <p:bldP spid="176130"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3"/>
          <p:cNvSpPr>
            <a:spLocks noGrp="1"/>
          </p:cNvSpPr>
          <p:nvPr>
            <p:ph idx="4294967295"/>
          </p:nvPr>
        </p:nvSpPr>
        <p:spPr>
          <a:xfrm>
            <a:off x="2519680" y="1574800"/>
            <a:ext cx="5445760" cy="4568825"/>
          </a:xfrm>
        </p:spPr>
        <p:txBody>
          <a:bodyPr/>
          <a:lstStyle/>
          <a:p>
            <a:pPr eaLnBrk="1" hangingPunct="1"/>
            <a:r>
              <a:rPr lang="zh-CN" altLang="en-US" sz="2800" b="1" dirty="0">
                <a:latin typeface="楷体" panose="02010609060101010101" pitchFamily="49" charset="-122"/>
                <a:ea typeface="楷体" panose="02010609060101010101" pitchFamily="49" charset="-122"/>
              </a:rPr>
              <a:t>（二）辩证法的三种历史形态</a:t>
            </a:r>
          </a:p>
          <a:p>
            <a:pPr eaLnBrk="1" hangingPunct="1"/>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古代的朴素辩证法</a:t>
            </a:r>
          </a:p>
          <a:p>
            <a:pPr eaLnBrk="1" hangingPunct="1"/>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近代的唯心主义辩证法</a:t>
            </a:r>
          </a:p>
          <a:p>
            <a:pPr eaLnBrk="1" hangingPunct="1"/>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现代的唯物主义辩证法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7153">
                                            <p:txEl>
                                              <p:pRg st="0" end="0"/>
                                            </p:txEl>
                                          </p:spTgt>
                                        </p:tgtEl>
                                        <p:attrNameLst>
                                          <p:attrName>style.visibility</p:attrName>
                                        </p:attrNameLst>
                                      </p:cBhvr>
                                      <p:to>
                                        <p:strVal val="visible"/>
                                      </p:to>
                                    </p:set>
                                    <p:animEffect transition="in" filter="circle(in)">
                                      <p:cBhvr>
                                        <p:cTn id="7" dur="2000"/>
                                        <p:tgtEl>
                                          <p:spTgt spid="177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7153">
                                            <p:txEl>
                                              <p:pRg st="1" end="1"/>
                                            </p:txEl>
                                          </p:spTgt>
                                        </p:tgtEl>
                                        <p:attrNameLst>
                                          <p:attrName>style.visibility</p:attrName>
                                        </p:attrNameLst>
                                      </p:cBhvr>
                                      <p:to>
                                        <p:strVal val="visible"/>
                                      </p:to>
                                    </p:set>
                                    <p:animEffect transition="in" filter="circle(in)">
                                      <p:cBhvr>
                                        <p:cTn id="12" dur="2000"/>
                                        <p:tgtEl>
                                          <p:spTgt spid="1771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77153">
                                            <p:txEl>
                                              <p:pRg st="2" end="2"/>
                                            </p:txEl>
                                          </p:spTgt>
                                        </p:tgtEl>
                                        <p:attrNameLst>
                                          <p:attrName>style.visibility</p:attrName>
                                        </p:attrNameLst>
                                      </p:cBhvr>
                                      <p:to>
                                        <p:strVal val="visible"/>
                                      </p:to>
                                    </p:set>
                                    <p:animEffect transition="in" filter="circle(in)">
                                      <p:cBhvr>
                                        <p:cTn id="17" dur="2000"/>
                                        <p:tgtEl>
                                          <p:spTgt spid="1771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77153">
                                            <p:txEl>
                                              <p:pRg st="3" end="3"/>
                                            </p:txEl>
                                          </p:spTgt>
                                        </p:tgtEl>
                                        <p:attrNameLst>
                                          <p:attrName>style.visibility</p:attrName>
                                        </p:attrNameLst>
                                      </p:cBhvr>
                                      <p:to>
                                        <p:strVal val="visible"/>
                                      </p:to>
                                    </p:set>
                                    <p:animEffect transition="in" filter="circle(in)">
                                      <p:cBhvr>
                                        <p:cTn id="22" dur="2000"/>
                                        <p:tgtEl>
                                          <p:spTgt spid="177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2524125"/>
            <a:ext cx="5419185" cy="313356"/>
          </a:xfrm>
        </p:spPr>
        <p:txBody>
          <a:bodyPr>
            <a:noAutofit/>
          </a:bodyPr>
          <a:lstStyle/>
          <a:p>
            <a:br>
              <a:rPr lang="zh-CN" altLang="en-US" sz="2800" dirty="0">
                <a:latin typeface="华文楷体" panose="02010600040101010101" pitchFamily="2" charset="-122"/>
                <a:ea typeface="华文楷体" panose="02010600040101010101" pitchFamily="2" charset="-122"/>
              </a:rPr>
            </a:br>
            <a:endParaRPr lang="zh-CN" altLang="en-US" sz="2800" dirty="0">
              <a:latin typeface="华文楷体" panose="02010600040101010101" pitchFamily="2" charset="-122"/>
              <a:ea typeface="华文楷体" panose="02010600040101010101" pitchFamily="2" charset="-122"/>
            </a:endParaRPr>
          </a:p>
        </p:txBody>
      </p:sp>
      <p:sp>
        <p:nvSpPr>
          <p:cNvPr id="3" name="文本占位符 2"/>
          <p:cNvSpPr>
            <a:spLocks noGrp="1"/>
          </p:cNvSpPr>
          <p:nvPr>
            <p:ph type="body" idx="1"/>
          </p:nvPr>
        </p:nvSpPr>
        <p:spPr>
          <a:xfrm>
            <a:off x="2846195" y="1352550"/>
            <a:ext cx="7431280" cy="4343399"/>
          </a:xfrm>
        </p:spPr>
        <p:txBody>
          <a:bodyPr>
            <a:normAutofit fontScale="25000" lnSpcReduction="20000"/>
          </a:bodyPr>
          <a:lstStyle/>
          <a:p>
            <a:r>
              <a:rPr lang="en-US" altLang="zh-CN" sz="12800" dirty="0">
                <a:latin typeface="华文楷体" panose="02010600040101010101" pitchFamily="2" charset="-122"/>
                <a:ea typeface="华文楷体" panose="02010600040101010101" pitchFamily="2" charset="-122"/>
              </a:rPr>
              <a:t>2.</a:t>
            </a:r>
            <a:r>
              <a:rPr lang="zh-CN" altLang="en-US" sz="12800" dirty="0">
                <a:latin typeface="华文楷体" panose="02010600040101010101" pitchFamily="2" charset="-122"/>
                <a:ea typeface="华文楷体" panose="02010600040101010101" pitchFamily="2" charset="-122"/>
              </a:rPr>
              <a:t>一些人对马克思主义的恶意的攻击和肆意歪曲。还有许多人把中国社会的不良社会乱象的原因归结于马克思主义。</a:t>
            </a:r>
            <a:endParaRPr lang="en-US" altLang="zh-CN" sz="12800" dirty="0">
              <a:latin typeface="华文楷体" panose="02010600040101010101" pitchFamily="2" charset="-122"/>
              <a:ea typeface="华文楷体" panose="02010600040101010101" pitchFamily="2" charset="-122"/>
            </a:endParaRPr>
          </a:p>
          <a:p>
            <a:endParaRPr lang="en-US" altLang="zh-CN" sz="12800" dirty="0">
              <a:solidFill>
                <a:srgbClr val="FF0000"/>
              </a:solidFill>
              <a:latin typeface="华文楷体" panose="02010600040101010101" pitchFamily="2" charset="-122"/>
              <a:ea typeface="华文楷体" panose="02010600040101010101" pitchFamily="2" charset="-122"/>
            </a:endParaRPr>
          </a:p>
          <a:p>
            <a:r>
              <a:rPr lang="zh-CN" altLang="en-US" sz="11200" dirty="0">
                <a:solidFill>
                  <a:srgbClr val="FF0000"/>
                </a:solidFill>
                <a:latin typeface="华文楷体" panose="02010600040101010101" pitchFamily="2" charset="-122"/>
                <a:ea typeface="华文楷体" panose="02010600040101010101" pitchFamily="2" charset="-122"/>
              </a:rPr>
              <a:t>有人说：马克思有私生子，道德败坏。</a:t>
            </a:r>
            <a:endParaRPr lang="en-US" altLang="zh-CN" sz="11200" dirty="0">
              <a:solidFill>
                <a:srgbClr val="FF0000"/>
              </a:solidFill>
              <a:latin typeface="华文楷体" panose="02010600040101010101" pitchFamily="2" charset="-122"/>
              <a:ea typeface="华文楷体" panose="02010600040101010101" pitchFamily="2" charset="-122"/>
            </a:endParaRPr>
          </a:p>
          <a:p>
            <a:r>
              <a:rPr lang="zh-CN" altLang="en-US" sz="11200" dirty="0">
                <a:solidFill>
                  <a:srgbClr val="FF0000"/>
                </a:solidFill>
                <a:latin typeface="华文楷体" panose="02010600040101010101" pitchFamily="2" charset="-122"/>
                <a:ea typeface="华文楷体" panose="02010600040101010101" pitchFamily="2" charset="-122"/>
              </a:rPr>
              <a:t>有人说：马克思和恩格斯是一对好基友</a:t>
            </a:r>
            <a:endParaRPr lang="en-US" altLang="zh-CN" sz="11200" dirty="0">
              <a:solidFill>
                <a:srgbClr val="FF0000"/>
              </a:solidFill>
              <a:latin typeface="华文楷体" panose="02010600040101010101" pitchFamily="2" charset="-122"/>
              <a:ea typeface="华文楷体" panose="02010600040101010101" pitchFamily="2" charset="-122"/>
            </a:endParaRPr>
          </a:p>
          <a:p>
            <a:r>
              <a:rPr lang="zh-CN" altLang="en-US" sz="11200" dirty="0">
                <a:solidFill>
                  <a:srgbClr val="FF0000"/>
                </a:solidFill>
                <a:latin typeface="华文楷体" panose="02010600040101010101" pitchFamily="2" charset="-122"/>
                <a:ea typeface="华文楷体" panose="02010600040101010101" pitchFamily="2" charset="-122"/>
              </a:rPr>
              <a:t>还有人说：马克思改变了我的思想，马化腾改变了我的交流方式，马云改变了我的消费观念，马蓉颠覆了我的婚姻观</a:t>
            </a:r>
            <a:r>
              <a:rPr lang="zh-CN" altLang="en-US" sz="12800" dirty="0">
                <a:solidFill>
                  <a:srgbClr val="FF0000"/>
                </a:solidFill>
                <a:latin typeface="华文楷体" panose="02010600040101010101" pitchFamily="2" charset="-122"/>
                <a:ea typeface="华文楷体" panose="02010600040101010101" pitchFamily="2" charset="-122"/>
              </a:rPr>
              <a:t>。</a:t>
            </a:r>
            <a:endParaRPr lang="en-US" altLang="zh-CN" sz="12800" dirty="0">
              <a:solidFill>
                <a:srgbClr val="FF0000"/>
              </a:solidFill>
              <a:latin typeface="华文楷体" panose="02010600040101010101" pitchFamily="2" charset="-122"/>
              <a:ea typeface="华文楷体" panose="02010600040101010101" pitchFamily="2" charset="-122"/>
            </a:endParaRPr>
          </a:p>
          <a:p>
            <a:endParaRPr lang="zh-CN" altLang="en-US" sz="12800" dirty="0">
              <a:solidFill>
                <a:srgbClr val="FF0000"/>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idx="4294967295"/>
          </p:nvPr>
        </p:nvSpPr>
        <p:spPr>
          <a:xfrm>
            <a:off x="0" y="0"/>
            <a:ext cx="10850563" cy="1028700"/>
          </a:xfrm>
        </p:spPr>
        <p:txBody>
          <a:bodyPr>
            <a:normAutofit fontScale="90000"/>
          </a:bodyPr>
          <a:lstStyle/>
          <a:p>
            <a:pPr eaLnBrk="1" hangingPunct="1"/>
            <a:br>
              <a:rPr lang="en-US" altLang="zh-CN" sz="3200" dirty="0"/>
            </a:br>
            <a:br>
              <a:rPr lang="zh-CN" altLang="en-US" sz="3200" dirty="0"/>
            </a:br>
            <a:endParaRPr lang="zh-CN" altLang="en-US" sz="3200" dirty="0"/>
          </a:p>
        </p:txBody>
      </p:sp>
      <p:sp>
        <p:nvSpPr>
          <p:cNvPr id="178178" name="Rectangle 3"/>
          <p:cNvSpPr>
            <a:spLocks noGrp="1"/>
          </p:cNvSpPr>
          <p:nvPr>
            <p:ph idx="4294967295"/>
          </p:nvPr>
        </p:nvSpPr>
        <p:spPr>
          <a:xfrm>
            <a:off x="2072641" y="1600200"/>
            <a:ext cx="10119360" cy="4525963"/>
          </a:xfrm>
        </p:spPr>
        <p:txBody>
          <a:bodyPr/>
          <a:lstStyle/>
          <a:p>
            <a:r>
              <a:rPr lang="zh-CN" altLang="en-US" sz="2800" b="1" dirty="0">
                <a:latin typeface="楷体" panose="02010609060101010101" pitchFamily="49" charset="-122"/>
                <a:ea typeface="楷体" panose="02010609060101010101" pitchFamily="49" charset="-122"/>
              </a:rPr>
              <a:t>（三）唯心主义的两种基本形式</a:t>
            </a:r>
            <a:endParaRPr lang="en-US" altLang="zh-CN" sz="2800" b="1"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主观唯心主义：</a:t>
            </a:r>
          </a:p>
          <a:p>
            <a:pPr eaLnBrk="1" hangingPunct="1"/>
            <a:r>
              <a:rPr lang="zh-CN" altLang="en-US" sz="2800" dirty="0">
                <a:latin typeface="楷体" panose="02010609060101010101" pitchFamily="49" charset="-122"/>
                <a:ea typeface="楷体" panose="02010609060101010101" pitchFamily="49" charset="-122"/>
              </a:rPr>
              <a:t>认为世界的本原</a:t>
            </a:r>
          </a:p>
          <a:p>
            <a:pPr eaLnBrk="1" hangingPunct="1"/>
            <a:r>
              <a:rPr lang="zh-CN" altLang="en-US" sz="2800" dirty="0">
                <a:latin typeface="楷体" panose="02010609060101010101" pitchFamily="49" charset="-122"/>
                <a:ea typeface="楷体" panose="02010609060101010101" pitchFamily="49" charset="-122"/>
              </a:rPr>
              <a:t>是人的主观精神</a:t>
            </a:r>
            <a:r>
              <a:rPr lang="en-US" altLang="zh-CN" sz="2800" dirty="0">
                <a:latin typeface="楷体" panose="02010609060101010101" pitchFamily="49" charset="-122"/>
                <a:ea typeface="楷体" panose="02010609060101010101" pitchFamily="49" charset="-122"/>
              </a:rPr>
              <a:t>.</a:t>
            </a:r>
          </a:p>
          <a:p>
            <a:pPr eaLnBrk="1" hangingPunct="1"/>
            <a:r>
              <a:rPr lang="zh-CN" altLang="en-US" sz="2800" dirty="0">
                <a:latin typeface="楷体" panose="02010609060101010101" pitchFamily="49" charset="-122"/>
                <a:ea typeface="楷体" panose="02010609060101010101" pitchFamily="49" charset="-122"/>
              </a:rPr>
              <a:t>如：人的感觉、</a:t>
            </a:r>
          </a:p>
          <a:p>
            <a:pPr eaLnBrk="1" hangingPunct="1"/>
            <a:r>
              <a:rPr lang="zh-CN" altLang="en-US" sz="2800" dirty="0">
                <a:latin typeface="楷体" panose="02010609060101010101" pitchFamily="49" charset="-122"/>
                <a:ea typeface="楷体" panose="02010609060101010101" pitchFamily="49" charset="-122"/>
              </a:rPr>
              <a:t>经验、意志、</a:t>
            </a:r>
          </a:p>
          <a:p>
            <a:pPr eaLnBrk="1" hangingPunct="1"/>
            <a:r>
              <a:rPr lang="zh-CN" altLang="en-US" sz="2800" dirty="0">
                <a:latin typeface="楷体" panose="02010609060101010101" pitchFamily="49" charset="-122"/>
                <a:ea typeface="楷体" panose="02010609060101010101" pitchFamily="49" charset="-122"/>
              </a:rPr>
              <a:t>理性、心等。</a:t>
            </a:r>
          </a:p>
          <a:p>
            <a:pPr eaLnBrk="1" hangingPunct="1"/>
            <a:endParaRPr lang="zh-CN" altLang="en-US" dirty="0"/>
          </a:p>
        </p:txBody>
      </p:sp>
      <p:pic>
        <p:nvPicPr>
          <p:cNvPr id="91140" name="Picture 4" descr="贝克莱"/>
          <p:cNvPicPr>
            <a:picLocks noChangeAspect="1"/>
          </p:cNvPicPr>
          <p:nvPr/>
        </p:nvPicPr>
        <p:blipFill>
          <a:blip r:embed="rId2"/>
          <a:srcRect/>
          <a:stretch>
            <a:fillRect/>
          </a:stretch>
        </p:blipFill>
        <p:spPr bwMode="auto">
          <a:xfrm>
            <a:off x="5664201" y="2924176"/>
            <a:ext cx="2303463" cy="3313113"/>
          </a:xfrm>
          <a:prstGeom prst="rect">
            <a:avLst/>
          </a:prstGeom>
          <a:noFill/>
          <a:ln w="38100">
            <a:solidFill>
              <a:srgbClr val="993300"/>
            </a:solidFill>
            <a:miter lim="800000"/>
            <a:headEnd/>
            <a:tailEnd/>
          </a:ln>
        </p:spPr>
      </p:pic>
      <p:pic>
        <p:nvPicPr>
          <p:cNvPr id="91141" name="Picture 5" descr="陆九渊"/>
          <p:cNvPicPr>
            <a:picLocks noChangeAspect="1"/>
          </p:cNvPicPr>
          <p:nvPr/>
        </p:nvPicPr>
        <p:blipFill>
          <a:blip r:embed="rId3"/>
          <a:srcRect/>
          <a:stretch>
            <a:fillRect/>
          </a:stretch>
        </p:blipFill>
        <p:spPr bwMode="auto">
          <a:xfrm>
            <a:off x="7967664" y="2924176"/>
            <a:ext cx="2376487" cy="3349625"/>
          </a:xfrm>
          <a:prstGeom prst="rect">
            <a:avLst/>
          </a:prstGeom>
          <a:noFill/>
          <a:ln w="38100">
            <a:solidFill>
              <a:srgbClr val="993300"/>
            </a:solidFill>
            <a:miter lim="800000"/>
            <a:headEnd/>
            <a:tailEnd/>
          </a:ln>
        </p:spPr>
      </p:pic>
      <p:sp>
        <p:nvSpPr>
          <p:cNvPr id="91142" name="AutoShape 6"/>
          <p:cNvSpPr>
            <a:spLocks noChangeArrowheads="1"/>
          </p:cNvSpPr>
          <p:nvPr/>
        </p:nvSpPr>
        <p:spPr bwMode="auto">
          <a:xfrm>
            <a:off x="7608889" y="1916113"/>
            <a:ext cx="2809875" cy="914400"/>
          </a:xfrm>
          <a:prstGeom prst="wedgeRectCallout">
            <a:avLst>
              <a:gd name="adj1" fmla="val -22597"/>
              <a:gd name="adj2" fmla="val 65106"/>
            </a:avLst>
          </a:prstGeom>
          <a:noFill/>
          <a:ln w="9525">
            <a:solidFill>
              <a:schemeClr val="tx1"/>
            </a:solidFill>
            <a:miter lim="800000"/>
          </a:ln>
        </p:spPr>
        <p:txBody>
          <a:bodyPr/>
          <a:lstStyle/>
          <a:p>
            <a:pPr algn="ctr"/>
            <a:r>
              <a:rPr lang="zh-CN" altLang="en-US">
                <a:solidFill>
                  <a:srgbClr val="0000FF"/>
                </a:solidFill>
                <a:latin typeface="Times New Roman" panose="02020603050405020304" pitchFamily="18" charset="0"/>
                <a:ea typeface="方正水柱简体"/>
                <a:cs typeface="方正水柱简体"/>
              </a:rPr>
              <a:t>宇宙便是吾心，吾心即是宇宙</a:t>
            </a:r>
          </a:p>
        </p:txBody>
      </p:sp>
      <p:sp>
        <p:nvSpPr>
          <p:cNvPr id="164870" name="Text Box 9"/>
          <p:cNvSpPr txBox="1">
            <a:spLocks noChangeArrowheads="1"/>
          </p:cNvSpPr>
          <p:nvPr/>
        </p:nvSpPr>
        <p:spPr bwMode="auto">
          <a:xfrm>
            <a:off x="9480550" y="3016251"/>
            <a:ext cx="719138" cy="646331"/>
          </a:xfrm>
          <a:prstGeom prst="rect">
            <a:avLst/>
          </a:prstGeom>
          <a:noFill/>
          <a:ln w="9525">
            <a:noFill/>
            <a:miter lim="800000"/>
          </a:ln>
        </p:spPr>
        <p:txBody>
          <a:bodyPr>
            <a:spAutoFit/>
          </a:bodyPr>
          <a:lstStyle/>
          <a:p>
            <a:r>
              <a:rPr lang="zh-CN" altLang="en-US"/>
              <a:t>陆九渊</a:t>
            </a:r>
          </a:p>
        </p:txBody>
      </p:sp>
      <p:sp>
        <p:nvSpPr>
          <p:cNvPr id="164871" name="Text Box 10"/>
          <p:cNvSpPr txBox="1">
            <a:spLocks noChangeArrowheads="1"/>
          </p:cNvSpPr>
          <p:nvPr/>
        </p:nvSpPr>
        <p:spPr bwMode="auto">
          <a:xfrm>
            <a:off x="7156450" y="3375026"/>
            <a:ext cx="668338" cy="646331"/>
          </a:xfrm>
          <a:prstGeom prst="rect">
            <a:avLst/>
          </a:prstGeom>
          <a:noFill/>
          <a:ln w="9525">
            <a:noFill/>
            <a:miter lim="800000"/>
          </a:ln>
        </p:spPr>
        <p:txBody>
          <a:bodyPr>
            <a:spAutoFit/>
          </a:bodyPr>
          <a:lstStyle/>
          <a:p>
            <a:r>
              <a:rPr lang="zh-CN" altLang="en-US"/>
              <a:t>贝克莱</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p:cTn id="7" dur="500" fill="hold"/>
                                        <p:tgtEl>
                                          <p:spTgt spid="91140"/>
                                        </p:tgtEl>
                                        <p:attrNameLst>
                                          <p:attrName>ppt_w</p:attrName>
                                        </p:attrNameLst>
                                      </p:cBhvr>
                                      <p:tavLst>
                                        <p:tav tm="0">
                                          <p:val>
                                            <p:fltVal val="0"/>
                                          </p:val>
                                        </p:tav>
                                        <p:tav tm="100000">
                                          <p:val>
                                            <p:strVal val="#ppt_w"/>
                                          </p:val>
                                        </p:tav>
                                      </p:tavLst>
                                    </p:anim>
                                    <p:anim calcmode="lin" valueType="num">
                                      <p:cBhvr>
                                        <p:cTn id="8" dur="500" fill="hold"/>
                                        <p:tgtEl>
                                          <p:spTgt spid="9114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1141"/>
                                        </p:tgtEl>
                                        <p:attrNameLst>
                                          <p:attrName>style.visibility</p:attrName>
                                        </p:attrNameLst>
                                      </p:cBhvr>
                                      <p:to>
                                        <p:strVal val="visible"/>
                                      </p:to>
                                    </p:set>
                                    <p:anim calcmode="lin" valueType="num">
                                      <p:cBhvr>
                                        <p:cTn id="12" dur="500" fill="hold"/>
                                        <p:tgtEl>
                                          <p:spTgt spid="91141"/>
                                        </p:tgtEl>
                                        <p:attrNameLst>
                                          <p:attrName>ppt_w</p:attrName>
                                        </p:attrNameLst>
                                      </p:cBhvr>
                                      <p:tavLst>
                                        <p:tav tm="0">
                                          <p:val>
                                            <p:fltVal val="0"/>
                                          </p:val>
                                        </p:tav>
                                        <p:tav tm="100000">
                                          <p:val>
                                            <p:strVal val="#ppt_w"/>
                                          </p:val>
                                        </p:tav>
                                      </p:tavLst>
                                    </p:anim>
                                    <p:anim calcmode="lin" valueType="num">
                                      <p:cBhvr>
                                        <p:cTn id="13" dur="500" fill="hold"/>
                                        <p:tgtEl>
                                          <p:spTgt spid="9114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7" presetClass="entr" presetSubtype="4" fill="hold" grpId="0" nodeType="afterEffect">
                                  <p:stCondLst>
                                    <p:cond delay="0"/>
                                  </p:stCondLst>
                                  <p:childTnLst>
                                    <p:set>
                                      <p:cBhvr>
                                        <p:cTn id="16" dur="1" fill="hold">
                                          <p:stCondLst>
                                            <p:cond delay="0"/>
                                          </p:stCondLst>
                                        </p:cTn>
                                        <p:tgtEl>
                                          <p:spTgt spid="91142"/>
                                        </p:tgtEl>
                                        <p:attrNameLst>
                                          <p:attrName>style.visibility</p:attrName>
                                        </p:attrNameLst>
                                      </p:cBhvr>
                                      <p:to>
                                        <p:strVal val="visible"/>
                                      </p:to>
                                    </p:set>
                                    <p:anim calcmode="lin" valueType="num">
                                      <p:cBhvr>
                                        <p:cTn id="17" dur="500" fill="hold"/>
                                        <p:tgtEl>
                                          <p:spTgt spid="91142"/>
                                        </p:tgtEl>
                                        <p:attrNameLst>
                                          <p:attrName>ppt_x</p:attrName>
                                        </p:attrNameLst>
                                      </p:cBhvr>
                                      <p:tavLst>
                                        <p:tav tm="0">
                                          <p:val>
                                            <p:strVal val="#ppt_x"/>
                                          </p:val>
                                        </p:tav>
                                        <p:tav tm="100000">
                                          <p:val>
                                            <p:strVal val="#ppt_x"/>
                                          </p:val>
                                        </p:tav>
                                      </p:tavLst>
                                    </p:anim>
                                    <p:anim calcmode="lin" valueType="num">
                                      <p:cBhvr>
                                        <p:cTn id="18" dur="500" fill="hold"/>
                                        <p:tgtEl>
                                          <p:spTgt spid="91142"/>
                                        </p:tgtEl>
                                        <p:attrNameLst>
                                          <p:attrName>ppt_y</p:attrName>
                                        </p:attrNameLst>
                                      </p:cBhvr>
                                      <p:tavLst>
                                        <p:tav tm="0">
                                          <p:val>
                                            <p:strVal val="#ppt_y+#ppt_h/2"/>
                                          </p:val>
                                        </p:tav>
                                        <p:tav tm="100000">
                                          <p:val>
                                            <p:strVal val="#ppt_y"/>
                                          </p:val>
                                        </p:tav>
                                      </p:tavLst>
                                    </p:anim>
                                    <p:anim calcmode="lin" valueType="num">
                                      <p:cBhvr>
                                        <p:cTn id="19" dur="500" fill="hold"/>
                                        <p:tgtEl>
                                          <p:spTgt spid="91142"/>
                                        </p:tgtEl>
                                        <p:attrNameLst>
                                          <p:attrName>ppt_w</p:attrName>
                                        </p:attrNameLst>
                                      </p:cBhvr>
                                      <p:tavLst>
                                        <p:tav tm="0">
                                          <p:val>
                                            <p:strVal val="#ppt_w"/>
                                          </p:val>
                                        </p:tav>
                                        <p:tav tm="100000">
                                          <p:val>
                                            <p:strVal val="#ppt_w"/>
                                          </p:val>
                                        </p:tav>
                                      </p:tavLst>
                                    </p:anim>
                                    <p:anim calcmode="lin" valueType="num">
                                      <p:cBhvr>
                                        <p:cTn id="20" dur="500" fill="hold"/>
                                        <p:tgtEl>
                                          <p:spTgt spid="9114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8177"/>
                                        </p:tgtEl>
                                        <p:attrNameLst>
                                          <p:attrName>style.visibility</p:attrName>
                                        </p:attrNameLst>
                                      </p:cBhvr>
                                      <p:to>
                                        <p:strVal val="visible"/>
                                      </p:to>
                                    </p:set>
                                    <p:anim calcmode="lin" valueType="num">
                                      <p:cBhvr additive="base">
                                        <p:cTn id="25" dur="500" fill="hold"/>
                                        <p:tgtEl>
                                          <p:spTgt spid="178177"/>
                                        </p:tgtEl>
                                        <p:attrNameLst>
                                          <p:attrName>ppt_x</p:attrName>
                                        </p:attrNameLst>
                                      </p:cBhvr>
                                      <p:tavLst>
                                        <p:tav tm="0">
                                          <p:val>
                                            <p:strVal val="#ppt_x"/>
                                          </p:val>
                                        </p:tav>
                                        <p:tav tm="100000">
                                          <p:val>
                                            <p:strVal val="#ppt_x"/>
                                          </p:val>
                                        </p:tav>
                                      </p:tavLst>
                                    </p:anim>
                                    <p:anim calcmode="lin" valueType="num">
                                      <p:cBhvr additive="base">
                                        <p:cTn id="26" dur="500" fill="hold"/>
                                        <p:tgtEl>
                                          <p:spTgt spid="1781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8178">
                                            <p:txEl>
                                              <p:pRg st="0" end="0"/>
                                            </p:txEl>
                                          </p:spTgt>
                                        </p:tgtEl>
                                        <p:attrNameLst>
                                          <p:attrName>style.visibility</p:attrName>
                                        </p:attrNameLst>
                                      </p:cBhvr>
                                      <p:to>
                                        <p:strVal val="visible"/>
                                      </p:to>
                                    </p:set>
                                    <p:anim calcmode="lin" valueType="num">
                                      <p:cBhvr additive="base">
                                        <p:cTn id="31" dur="500" fill="hold"/>
                                        <p:tgtEl>
                                          <p:spTgt spid="17817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81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8178">
                                            <p:txEl>
                                              <p:pRg st="1" end="1"/>
                                            </p:txEl>
                                          </p:spTgt>
                                        </p:tgtEl>
                                        <p:attrNameLst>
                                          <p:attrName>style.visibility</p:attrName>
                                        </p:attrNameLst>
                                      </p:cBhvr>
                                      <p:to>
                                        <p:strVal val="visible"/>
                                      </p:to>
                                    </p:set>
                                    <p:anim calcmode="lin" valueType="num">
                                      <p:cBhvr additive="base">
                                        <p:cTn id="37" dur="500" fill="hold"/>
                                        <p:tgtEl>
                                          <p:spTgt spid="178178">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81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8178">
                                            <p:txEl>
                                              <p:pRg st="2" end="2"/>
                                            </p:txEl>
                                          </p:spTgt>
                                        </p:tgtEl>
                                        <p:attrNameLst>
                                          <p:attrName>style.visibility</p:attrName>
                                        </p:attrNameLst>
                                      </p:cBhvr>
                                      <p:to>
                                        <p:strVal val="visible"/>
                                      </p:to>
                                    </p:set>
                                    <p:anim calcmode="lin" valueType="num">
                                      <p:cBhvr additive="base">
                                        <p:cTn id="43" dur="500" fill="hold"/>
                                        <p:tgtEl>
                                          <p:spTgt spid="178178">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81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8178">
                                            <p:txEl>
                                              <p:pRg st="3" end="3"/>
                                            </p:txEl>
                                          </p:spTgt>
                                        </p:tgtEl>
                                        <p:attrNameLst>
                                          <p:attrName>style.visibility</p:attrName>
                                        </p:attrNameLst>
                                      </p:cBhvr>
                                      <p:to>
                                        <p:strVal val="visible"/>
                                      </p:to>
                                    </p:set>
                                    <p:anim calcmode="lin" valueType="num">
                                      <p:cBhvr additive="base">
                                        <p:cTn id="49" dur="500" fill="hold"/>
                                        <p:tgtEl>
                                          <p:spTgt spid="178178">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81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8178">
                                            <p:txEl>
                                              <p:pRg st="4" end="4"/>
                                            </p:txEl>
                                          </p:spTgt>
                                        </p:tgtEl>
                                        <p:attrNameLst>
                                          <p:attrName>style.visibility</p:attrName>
                                        </p:attrNameLst>
                                      </p:cBhvr>
                                      <p:to>
                                        <p:strVal val="visible"/>
                                      </p:to>
                                    </p:set>
                                    <p:anim calcmode="lin" valueType="num">
                                      <p:cBhvr additive="base">
                                        <p:cTn id="55" dur="500" fill="hold"/>
                                        <p:tgtEl>
                                          <p:spTgt spid="178178">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81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8178">
                                            <p:txEl>
                                              <p:pRg st="5" end="5"/>
                                            </p:txEl>
                                          </p:spTgt>
                                        </p:tgtEl>
                                        <p:attrNameLst>
                                          <p:attrName>style.visibility</p:attrName>
                                        </p:attrNameLst>
                                      </p:cBhvr>
                                      <p:to>
                                        <p:strVal val="visible"/>
                                      </p:to>
                                    </p:set>
                                    <p:anim calcmode="lin" valueType="num">
                                      <p:cBhvr additive="base">
                                        <p:cTn id="61" dur="500" fill="hold"/>
                                        <p:tgtEl>
                                          <p:spTgt spid="178178">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817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8178">
                                            <p:txEl>
                                              <p:pRg st="6" end="6"/>
                                            </p:txEl>
                                          </p:spTgt>
                                        </p:tgtEl>
                                        <p:attrNameLst>
                                          <p:attrName>style.visibility</p:attrName>
                                        </p:attrNameLst>
                                      </p:cBhvr>
                                      <p:to>
                                        <p:strVal val="visible"/>
                                      </p:to>
                                    </p:set>
                                    <p:anim calcmode="lin" valueType="num">
                                      <p:cBhvr additive="base">
                                        <p:cTn id="67" dur="500" fill="hold"/>
                                        <p:tgtEl>
                                          <p:spTgt spid="178178">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817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7" grpId="0"/>
      <p:bldP spid="178178" grpId="0" build="p"/>
      <p:bldP spid="9114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3"/>
          <p:cNvSpPr>
            <a:spLocks noGrp="1"/>
          </p:cNvSpPr>
          <p:nvPr>
            <p:ph idx="4294967295"/>
          </p:nvPr>
        </p:nvSpPr>
        <p:spPr>
          <a:xfrm>
            <a:off x="2184400" y="1341438"/>
            <a:ext cx="6045200" cy="4784725"/>
          </a:xfrm>
        </p:spPr>
        <p:txBody>
          <a:bodyPr/>
          <a:lstStyle/>
          <a:p>
            <a:pPr eaLnBrk="1" hangingPunct="1"/>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客观唯心主义</a:t>
            </a:r>
          </a:p>
          <a:p>
            <a:pPr eaLnBrk="1" hangingPunct="1"/>
            <a:endParaRPr lang="zh-CN" altLang="en-US" sz="2800" b="1"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认为世界的本原</a:t>
            </a:r>
          </a:p>
          <a:p>
            <a:pPr eaLnBrk="1" hangingPunct="1"/>
            <a:r>
              <a:rPr lang="zh-CN" altLang="en-US" sz="2800" dirty="0">
                <a:latin typeface="楷体" panose="02010609060101010101" pitchFamily="49" charset="-122"/>
                <a:ea typeface="楷体" panose="02010609060101010101" pitchFamily="49" charset="-122"/>
              </a:rPr>
              <a:t>是某种客观精神。</a:t>
            </a:r>
          </a:p>
          <a:p>
            <a:pPr eaLnBrk="1" hangingPunct="1"/>
            <a:r>
              <a:rPr lang="zh-CN" altLang="en-US" sz="2800" dirty="0">
                <a:latin typeface="楷体" panose="02010609060101010101" pitchFamily="49" charset="-122"/>
                <a:ea typeface="楷体" panose="02010609060101010101" pitchFamily="49" charset="-122"/>
              </a:rPr>
              <a:t>如：理念、绝对</a:t>
            </a:r>
          </a:p>
          <a:p>
            <a:pPr eaLnBrk="1" hangingPunct="1"/>
            <a:r>
              <a:rPr lang="zh-CN" altLang="en-US" sz="2800" dirty="0">
                <a:latin typeface="楷体" panose="02010609060101010101" pitchFamily="49" charset="-122"/>
                <a:ea typeface="楷体" panose="02010609060101010101" pitchFamily="49" charset="-122"/>
              </a:rPr>
              <a:t>精神、理、上帝</a:t>
            </a:r>
          </a:p>
          <a:p>
            <a:pPr eaLnBrk="1" hangingPunct="1"/>
            <a:r>
              <a:rPr lang="zh-CN" altLang="en-US" sz="2800" dirty="0">
                <a:latin typeface="楷体" panose="02010609060101010101" pitchFamily="49" charset="-122"/>
                <a:ea typeface="楷体" panose="02010609060101010101" pitchFamily="49" charset="-122"/>
              </a:rPr>
              <a:t>或神的意志等。</a:t>
            </a:r>
          </a:p>
        </p:txBody>
      </p:sp>
      <p:pic>
        <p:nvPicPr>
          <p:cNvPr id="92164" name="Picture 4" descr="朱熹"/>
          <p:cNvPicPr>
            <a:picLocks noChangeAspect="1"/>
          </p:cNvPicPr>
          <p:nvPr/>
        </p:nvPicPr>
        <p:blipFill>
          <a:blip r:embed="rId2"/>
          <a:srcRect/>
          <a:stretch>
            <a:fillRect/>
          </a:stretch>
        </p:blipFill>
        <p:spPr bwMode="auto">
          <a:xfrm>
            <a:off x="5591175" y="1935164"/>
            <a:ext cx="2224088" cy="3455987"/>
          </a:xfrm>
          <a:prstGeom prst="rect">
            <a:avLst/>
          </a:prstGeom>
          <a:noFill/>
          <a:ln w="38100">
            <a:solidFill>
              <a:srgbClr val="993300"/>
            </a:solidFill>
            <a:miter lim="800000"/>
            <a:headEnd/>
            <a:tailEnd/>
          </a:ln>
        </p:spPr>
      </p:pic>
      <p:pic>
        <p:nvPicPr>
          <p:cNvPr id="92165" name="Picture 5" descr="黑格尔01？"/>
          <p:cNvPicPr>
            <a:picLocks noChangeAspect="1"/>
          </p:cNvPicPr>
          <p:nvPr/>
        </p:nvPicPr>
        <p:blipFill>
          <a:blip r:embed="rId3"/>
          <a:srcRect/>
          <a:stretch>
            <a:fillRect/>
          </a:stretch>
        </p:blipFill>
        <p:spPr bwMode="auto">
          <a:xfrm>
            <a:off x="7978776" y="1935164"/>
            <a:ext cx="2474913" cy="3455987"/>
          </a:xfrm>
          <a:prstGeom prst="rect">
            <a:avLst/>
          </a:prstGeom>
          <a:noFill/>
          <a:ln w="38100">
            <a:solidFill>
              <a:srgbClr val="993300"/>
            </a:solidFill>
            <a:miter lim="800000"/>
            <a:headEnd/>
            <a:tailEnd/>
          </a:ln>
        </p:spPr>
      </p:pic>
      <p:sp>
        <p:nvSpPr>
          <p:cNvPr id="165892" name="Text Box 7"/>
          <p:cNvSpPr txBox="1">
            <a:spLocks noChangeArrowheads="1"/>
          </p:cNvSpPr>
          <p:nvPr/>
        </p:nvSpPr>
        <p:spPr bwMode="auto">
          <a:xfrm>
            <a:off x="8740776" y="1200151"/>
            <a:ext cx="1348103" cy="369332"/>
          </a:xfrm>
          <a:prstGeom prst="rect">
            <a:avLst/>
          </a:prstGeom>
          <a:noFill/>
          <a:ln w="9525">
            <a:noFill/>
            <a:miter lim="800000"/>
          </a:ln>
        </p:spPr>
        <p:txBody>
          <a:bodyPr wrap="square">
            <a:spAutoFit/>
          </a:bodyPr>
          <a:lstStyle/>
          <a:p>
            <a:r>
              <a:rPr lang="zh-CN" altLang="en-US" dirty="0"/>
              <a:t>黑格尔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p:cTn id="7" dur="500" fill="hold"/>
                                        <p:tgtEl>
                                          <p:spTgt spid="92164"/>
                                        </p:tgtEl>
                                        <p:attrNameLst>
                                          <p:attrName>ppt_w</p:attrName>
                                        </p:attrNameLst>
                                      </p:cBhvr>
                                      <p:tavLst>
                                        <p:tav tm="0">
                                          <p:val>
                                            <p:strVal val="4/3*#ppt_w"/>
                                          </p:val>
                                        </p:tav>
                                        <p:tav tm="100000">
                                          <p:val>
                                            <p:strVal val="#ppt_w"/>
                                          </p:val>
                                        </p:tav>
                                      </p:tavLst>
                                    </p:anim>
                                    <p:anim calcmode="lin" valueType="num">
                                      <p:cBhvr>
                                        <p:cTn id="8" dur="500" fill="hold"/>
                                        <p:tgtEl>
                                          <p:spTgt spid="92164"/>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72" fill="hold" nodeType="afterEffect">
                                  <p:stCondLst>
                                    <p:cond delay="0"/>
                                  </p:stCondLst>
                                  <p:childTnLst>
                                    <p:set>
                                      <p:cBhvr>
                                        <p:cTn id="11" dur="1" fill="hold">
                                          <p:stCondLst>
                                            <p:cond delay="0"/>
                                          </p:stCondLst>
                                        </p:cTn>
                                        <p:tgtEl>
                                          <p:spTgt spid="92165"/>
                                        </p:tgtEl>
                                        <p:attrNameLst>
                                          <p:attrName>style.visibility</p:attrName>
                                        </p:attrNameLst>
                                      </p:cBhvr>
                                      <p:to>
                                        <p:strVal val="visible"/>
                                      </p:to>
                                    </p:set>
                                    <p:anim calcmode="lin" valueType="num">
                                      <p:cBhvr>
                                        <p:cTn id="12" dur="500" fill="hold"/>
                                        <p:tgtEl>
                                          <p:spTgt spid="92165"/>
                                        </p:tgtEl>
                                        <p:attrNameLst>
                                          <p:attrName>ppt_w</p:attrName>
                                        </p:attrNameLst>
                                      </p:cBhvr>
                                      <p:tavLst>
                                        <p:tav tm="0">
                                          <p:val>
                                            <p:strVal val="2/3*#ppt_w"/>
                                          </p:val>
                                        </p:tav>
                                        <p:tav tm="100000">
                                          <p:val>
                                            <p:strVal val="#ppt_w"/>
                                          </p:val>
                                        </p:tav>
                                      </p:tavLst>
                                    </p:anim>
                                    <p:anim calcmode="lin" valueType="num">
                                      <p:cBhvr>
                                        <p:cTn id="13" dur="500" fill="hold"/>
                                        <p:tgtEl>
                                          <p:spTgt spid="92165"/>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9201">
                                            <p:txEl>
                                              <p:pRg st="0" end="0"/>
                                            </p:txEl>
                                          </p:spTgt>
                                        </p:tgtEl>
                                        <p:attrNameLst>
                                          <p:attrName>style.visibility</p:attrName>
                                        </p:attrNameLst>
                                      </p:cBhvr>
                                      <p:to>
                                        <p:strVal val="visible"/>
                                      </p:to>
                                    </p:set>
                                    <p:animEffect transition="in" filter="wipe(down)">
                                      <p:cBhvr>
                                        <p:cTn id="18" dur="500"/>
                                        <p:tgtEl>
                                          <p:spTgt spid="17920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9201">
                                            <p:txEl>
                                              <p:pRg st="2" end="2"/>
                                            </p:txEl>
                                          </p:spTgt>
                                        </p:tgtEl>
                                        <p:attrNameLst>
                                          <p:attrName>style.visibility</p:attrName>
                                        </p:attrNameLst>
                                      </p:cBhvr>
                                      <p:to>
                                        <p:strVal val="visible"/>
                                      </p:to>
                                    </p:set>
                                    <p:animEffect transition="in" filter="wipe(down)">
                                      <p:cBhvr>
                                        <p:cTn id="23" dur="500"/>
                                        <p:tgtEl>
                                          <p:spTgt spid="17920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9201">
                                            <p:txEl>
                                              <p:pRg st="3" end="3"/>
                                            </p:txEl>
                                          </p:spTgt>
                                        </p:tgtEl>
                                        <p:attrNameLst>
                                          <p:attrName>style.visibility</p:attrName>
                                        </p:attrNameLst>
                                      </p:cBhvr>
                                      <p:to>
                                        <p:strVal val="visible"/>
                                      </p:to>
                                    </p:set>
                                    <p:animEffect transition="in" filter="wipe(down)">
                                      <p:cBhvr>
                                        <p:cTn id="28" dur="500"/>
                                        <p:tgtEl>
                                          <p:spTgt spid="17920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79201">
                                            <p:txEl>
                                              <p:pRg st="4" end="4"/>
                                            </p:txEl>
                                          </p:spTgt>
                                        </p:tgtEl>
                                        <p:attrNameLst>
                                          <p:attrName>style.visibility</p:attrName>
                                        </p:attrNameLst>
                                      </p:cBhvr>
                                      <p:to>
                                        <p:strVal val="visible"/>
                                      </p:to>
                                    </p:set>
                                    <p:animEffect transition="in" filter="wipe(down)">
                                      <p:cBhvr>
                                        <p:cTn id="33" dur="500"/>
                                        <p:tgtEl>
                                          <p:spTgt spid="17920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79201">
                                            <p:txEl>
                                              <p:pRg st="5" end="5"/>
                                            </p:txEl>
                                          </p:spTgt>
                                        </p:tgtEl>
                                        <p:attrNameLst>
                                          <p:attrName>style.visibility</p:attrName>
                                        </p:attrNameLst>
                                      </p:cBhvr>
                                      <p:to>
                                        <p:strVal val="visible"/>
                                      </p:to>
                                    </p:set>
                                    <p:animEffect transition="in" filter="wipe(down)">
                                      <p:cBhvr>
                                        <p:cTn id="38" dur="500"/>
                                        <p:tgtEl>
                                          <p:spTgt spid="17920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79201">
                                            <p:txEl>
                                              <p:pRg st="6" end="6"/>
                                            </p:txEl>
                                          </p:spTgt>
                                        </p:tgtEl>
                                        <p:attrNameLst>
                                          <p:attrName>style.visibility</p:attrName>
                                        </p:attrNameLst>
                                      </p:cBhvr>
                                      <p:to>
                                        <p:strVal val="visible"/>
                                      </p:to>
                                    </p:set>
                                    <p:animEffect transition="in" filter="wipe(down)">
                                      <p:cBhvr>
                                        <p:cTn id="43" dur="500"/>
                                        <p:tgtEl>
                                          <p:spTgt spid="1792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1"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
          <p:cNvSpPr>
            <a:spLocks noGrp="1"/>
          </p:cNvSpPr>
          <p:nvPr>
            <p:ph type="title" idx="4294967295"/>
          </p:nvPr>
        </p:nvSpPr>
        <p:spPr>
          <a:xfrm>
            <a:off x="0" y="0"/>
            <a:ext cx="10850563" cy="1028700"/>
          </a:xfrm>
        </p:spPr>
        <p:txBody>
          <a:bodyPr/>
          <a:lstStyle/>
          <a:p>
            <a:pPr eaLnBrk="1" hangingPunct="1"/>
            <a:r>
              <a:rPr lang="zh-CN" altLang="en-US" dirty="0"/>
              <a:t>                               本节基本概念的回顾</a:t>
            </a:r>
          </a:p>
        </p:txBody>
      </p:sp>
      <p:sp>
        <p:nvSpPr>
          <p:cNvPr id="180226" name="内容占位符 2"/>
          <p:cNvSpPr>
            <a:spLocks noGrp="1"/>
          </p:cNvSpPr>
          <p:nvPr>
            <p:ph idx="4294967295"/>
          </p:nvPr>
        </p:nvSpPr>
        <p:spPr>
          <a:xfrm>
            <a:off x="2265680" y="1493838"/>
            <a:ext cx="6949440" cy="4649787"/>
          </a:xfrm>
        </p:spPr>
        <p:txBody>
          <a:bodyPr/>
          <a:lstStyle/>
          <a:p>
            <a:pPr eaLnBrk="1" hangingPunct="1"/>
            <a:r>
              <a:rPr lang="zh-CN" altLang="en-US" sz="2800" b="1" dirty="0">
                <a:latin typeface="楷体" panose="02010609060101010101" pitchFamily="49" charset="-122"/>
                <a:ea typeface="楷体" panose="02010609060101010101" pitchFamily="49" charset="-122"/>
              </a:rPr>
              <a:t>十三个基本概念</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唯物主义和唯心主义；可知论和不可知论</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唯物史观和唯心史观；辩证法和形而上学</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主观唯心主义和客观唯心主义</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唯心主义辩证法；辩证唯物主义</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形而上学唯物主义。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0225"/>
                                        </p:tgtEl>
                                        <p:attrNameLst>
                                          <p:attrName>style.visibility</p:attrName>
                                        </p:attrNameLst>
                                      </p:cBhvr>
                                      <p:to>
                                        <p:strVal val="visible"/>
                                      </p:to>
                                    </p:set>
                                    <p:animEffect transition="in" filter="wipe(down)">
                                      <p:cBhvr>
                                        <p:cTn id="7" dur="500"/>
                                        <p:tgtEl>
                                          <p:spTgt spid="18022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0226">
                                            <p:txEl>
                                              <p:pRg st="0" end="0"/>
                                            </p:txEl>
                                          </p:spTgt>
                                        </p:tgtEl>
                                        <p:attrNameLst>
                                          <p:attrName>style.visibility</p:attrName>
                                        </p:attrNameLst>
                                      </p:cBhvr>
                                      <p:to>
                                        <p:strVal val="visible"/>
                                      </p:to>
                                    </p:set>
                                    <p:animEffect transition="in" filter="circle(in)">
                                      <p:cBhvr>
                                        <p:cTn id="12" dur="2000"/>
                                        <p:tgtEl>
                                          <p:spTgt spid="1802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80226">
                                            <p:txEl>
                                              <p:pRg st="1" end="1"/>
                                            </p:txEl>
                                          </p:spTgt>
                                        </p:tgtEl>
                                        <p:attrNameLst>
                                          <p:attrName>style.visibility</p:attrName>
                                        </p:attrNameLst>
                                      </p:cBhvr>
                                      <p:to>
                                        <p:strVal val="visible"/>
                                      </p:to>
                                    </p:set>
                                    <p:animEffect transition="in" filter="circle(in)">
                                      <p:cBhvr>
                                        <p:cTn id="17" dur="2000"/>
                                        <p:tgtEl>
                                          <p:spTgt spid="1802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80226">
                                            <p:txEl>
                                              <p:pRg st="2" end="2"/>
                                            </p:txEl>
                                          </p:spTgt>
                                        </p:tgtEl>
                                        <p:attrNameLst>
                                          <p:attrName>style.visibility</p:attrName>
                                        </p:attrNameLst>
                                      </p:cBhvr>
                                      <p:to>
                                        <p:strVal val="visible"/>
                                      </p:to>
                                    </p:set>
                                    <p:animEffect transition="in" filter="circle(in)">
                                      <p:cBhvr>
                                        <p:cTn id="22" dur="2000"/>
                                        <p:tgtEl>
                                          <p:spTgt spid="1802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80226">
                                            <p:txEl>
                                              <p:pRg st="3" end="3"/>
                                            </p:txEl>
                                          </p:spTgt>
                                        </p:tgtEl>
                                        <p:attrNameLst>
                                          <p:attrName>style.visibility</p:attrName>
                                        </p:attrNameLst>
                                      </p:cBhvr>
                                      <p:to>
                                        <p:strVal val="visible"/>
                                      </p:to>
                                    </p:set>
                                    <p:animEffect transition="in" filter="circle(in)">
                                      <p:cBhvr>
                                        <p:cTn id="27" dur="2000"/>
                                        <p:tgtEl>
                                          <p:spTgt spid="18022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80226">
                                            <p:txEl>
                                              <p:pRg st="4" end="4"/>
                                            </p:txEl>
                                          </p:spTgt>
                                        </p:tgtEl>
                                        <p:attrNameLst>
                                          <p:attrName>style.visibility</p:attrName>
                                        </p:attrNameLst>
                                      </p:cBhvr>
                                      <p:to>
                                        <p:strVal val="visible"/>
                                      </p:to>
                                    </p:set>
                                    <p:animEffect transition="in" filter="circle(in)">
                                      <p:cBhvr>
                                        <p:cTn id="32" dur="2000"/>
                                        <p:tgtEl>
                                          <p:spTgt spid="18022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80226">
                                            <p:txEl>
                                              <p:pRg st="5" end="5"/>
                                            </p:txEl>
                                          </p:spTgt>
                                        </p:tgtEl>
                                        <p:attrNameLst>
                                          <p:attrName>style.visibility</p:attrName>
                                        </p:attrNameLst>
                                      </p:cBhvr>
                                      <p:to>
                                        <p:strVal val="visible"/>
                                      </p:to>
                                    </p:set>
                                    <p:animEffect transition="in" filter="circle(in)">
                                      <p:cBhvr>
                                        <p:cTn id="37" dur="2000"/>
                                        <p:tgtEl>
                                          <p:spTgt spid="1802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5" grpId="0"/>
      <p:bldP spid="180226"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846196" y="1942131"/>
            <a:ext cx="5911724" cy="895350"/>
          </a:xfrm>
        </p:spPr>
        <p:txBody>
          <a:bodyPr>
            <a:noAutofit/>
          </a:bodyPr>
          <a:lstStyle/>
          <a:p>
            <a:r>
              <a:rPr lang="zh-CN" altLang="en-US" sz="3600" dirty="0">
                <a:solidFill>
                  <a:srgbClr val="FF0000"/>
                </a:solidFill>
              </a:rPr>
              <a:t>第三节  马克思主义的产生</a:t>
            </a:r>
          </a:p>
        </p:txBody>
      </p:sp>
      <p:sp>
        <p:nvSpPr>
          <p:cNvPr id="7" name="文本占位符 6"/>
          <p:cNvSpPr>
            <a:spLocks noGrp="1"/>
          </p:cNvSpPr>
          <p:nvPr>
            <p:ph type="body" idx="1"/>
          </p:nvPr>
        </p:nvSpPr>
        <p:spPr/>
        <p:txBody>
          <a:bodyPr/>
          <a:lstStyle/>
          <a:p>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idx="4294967295"/>
          </p:nvPr>
        </p:nvSpPr>
        <p:spPr>
          <a:xfrm>
            <a:off x="0" y="0"/>
            <a:ext cx="10850563" cy="1028700"/>
          </a:xfrm>
        </p:spPr>
        <p:txBody>
          <a:bodyPr>
            <a:normAutofit fontScale="90000"/>
          </a:bodyPr>
          <a:lstStyle/>
          <a:p>
            <a:pPr eaLnBrk="1" hangingPunct="1"/>
            <a:br>
              <a:rPr lang="en-US" altLang="zh-CN" dirty="0"/>
            </a:br>
            <a:br>
              <a:rPr lang="en-US" altLang="zh-CN" dirty="0"/>
            </a:br>
            <a:endParaRPr lang="zh-CN" altLang="en-US" sz="2400" dirty="0"/>
          </a:p>
        </p:txBody>
      </p:sp>
      <p:sp>
        <p:nvSpPr>
          <p:cNvPr id="181250" name="Rectangle 3"/>
          <p:cNvSpPr>
            <a:spLocks noGrp="1"/>
          </p:cNvSpPr>
          <p:nvPr>
            <p:ph idx="4294967295"/>
          </p:nvPr>
        </p:nvSpPr>
        <p:spPr>
          <a:xfrm>
            <a:off x="2296160" y="1123950"/>
            <a:ext cx="7630160" cy="5019675"/>
          </a:xfrm>
        </p:spPr>
        <p:txBody>
          <a:bodyPr/>
          <a:lstStyle/>
          <a:p>
            <a:pPr eaLnBrk="1" hangingPunct="1"/>
            <a:r>
              <a:rPr lang="zh-CN" altLang="en-US" sz="2800" b="1" dirty="0">
                <a:solidFill>
                  <a:srgbClr val="FF0000"/>
                </a:solidFill>
                <a:sym typeface="+mn-ea"/>
              </a:rPr>
              <a:t>一、马克思主义产生的历史必然性</a:t>
            </a:r>
          </a:p>
          <a:p>
            <a:pPr eaLnBrk="1" hangingPunct="1"/>
            <a:r>
              <a:rPr lang="zh-CN" altLang="zh-CN" sz="2800" noProof="1">
                <a:latin typeface="楷体" panose="02010609060101010101" pitchFamily="49" charset="-122"/>
                <a:ea typeface="楷体" panose="02010609060101010101" pitchFamily="49" charset="-122"/>
              </a:rPr>
              <a:t>1.</a:t>
            </a:r>
            <a:r>
              <a:rPr lang="zh-CN" altLang="en-US" sz="2800" noProof="1">
                <a:latin typeface="楷体" panose="02010609060101010101" pitchFamily="49" charset="-122"/>
                <a:ea typeface="楷体" panose="02010609060101010101" pitchFamily="49" charset="-122"/>
              </a:rPr>
              <a:t>马克思主义产生于</a:t>
            </a:r>
            <a:r>
              <a:rPr lang="zh-CN" altLang="zh-CN" sz="2800" noProof="1">
                <a:latin typeface="楷体" panose="02010609060101010101" pitchFamily="49" charset="-122"/>
                <a:ea typeface="楷体" panose="02010609060101010101" pitchFamily="49" charset="-122"/>
              </a:rPr>
              <a:t>19</a:t>
            </a:r>
            <a:r>
              <a:rPr lang="zh-CN" altLang="en-US" sz="2800" noProof="1">
                <a:latin typeface="楷体" panose="02010609060101010101" pitchFamily="49" charset="-122"/>
                <a:ea typeface="楷体" panose="02010609060101010101" pitchFamily="49" charset="-122"/>
              </a:rPr>
              <a:t>世纪</a:t>
            </a:r>
            <a:r>
              <a:rPr lang="zh-CN" altLang="zh-CN" sz="2800" noProof="1">
                <a:latin typeface="楷体" panose="02010609060101010101" pitchFamily="49" charset="-122"/>
                <a:ea typeface="楷体" panose="02010609060101010101" pitchFamily="49" charset="-122"/>
              </a:rPr>
              <a:t>40</a:t>
            </a:r>
            <a:r>
              <a:rPr lang="zh-CN" altLang="en-US" sz="2800" noProof="1">
                <a:latin typeface="楷体" panose="02010609060101010101" pitchFamily="49" charset="-122"/>
                <a:ea typeface="楷体" panose="02010609060101010101" pitchFamily="49" charset="-122"/>
              </a:rPr>
              <a:t>年代中期。它是资本主义社会基本矛盾激化的产物。</a:t>
            </a:r>
          </a:p>
          <a:p>
            <a:pPr eaLnBrk="1" hangingPunct="1"/>
            <a:r>
              <a:rPr lang="zh-CN" altLang="zh-CN" sz="2800" noProof="1">
                <a:latin typeface="楷体" panose="02010609060101010101" pitchFamily="49" charset="-122"/>
                <a:ea typeface="楷体" panose="02010609060101010101" pitchFamily="49" charset="-122"/>
              </a:rPr>
              <a:t>2.</a:t>
            </a:r>
            <a:r>
              <a:rPr lang="zh-CN" altLang="en-US" sz="2800" noProof="1">
                <a:latin typeface="楷体" panose="02010609060101010101" pitchFamily="49" charset="-122"/>
                <a:ea typeface="楷体" panose="02010609060101010101" pitchFamily="49" charset="-122"/>
              </a:rPr>
              <a:t>它是资本主义社会阶级矛盾激化的产物。</a:t>
            </a:r>
          </a:p>
          <a:p>
            <a:pPr eaLnBrk="1" hangingPunct="1"/>
            <a:r>
              <a:rPr lang="zh-CN" altLang="zh-CN" sz="2800" noProof="1">
                <a:latin typeface="楷体" panose="02010609060101010101" pitchFamily="49" charset="-122"/>
                <a:ea typeface="楷体" panose="02010609060101010101" pitchFamily="49" charset="-122"/>
              </a:rPr>
              <a:t>3.</a:t>
            </a:r>
            <a:r>
              <a:rPr lang="zh-CN" altLang="en-US" sz="2800" noProof="1">
                <a:latin typeface="楷体" panose="02010609060101010101" pitchFamily="49" charset="-122"/>
                <a:ea typeface="楷体" panose="02010609060101010101" pitchFamily="49" charset="-122"/>
              </a:rPr>
              <a:t>自然科学基础。（三大自然科学发现）</a:t>
            </a:r>
            <a:endParaRPr lang="en-US" altLang="zh-CN" sz="2800" noProof="1">
              <a:latin typeface="楷体" panose="02010609060101010101" pitchFamily="49" charset="-122"/>
              <a:ea typeface="楷体" panose="02010609060101010101" pitchFamily="49" charset="-122"/>
            </a:endParaRPr>
          </a:p>
          <a:p>
            <a:pPr marL="0" indent="0">
              <a:buNone/>
            </a:pPr>
            <a:r>
              <a:rPr lang="zh-CN" altLang="en-US" sz="2800" noProof="1">
                <a:latin typeface="楷体" panose="02010609060101010101" pitchFamily="49" charset="-122"/>
                <a:ea typeface="楷体" panose="02010609060101010101" pitchFamily="49" charset="-122"/>
              </a:rPr>
              <a:t> </a:t>
            </a:r>
            <a:r>
              <a:rPr lang="en-US" altLang="zh-CN" sz="2800" noProof="1">
                <a:latin typeface="楷体" panose="02010609060101010101" pitchFamily="49" charset="-122"/>
                <a:ea typeface="楷体" panose="02010609060101010101" pitchFamily="49" charset="-122"/>
              </a:rPr>
              <a:t>4.</a:t>
            </a:r>
            <a:r>
              <a:rPr lang="zh-CN" altLang="en-US" sz="2800" noProof="1">
                <a:latin typeface="楷体" panose="02010609060101010101" pitchFamily="49" charset="-122"/>
                <a:ea typeface="楷体" panose="02010609060101010101" pitchFamily="49" charset="-122"/>
              </a:rPr>
              <a:t>直接理论来源：马克思主义哲学的直接理论来源是德国古典哲学；空想社会主义和英国古典政治经济学。</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1249"/>
                                        </p:tgtEl>
                                        <p:attrNameLst>
                                          <p:attrName>style.visibility</p:attrName>
                                        </p:attrNameLst>
                                      </p:cBhvr>
                                      <p:to>
                                        <p:strVal val="visible"/>
                                      </p:to>
                                    </p:set>
                                    <p:animEffect transition="in" filter="wipe(down)">
                                      <p:cBhvr>
                                        <p:cTn id="7" dur="500"/>
                                        <p:tgtEl>
                                          <p:spTgt spid="18124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1250">
                                            <p:txEl>
                                              <p:pRg st="0" end="0"/>
                                            </p:txEl>
                                          </p:spTgt>
                                        </p:tgtEl>
                                        <p:attrNameLst>
                                          <p:attrName>style.visibility</p:attrName>
                                        </p:attrNameLst>
                                      </p:cBhvr>
                                      <p:to>
                                        <p:strVal val="visible"/>
                                      </p:to>
                                    </p:set>
                                    <p:animEffect transition="in" filter="fade">
                                      <p:cBhvr>
                                        <p:cTn id="12" dur="1000"/>
                                        <p:tgtEl>
                                          <p:spTgt spid="181250">
                                            <p:txEl>
                                              <p:pRg st="0" end="0"/>
                                            </p:txEl>
                                          </p:spTgt>
                                        </p:tgtEl>
                                      </p:cBhvr>
                                    </p:animEffect>
                                    <p:anim calcmode="lin" valueType="num">
                                      <p:cBhvr>
                                        <p:cTn id="13" dur="1000" fill="hold"/>
                                        <p:tgtEl>
                                          <p:spTgt spid="18125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12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1250">
                                            <p:txEl>
                                              <p:pRg st="1" end="1"/>
                                            </p:txEl>
                                          </p:spTgt>
                                        </p:tgtEl>
                                        <p:attrNameLst>
                                          <p:attrName>style.visibility</p:attrName>
                                        </p:attrNameLst>
                                      </p:cBhvr>
                                      <p:to>
                                        <p:strVal val="visible"/>
                                      </p:to>
                                    </p:set>
                                    <p:animEffect transition="in" filter="fade">
                                      <p:cBhvr>
                                        <p:cTn id="19" dur="1000"/>
                                        <p:tgtEl>
                                          <p:spTgt spid="181250">
                                            <p:txEl>
                                              <p:pRg st="1" end="1"/>
                                            </p:txEl>
                                          </p:spTgt>
                                        </p:tgtEl>
                                      </p:cBhvr>
                                    </p:animEffect>
                                    <p:anim calcmode="lin" valueType="num">
                                      <p:cBhvr>
                                        <p:cTn id="20" dur="1000" fill="hold"/>
                                        <p:tgtEl>
                                          <p:spTgt spid="18125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8125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1250">
                                            <p:txEl>
                                              <p:pRg st="2" end="2"/>
                                            </p:txEl>
                                          </p:spTgt>
                                        </p:tgtEl>
                                        <p:attrNameLst>
                                          <p:attrName>style.visibility</p:attrName>
                                        </p:attrNameLst>
                                      </p:cBhvr>
                                      <p:to>
                                        <p:strVal val="visible"/>
                                      </p:to>
                                    </p:set>
                                    <p:animEffect transition="in" filter="fade">
                                      <p:cBhvr>
                                        <p:cTn id="26" dur="1000"/>
                                        <p:tgtEl>
                                          <p:spTgt spid="181250">
                                            <p:txEl>
                                              <p:pRg st="2" end="2"/>
                                            </p:txEl>
                                          </p:spTgt>
                                        </p:tgtEl>
                                      </p:cBhvr>
                                    </p:animEffect>
                                    <p:anim calcmode="lin" valueType="num">
                                      <p:cBhvr>
                                        <p:cTn id="27" dur="1000" fill="hold"/>
                                        <p:tgtEl>
                                          <p:spTgt spid="181250">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812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81250">
                                            <p:txEl>
                                              <p:pRg st="3" end="3"/>
                                            </p:txEl>
                                          </p:spTgt>
                                        </p:tgtEl>
                                        <p:attrNameLst>
                                          <p:attrName>style.visibility</p:attrName>
                                        </p:attrNameLst>
                                      </p:cBhvr>
                                      <p:to>
                                        <p:strVal val="visible"/>
                                      </p:to>
                                    </p:set>
                                    <p:animEffect transition="in" filter="fade">
                                      <p:cBhvr>
                                        <p:cTn id="33" dur="1000"/>
                                        <p:tgtEl>
                                          <p:spTgt spid="181250">
                                            <p:txEl>
                                              <p:pRg st="3" end="3"/>
                                            </p:txEl>
                                          </p:spTgt>
                                        </p:tgtEl>
                                      </p:cBhvr>
                                    </p:animEffect>
                                    <p:anim calcmode="lin" valueType="num">
                                      <p:cBhvr>
                                        <p:cTn id="34" dur="1000" fill="hold"/>
                                        <p:tgtEl>
                                          <p:spTgt spid="181250">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8125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81250">
                                            <p:txEl>
                                              <p:pRg st="4" end="4"/>
                                            </p:txEl>
                                          </p:spTgt>
                                        </p:tgtEl>
                                        <p:attrNameLst>
                                          <p:attrName>style.visibility</p:attrName>
                                        </p:attrNameLst>
                                      </p:cBhvr>
                                      <p:to>
                                        <p:strVal val="visible"/>
                                      </p:to>
                                    </p:set>
                                    <p:animEffect transition="in" filter="fade">
                                      <p:cBhvr>
                                        <p:cTn id="40" dur="1000"/>
                                        <p:tgtEl>
                                          <p:spTgt spid="181250">
                                            <p:txEl>
                                              <p:pRg st="4" end="4"/>
                                            </p:txEl>
                                          </p:spTgt>
                                        </p:tgtEl>
                                      </p:cBhvr>
                                    </p:animEffect>
                                    <p:anim calcmode="lin" valueType="num">
                                      <p:cBhvr>
                                        <p:cTn id="41" dur="1000" fill="hold"/>
                                        <p:tgtEl>
                                          <p:spTgt spid="181250">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8125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49" grpId="0"/>
      <p:bldP spid="181250"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3" name="Picture 6" descr="恩格斯 副本"/>
          <p:cNvPicPr>
            <a:picLocks noGrp="1" noChangeAspect="1"/>
          </p:cNvPicPr>
          <p:nvPr>
            <p:ph idx="4294967295"/>
          </p:nvPr>
        </p:nvPicPr>
        <p:blipFill>
          <a:blip r:embed="rId2"/>
          <a:srcRect/>
          <a:stretch>
            <a:fillRect/>
          </a:stretch>
        </p:blipFill>
        <p:spPr>
          <a:xfrm>
            <a:off x="0" y="1341438"/>
            <a:ext cx="2771775" cy="3960812"/>
          </a:xfrm>
          <a:ln>
            <a:solidFill>
              <a:srgbClr val="FFFF00"/>
            </a:solidFill>
          </a:ln>
        </p:spPr>
      </p:pic>
      <p:grpSp>
        <p:nvGrpSpPr>
          <p:cNvPr id="2" name="Group 7"/>
          <p:cNvGrpSpPr/>
          <p:nvPr/>
        </p:nvGrpSpPr>
        <p:grpSpPr bwMode="auto">
          <a:xfrm>
            <a:off x="2063751" y="1341438"/>
            <a:ext cx="7788275" cy="4997450"/>
            <a:chOff x="384" y="672"/>
            <a:chExt cx="4906" cy="3148"/>
          </a:xfrm>
        </p:grpSpPr>
        <p:sp>
          <p:nvSpPr>
            <p:cNvPr id="168963" name="Text Box 8"/>
            <p:cNvSpPr txBox="1">
              <a:spLocks noChangeArrowheads="1"/>
            </p:cNvSpPr>
            <p:nvPr/>
          </p:nvSpPr>
          <p:spPr bwMode="auto">
            <a:xfrm>
              <a:off x="2208" y="672"/>
              <a:ext cx="3082" cy="3148"/>
            </a:xfrm>
            <a:prstGeom prst="rect">
              <a:avLst/>
            </a:prstGeom>
            <a:noFill/>
            <a:ln w="12700">
              <a:noFill/>
              <a:miter lim="800000"/>
            </a:ln>
          </p:spPr>
          <p:txBody>
            <a:bodyPr>
              <a:spAutoFit/>
            </a:bodyPr>
            <a:lstStyle/>
            <a:p>
              <a:pPr>
                <a:lnSpc>
                  <a:spcPct val="90000"/>
                </a:lnSpc>
              </a:pPr>
              <a:r>
                <a:rPr lang="zh-CN" altLang="en-US" sz="3200">
                  <a:latin typeface="方正琥珀简体"/>
                  <a:ea typeface="方正琥珀简体"/>
                  <a:cs typeface="方正琥珀简体"/>
                </a:rPr>
                <a:t>     </a:t>
              </a:r>
              <a:r>
                <a:rPr lang="zh-CN" altLang="en-US" sz="3200">
                  <a:latin typeface="华文楷体" panose="02010600040101010101" pitchFamily="2" charset="-122"/>
                  <a:ea typeface="华文楷体" panose="02010600040101010101" pitchFamily="2" charset="-122"/>
                </a:rPr>
                <a:t>“由于这三大发现和自然科学的其它巨大进步，我们现在不仅能够指出自然界中各个领域内的过程之间的联系，而且总的说来也能指出各个领域之间的联系了，这样，我们就能够依靠经验自然科学本身所提供的事实，以近乎系统的形式描绘出一幅自然界的辩证图景。</a:t>
              </a:r>
            </a:p>
          </p:txBody>
        </p:sp>
        <p:sp>
          <p:nvSpPr>
            <p:cNvPr id="168964" name="Text Box 9"/>
            <p:cNvSpPr txBox="1">
              <a:spLocks noChangeArrowheads="1"/>
            </p:cNvSpPr>
            <p:nvPr/>
          </p:nvSpPr>
          <p:spPr bwMode="auto">
            <a:xfrm>
              <a:off x="384" y="3120"/>
              <a:ext cx="4896" cy="365"/>
            </a:xfrm>
            <a:prstGeom prst="rect">
              <a:avLst/>
            </a:prstGeom>
            <a:noFill/>
            <a:ln w="9525">
              <a:noFill/>
              <a:miter lim="800000"/>
            </a:ln>
          </p:spPr>
          <p:txBody>
            <a:bodyPr>
              <a:spAutoFit/>
            </a:bodyPr>
            <a:lstStyle/>
            <a:p>
              <a:pPr>
                <a:spcBef>
                  <a:spcPct val="50000"/>
                </a:spcBef>
              </a:pPr>
              <a:endParaRPr lang="zh-CN" altLang="en-US" sz="3200">
                <a:latin typeface="黑体" panose="02010609060101010101" pitchFamily="49" charset="-122"/>
                <a:ea typeface="黑体" panose="02010609060101010101" pitchFamily="49"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2273"/>
                                        </p:tgtEl>
                                        <p:attrNameLst>
                                          <p:attrName>style.visibility</p:attrName>
                                        </p:attrNameLst>
                                      </p:cBhvr>
                                      <p:to>
                                        <p:strVal val="visible"/>
                                      </p:to>
                                    </p:set>
                                    <p:anim calcmode="lin" valueType="num">
                                      <p:cBhvr>
                                        <p:cTn id="7" dur="500" fill="hold"/>
                                        <p:tgtEl>
                                          <p:spTgt spid="182273"/>
                                        </p:tgtEl>
                                        <p:attrNameLst>
                                          <p:attrName>ppt_w</p:attrName>
                                        </p:attrNameLst>
                                      </p:cBhvr>
                                      <p:tavLst>
                                        <p:tav tm="0">
                                          <p:val>
                                            <p:fltVal val="0"/>
                                          </p:val>
                                        </p:tav>
                                        <p:tav tm="100000">
                                          <p:val>
                                            <p:strVal val="#ppt_w"/>
                                          </p:val>
                                        </p:tav>
                                      </p:tavLst>
                                    </p:anim>
                                    <p:anim calcmode="lin" valueType="num">
                                      <p:cBhvr>
                                        <p:cTn id="8" dur="500" fill="hold"/>
                                        <p:tgtEl>
                                          <p:spTgt spid="1822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Grp="1"/>
          </p:cNvSpPr>
          <p:nvPr>
            <p:ph idx="4294967295"/>
          </p:nvPr>
        </p:nvSpPr>
        <p:spPr>
          <a:xfrm>
            <a:off x="2052320" y="762000"/>
            <a:ext cx="7934959" cy="5381625"/>
          </a:xfrm>
        </p:spPr>
        <p:txBody>
          <a:bodyPr>
            <a:normAutofit/>
          </a:bodyPr>
          <a:lstStyle/>
          <a:p>
            <a:r>
              <a:rPr lang="zh-CN" altLang="en-US" sz="2800" b="1" dirty="0">
                <a:solidFill>
                  <a:srgbClr val="FF0000"/>
                </a:solidFill>
              </a:rPr>
              <a:t>         二、马克思主义的鲜明特点</a:t>
            </a:r>
            <a:endParaRPr lang="en-US" altLang="zh-CN" sz="2800" b="1" dirty="0">
              <a:solidFill>
                <a:srgbClr val="FF0000"/>
              </a:solidFill>
            </a:endParaRPr>
          </a:p>
          <a:p>
            <a:r>
              <a:rPr lang="en-US" altLang="zh-CN" sz="2800" b="1" dirty="0">
                <a:latin typeface="楷体" panose="02010609060101010101" pitchFamily="49" charset="-122"/>
                <a:ea typeface="楷体" panose="02010609060101010101" pitchFamily="49" charset="-122"/>
              </a:rPr>
              <a:t> </a:t>
            </a:r>
          </a:p>
          <a:p>
            <a:r>
              <a:rPr lang="en-US" altLang="zh-CN" sz="2800" b="1" dirty="0">
                <a:latin typeface="楷体" panose="02010609060101010101" pitchFamily="49" charset="-122"/>
                <a:ea typeface="楷体" panose="02010609060101010101" pitchFamily="49" charset="-122"/>
              </a:rPr>
              <a:t> 1.</a:t>
            </a:r>
            <a:r>
              <a:rPr lang="zh-CN" altLang="en-US" sz="2800" b="1" dirty="0">
                <a:latin typeface="楷体" panose="02010609060101010101" pitchFamily="49" charset="-122"/>
                <a:ea typeface="楷体" panose="02010609060101010101" pitchFamily="49" charset="-122"/>
              </a:rPr>
              <a:t>科学性：</a:t>
            </a:r>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马克思主义是对自然、社会和人类思维发展本质和规律的正确反映；它是科学的世界观和方法论；它具有科学的探索性。</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马克思一生最伟大的两个发现：</a:t>
            </a:r>
            <a:endParaRPr lang="en-US" altLang="zh-CN" sz="2800"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    唯物史观和剩余价值学说</a:t>
            </a:r>
            <a:endParaRPr lang="en-US" altLang="zh-CN" sz="2800" b="1"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6370">
                                            <p:txEl>
                                              <p:pRg st="0" end="0"/>
                                            </p:txEl>
                                          </p:spTgt>
                                        </p:tgtEl>
                                        <p:attrNameLst>
                                          <p:attrName>style.visibility</p:attrName>
                                        </p:attrNameLst>
                                      </p:cBhvr>
                                      <p:to>
                                        <p:strVal val="visible"/>
                                      </p:to>
                                    </p:set>
                                    <p:animEffect transition="in" filter="circle(in)">
                                      <p:cBhvr>
                                        <p:cTn id="7" dur="2000"/>
                                        <p:tgtEl>
                                          <p:spTgt spid="186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6370">
                                            <p:txEl>
                                              <p:pRg st="1" end="1"/>
                                            </p:txEl>
                                          </p:spTgt>
                                        </p:tgtEl>
                                        <p:attrNameLst>
                                          <p:attrName>style.visibility</p:attrName>
                                        </p:attrNameLst>
                                      </p:cBhvr>
                                      <p:to>
                                        <p:strVal val="visible"/>
                                      </p:to>
                                    </p:set>
                                    <p:animEffect transition="in" filter="circle(in)">
                                      <p:cBhvr>
                                        <p:cTn id="12" dur="2000"/>
                                        <p:tgtEl>
                                          <p:spTgt spid="186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86370">
                                            <p:txEl>
                                              <p:pRg st="2" end="2"/>
                                            </p:txEl>
                                          </p:spTgt>
                                        </p:tgtEl>
                                        <p:attrNameLst>
                                          <p:attrName>style.visibility</p:attrName>
                                        </p:attrNameLst>
                                      </p:cBhvr>
                                      <p:to>
                                        <p:strVal val="visible"/>
                                      </p:to>
                                    </p:set>
                                    <p:animEffect transition="in" filter="circle(in)">
                                      <p:cBhvr>
                                        <p:cTn id="17" dur="2000"/>
                                        <p:tgtEl>
                                          <p:spTgt spid="186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86370">
                                            <p:txEl>
                                              <p:pRg st="3" end="3"/>
                                            </p:txEl>
                                          </p:spTgt>
                                        </p:tgtEl>
                                        <p:attrNameLst>
                                          <p:attrName>style.visibility</p:attrName>
                                        </p:attrNameLst>
                                      </p:cBhvr>
                                      <p:to>
                                        <p:strVal val="visible"/>
                                      </p:to>
                                    </p:set>
                                    <p:animEffect transition="in" filter="circle(in)">
                                      <p:cBhvr>
                                        <p:cTn id="22" dur="2000"/>
                                        <p:tgtEl>
                                          <p:spTgt spid="1863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86370">
                                            <p:txEl>
                                              <p:pRg st="4" end="4"/>
                                            </p:txEl>
                                          </p:spTgt>
                                        </p:tgtEl>
                                        <p:attrNameLst>
                                          <p:attrName>style.visibility</p:attrName>
                                        </p:attrNameLst>
                                      </p:cBhvr>
                                      <p:to>
                                        <p:strVal val="visible"/>
                                      </p:to>
                                    </p:set>
                                    <p:animEffect transition="in" filter="circle(in)">
                                      <p:cBhvr>
                                        <p:cTn id="27" dur="2000"/>
                                        <p:tgtEl>
                                          <p:spTgt spid="1863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86370">
                                            <p:txEl>
                                              <p:pRg st="5" end="5"/>
                                            </p:txEl>
                                          </p:spTgt>
                                        </p:tgtEl>
                                        <p:attrNameLst>
                                          <p:attrName>style.visibility</p:attrName>
                                        </p:attrNameLst>
                                      </p:cBhvr>
                                      <p:to>
                                        <p:strVal val="visible"/>
                                      </p:to>
                                    </p:set>
                                    <p:animEffect transition="in" filter="circle(in)">
                                      <p:cBhvr>
                                        <p:cTn id="32" dur="2000"/>
                                        <p:tgtEl>
                                          <p:spTgt spid="1863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209040"/>
            <a:ext cx="6541645" cy="4338319"/>
          </a:xfrm>
        </p:spPr>
        <p:txBody>
          <a:bodyPr>
            <a:normAutofit fontScale="25000" lnSpcReduction="20000"/>
          </a:bodyPr>
          <a:lstStyle/>
          <a:p>
            <a:r>
              <a:rPr lang="zh-CN" altLang="en-US" sz="11200" dirty="0"/>
              <a:t> </a:t>
            </a:r>
            <a:r>
              <a:rPr lang="en-US" altLang="zh-CN" sz="11200" dirty="0"/>
              <a:t>2.</a:t>
            </a:r>
            <a:r>
              <a:rPr lang="zh-CN" altLang="en-US" sz="11200" dirty="0"/>
              <a:t>革命性</a:t>
            </a:r>
          </a:p>
          <a:p>
            <a:r>
              <a:rPr lang="zh-CN" altLang="en-US" sz="11200" dirty="0">
                <a:latin typeface="楷体" panose="02010609060101010101" pitchFamily="49" charset="-122"/>
                <a:ea typeface="楷体" panose="02010609060101010101" pitchFamily="49" charset="-122"/>
              </a:rPr>
              <a:t>  马克思主义的批判性。从本质上说是批判的革命的。首先是对资本主义现实的批判；其次是对各种错误思潮的批判。同时，也体现在它的阶级性上，即它是无产阶级革命和建设事业不断发展的行动指南。</a:t>
            </a:r>
          </a:p>
          <a:p>
            <a:r>
              <a:rPr lang="zh-CN" altLang="en-US" sz="11200" b="1" dirty="0">
                <a:latin typeface="宋体" panose="02010600030101010101" pitchFamily="2" charset="-122"/>
                <a:ea typeface="宋体" panose="02010600030101010101" pitchFamily="2" charset="-122"/>
              </a:rPr>
              <a:t> </a:t>
            </a:r>
            <a:r>
              <a:rPr lang="en-US" altLang="zh-CN" sz="11200" b="1" dirty="0">
                <a:latin typeface="宋体" panose="02010600030101010101" pitchFamily="2" charset="-122"/>
                <a:ea typeface="宋体" panose="02010600030101010101" pitchFamily="2" charset="-122"/>
              </a:rPr>
              <a:t>3.</a:t>
            </a:r>
            <a:r>
              <a:rPr lang="zh-CN" altLang="en-US" sz="11200" b="1" dirty="0">
                <a:latin typeface="宋体" panose="02010600030101010101" pitchFamily="2" charset="-122"/>
                <a:ea typeface="宋体" panose="02010600030101010101" pitchFamily="2" charset="-122"/>
              </a:rPr>
              <a:t>实践性</a:t>
            </a:r>
          </a:p>
          <a:p>
            <a:r>
              <a:rPr lang="zh-CN" altLang="en-US" sz="11200" dirty="0">
                <a:latin typeface="楷体" panose="02010609060101010101" pitchFamily="49" charset="-122"/>
                <a:ea typeface="楷体" panose="02010609060101010101" pitchFamily="49" charset="-122"/>
              </a:rPr>
              <a:t>   马克思主义源于实践又回到实践：指导实践和接受实践的检验，并在实践中不断发展。</a:t>
            </a:r>
          </a:p>
          <a:p>
            <a:r>
              <a:rPr lang="zh-CN" altLang="en-US" dirty="0">
                <a:latin typeface="楷体" panose="02010609060101010101" pitchFamily="49" charset="-122"/>
                <a:ea typeface="楷体" panose="02010609060101010101" pitchFamily="49" charset="-122"/>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987041" y="1229360"/>
            <a:ext cx="7366000" cy="4043679"/>
          </a:xfrm>
        </p:spPr>
        <p:txBody>
          <a:bodyPr>
            <a:noAutofit/>
          </a:bodyPr>
          <a:lstStyle/>
          <a:p>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人民性</a:t>
            </a:r>
            <a:endParaRPr lang="en-US" altLang="zh-CN" sz="2800" b="1"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人民至上是马克思主义的政治立场。马克思主义政党把人民放在心中最高位置，一切奋斗都致力于实现最广大人民的根本利益。</a:t>
            </a:r>
            <a:endParaRPr lang="en-US" altLang="zh-CN" sz="2800"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5.</a:t>
            </a:r>
            <a:r>
              <a:rPr lang="zh-CN" altLang="en-US" sz="2800" b="1" dirty="0">
                <a:latin typeface="楷体" panose="02010609060101010101" pitchFamily="49" charset="-122"/>
                <a:ea typeface="楷体" panose="02010609060101010101" pitchFamily="49" charset="-122"/>
              </a:rPr>
              <a:t>发展性</a:t>
            </a:r>
            <a:endParaRPr lang="en-US" altLang="zh-CN" sz="2800" b="1"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马克思主义具有与时俱进的理论品质。它是时代的产物，同时又是开放的体系，它随时代、实践和科学的发展而不断发展。</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91840" y="2481206"/>
            <a:ext cx="7991317" cy="1599317"/>
          </a:xfrm>
        </p:spPr>
        <p:txBody>
          <a:bodyPr/>
          <a:lstStyle/>
          <a:p>
            <a:r>
              <a:rPr lang="zh-CN" altLang="en-US" dirty="0">
                <a:solidFill>
                  <a:srgbClr val="FF0000"/>
                </a:solidFill>
              </a:rPr>
              <a:t>第四节  马克思主义哲学与现时代</a:t>
            </a:r>
            <a:br>
              <a:rPr lang="zh-CN" altLang="en-US" dirty="0">
                <a:solidFill>
                  <a:srgbClr val="FF0000"/>
                </a:solidFill>
              </a:rPr>
            </a:br>
            <a:endParaRPr lang="zh-CN" altLang="en-US" dirty="0">
              <a:solidFill>
                <a:srgbClr val="FF0000"/>
              </a:solidFill>
            </a:endParaRPr>
          </a:p>
        </p:txBody>
      </p:sp>
      <p:sp>
        <p:nvSpPr>
          <p:cNvPr id="3" name="文本占位符 2"/>
          <p:cNvSpPr>
            <a:spLocks noGrp="1"/>
          </p:cNvSpPr>
          <p:nvPr>
            <p:ph type="body" sz="quarter" idx="10"/>
          </p:nvPr>
        </p:nvSpPr>
        <p:spPr/>
        <p:txBody>
          <a:bodyPr/>
          <a:lstStyle/>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custDataLst>
              <p:tags r:id="rId2"/>
            </p:custDataLst>
          </p:nvPr>
        </p:nvSpPr>
        <p:spPr>
          <a:xfrm rot="9860461">
            <a:off x="1997076" y="1285876"/>
            <a:ext cx="66675" cy="476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11" name="椭圆 10"/>
          <p:cNvSpPr/>
          <p:nvPr>
            <p:custDataLst>
              <p:tags r:id="rId3"/>
            </p:custDataLst>
          </p:nvPr>
        </p:nvSpPr>
        <p:spPr>
          <a:xfrm rot="9860461">
            <a:off x="2149476" y="1285876"/>
            <a:ext cx="53975" cy="476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13" name="椭圆 12"/>
          <p:cNvSpPr/>
          <p:nvPr>
            <p:custDataLst>
              <p:tags r:id="rId4"/>
            </p:custDataLst>
          </p:nvPr>
        </p:nvSpPr>
        <p:spPr>
          <a:xfrm rot="10841149">
            <a:off x="2005965" y="1292861"/>
            <a:ext cx="39370" cy="33655"/>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14" name="椭圆 13"/>
          <p:cNvSpPr/>
          <p:nvPr>
            <p:custDataLst>
              <p:tags r:id="rId5"/>
            </p:custDataLst>
          </p:nvPr>
        </p:nvSpPr>
        <p:spPr>
          <a:xfrm rot="10841149">
            <a:off x="2145665" y="1292861"/>
            <a:ext cx="39370" cy="33655"/>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15" name="矩形 14"/>
          <p:cNvSpPr/>
          <p:nvPr>
            <p:custDataLst>
              <p:tags r:id="rId6"/>
            </p:custDataLst>
          </p:nvPr>
        </p:nvSpPr>
        <p:spPr>
          <a:xfrm rot="10841149">
            <a:off x="2025650" y="1292226"/>
            <a:ext cx="147638" cy="22225"/>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17" name="椭圆 16"/>
          <p:cNvSpPr/>
          <p:nvPr>
            <p:custDataLst>
              <p:tags r:id="rId7"/>
            </p:custDataLst>
          </p:nvPr>
        </p:nvSpPr>
        <p:spPr>
          <a:xfrm rot="9860461">
            <a:off x="1984376" y="1522414"/>
            <a:ext cx="66675" cy="4603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18" name="椭圆 17"/>
          <p:cNvSpPr/>
          <p:nvPr>
            <p:custDataLst>
              <p:tags r:id="rId8"/>
            </p:custDataLst>
          </p:nvPr>
        </p:nvSpPr>
        <p:spPr>
          <a:xfrm rot="9860461">
            <a:off x="2136776" y="1522414"/>
            <a:ext cx="55563" cy="4603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20" name="椭圆 19"/>
          <p:cNvSpPr/>
          <p:nvPr>
            <p:custDataLst>
              <p:tags r:id="rId9"/>
            </p:custDataLst>
          </p:nvPr>
        </p:nvSpPr>
        <p:spPr>
          <a:xfrm rot="10841149">
            <a:off x="2000886" y="1531621"/>
            <a:ext cx="40005" cy="31115"/>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21" name="椭圆 20"/>
          <p:cNvSpPr/>
          <p:nvPr>
            <p:custDataLst>
              <p:tags r:id="rId10"/>
            </p:custDataLst>
          </p:nvPr>
        </p:nvSpPr>
        <p:spPr>
          <a:xfrm rot="10841149">
            <a:off x="2140586" y="1531621"/>
            <a:ext cx="40005" cy="31115"/>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22" name="矩形 21"/>
          <p:cNvSpPr/>
          <p:nvPr>
            <p:custDataLst>
              <p:tags r:id="rId11"/>
            </p:custDataLst>
          </p:nvPr>
        </p:nvSpPr>
        <p:spPr>
          <a:xfrm rot="10841149">
            <a:off x="2005014" y="1527175"/>
            <a:ext cx="149225" cy="20638"/>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25000" lnSpcReduction="20000"/>
          </a:bodyPr>
          <a:lstStyle/>
          <a:p>
            <a:pPr algn="ctr">
              <a:defRPr/>
            </a:pPr>
            <a:endParaRPr lang="zh-CN" altLang="en-US" sz="2400">
              <a:solidFill>
                <a:prstClr val="black"/>
              </a:solidFill>
            </a:endParaRPr>
          </a:p>
        </p:txBody>
      </p:sp>
      <p:sp>
        <p:nvSpPr>
          <p:cNvPr id="23" name="文本框 22"/>
          <p:cNvSpPr txBox="1"/>
          <p:nvPr>
            <p:custDataLst>
              <p:tags r:id="rId12"/>
            </p:custDataLst>
          </p:nvPr>
        </p:nvSpPr>
        <p:spPr>
          <a:xfrm>
            <a:off x="2079626" y="115888"/>
            <a:ext cx="6824663" cy="792162"/>
          </a:xfrm>
          <a:prstGeom prst="rect">
            <a:avLst/>
          </a:prstGeom>
          <a:ln cmpd="dbl">
            <a:solidFill>
              <a:schemeClr val="accent4">
                <a:lumMod val="60000"/>
                <a:lumOff val="40000"/>
              </a:schemeClr>
            </a:solidFill>
          </a:ln>
        </p:spPr>
        <p:txBody>
          <a:bodyPr anchor="b">
            <a:normAutofit/>
          </a:bodyPr>
          <a:lstStyle>
            <a:lvl1pPr defTabSz="914400" eaLnBrk="1" latinLnBrk="0" hangingPunct="1">
              <a:lnSpc>
                <a:spcPct val="90000"/>
              </a:lnSpc>
              <a:buNone/>
              <a:defRPr sz="3200" b="1" i="0" baseline="0">
                <a:solidFill>
                  <a:schemeClr val="accent1">
                    <a:lumMod val="50000"/>
                  </a:schemeClr>
                </a:solidFill>
                <a:effectLst>
                  <a:outerShdw blurRad="50800" dist="38100" dir="5400000" algn="t" rotWithShape="0">
                    <a:schemeClr val="bg1">
                      <a:alpha val="70000"/>
                    </a:schemeClr>
                  </a:outerShdw>
                </a:effectLst>
                <a:ea typeface="黑体" panose="02010609060101010101" pitchFamily="49" charset="-122"/>
                <a:cs typeface="+mj-cs"/>
              </a:defRPr>
            </a:lvl1pPr>
          </a:lstStyle>
          <a:p>
            <a:pPr>
              <a:defRPr/>
            </a:pPr>
            <a:r>
              <a:rPr lang="zh-CN" altLang="en-US" dirty="0">
                <a:solidFill>
                  <a:srgbClr val="5B9BD5">
                    <a:lumMod val="50000"/>
                  </a:srgbClr>
                </a:solidFill>
                <a:effectLst>
                  <a:outerShdw blurRad="50800" dist="38100" dir="5400000" algn="t" rotWithShape="0">
                    <a:prstClr val="white">
                      <a:alpha val="70000"/>
                    </a:prstClr>
                  </a:outerShdw>
                </a:effectLst>
                <a:latin typeface="Arial" panose="020B0604020202020204"/>
                <a:sym typeface="+mn-ea"/>
              </a:rPr>
              <a:t>      </a:t>
            </a:r>
            <a:endParaRPr lang="zh-CN" altLang="en-US" dirty="0">
              <a:solidFill>
                <a:srgbClr val="5B9BD5">
                  <a:lumMod val="50000"/>
                </a:srgbClr>
              </a:solidFill>
              <a:effectLst>
                <a:outerShdw blurRad="50800" dist="38100" dir="5400000" algn="t" rotWithShape="0">
                  <a:prstClr val="white">
                    <a:alpha val="70000"/>
                  </a:prstClr>
                </a:outerShdw>
              </a:effectLst>
              <a:latin typeface="Arial" panose="020B0604020202020204"/>
              <a:ea typeface="黑体" panose="02010609060101010101" pitchFamily="49" charset="-122"/>
            </a:endParaRPr>
          </a:p>
        </p:txBody>
      </p:sp>
      <p:sp>
        <p:nvSpPr>
          <p:cNvPr id="4" name="文本框 3"/>
          <p:cNvSpPr txBox="1">
            <a:spLocks noChangeArrowheads="1"/>
          </p:cNvSpPr>
          <p:nvPr/>
        </p:nvSpPr>
        <p:spPr bwMode="auto">
          <a:xfrm>
            <a:off x="2441575" y="1189038"/>
            <a:ext cx="5238750" cy="584200"/>
          </a:xfrm>
          <a:prstGeom prst="rect">
            <a:avLst/>
          </a:prstGeom>
          <a:noFill/>
          <a:ln w="9525">
            <a:noFill/>
            <a:miter lim="800000"/>
          </a:ln>
        </p:spPr>
        <p:txBody>
          <a:bodyPr>
            <a:spAutoFit/>
          </a:bodyPr>
          <a:lstStyle/>
          <a:p>
            <a:r>
              <a:rPr lang="zh-CN" altLang="en-US" sz="3200" b="1" dirty="0">
                <a:solidFill>
                  <a:srgbClr val="000000"/>
                </a:solidFill>
                <a:ea typeface="黑体" panose="02010609060101010101" pitchFamily="49" charset="-122"/>
                <a:sym typeface="+mn-ea"/>
              </a:rPr>
              <a:t>（四）社会信仰危机</a:t>
            </a:r>
            <a:endParaRPr lang="zh-CN" altLang="en-US" sz="3200" dirty="0">
              <a:solidFill>
                <a:srgbClr val="000000"/>
              </a:solidFill>
              <a:ea typeface="黑体" panose="02010609060101010101" pitchFamily="49" charset="-122"/>
            </a:endParaRPr>
          </a:p>
        </p:txBody>
      </p:sp>
      <p:sp>
        <p:nvSpPr>
          <p:cNvPr id="5" name="文本框 4"/>
          <p:cNvSpPr txBox="1">
            <a:spLocks noChangeArrowheads="1"/>
          </p:cNvSpPr>
          <p:nvPr/>
        </p:nvSpPr>
        <p:spPr bwMode="auto">
          <a:xfrm>
            <a:off x="1944426" y="1945892"/>
            <a:ext cx="7687253" cy="3016210"/>
          </a:xfrm>
          <a:prstGeom prst="rect">
            <a:avLst/>
          </a:prstGeom>
          <a:noFill/>
          <a:ln w="9525">
            <a:noFill/>
            <a:miter lim="800000"/>
          </a:ln>
        </p:spPr>
        <p:txBody>
          <a:bodyPr wrap="square">
            <a:spAutoFit/>
          </a:bodyPr>
          <a:lstStyle/>
          <a:p>
            <a:endParaRPr lang="zh-CN" altLang="en-US" b="1" dirty="0">
              <a:solidFill>
                <a:srgbClr val="000000"/>
              </a:solidFill>
              <a:ea typeface="黑体" panose="02010609060101010101" pitchFamily="49" charset="-122"/>
              <a:sym typeface="+mn-ea"/>
            </a:endParaRPr>
          </a:p>
          <a:p>
            <a:r>
              <a:rPr lang="en-US" altLang="zh-CN" sz="2800" b="1" dirty="0">
                <a:solidFill>
                  <a:srgbClr val="000000"/>
                </a:solidFill>
                <a:latin typeface="楷体" panose="02010609060101010101" pitchFamily="49" charset="-122"/>
                <a:ea typeface="楷体" panose="02010609060101010101" pitchFamily="49" charset="-122"/>
                <a:sym typeface="+mn-ea"/>
              </a:rPr>
              <a:t>1.</a:t>
            </a:r>
            <a:r>
              <a:rPr lang="zh-CN" altLang="en-US" sz="2800" b="1" dirty="0">
                <a:solidFill>
                  <a:srgbClr val="000000"/>
                </a:solidFill>
                <a:latin typeface="楷体" panose="02010609060101010101" pitchFamily="49" charset="-122"/>
                <a:ea typeface="楷体" panose="02010609060101010101" pitchFamily="49" charset="-122"/>
                <a:sym typeface="+mn-ea"/>
              </a:rPr>
              <a:t>失去了精神家园，我们变成了迷途的羔羊。</a:t>
            </a:r>
            <a:endParaRPr lang="zh-CN" altLang="en-US" sz="2800" b="1" dirty="0">
              <a:solidFill>
                <a:srgbClr val="000000"/>
              </a:solidFill>
              <a:latin typeface="楷体" panose="02010609060101010101" pitchFamily="49" charset="-122"/>
              <a:ea typeface="楷体" panose="02010609060101010101" pitchFamily="49" charset="-122"/>
            </a:endParaRPr>
          </a:p>
          <a:p>
            <a:endParaRPr lang="zh-CN" altLang="en-US" sz="2800" b="1" dirty="0">
              <a:solidFill>
                <a:srgbClr val="000000"/>
              </a:solidFill>
              <a:latin typeface="楷体" panose="02010609060101010101" pitchFamily="49" charset="-122"/>
              <a:ea typeface="楷体" panose="02010609060101010101" pitchFamily="49" charset="-122"/>
              <a:sym typeface="+mn-ea"/>
            </a:endParaRPr>
          </a:p>
          <a:p>
            <a:r>
              <a:rPr lang="zh-CN" altLang="en-US" sz="2800" b="1" dirty="0">
                <a:solidFill>
                  <a:srgbClr val="FF0000"/>
                </a:solidFill>
                <a:latin typeface="楷体" panose="02010609060101010101" pitchFamily="49" charset="-122"/>
                <a:ea typeface="楷体" panose="02010609060101010101" pitchFamily="49" charset="-122"/>
                <a:sym typeface="+mn-ea"/>
              </a:rPr>
              <a:t>“敬鬼神而远之”“子不语怪力乱神”</a:t>
            </a:r>
            <a:endParaRPr lang="en-US" altLang="zh-CN" sz="2800" b="1" dirty="0">
              <a:solidFill>
                <a:srgbClr val="FF0000"/>
              </a:solidFill>
              <a:latin typeface="楷体" panose="02010609060101010101" pitchFamily="49" charset="-122"/>
              <a:ea typeface="楷体" panose="02010609060101010101" pitchFamily="49" charset="-122"/>
              <a:sym typeface="+mn-ea"/>
            </a:endParaRPr>
          </a:p>
          <a:p>
            <a:r>
              <a:rPr lang="zh-CN" altLang="en-US" sz="2800" b="1" dirty="0">
                <a:solidFill>
                  <a:srgbClr val="FF0000"/>
                </a:solidFill>
                <a:latin typeface="楷体" panose="02010609060101010101" pitchFamily="49" charset="-122"/>
                <a:ea typeface="楷体" panose="02010609060101010101" pitchFamily="49" charset="-122"/>
                <a:sym typeface="+mn-ea"/>
              </a:rPr>
              <a:t> </a:t>
            </a:r>
            <a:endParaRPr lang="en-US" altLang="zh-CN" sz="2800" b="1" dirty="0">
              <a:solidFill>
                <a:srgbClr val="FF0000"/>
              </a:solidFill>
              <a:latin typeface="楷体" panose="02010609060101010101" pitchFamily="49" charset="-122"/>
              <a:ea typeface="楷体" panose="02010609060101010101" pitchFamily="49" charset="-122"/>
              <a:sym typeface="+mn-ea"/>
            </a:endParaRPr>
          </a:p>
          <a:p>
            <a:r>
              <a:rPr lang="en-US" altLang="zh-CN" sz="2800" b="1" dirty="0">
                <a:solidFill>
                  <a:srgbClr val="FF0000"/>
                </a:solidFill>
                <a:latin typeface="楷体" panose="02010609060101010101" pitchFamily="49" charset="-122"/>
                <a:ea typeface="楷体" panose="02010609060101010101" pitchFamily="49" charset="-122"/>
                <a:sym typeface="+mn-ea"/>
              </a:rPr>
              <a:t> </a:t>
            </a:r>
            <a:r>
              <a:rPr lang="zh-CN" altLang="en-US" sz="2800" b="1" dirty="0">
                <a:solidFill>
                  <a:srgbClr val="FF0000"/>
                </a:solidFill>
                <a:latin typeface="楷体" panose="02010609060101010101" pitchFamily="49" charset="-122"/>
                <a:ea typeface="楷体" panose="02010609060101010101" pitchFamily="49" charset="-122"/>
                <a:sym typeface="+mn-ea"/>
              </a:rPr>
              <a:t>“我生本无乡，心安是归处。”</a:t>
            </a:r>
            <a:endParaRPr lang="en-US" altLang="zh-CN" sz="2800" b="1" dirty="0">
              <a:solidFill>
                <a:srgbClr val="FF0000"/>
              </a:solidFill>
              <a:latin typeface="楷体" panose="02010609060101010101" pitchFamily="49" charset="-122"/>
              <a:ea typeface="楷体" panose="02010609060101010101" pitchFamily="49" charset="-122"/>
              <a:sym typeface="+mn-ea"/>
            </a:endParaRPr>
          </a:p>
          <a:p>
            <a:r>
              <a:rPr lang="en-US" altLang="zh-CN" sz="3200" b="1" dirty="0">
                <a:solidFill>
                  <a:srgbClr val="FF0000"/>
                </a:solidFill>
                <a:latin typeface="楷体" panose="02010609060101010101" pitchFamily="49" charset="-122"/>
                <a:ea typeface="楷体" panose="02010609060101010101" pitchFamily="49" charset="-122"/>
                <a:sym typeface="+mn-ea"/>
              </a:rPr>
              <a:t>    </a:t>
            </a:r>
          </a:p>
        </p:txBody>
      </p:sp>
    </p:spTree>
    <p:custDataLst>
      <p:tags r:id="rId1"/>
    </p:custData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1000"/>
                                        <p:tgtEl>
                                          <p:spTgt spid="5">
                                            <p:txEl>
                                              <p:pRg st="3" end="3"/>
                                            </p:txEl>
                                          </p:spTgt>
                                        </p:tgtEl>
                                      </p:cBhvr>
                                    </p:animEffect>
                                    <p:anim calcmode="lin" valueType="num">
                                      <p:cBhvr>
                                        <p:cTn id="2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1000"/>
                                        <p:tgtEl>
                                          <p:spTgt spid="5">
                                            <p:txEl>
                                              <p:pRg st="5" end="5"/>
                                            </p:txEl>
                                          </p:spTgt>
                                        </p:tgtEl>
                                      </p:cBhvr>
                                    </p:animEffect>
                                    <p:anim calcmode="lin" valueType="num">
                                      <p:cBhvr>
                                        <p:cTn id="3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1000"/>
                                        <p:tgtEl>
                                          <p:spTgt spid="5">
                                            <p:txEl>
                                              <p:pRg st="6" end="6"/>
                                            </p:txEl>
                                          </p:spTgt>
                                        </p:tgtEl>
                                      </p:cBhvr>
                                    </p:animEffect>
                                    <p:anim calcmode="lin" valueType="num">
                                      <p:cBhvr>
                                        <p:cTn id="4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idx="4294967295"/>
          </p:nvPr>
        </p:nvSpPr>
        <p:spPr>
          <a:xfrm>
            <a:off x="0" y="0"/>
            <a:ext cx="10850563" cy="1028700"/>
          </a:xfrm>
        </p:spPr>
        <p:txBody>
          <a:bodyPr>
            <a:normAutofit/>
          </a:bodyPr>
          <a:lstStyle/>
          <a:p>
            <a:pPr eaLnBrk="1" hangingPunct="1"/>
            <a:br>
              <a:rPr lang="zh-CN" altLang="en-US" sz="3000" dirty="0"/>
            </a:br>
            <a:endParaRPr lang="zh-CN" altLang="en-US" sz="3000" dirty="0"/>
          </a:p>
        </p:txBody>
      </p:sp>
      <p:sp>
        <p:nvSpPr>
          <p:cNvPr id="189442" name="Rectangle 3"/>
          <p:cNvSpPr>
            <a:spLocks noGrp="1"/>
          </p:cNvSpPr>
          <p:nvPr>
            <p:ph idx="4294967295"/>
          </p:nvPr>
        </p:nvSpPr>
        <p:spPr>
          <a:xfrm>
            <a:off x="2052320" y="1601788"/>
            <a:ext cx="7721600" cy="3935412"/>
          </a:xfrm>
        </p:spPr>
        <p:txBody>
          <a:bodyPr>
            <a:normAutofit/>
          </a:bodyPr>
          <a:lstStyle/>
          <a:p>
            <a:pPr eaLnBrk="1" hangingPunct="1"/>
            <a:r>
              <a:rPr lang="zh-CN" altLang="en-US" sz="3200" b="1" dirty="0">
                <a:solidFill>
                  <a:srgbClr val="FF0000"/>
                </a:solidFill>
                <a:latin typeface="宋体" panose="02010600030101010101" pitchFamily="2" charset="-122"/>
                <a:ea typeface="宋体" panose="02010600030101010101" pitchFamily="2" charset="-122"/>
              </a:rPr>
              <a:t>一、关于现代西方哲学</a:t>
            </a:r>
          </a:p>
          <a:p>
            <a:pPr eaLnBrk="1" hangingPunct="1"/>
            <a:r>
              <a:rPr lang="zh-CN" altLang="en-US" sz="2800" b="1" dirty="0">
                <a:latin typeface="楷体" panose="02010609060101010101" pitchFamily="49" charset="-122"/>
                <a:ea typeface="楷体" panose="02010609060101010101" pitchFamily="49" charset="-122"/>
              </a:rPr>
              <a:t>现代西方哲学是指</a:t>
            </a:r>
            <a:r>
              <a:rPr lang="en-US" altLang="zh-CN" sz="2800" b="1" dirty="0">
                <a:latin typeface="楷体" panose="02010609060101010101" pitchFamily="49" charset="-122"/>
                <a:ea typeface="楷体" panose="02010609060101010101" pitchFamily="49" charset="-122"/>
              </a:rPr>
              <a:t>19</a:t>
            </a:r>
            <a:r>
              <a:rPr lang="zh-CN" altLang="en-US" sz="2800" b="1" dirty="0">
                <a:latin typeface="楷体" panose="02010609060101010101" pitchFamily="49" charset="-122"/>
                <a:ea typeface="楷体" panose="02010609060101010101" pitchFamily="49" charset="-122"/>
              </a:rPr>
              <a:t>世纪中期以来的欧美资产阶级哲学。</a:t>
            </a:r>
          </a:p>
          <a:p>
            <a:pPr eaLnBrk="1" hangingPunct="1"/>
            <a:r>
              <a:rPr lang="zh-CN" altLang="en-US" sz="2800" b="1" dirty="0">
                <a:latin typeface="宋体" panose="02010600030101010101" pitchFamily="2" charset="-122"/>
                <a:ea typeface="宋体" panose="02010600030101010101" pitchFamily="2" charset="-122"/>
              </a:rPr>
              <a:t>（一）现代西方哲学分为两个流派</a:t>
            </a:r>
          </a:p>
          <a:p>
            <a:pPr eaLnBrk="1" hangingPunct="1"/>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人本主义思潮</a:t>
            </a:r>
          </a:p>
          <a:p>
            <a:pPr eaLnBrk="1" hangingPunct="1"/>
            <a:r>
              <a:rPr lang="zh-CN" altLang="en-US" sz="2800" b="1" dirty="0">
                <a:latin typeface="楷体" panose="02010609060101010101" pitchFamily="49" charset="-122"/>
                <a:ea typeface="楷体" panose="02010609060101010101" pitchFamily="49" charset="-122"/>
              </a:rPr>
              <a:t>它的创始人是德国哲学家叔本华和尼采。</a:t>
            </a:r>
          </a:p>
          <a:p>
            <a:pPr eaLnBrk="1" hangingPunct="1"/>
            <a:r>
              <a:rPr lang="zh-CN" altLang="en-US" sz="2800" b="1" dirty="0">
                <a:latin typeface="楷体" panose="02010609060101010101" pitchFamily="49" charset="-122"/>
                <a:ea typeface="楷体" panose="02010609060101010101" pitchFamily="49" charset="-122"/>
              </a:rPr>
              <a:t>他们的哲学是唯意志主义。认为意志是万物的本原。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9441"/>
                                        </p:tgtEl>
                                        <p:attrNameLst>
                                          <p:attrName>style.visibility</p:attrName>
                                        </p:attrNameLst>
                                      </p:cBhvr>
                                      <p:to>
                                        <p:strVal val="visible"/>
                                      </p:to>
                                    </p:set>
                                    <p:animEffect transition="in" filter="wipe(down)">
                                      <p:cBhvr>
                                        <p:cTn id="7" dur="500"/>
                                        <p:tgtEl>
                                          <p:spTgt spid="18944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9442">
                                            <p:txEl>
                                              <p:pRg st="0" end="0"/>
                                            </p:txEl>
                                          </p:spTgt>
                                        </p:tgtEl>
                                        <p:attrNameLst>
                                          <p:attrName>style.visibility</p:attrName>
                                        </p:attrNameLst>
                                      </p:cBhvr>
                                      <p:to>
                                        <p:strVal val="visible"/>
                                      </p:to>
                                    </p:set>
                                    <p:animEffect transition="in" filter="circle(in)">
                                      <p:cBhvr>
                                        <p:cTn id="12" dur="2000"/>
                                        <p:tgtEl>
                                          <p:spTgt spid="1894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89442">
                                            <p:txEl>
                                              <p:pRg st="1" end="1"/>
                                            </p:txEl>
                                          </p:spTgt>
                                        </p:tgtEl>
                                        <p:attrNameLst>
                                          <p:attrName>style.visibility</p:attrName>
                                        </p:attrNameLst>
                                      </p:cBhvr>
                                      <p:to>
                                        <p:strVal val="visible"/>
                                      </p:to>
                                    </p:set>
                                    <p:animEffect transition="in" filter="circle(in)">
                                      <p:cBhvr>
                                        <p:cTn id="17" dur="2000"/>
                                        <p:tgtEl>
                                          <p:spTgt spid="1894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89442">
                                            <p:txEl>
                                              <p:pRg st="2" end="2"/>
                                            </p:txEl>
                                          </p:spTgt>
                                        </p:tgtEl>
                                        <p:attrNameLst>
                                          <p:attrName>style.visibility</p:attrName>
                                        </p:attrNameLst>
                                      </p:cBhvr>
                                      <p:to>
                                        <p:strVal val="visible"/>
                                      </p:to>
                                    </p:set>
                                    <p:animEffect transition="in" filter="circle(in)">
                                      <p:cBhvr>
                                        <p:cTn id="22" dur="2000"/>
                                        <p:tgtEl>
                                          <p:spTgt spid="1894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89442">
                                            <p:txEl>
                                              <p:pRg st="3" end="3"/>
                                            </p:txEl>
                                          </p:spTgt>
                                        </p:tgtEl>
                                        <p:attrNameLst>
                                          <p:attrName>style.visibility</p:attrName>
                                        </p:attrNameLst>
                                      </p:cBhvr>
                                      <p:to>
                                        <p:strVal val="visible"/>
                                      </p:to>
                                    </p:set>
                                    <p:animEffect transition="in" filter="circle(in)">
                                      <p:cBhvr>
                                        <p:cTn id="27" dur="2000"/>
                                        <p:tgtEl>
                                          <p:spTgt spid="1894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89442">
                                            <p:txEl>
                                              <p:pRg st="4" end="4"/>
                                            </p:txEl>
                                          </p:spTgt>
                                        </p:tgtEl>
                                        <p:attrNameLst>
                                          <p:attrName>style.visibility</p:attrName>
                                        </p:attrNameLst>
                                      </p:cBhvr>
                                      <p:to>
                                        <p:strVal val="visible"/>
                                      </p:to>
                                    </p:set>
                                    <p:animEffect transition="in" filter="circle(in)">
                                      <p:cBhvr>
                                        <p:cTn id="32" dur="2000"/>
                                        <p:tgtEl>
                                          <p:spTgt spid="18944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89442">
                                            <p:txEl>
                                              <p:pRg st="5" end="5"/>
                                            </p:txEl>
                                          </p:spTgt>
                                        </p:tgtEl>
                                        <p:attrNameLst>
                                          <p:attrName>style.visibility</p:attrName>
                                        </p:attrNameLst>
                                      </p:cBhvr>
                                      <p:to>
                                        <p:strVal val="visible"/>
                                      </p:to>
                                    </p:set>
                                    <p:animEffect transition="in" filter="circle(in)">
                                      <p:cBhvr>
                                        <p:cTn id="37" dur="2000"/>
                                        <p:tgtEl>
                                          <p:spTgt spid="1894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1" grpId="0"/>
      <p:bldP spid="189442"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3"/>
          <p:cNvSpPr>
            <a:spLocks noGrp="1"/>
          </p:cNvSpPr>
          <p:nvPr>
            <p:ph sz="half" idx="2"/>
          </p:nvPr>
        </p:nvSpPr>
        <p:spPr>
          <a:xfrm>
            <a:off x="839789" y="1849120"/>
            <a:ext cx="5157787" cy="4340543"/>
          </a:xfrm>
        </p:spPr>
        <p:txBody>
          <a:bodyPr>
            <a:normAutofit/>
          </a:bodyPr>
          <a:lstStyle/>
          <a:p>
            <a:pPr marL="0" indent="0" eaLnBrk="1" hangingPunct="1">
              <a:buNone/>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）叔本华：</a:t>
            </a:r>
            <a:endParaRPr lang="en-US" altLang="zh-CN" sz="2800" b="1" dirty="0">
              <a:latin typeface="宋体" panose="02010600030101010101" pitchFamily="2" charset="-122"/>
              <a:ea typeface="宋体" panose="02010600030101010101" pitchFamily="2" charset="-122"/>
            </a:endParaRPr>
          </a:p>
          <a:p>
            <a:pPr marL="0" indent="0" eaLnBrk="1" hangingPunct="1">
              <a:buNone/>
            </a:pP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作为意志和表象的世界</a:t>
            </a:r>
            <a:r>
              <a:rPr lang="en-US" altLang="zh-CN" sz="2800" dirty="0">
                <a:latin typeface="楷体" panose="02010609060101010101" pitchFamily="49" charset="-122"/>
                <a:ea typeface="楷体" panose="02010609060101010101" pitchFamily="49" charset="-122"/>
              </a:rPr>
              <a:t>》</a:t>
            </a:r>
          </a:p>
          <a:p>
            <a:pPr marL="0" indent="0" eaLnBrk="1" hangingPunct="1">
              <a:buNone/>
            </a:pPr>
            <a:r>
              <a:rPr lang="zh-CN" altLang="en-US" sz="2800" dirty="0">
                <a:latin typeface="楷体" panose="02010609060101010101" pitchFamily="49" charset="-122"/>
                <a:ea typeface="楷体" panose="02010609060101010101" pitchFamily="49" charset="-122"/>
              </a:rPr>
              <a:t>  “生命意志”</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即驱使万物运动的永不停歇的</a:t>
            </a:r>
            <a:r>
              <a:rPr lang="zh-CN" altLang="en-US" sz="2800">
                <a:latin typeface="楷体" panose="02010609060101010101" pitchFamily="49" charset="-122"/>
                <a:ea typeface="楷体" panose="02010609060101010101" pitchFamily="49" charset="-122"/>
              </a:rPr>
              <a:t>力量是世界的本源。它驱使星体运转，植物破土而出。它表现为人的生存欲望，人的一切活动都受其支配。        </a:t>
            </a:r>
            <a:endParaRPr lang="en-US" altLang="zh-CN" sz="2800" dirty="0">
              <a:latin typeface="楷体" panose="02010609060101010101" pitchFamily="49" charset="-122"/>
              <a:ea typeface="楷体" panose="02010609060101010101" pitchFamily="49" charset="-122"/>
            </a:endParaRPr>
          </a:p>
          <a:p>
            <a:pPr marL="0" indent="0" eaLnBrk="1" hangingPunct="1">
              <a:buNone/>
            </a:pPr>
            <a:r>
              <a:rPr lang="en-US" altLang="zh-CN" sz="2800" b="1" dirty="0">
                <a:solidFill>
                  <a:srgbClr val="FF0000"/>
                </a:solidFill>
                <a:latin typeface="楷体" panose="02010609060101010101" pitchFamily="49" charset="-122"/>
                <a:ea typeface="楷体" panose="02010609060101010101" pitchFamily="49" charset="-122"/>
              </a:rPr>
              <a:t>    </a:t>
            </a:r>
            <a:r>
              <a:rPr lang="zh-CN" altLang="en-US" sz="2800" b="1" dirty="0">
                <a:solidFill>
                  <a:srgbClr val="FF0000"/>
                </a:solidFill>
                <a:latin typeface="楷体" panose="02010609060101010101" pitchFamily="49" charset="-122"/>
                <a:ea typeface="楷体" panose="02010609060101010101" pitchFamily="49" charset="-122"/>
              </a:rPr>
              <a:t>人生</a:t>
            </a:r>
            <a:r>
              <a:rPr lang="en-US" altLang="zh-CN" sz="2800" b="1" dirty="0">
                <a:solidFill>
                  <a:srgbClr val="FF0000"/>
                </a:solidFill>
                <a:latin typeface="楷体" panose="02010609060101010101" pitchFamily="49" charset="-122"/>
                <a:ea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rPr>
              <a:t>痛苦</a:t>
            </a:r>
            <a:r>
              <a:rPr lang="en-US" altLang="zh-CN" sz="2800" b="1" dirty="0">
                <a:solidFill>
                  <a:srgbClr val="FF0000"/>
                </a:solidFill>
                <a:latin typeface="楷体" panose="02010609060101010101" pitchFamily="49" charset="-122"/>
                <a:ea typeface="楷体" panose="02010609060101010101" pitchFamily="49" charset="-122"/>
              </a:rPr>
              <a:t>+</a:t>
            </a:r>
            <a:r>
              <a:rPr lang="zh-CN" altLang="en-US" sz="2800" b="1" dirty="0">
                <a:solidFill>
                  <a:srgbClr val="FF0000"/>
                </a:solidFill>
                <a:latin typeface="楷体" panose="02010609060101010101" pitchFamily="49" charset="-122"/>
                <a:ea typeface="楷体" panose="02010609060101010101" pitchFamily="49" charset="-122"/>
              </a:rPr>
              <a:t>无聊</a:t>
            </a:r>
          </a:p>
          <a:p>
            <a:pPr marL="0" indent="0" eaLnBrk="1" hangingPunct="1">
              <a:buNone/>
            </a:pPr>
            <a:endParaRPr lang="zh-CN" altLang="en-US" sz="2800" dirty="0">
              <a:latin typeface="楷体" panose="02010609060101010101" pitchFamily="49" charset="-122"/>
              <a:ea typeface="楷体" panose="02010609060101010101" pitchFamily="49" charset="-122"/>
            </a:endParaRPr>
          </a:p>
        </p:txBody>
      </p:sp>
      <p:sp>
        <p:nvSpPr>
          <p:cNvPr id="4" name="文本占位符 3"/>
          <p:cNvSpPr>
            <a:spLocks noGrp="1"/>
          </p:cNvSpPr>
          <p:nvPr>
            <p:ph type="body" sz="quarter" idx="3"/>
          </p:nvPr>
        </p:nvSpPr>
        <p:spPr/>
        <p:txBody>
          <a:bodyPr/>
          <a:lstStyle/>
          <a:p>
            <a:endParaRPr lang="zh-CN" altLang="en-US"/>
          </a:p>
        </p:txBody>
      </p:sp>
      <p:pic>
        <p:nvPicPr>
          <p:cNvPr id="6" name="内容占位符 5"/>
          <p:cNvPicPr>
            <a:picLocks noGrp="1" noChangeAspect="1"/>
          </p:cNvPicPr>
          <p:nvPr>
            <p:ph sz="quarter" idx="4"/>
          </p:nvPr>
        </p:nvPicPr>
        <p:blipFill>
          <a:blip r:embed="rId2"/>
          <a:stretch>
            <a:fillRect/>
          </a:stretch>
        </p:blipFill>
        <p:spPr>
          <a:xfrm>
            <a:off x="6194427" y="1770063"/>
            <a:ext cx="4311014" cy="4569777"/>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65">
                                            <p:txEl>
                                              <p:pRg st="0" end="0"/>
                                            </p:txEl>
                                          </p:spTgt>
                                        </p:tgtEl>
                                        <p:attrNameLst>
                                          <p:attrName>style.visibility</p:attrName>
                                        </p:attrNameLst>
                                      </p:cBhvr>
                                      <p:to>
                                        <p:strVal val="visible"/>
                                      </p:to>
                                    </p:set>
                                    <p:animEffect transition="in" filter="wipe(down)">
                                      <p:cBhvr>
                                        <p:cTn id="7" dur="500"/>
                                        <p:tgtEl>
                                          <p:spTgt spid="190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0465">
                                            <p:txEl>
                                              <p:pRg st="1" end="1"/>
                                            </p:txEl>
                                          </p:spTgt>
                                        </p:tgtEl>
                                        <p:attrNameLst>
                                          <p:attrName>style.visibility</p:attrName>
                                        </p:attrNameLst>
                                      </p:cBhvr>
                                      <p:to>
                                        <p:strVal val="visible"/>
                                      </p:to>
                                    </p:set>
                                    <p:animEffect transition="in" filter="wipe(down)">
                                      <p:cBhvr>
                                        <p:cTn id="12" dur="500"/>
                                        <p:tgtEl>
                                          <p:spTgt spid="190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0465">
                                            <p:txEl>
                                              <p:pRg st="2" end="2"/>
                                            </p:txEl>
                                          </p:spTgt>
                                        </p:tgtEl>
                                        <p:attrNameLst>
                                          <p:attrName>style.visibility</p:attrName>
                                        </p:attrNameLst>
                                      </p:cBhvr>
                                      <p:to>
                                        <p:strVal val="visible"/>
                                      </p:to>
                                    </p:set>
                                    <p:animEffect transition="in" filter="wipe(down)">
                                      <p:cBhvr>
                                        <p:cTn id="17" dur="500"/>
                                        <p:tgtEl>
                                          <p:spTgt spid="1904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0465">
                                            <p:txEl>
                                              <p:pRg st="3" end="3"/>
                                            </p:txEl>
                                          </p:spTgt>
                                        </p:tgtEl>
                                        <p:attrNameLst>
                                          <p:attrName>style.visibility</p:attrName>
                                        </p:attrNameLst>
                                      </p:cBhvr>
                                      <p:to>
                                        <p:strVal val="visible"/>
                                      </p:to>
                                    </p:set>
                                    <p:animEffect transition="in" filter="wipe(down)">
                                      <p:cBhvr>
                                        <p:cTn id="22" dur="500"/>
                                        <p:tgtEl>
                                          <p:spTgt spid="1904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5"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endParaRPr lang="zh-CN" altLang="en-US"/>
          </a:p>
        </p:txBody>
      </p:sp>
      <p:pic>
        <p:nvPicPr>
          <p:cNvPr id="9" name="内容占位符 8"/>
          <p:cNvPicPr>
            <a:picLocks noGrp="1" noChangeAspect="1"/>
          </p:cNvPicPr>
          <p:nvPr>
            <p:ph sz="half" idx="2"/>
          </p:nvPr>
        </p:nvPicPr>
        <p:blipFill>
          <a:blip r:embed="rId2"/>
          <a:stretch>
            <a:fillRect/>
          </a:stretch>
        </p:blipFill>
        <p:spPr>
          <a:xfrm>
            <a:off x="836611" y="1239520"/>
            <a:ext cx="4344989" cy="4950144"/>
          </a:xfrm>
          <a:prstGeom prst="rect">
            <a:avLst/>
          </a:prstGeom>
        </p:spPr>
      </p:pic>
      <p:sp>
        <p:nvSpPr>
          <p:cNvPr id="6" name="内容占位符 5"/>
          <p:cNvSpPr>
            <a:spLocks noGrp="1"/>
          </p:cNvSpPr>
          <p:nvPr>
            <p:ph sz="quarter" idx="4"/>
          </p:nvPr>
        </p:nvSpPr>
        <p:spPr>
          <a:xfrm>
            <a:off x="6172201" y="1239520"/>
            <a:ext cx="5183188" cy="4950143"/>
          </a:xfrm>
        </p:spPr>
        <p:txBody>
          <a:bodyPr/>
          <a:lstStyle/>
          <a:p>
            <a:r>
              <a:rPr lang="zh-CN" altLang="en-US" sz="2800" dirty="0">
                <a:latin typeface="楷体" panose="02010609060101010101" pitchFamily="49" charset="-122"/>
                <a:ea typeface="楷体" panose="02010609060101010101" pitchFamily="49"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）尼采：</a:t>
            </a:r>
            <a:endParaRPr lang="en-US" altLang="zh-CN" sz="2800" b="1" dirty="0">
              <a:latin typeface="宋体" panose="02010600030101010101" pitchFamily="2" charset="-122"/>
              <a:ea typeface="宋体" panose="02010600030101010101" pitchFamily="2" charset="-122"/>
            </a:endParaRPr>
          </a:p>
          <a:p>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查拉图斯特拉如是说</a:t>
            </a:r>
            <a:r>
              <a:rPr lang="en-US" altLang="zh-CN" sz="2800" b="1" dirty="0">
                <a:latin typeface="宋体" panose="02010600030101010101" pitchFamily="2" charset="-122"/>
                <a:ea typeface="宋体" panose="02010600030101010101" pitchFamily="2" charset="-122"/>
              </a:rPr>
              <a:t>》</a:t>
            </a: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第一，反叛女性</a:t>
            </a:r>
          </a:p>
          <a:p>
            <a:r>
              <a:rPr lang="en-US" altLang="zh-CN" sz="2800" dirty="0">
                <a:latin typeface="楷体" panose="02010609060101010101" pitchFamily="49" charset="-122"/>
                <a:ea typeface="楷体" panose="02010609060101010101" pitchFamily="49" charset="-122"/>
              </a:rPr>
              <a:t>5</a:t>
            </a:r>
            <a:r>
              <a:rPr lang="zh-CN" altLang="en-US" sz="2800" dirty="0">
                <a:latin typeface="楷体" panose="02010609060101010101" pitchFamily="49" charset="-122"/>
                <a:ea typeface="楷体" panose="02010609060101010101" pitchFamily="49" charset="-122"/>
              </a:rPr>
              <a:t>岁丧父，</a:t>
            </a:r>
            <a:r>
              <a:rPr lang="en-US" altLang="zh-CN" sz="2800" dirty="0">
                <a:latin typeface="楷体" panose="02010609060101010101" pitchFamily="49" charset="-122"/>
                <a:ea typeface="楷体" panose="02010609060101010101" pitchFamily="49" charset="-122"/>
              </a:rPr>
              <a:t>20</a:t>
            </a:r>
            <a:r>
              <a:rPr lang="zh-CN" altLang="en-US" sz="2800" dirty="0">
                <a:latin typeface="楷体" panose="02010609060101010101" pitchFamily="49" charset="-122"/>
                <a:ea typeface="楷体" panose="02010609060101010101" pitchFamily="49" charset="-122"/>
              </a:rPr>
              <a:t>岁大学毕业，</a:t>
            </a:r>
            <a:r>
              <a:rPr lang="en-US" altLang="zh-CN" sz="2800" dirty="0">
                <a:latin typeface="楷体" panose="02010609060101010101" pitchFamily="49" charset="-122"/>
                <a:ea typeface="楷体" panose="02010609060101010101" pitchFamily="49" charset="-122"/>
              </a:rPr>
              <a:t>25</a:t>
            </a:r>
            <a:r>
              <a:rPr lang="zh-CN" altLang="en-US" sz="2800" dirty="0">
                <a:latin typeface="楷体" panose="02010609060101010101" pitchFamily="49" charset="-122"/>
                <a:ea typeface="楷体" panose="02010609060101010101" pitchFamily="49" charset="-122"/>
              </a:rPr>
              <a:t>岁德国最年轻的正教授，</a:t>
            </a:r>
            <a:r>
              <a:rPr lang="en-US" altLang="zh-CN" sz="2800" dirty="0">
                <a:latin typeface="楷体" panose="02010609060101010101" pitchFamily="49" charset="-122"/>
                <a:ea typeface="楷体" panose="02010609060101010101" pitchFamily="49" charset="-122"/>
              </a:rPr>
              <a:t>28</a:t>
            </a:r>
            <a:r>
              <a:rPr lang="zh-CN" altLang="en-US" sz="2800" dirty="0">
                <a:latin typeface="楷体" panose="02010609060101010101" pitchFamily="49" charset="-122"/>
                <a:ea typeface="楷体" panose="02010609060101010101" pitchFamily="49" charset="-122"/>
              </a:rPr>
              <a:t>岁</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悲剧的诞生</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45</a:t>
            </a:r>
            <a:r>
              <a:rPr lang="zh-CN" altLang="en-US" sz="2800" dirty="0">
                <a:latin typeface="楷体" panose="02010609060101010101" pitchFamily="49" charset="-122"/>
                <a:ea typeface="楷体" panose="02010609060101010101" pitchFamily="49" charset="-122"/>
              </a:rPr>
              <a:t>岁疯了。</a:t>
            </a:r>
            <a:r>
              <a:rPr lang="en-US" altLang="zh-CN" sz="2800" dirty="0">
                <a:latin typeface="楷体" panose="02010609060101010101" pitchFamily="49" charset="-122"/>
                <a:ea typeface="楷体" panose="02010609060101010101" pitchFamily="49" charset="-122"/>
              </a:rPr>
              <a:t>55</a:t>
            </a:r>
            <a:r>
              <a:rPr lang="zh-CN" altLang="en-US" sz="2800" dirty="0">
                <a:latin typeface="楷体" panose="02010609060101010101" pitchFamily="49" charset="-122"/>
                <a:ea typeface="楷体" panose="02010609060101010101" pitchFamily="49" charset="-122"/>
              </a:rPr>
              <a:t>岁去世（</a:t>
            </a:r>
            <a:r>
              <a:rPr lang="en-US" altLang="zh-CN" sz="2800" dirty="0">
                <a:latin typeface="楷体" panose="02010609060101010101" pitchFamily="49" charset="-122"/>
                <a:ea typeface="楷体" panose="02010609060101010101" pitchFamily="49" charset="-122"/>
              </a:rPr>
              <a:t>1900</a:t>
            </a:r>
            <a:r>
              <a:rPr lang="zh-CN" altLang="en-US" sz="2800" dirty="0">
                <a:latin typeface="楷体" panose="02010609060101010101" pitchFamily="49" charset="-122"/>
                <a:ea typeface="楷体" panose="02010609060101010101" pitchFamily="49" charset="-122"/>
              </a:rPr>
              <a:t>）尼采生活在女人围绕的环境中。他死后，他的妹妹将他的学说修改成种族主义、国家主义的工具。</a:t>
            </a:r>
          </a:p>
          <a:p>
            <a:endParaRPr lang="zh-CN" altLang="en-US" dirty="0"/>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142</a:t>
            </a:fld>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818640"/>
            <a:ext cx="6572125" cy="3373119"/>
          </a:xfrm>
        </p:spPr>
        <p:txBody>
          <a:bodyPr>
            <a:normAutofit fontScale="25000" lnSpcReduction="20000"/>
          </a:bodyPr>
          <a:lstStyle/>
          <a:p>
            <a:r>
              <a:rPr lang="zh-CN" altLang="en-US" sz="11200" dirty="0">
                <a:latin typeface="楷体" panose="02010609060101010101" pitchFamily="49" charset="-122"/>
                <a:ea typeface="楷体" panose="02010609060101010101" pitchFamily="49" charset="-122"/>
              </a:rPr>
              <a:t>第二，“上帝死了”</a:t>
            </a:r>
          </a:p>
          <a:p>
            <a:r>
              <a:rPr lang="zh-CN" altLang="en-US" sz="11200" dirty="0">
                <a:latin typeface="楷体" panose="02010609060101010101" pitchFamily="49" charset="-122"/>
                <a:ea typeface="楷体" panose="02010609060101010101" pitchFamily="49" charset="-122"/>
              </a:rPr>
              <a:t>  首先，是打破了欧洲人对基都教精神信仰。</a:t>
            </a:r>
            <a:endParaRPr lang="en-US" altLang="zh-CN" sz="11200" dirty="0">
              <a:latin typeface="楷体" panose="02010609060101010101" pitchFamily="49" charset="-122"/>
              <a:ea typeface="楷体" panose="02010609060101010101" pitchFamily="49" charset="-122"/>
            </a:endParaRPr>
          </a:p>
          <a:p>
            <a:r>
              <a:rPr lang="en-US" altLang="zh-CN" sz="11200" dirty="0">
                <a:latin typeface="楷体" panose="02010609060101010101" pitchFamily="49" charset="-122"/>
                <a:ea typeface="楷体" panose="02010609060101010101" pitchFamily="49" charset="-122"/>
              </a:rPr>
              <a:t>  </a:t>
            </a:r>
            <a:r>
              <a:rPr lang="zh-CN" altLang="en-US" sz="11200" dirty="0">
                <a:latin typeface="楷体" panose="02010609060101010101" pitchFamily="49" charset="-122"/>
                <a:ea typeface="楷体" panose="02010609060101010101" pitchFamily="49" charset="-122"/>
              </a:rPr>
              <a:t>其次，西方人对世界本质论、目的论和统一论的信仰。上帝死后，一切只能靠人自己，因而，人就应该独立的发现生存的意义。这就要求人具有强大的生存意志和卓越的精神追求。</a:t>
            </a:r>
          </a:p>
          <a:p>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924560"/>
            <a:ext cx="7588125" cy="4185920"/>
          </a:xfrm>
        </p:spPr>
        <p:txBody>
          <a:bodyPr>
            <a:noAutofit/>
          </a:bodyPr>
          <a:lstStyle/>
          <a:p>
            <a:r>
              <a:rPr lang="zh-CN" altLang="en-US" sz="2800" dirty="0">
                <a:latin typeface="楷体" panose="02010609060101010101" pitchFamily="49" charset="-122"/>
                <a:ea typeface="楷体" panose="02010609060101010101" pitchFamily="49" charset="-122"/>
              </a:rPr>
              <a:t>第三，重新评估一切价值：对传统道德的批判</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首先，道德起源于强者和弱者的差异。 </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畜群道德（奴隶道德）是弱者的道德。表现为同情、仁慈、谦卑、平等。这是弱者为了掩盖自己对强者的恐惧、嫉妒和自私，借助于这种道德来限制强者。把强者看成是危险人物，要求社会限制他们的能力。弱者又因自私而强调“同情”，要求强者“分享”，而达到“平等”。 </a:t>
            </a:r>
            <a:endParaRPr lang="en-US" altLang="zh-CN" sz="28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330960"/>
            <a:ext cx="7120765" cy="4185919"/>
          </a:xfrm>
        </p:spPr>
        <p:txBody>
          <a:bodyPr>
            <a:noAutofit/>
          </a:bodyPr>
          <a:lstStyle/>
          <a:p>
            <a:r>
              <a:rPr lang="zh-CN" altLang="en-US" sz="2800" dirty="0">
                <a:latin typeface="楷体" panose="02010609060101010101" pitchFamily="49" charset="-122"/>
                <a:ea typeface="楷体" panose="02010609060101010101" pitchFamily="49" charset="-122"/>
              </a:rPr>
              <a:t>强者道德也是“贵族道德”。它鼓励人们积极进取，特立独行，崇尚强大，鄙视平庸，追求创新。因而，社会应该反对将奴隶道德强加于强者身上，那样会限制人类的发展。</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其次，“超人哲学”“超人”是指能够完全按照自己的意志行动，能够充分发挥自己的创造力，并且能够摆脱奴隶道德、不被弱者束缚的强者。</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idx="1"/>
          </p:nvPr>
        </p:nvPicPr>
        <p:blipFill>
          <a:blip r:embed="rId2"/>
          <a:srcRect t="8315" b="8315"/>
          <a:stretch>
            <a:fillRect/>
          </a:stretch>
        </p:blipFill>
        <p:spPr>
          <a:xfrm>
            <a:off x="5872480" y="1351279"/>
            <a:ext cx="5273039" cy="4785745"/>
          </a:xfrm>
          <a:prstGeom prst="rect">
            <a:avLst/>
          </a:prstGeom>
        </p:spPr>
      </p:pic>
      <p:sp>
        <p:nvSpPr>
          <p:cNvPr id="3" name="文本占位符 2"/>
          <p:cNvSpPr>
            <a:spLocks noGrp="1"/>
          </p:cNvSpPr>
          <p:nvPr>
            <p:ph type="body" sz="half" idx="2"/>
          </p:nvPr>
        </p:nvSpPr>
        <p:spPr>
          <a:xfrm>
            <a:off x="839787" y="1137920"/>
            <a:ext cx="4512733" cy="4985068"/>
          </a:xfrm>
        </p:spPr>
        <p:txBody>
          <a:bodyPr>
            <a:normAutofit/>
          </a:bodyPr>
          <a:lstStyle/>
          <a:p>
            <a:r>
              <a:rPr lang="zh-CN" altLang="en-US" dirty="0">
                <a:latin typeface="楷体" panose="02010609060101010101" pitchFamily="49" charset="-122"/>
                <a:ea typeface="楷体" panose="02010609060101010101" pitchFamily="49" charset="-122"/>
              </a:rPr>
              <a:t> </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）存在主义哲学家萨特</a:t>
            </a:r>
          </a:p>
          <a:p>
            <a:r>
              <a:rPr lang="zh-CN" altLang="en-US" sz="2800" dirty="0">
                <a:latin typeface="楷体" panose="02010609060101010101" pitchFamily="49" charset="-122"/>
                <a:ea typeface="楷体" panose="02010609060101010101" pitchFamily="49" charset="-122"/>
              </a:rPr>
              <a:t>①存在先于本质论</a:t>
            </a:r>
          </a:p>
          <a:p>
            <a:r>
              <a:rPr lang="zh-CN" altLang="en-US" sz="2800" dirty="0">
                <a:latin typeface="楷体" panose="02010609060101010101" pitchFamily="49" charset="-122"/>
                <a:ea typeface="楷体" panose="02010609060101010101" pitchFamily="49" charset="-122"/>
              </a:rPr>
              <a:t>②人生情态论</a:t>
            </a:r>
          </a:p>
          <a:p>
            <a:r>
              <a:rPr lang="zh-CN" altLang="en-US" sz="2800" dirty="0">
                <a:latin typeface="楷体" panose="02010609060101010101" pitchFamily="49" charset="-122"/>
                <a:ea typeface="楷体" panose="02010609060101010101" pitchFamily="49" charset="-122"/>
              </a:rPr>
              <a:t>③个人独一无二论</a:t>
            </a:r>
          </a:p>
          <a:p>
            <a:r>
              <a:rPr lang="zh-CN" altLang="en-US" sz="2800" dirty="0">
                <a:latin typeface="楷体" panose="02010609060101010101" pitchFamily="49" charset="-122"/>
                <a:ea typeface="楷体" panose="02010609060101010101" pitchFamily="49" charset="-122"/>
              </a:rPr>
              <a:t>④自由论</a:t>
            </a:r>
          </a:p>
          <a:p>
            <a:r>
              <a:rPr lang="zh-CN" altLang="en-US" sz="2800" dirty="0">
                <a:latin typeface="楷体" panose="02010609060101010101" pitchFamily="49" charset="-122"/>
                <a:ea typeface="楷体" panose="02010609060101010101" pitchFamily="49" charset="-122"/>
              </a:rPr>
              <a:t>⑤道德责任学说（奥斯特瑞斯情结）</a:t>
            </a:r>
          </a:p>
          <a:p>
            <a:r>
              <a:rPr lang="zh-CN" altLang="en-US" sz="2800" dirty="0">
                <a:latin typeface="楷体" panose="02010609060101010101" pitchFamily="49" charset="-122"/>
                <a:ea typeface="楷体" panose="02010609060101010101" pitchFamily="49" charset="-122"/>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内容占位符 2"/>
          <p:cNvSpPr>
            <a:spLocks noGrp="1"/>
          </p:cNvSpPr>
          <p:nvPr>
            <p:ph idx="4294967295"/>
          </p:nvPr>
        </p:nvSpPr>
        <p:spPr>
          <a:xfrm>
            <a:off x="2377440" y="1123950"/>
            <a:ext cx="7874000" cy="5019675"/>
          </a:xfrm>
        </p:spPr>
        <p:txBody>
          <a:bodyPr/>
          <a:lstStyle/>
          <a:p>
            <a:pPr eaLnBrk="1" hangingPunct="1"/>
            <a:endParaRPr lang="en-US" altLang="zh-CN" b="1" dirty="0"/>
          </a:p>
          <a:p>
            <a:pPr eaLnBrk="1" hangingPunct="1"/>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科学主义思潮</a:t>
            </a:r>
          </a:p>
          <a:p>
            <a:pPr eaLnBrk="1" hangingPunct="1"/>
            <a:r>
              <a:rPr lang="zh-CN" altLang="en-US" sz="2800" dirty="0">
                <a:latin typeface="楷体" panose="02010609060101010101" pitchFamily="49" charset="-122"/>
                <a:ea typeface="楷体" panose="02010609060101010101" pitchFamily="49" charset="-122"/>
              </a:rPr>
              <a:t>源于法国哲学家孔德的实证主义。认为凡是能被经验证实的东西就是真理。逻辑实证主义和实用主义是它的不同表现。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1489">
                                            <p:txEl>
                                              <p:pRg st="1" end="1"/>
                                            </p:txEl>
                                          </p:spTgt>
                                        </p:tgtEl>
                                        <p:attrNameLst>
                                          <p:attrName>style.visibility</p:attrName>
                                        </p:attrNameLst>
                                      </p:cBhvr>
                                      <p:to>
                                        <p:strVal val="visible"/>
                                      </p:to>
                                    </p:set>
                                    <p:animEffect transition="in" filter="circle(in)">
                                      <p:cBhvr>
                                        <p:cTn id="7" dur="2000"/>
                                        <p:tgtEl>
                                          <p:spTgt spid="19148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1489">
                                            <p:txEl>
                                              <p:pRg st="2" end="2"/>
                                            </p:txEl>
                                          </p:spTgt>
                                        </p:tgtEl>
                                        <p:attrNameLst>
                                          <p:attrName>style.visibility</p:attrName>
                                        </p:attrNameLst>
                                      </p:cBhvr>
                                      <p:to>
                                        <p:strVal val="visible"/>
                                      </p:to>
                                    </p:set>
                                    <p:animEffect transition="in" filter="circle(in)">
                                      <p:cBhvr>
                                        <p:cTn id="12" dur="2000"/>
                                        <p:tgtEl>
                                          <p:spTgt spid="1914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89"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内容占位符 2"/>
          <p:cNvSpPr>
            <a:spLocks noGrp="1"/>
          </p:cNvSpPr>
          <p:nvPr>
            <p:ph idx="4294967295"/>
          </p:nvPr>
        </p:nvSpPr>
        <p:spPr>
          <a:xfrm>
            <a:off x="1808481" y="1123950"/>
            <a:ext cx="7447279" cy="5019675"/>
          </a:xfrm>
        </p:spPr>
        <p:txBody>
          <a:bodyPr/>
          <a:lstStyle/>
          <a:p>
            <a:pPr eaLnBrk="1" hangingPunct="1"/>
            <a:endParaRPr lang="en-US" altLang="zh-CN" b="1" dirty="0"/>
          </a:p>
          <a:p>
            <a:pPr marL="0" indent="0" eaLnBrk="1" hangingPunct="1">
              <a:buNone/>
            </a:pPr>
            <a:r>
              <a:rPr lang="zh-CN" altLang="en-US" sz="2800" b="1" dirty="0">
                <a:latin typeface="宋体" panose="02010600030101010101" pitchFamily="2" charset="-122"/>
                <a:ea typeface="宋体" panose="02010600030101010101" pitchFamily="2" charset="-122"/>
              </a:rPr>
              <a:t>（二）马克思主义哲学与现代西方哲学的关系</a:t>
            </a:r>
            <a:endParaRPr lang="en-US" altLang="zh-CN" sz="2800" b="1" dirty="0">
              <a:latin typeface="宋体" panose="02010600030101010101" pitchFamily="2" charset="-122"/>
              <a:ea typeface="宋体" panose="02010600030101010101" pitchFamily="2" charset="-122"/>
            </a:endParaRPr>
          </a:p>
          <a:p>
            <a:pPr eaLnBrk="1" hangingPunct="1"/>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它们分别属于唯物主义和唯心主义哲学，在阶级属性和服务对象上有本质区别。</a:t>
            </a:r>
          </a:p>
          <a:p>
            <a:pPr eaLnBrk="1" hangingPunct="1"/>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它们属于同一时代，分别影响了各自的世界，在发展过程中相互影响。</a:t>
            </a:r>
          </a:p>
          <a:p>
            <a:pPr eaLnBrk="1" hangingPunct="1"/>
            <a:endParaRPr lang="zh-CN" altLang="en-US" dirty="0"/>
          </a:p>
        </p:txBody>
      </p:sp>
      <p:pic>
        <p:nvPicPr>
          <p:cNvPr id="179203" name="Picture 2" descr="未命名"/>
          <p:cNvPicPr>
            <a:picLocks noChangeAspect="1"/>
          </p:cNvPicPr>
          <p:nvPr/>
        </p:nvPicPr>
        <p:blipFill>
          <a:blip r:embed="rId2"/>
          <a:srcRect/>
          <a:stretch>
            <a:fillRect/>
          </a:stretch>
        </p:blipFill>
        <p:spPr bwMode="auto">
          <a:xfrm>
            <a:off x="1524000" y="4429126"/>
            <a:ext cx="9144000" cy="1714499"/>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2514">
                                            <p:txEl>
                                              <p:pRg st="1" end="1"/>
                                            </p:txEl>
                                          </p:spTgt>
                                        </p:tgtEl>
                                        <p:attrNameLst>
                                          <p:attrName>style.visibility</p:attrName>
                                        </p:attrNameLst>
                                      </p:cBhvr>
                                      <p:to>
                                        <p:strVal val="visible"/>
                                      </p:to>
                                    </p:set>
                                    <p:animEffect transition="in" filter="fade">
                                      <p:cBhvr>
                                        <p:cTn id="7" dur="500"/>
                                        <p:tgtEl>
                                          <p:spTgt spid="1925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2514">
                                            <p:txEl>
                                              <p:pRg st="2" end="2"/>
                                            </p:txEl>
                                          </p:spTgt>
                                        </p:tgtEl>
                                        <p:attrNameLst>
                                          <p:attrName>style.visibility</p:attrName>
                                        </p:attrNameLst>
                                      </p:cBhvr>
                                      <p:to>
                                        <p:strVal val="visible"/>
                                      </p:to>
                                    </p:set>
                                    <p:animEffect transition="in" filter="fade">
                                      <p:cBhvr>
                                        <p:cTn id="12" dur="500"/>
                                        <p:tgtEl>
                                          <p:spTgt spid="1925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2514">
                                            <p:txEl>
                                              <p:pRg st="3" end="3"/>
                                            </p:txEl>
                                          </p:spTgt>
                                        </p:tgtEl>
                                        <p:attrNameLst>
                                          <p:attrName>style.visibility</p:attrName>
                                        </p:attrNameLst>
                                      </p:cBhvr>
                                      <p:to>
                                        <p:strVal val="visible"/>
                                      </p:to>
                                    </p:set>
                                    <p:animEffect transition="in" filter="fade">
                                      <p:cBhvr>
                                        <p:cTn id="17" dur="500"/>
                                        <p:tgtEl>
                                          <p:spTgt spid="1925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
          <p:cNvSpPr>
            <a:spLocks noGrp="1"/>
          </p:cNvSpPr>
          <p:nvPr>
            <p:ph type="title" idx="4294967295"/>
          </p:nvPr>
        </p:nvSpPr>
        <p:spPr>
          <a:xfrm>
            <a:off x="0" y="274638"/>
            <a:ext cx="10231438" cy="1511300"/>
          </a:xfrm>
        </p:spPr>
        <p:txBody>
          <a:bodyPr>
            <a:normAutofit/>
          </a:bodyPr>
          <a:lstStyle/>
          <a:p>
            <a:pPr eaLnBrk="1" hangingPunct="1"/>
            <a:r>
              <a:rPr lang="zh-CN" altLang="en-US" sz="3200" dirty="0">
                <a:latin typeface="宋体" panose="02010600030101010101" pitchFamily="2" charset="-122"/>
                <a:ea typeface="宋体" panose="02010600030101010101" pitchFamily="2" charset="-122"/>
              </a:rPr>
              <a:t>          </a:t>
            </a:r>
            <a:r>
              <a:rPr lang="zh-CN" altLang="en-US" sz="3200" dirty="0">
                <a:solidFill>
                  <a:srgbClr val="FF0000"/>
                </a:solidFill>
                <a:latin typeface="宋体" panose="02010600030101010101" pitchFamily="2" charset="-122"/>
                <a:ea typeface="宋体" panose="02010600030101010101" pitchFamily="2" charset="-122"/>
              </a:rPr>
              <a:t>二、马克思主义与科学技术发展</a:t>
            </a:r>
          </a:p>
        </p:txBody>
      </p:sp>
      <p:sp>
        <p:nvSpPr>
          <p:cNvPr id="180226" name="内容占位符 2"/>
          <p:cNvSpPr>
            <a:spLocks noGrp="1"/>
          </p:cNvSpPr>
          <p:nvPr>
            <p:ph idx="4294967295"/>
          </p:nvPr>
        </p:nvSpPr>
        <p:spPr>
          <a:xfrm>
            <a:off x="2550160" y="1825625"/>
            <a:ext cx="7264400" cy="4351338"/>
          </a:xfrm>
        </p:spPr>
        <p:txBody>
          <a:bodyPr/>
          <a:lstStyle/>
          <a:p>
            <a:pPr eaLnBrk="1" hangingPunct="1"/>
            <a:endParaRPr lang="en-US" altLang="zh-CN" b="1" dirty="0"/>
          </a:p>
          <a:p>
            <a:pPr eaLnBrk="1" hangingPunct="1"/>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现代科学技术的发展，不断深化和拓展着马克思主义的宇宙观。</a:t>
            </a:r>
          </a:p>
          <a:p>
            <a:pPr eaLnBrk="1" hangingPunct="1"/>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现代科学技术的发展，不断丰富和证实着马克思主义的一系列基本原理。</a:t>
            </a:r>
          </a:p>
          <a:p>
            <a:pPr eaLnBrk="1" hangingPunct="1"/>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现代科技革命所提出许多新问题，不断推动着马克思主义的发展。</a:t>
            </a: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3537"/>
                                        </p:tgtEl>
                                        <p:attrNameLst>
                                          <p:attrName>style.visibility</p:attrName>
                                        </p:attrNameLst>
                                      </p:cBhvr>
                                      <p:to>
                                        <p:strVal val="visible"/>
                                      </p:to>
                                    </p:set>
                                    <p:anim calcmode="lin" valueType="num">
                                      <p:cBhvr additive="base">
                                        <p:cTn id="7" dur="500" fill="hold"/>
                                        <p:tgtEl>
                                          <p:spTgt spid="193537"/>
                                        </p:tgtEl>
                                        <p:attrNameLst>
                                          <p:attrName>ppt_x</p:attrName>
                                        </p:attrNameLst>
                                      </p:cBhvr>
                                      <p:tavLst>
                                        <p:tav tm="0">
                                          <p:val>
                                            <p:strVal val="#ppt_x"/>
                                          </p:val>
                                        </p:tav>
                                        <p:tav tm="100000">
                                          <p:val>
                                            <p:strVal val="#ppt_x"/>
                                          </p:val>
                                        </p:tav>
                                      </p:tavLst>
                                    </p:anim>
                                    <p:anim calcmode="lin" valueType="num">
                                      <p:cBhvr additive="base">
                                        <p:cTn id="8" dur="500" fill="hold"/>
                                        <p:tgtEl>
                                          <p:spTgt spid="193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占位符 2"/>
          <p:cNvSpPr>
            <a:spLocks noGrp="1"/>
          </p:cNvSpPr>
          <p:nvPr>
            <p:ph type="body" idx="1"/>
          </p:nvPr>
        </p:nvSpPr>
        <p:spPr>
          <a:xfrm>
            <a:off x="2154239" y="1770063"/>
            <a:ext cx="3868737" cy="823912"/>
          </a:xfrm>
        </p:spPr>
        <p:txBody>
          <a:bodyPr/>
          <a:lstStyle/>
          <a:p>
            <a:endParaRPr lang="zh-CN" altLang="en-US"/>
          </a:p>
        </p:txBody>
      </p:sp>
      <p:pic>
        <p:nvPicPr>
          <p:cNvPr id="24578" name="Picture 2"/>
          <p:cNvPicPr>
            <a:picLocks noGrp="1" noChangeAspect="1" noChangeArrowheads="1"/>
          </p:cNvPicPr>
          <p:nvPr>
            <p:ph sz="half" idx="2"/>
          </p:nvPr>
        </p:nvPicPr>
        <p:blipFill>
          <a:blip r:embed="rId2"/>
          <a:srcRect/>
          <a:stretch>
            <a:fillRect/>
          </a:stretch>
        </p:blipFill>
        <p:spPr>
          <a:xfrm>
            <a:off x="1919289" y="1773238"/>
            <a:ext cx="7902575" cy="3852862"/>
          </a:xfrm>
        </p:spPr>
      </p:pic>
    </p:spTree>
  </p:cSld>
  <p:clrMapOvr>
    <a:masterClrMapping/>
  </p:clrMapOvr>
  <p:transition>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p:cNvSpPr>
          <p:nvPr>
            <p:ph type="title" idx="4294967295"/>
          </p:nvPr>
        </p:nvSpPr>
        <p:spPr>
          <a:xfrm>
            <a:off x="0" y="274638"/>
            <a:ext cx="8229600" cy="801687"/>
          </a:xfrm>
        </p:spPr>
        <p:txBody>
          <a:bodyPr/>
          <a:lstStyle/>
          <a:p>
            <a:pPr eaLnBrk="1" hangingPunct="1"/>
            <a:r>
              <a:rPr lang="zh-CN" altLang="en-US" dirty="0"/>
              <a:t>                                      本章练习题</a:t>
            </a:r>
          </a:p>
        </p:txBody>
      </p:sp>
      <p:sp>
        <p:nvSpPr>
          <p:cNvPr id="182274" name="内容占位符 2"/>
          <p:cNvSpPr>
            <a:spLocks noGrp="1"/>
          </p:cNvSpPr>
          <p:nvPr>
            <p:ph idx="4294967295"/>
          </p:nvPr>
        </p:nvSpPr>
        <p:spPr>
          <a:xfrm>
            <a:off x="2042160" y="1268413"/>
            <a:ext cx="10149840" cy="4892675"/>
          </a:xfrm>
        </p:spPr>
        <p:txBody>
          <a:bodyPr/>
          <a:lstStyle/>
          <a:p>
            <a:pPr eaLnBrk="1" hangingPunct="1"/>
            <a:r>
              <a:rPr lang="zh-CN" altLang="en-US" sz="2800" b="1" dirty="0"/>
              <a:t>一、单项选择题</a:t>
            </a:r>
            <a:endParaRPr lang="en-US" altLang="zh-CN" sz="2800" b="1" dirty="0"/>
          </a:p>
          <a:p>
            <a:pPr eaLnBrk="1" hangingPunct="1"/>
            <a:r>
              <a:rPr lang="en-US" altLang="zh-CN" sz="2800" b="1" dirty="0"/>
              <a:t>1</a:t>
            </a:r>
            <a:r>
              <a:rPr lang="zh-CN" altLang="en-US" sz="2800" b="1" dirty="0"/>
              <a:t>．马克思主义哲学的直接理论来源是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德国古典哲学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英国的唯物主义哲学</a:t>
            </a:r>
          </a:p>
          <a:p>
            <a:pPr eaLnBrk="1" hangingPunct="1"/>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朴素的唯物主义哲学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法国的唯物主义哲学</a:t>
            </a:r>
          </a:p>
          <a:p>
            <a:pPr eaLnBrk="1" hangingPunct="1"/>
            <a:r>
              <a:rPr lang="en-US" altLang="zh-CN" sz="2800" b="1" dirty="0"/>
              <a:t>2</a:t>
            </a:r>
            <a:r>
              <a:rPr lang="zh-CN" altLang="en-US" sz="2800" b="1" dirty="0"/>
              <a:t>．马克思主义哲学产生于   </a:t>
            </a:r>
          </a:p>
          <a:p>
            <a:pPr eaLnBrk="1" hangingPunct="1"/>
            <a:r>
              <a:rPr lang="zh-CN" altLang="en-US" sz="2800" dirty="0"/>
              <a:t>  </a:t>
            </a:r>
            <a:r>
              <a:rPr lang="en-US" altLang="zh-CN" sz="2800" dirty="0">
                <a:latin typeface="楷体" panose="02010609060101010101" pitchFamily="49" charset="-122"/>
                <a:ea typeface="楷体" panose="02010609060101010101" pitchFamily="49" charset="-122"/>
              </a:rPr>
              <a:t>A.19</a:t>
            </a:r>
            <a:r>
              <a:rPr lang="zh-CN" altLang="en-US" sz="2800" dirty="0">
                <a:latin typeface="楷体" panose="02010609060101010101" pitchFamily="49" charset="-122"/>
                <a:ea typeface="楷体" panose="02010609060101010101" pitchFamily="49" charset="-122"/>
              </a:rPr>
              <a:t>世纪</a:t>
            </a:r>
            <a:r>
              <a:rPr lang="en-US" altLang="zh-CN" sz="2800" dirty="0">
                <a:latin typeface="楷体" panose="02010609060101010101" pitchFamily="49" charset="-122"/>
                <a:ea typeface="楷体" panose="02010609060101010101" pitchFamily="49" charset="-122"/>
              </a:rPr>
              <a:t>40</a:t>
            </a:r>
            <a:r>
              <a:rPr lang="zh-CN" altLang="en-US" sz="2800" dirty="0">
                <a:latin typeface="楷体" panose="02010609060101010101" pitchFamily="49" charset="-122"/>
                <a:ea typeface="楷体" panose="02010609060101010101" pitchFamily="49" charset="-122"/>
              </a:rPr>
              <a:t>年代         </a:t>
            </a:r>
            <a:r>
              <a:rPr lang="en-US" altLang="zh-CN" sz="2800" dirty="0">
                <a:latin typeface="楷体" panose="02010609060101010101" pitchFamily="49" charset="-122"/>
                <a:ea typeface="楷体" panose="02010609060101010101" pitchFamily="49" charset="-122"/>
              </a:rPr>
              <a:t>B.19</a:t>
            </a:r>
            <a:r>
              <a:rPr lang="zh-CN" altLang="en-US" sz="2800" dirty="0">
                <a:latin typeface="楷体" panose="02010609060101010101" pitchFamily="49" charset="-122"/>
                <a:ea typeface="楷体" panose="02010609060101010101" pitchFamily="49" charset="-122"/>
              </a:rPr>
              <a:t>世纪</a:t>
            </a:r>
            <a:r>
              <a:rPr lang="en-US" altLang="zh-CN" sz="2800" dirty="0">
                <a:latin typeface="楷体" panose="02010609060101010101" pitchFamily="49" charset="-122"/>
                <a:ea typeface="楷体" panose="02010609060101010101" pitchFamily="49" charset="-122"/>
              </a:rPr>
              <a:t>50</a:t>
            </a:r>
            <a:r>
              <a:rPr lang="zh-CN" altLang="en-US" sz="2800" dirty="0">
                <a:latin typeface="楷体" panose="02010609060101010101" pitchFamily="49" charset="-122"/>
                <a:ea typeface="楷体" panose="02010609060101010101" pitchFamily="49" charset="-122"/>
              </a:rPr>
              <a:t>年代</a:t>
            </a:r>
          </a:p>
          <a:p>
            <a:pPr eaLnBrk="1" hangingPunct="1"/>
            <a:r>
              <a:rPr lang="en-US" altLang="zh-CN" sz="2800" dirty="0">
                <a:latin typeface="楷体" panose="02010609060101010101" pitchFamily="49" charset="-122"/>
                <a:ea typeface="楷体" panose="02010609060101010101" pitchFamily="49" charset="-122"/>
              </a:rPr>
              <a:t>  C.19</a:t>
            </a:r>
            <a:r>
              <a:rPr lang="zh-CN" altLang="en-US" sz="2800" dirty="0">
                <a:latin typeface="楷体" panose="02010609060101010101" pitchFamily="49" charset="-122"/>
                <a:ea typeface="楷体" panose="02010609060101010101" pitchFamily="49" charset="-122"/>
              </a:rPr>
              <a:t>世纪</a:t>
            </a:r>
            <a:r>
              <a:rPr lang="en-US" altLang="zh-CN" sz="2800" dirty="0">
                <a:latin typeface="楷体" panose="02010609060101010101" pitchFamily="49" charset="-122"/>
                <a:ea typeface="楷体" panose="02010609060101010101" pitchFamily="49" charset="-122"/>
              </a:rPr>
              <a:t>30</a:t>
            </a:r>
            <a:r>
              <a:rPr lang="zh-CN" altLang="en-US" sz="2800" dirty="0">
                <a:latin typeface="楷体" panose="02010609060101010101" pitchFamily="49" charset="-122"/>
                <a:ea typeface="楷体" panose="02010609060101010101" pitchFamily="49" charset="-122"/>
              </a:rPr>
              <a:t>年代         </a:t>
            </a:r>
            <a:r>
              <a:rPr lang="en-US" altLang="zh-CN" sz="2800" dirty="0">
                <a:latin typeface="楷体" panose="02010609060101010101" pitchFamily="49" charset="-122"/>
                <a:ea typeface="楷体" panose="02010609060101010101" pitchFamily="49" charset="-122"/>
              </a:rPr>
              <a:t>D.18</a:t>
            </a:r>
            <a:r>
              <a:rPr lang="zh-CN" altLang="en-US" sz="2800" dirty="0">
                <a:latin typeface="楷体" panose="02010609060101010101" pitchFamily="49" charset="-122"/>
                <a:ea typeface="楷体" panose="02010609060101010101" pitchFamily="49" charset="-122"/>
              </a:rPr>
              <a:t>世纪</a:t>
            </a:r>
            <a:r>
              <a:rPr lang="en-US" altLang="zh-CN" sz="2800" dirty="0">
                <a:latin typeface="楷体" panose="02010609060101010101" pitchFamily="49" charset="-122"/>
                <a:ea typeface="楷体" panose="02010609060101010101" pitchFamily="49" charset="-122"/>
              </a:rPr>
              <a:t>40</a:t>
            </a:r>
            <a:r>
              <a:rPr lang="zh-CN" altLang="en-US" sz="2800" dirty="0">
                <a:latin typeface="楷体" panose="02010609060101010101" pitchFamily="49" charset="-122"/>
                <a:ea typeface="楷体" panose="02010609060101010101" pitchFamily="49" charset="-122"/>
              </a:rPr>
              <a:t>年代</a:t>
            </a:r>
          </a:p>
          <a:p>
            <a:pPr eaLnBrk="1" hangingPunct="1"/>
            <a:endParaRPr lang="zh-CN" altLang="en-US" dirty="0"/>
          </a:p>
        </p:txBody>
      </p:sp>
    </p:spTree>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内容占位符 2"/>
          <p:cNvSpPr>
            <a:spLocks noGrp="1"/>
          </p:cNvSpPr>
          <p:nvPr>
            <p:ph idx="4294967295"/>
          </p:nvPr>
        </p:nvSpPr>
        <p:spPr>
          <a:xfrm>
            <a:off x="2133601" y="981075"/>
            <a:ext cx="8442959" cy="5214938"/>
          </a:xfrm>
        </p:spPr>
        <p:txBody>
          <a:bodyPr/>
          <a:lstStyle/>
          <a:p>
            <a:pPr eaLnBrk="1" hangingPunct="1"/>
            <a:endParaRPr lang="en-US" altLang="zh-CN" sz="2800" b="1" dirty="0"/>
          </a:p>
          <a:p>
            <a:pPr eaLnBrk="1" hangingPunct="1"/>
            <a:r>
              <a:rPr lang="en-US" altLang="zh-CN" sz="2800" b="1" dirty="0"/>
              <a:t> 3</a:t>
            </a:r>
            <a:r>
              <a:rPr lang="zh-CN" altLang="en-US" sz="2800" b="1" dirty="0"/>
              <a:t>．马克思主义哲学与具体科学的关系是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整体与局部的关系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抽象和具体的关系</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一般与个别的关系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理论和实践的关系</a:t>
            </a:r>
          </a:p>
          <a:p>
            <a:pPr eaLnBrk="1" hangingPunct="1"/>
            <a:r>
              <a:rPr lang="zh-CN" altLang="en-US" sz="2800" dirty="0">
                <a:latin typeface="楷体" panose="02010609060101010101" pitchFamily="49" charset="-122"/>
                <a:ea typeface="楷体" panose="02010609060101010101" pitchFamily="49" charset="-122"/>
              </a:rPr>
              <a:t> </a:t>
            </a:r>
          </a:p>
          <a:p>
            <a:pPr eaLnBrk="1" hangingPunct="1"/>
            <a:endParaRPr lang="zh-CN" altLang="en-US" dirty="0"/>
          </a:p>
        </p:txBody>
      </p:sp>
    </p:spTree>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内容占位符 2"/>
          <p:cNvSpPr>
            <a:spLocks noGrp="1"/>
          </p:cNvSpPr>
          <p:nvPr>
            <p:ph idx="4294967295"/>
          </p:nvPr>
        </p:nvSpPr>
        <p:spPr>
          <a:xfrm>
            <a:off x="2438400" y="1268413"/>
            <a:ext cx="7122160" cy="4351337"/>
          </a:xfrm>
        </p:spPr>
        <p:txBody>
          <a:bodyPr>
            <a:normAutofit/>
          </a:bodyPr>
          <a:lstStyle/>
          <a:p>
            <a:pPr eaLnBrk="1" hangingPunct="1">
              <a:buFont typeface="Wingdings" panose="05000000000000000000" pitchFamily="2" charset="2"/>
              <a:buNone/>
            </a:pPr>
            <a:r>
              <a:rPr lang="en-US" altLang="zh-CN" sz="2800" b="1" dirty="0"/>
              <a:t>  4.</a:t>
            </a:r>
            <a:r>
              <a:rPr lang="zh-CN" altLang="en-US" sz="2800" b="1" dirty="0"/>
              <a:t>否认思维与存在的统一性会导致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可知论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不可知论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反映论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先验论</a:t>
            </a:r>
          </a:p>
          <a:p>
            <a:pPr eaLnBrk="1" hangingPunct="1"/>
            <a:r>
              <a:rPr lang="en-US" altLang="zh-CN" sz="2800" b="1" dirty="0"/>
              <a:t>5.</a:t>
            </a:r>
            <a:r>
              <a:rPr lang="zh-CN" altLang="en-US" sz="2800" b="1" dirty="0"/>
              <a:t>哲学是  </a:t>
            </a:r>
          </a:p>
          <a:p>
            <a:pPr eaLnBrk="1" hangingPunct="1"/>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关于自然界和社会一般发展规律的科学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科学的世界观的方法论</a:t>
            </a:r>
          </a:p>
          <a:p>
            <a:pPr eaLnBrk="1" hangingPunct="1"/>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理论化、系统化的世界观和方法论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革命化和科学化相统一的世界观</a:t>
            </a: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p>
        </p:txBody>
      </p:sp>
    </p:spTree>
  </p:cSld>
  <p:clrMapOvr>
    <a:masterClrMapping/>
  </p:clrMapOvr>
  <p:transition>
    <p:rand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内容占位符 2"/>
          <p:cNvSpPr>
            <a:spLocks noGrp="1"/>
          </p:cNvSpPr>
          <p:nvPr>
            <p:ph idx="4294967295"/>
          </p:nvPr>
        </p:nvSpPr>
        <p:spPr>
          <a:xfrm>
            <a:off x="2316480" y="1635125"/>
            <a:ext cx="8503920" cy="4525963"/>
          </a:xfrm>
        </p:spPr>
        <p:txBody>
          <a:bodyPr/>
          <a:lstStyle/>
          <a:p>
            <a:pPr eaLnBrk="1" hangingPunct="1"/>
            <a:r>
              <a:rPr lang="en-US" altLang="zh-CN" sz="2800" b="1" dirty="0"/>
              <a:t>6.</a:t>
            </a:r>
            <a:r>
              <a:rPr lang="zh-CN" altLang="en-US" sz="2800" b="1" dirty="0"/>
              <a:t>古代朴素唯物主义的突出特点是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不彻底性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形而上学性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直观性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机械性</a:t>
            </a:r>
          </a:p>
          <a:p>
            <a:pPr eaLnBrk="1" hangingPunct="1"/>
            <a:r>
              <a:rPr lang="en-US" altLang="zh-CN" sz="2800" b="1" dirty="0"/>
              <a:t>7</a:t>
            </a:r>
            <a:r>
              <a:rPr lang="zh-CN" altLang="en-US" sz="2800" b="1" dirty="0"/>
              <a:t>．马克思主义哲学的革命性是指它不崇拜任何东西，按其本性来说，它是 </a:t>
            </a:r>
          </a:p>
          <a:p>
            <a:pPr eaLnBrk="1" hangingPunct="1"/>
            <a:r>
              <a:rPr lang="zh-CN" altLang="en-US" sz="2800" dirty="0"/>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批判的、革命的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唯物的、辩证的</a:t>
            </a: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彻底的、完备的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实践的、客观的</a:t>
            </a:r>
          </a:p>
          <a:p>
            <a:pPr eaLnBrk="1" hangingPunct="1"/>
            <a:endParaRPr lang="zh-CN" altLang="en-US" sz="2800" dirty="0"/>
          </a:p>
        </p:txBody>
      </p:sp>
    </p:spTree>
  </p:cSld>
  <p:clrMapOvr>
    <a:masterClrMapping/>
  </p:clrMapOvr>
  <p:transition>
    <p:rand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内容占位符 2"/>
          <p:cNvSpPr>
            <a:spLocks noGrp="1"/>
          </p:cNvSpPr>
          <p:nvPr>
            <p:ph idx="4294967295"/>
          </p:nvPr>
        </p:nvSpPr>
        <p:spPr>
          <a:xfrm>
            <a:off x="2428240" y="1463675"/>
            <a:ext cx="6045200" cy="3754438"/>
          </a:xfrm>
        </p:spPr>
        <p:txBody>
          <a:bodyPr/>
          <a:lstStyle/>
          <a:p>
            <a:pPr eaLnBrk="1" hangingPunct="1"/>
            <a:r>
              <a:rPr lang="en-US" altLang="zh-CN" sz="2800" b="1" dirty="0"/>
              <a:t>  8.</a:t>
            </a:r>
            <a:r>
              <a:rPr lang="zh-CN" altLang="en-US" sz="2800" b="1" dirty="0"/>
              <a:t>一切唯心主义都主张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 世界是不可认识的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 人在神的启示下可以认识世界</a:t>
            </a: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 世界万物不过是“感觉的复合”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认识归根结底来源于精神</a:t>
            </a:r>
          </a:p>
          <a:p>
            <a:pPr eaLnBrk="1" hangingPunct="1"/>
            <a:endParaRPr lang="zh-CN" altLang="en-US" dirty="0"/>
          </a:p>
        </p:txBody>
      </p:sp>
    </p:spTree>
  </p:cSld>
  <p:clrMapOvr>
    <a:masterClrMapping/>
  </p:clrMapOvr>
  <p:transition>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3"/>
          <p:cNvSpPr>
            <a:spLocks noGrp="1" noChangeArrowheads="1"/>
          </p:cNvSpPr>
          <p:nvPr>
            <p:ph type="body" idx="4294967295"/>
          </p:nvPr>
        </p:nvSpPr>
        <p:spPr>
          <a:xfrm>
            <a:off x="2987040" y="1544319"/>
            <a:ext cx="7203440" cy="3602355"/>
          </a:xfrm>
        </p:spPr>
        <p:txBody>
          <a:bodyPr>
            <a:normAutofit fontScale="92500" lnSpcReduction="20000"/>
          </a:bodyPr>
          <a:lstStyle/>
          <a:p>
            <a:pPr eaLnBrk="1" hangingPunct="1">
              <a:lnSpc>
                <a:spcPct val="80000"/>
              </a:lnSpc>
              <a:buFont typeface="Wingdings" panose="05000000000000000000" pitchFamily="2" charset="2"/>
              <a:buNone/>
            </a:pPr>
            <a:r>
              <a:rPr lang="en-US" altLang="zh-CN" b="1" dirty="0"/>
              <a:t>  </a:t>
            </a:r>
          </a:p>
          <a:p>
            <a:pPr eaLnBrk="1" hangingPunct="1">
              <a:lnSpc>
                <a:spcPct val="80000"/>
              </a:lnSpc>
              <a:buFont typeface="Wingdings" panose="05000000000000000000" pitchFamily="2" charset="2"/>
              <a:buNone/>
            </a:pPr>
            <a:r>
              <a:rPr lang="en-US" altLang="zh-CN" b="1" dirty="0"/>
              <a:t>   </a:t>
            </a:r>
            <a:r>
              <a:rPr lang="en-US" altLang="zh-CN" sz="2800" b="1" dirty="0"/>
              <a:t>9.</a:t>
            </a:r>
            <a:r>
              <a:rPr lang="zh-CN" altLang="en-US" sz="2800" b="1" dirty="0"/>
              <a:t>旧唯物主义只限于</a:t>
            </a:r>
          </a:p>
          <a:p>
            <a:pPr eaLnBrk="1" hangingPunct="1">
              <a:lnSpc>
                <a:spcPct val="80000"/>
              </a:lnSpc>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世界观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历史观</a:t>
            </a:r>
          </a:p>
          <a:p>
            <a:pPr eaLnBrk="1" hangingPunct="1">
              <a:lnSpc>
                <a:spcPct val="80000"/>
              </a:lnSpc>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自然观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人生观</a:t>
            </a:r>
          </a:p>
          <a:p>
            <a:pPr eaLnBrk="1" hangingPunct="1">
              <a:lnSpc>
                <a:spcPct val="80000"/>
              </a:lnSpc>
            </a:pPr>
            <a:r>
              <a:rPr lang="en-US" altLang="zh-CN" sz="2800" b="1" dirty="0"/>
              <a:t>10.</a:t>
            </a:r>
            <a:r>
              <a:rPr lang="zh-CN" altLang="en-US" sz="2800" b="1" dirty="0"/>
              <a:t>马克思主义哲学产生以前，不存在严格意义</a:t>
            </a:r>
            <a:endParaRPr lang="en-US" altLang="zh-CN" sz="2800" b="1" dirty="0"/>
          </a:p>
          <a:p>
            <a:pPr eaLnBrk="1" hangingPunct="1">
              <a:lnSpc>
                <a:spcPct val="80000"/>
              </a:lnSpc>
            </a:pPr>
            <a:r>
              <a:rPr lang="zh-CN" altLang="en-US" sz="2800" b="1" dirty="0"/>
              <a:t>上的</a:t>
            </a:r>
          </a:p>
          <a:p>
            <a:pPr eaLnBrk="1" hangingPunct="1">
              <a:lnSpc>
                <a:spcPct val="80000"/>
              </a:lnSpc>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唯物主义和唯心主义的对立</a:t>
            </a:r>
          </a:p>
          <a:p>
            <a:pPr eaLnBrk="1" hangingPunct="1">
              <a:lnSpc>
                <a:spcPct val="80000"/>
              </a:lnSpc>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辩证法和形而上学的对立</a:t>
            </a:r>
          </a:p>
          <a:p>
            <a:pPr eaLnBrk="1" hangingPunct="1">
              <a:lnSpc>
                <a:spcPct val="80000"/>
              </a:lnSpc>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可知论和不可知论的对立</a:t>
            </a:r>
          </a:p>
          <a:p>
            <a:pPr eaLnBrk="1" hangingPunct="1">
              <a:lnSpc>
                <a:spcPct val="80000"/>
              </a:lnSpc>
            </a:pP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唯物史观和唯心史观的对立</a:t>
            </a:r>
          </a:p>
        </p:txBody>
      </p:sp>
    </p:spTree>
  </p:cSld>
  <p:clrMapOvr>
    <a:masterClrMapping/>
  </p:clrMapOvr>
  <p:transition>
    <p:rand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3"/>
          <p:cNvSpPr>
            <a:spLocks noGrp="1"/>
          </p:cNvSpPr>
          <p:nvPr>
            <p:ph idx="4294967295"/>
          </p:nvPr>
        </p:nvSpPr>
        <p:spPr>
          <a:xfrm>
            <a:off x="2255520" y="1422400"/>
            <a:ext cx="7650480" cy="3765550"/>
          </a:xfrm>
        </p:spPr>
        <p:txBody>
          <a:bodyPr>
            <a:normAutofit/>
          </a:bodyPr>
          <a:lstStyle/>
          <a:p>
            <a:pPr eaLnBrk="1" hangingPunct="1"/>
            <a:r>
              <a:rPr lang="en-US" altLang="zh-CN" sz="2800" b="1" dirty="0"/>
              <a:t>11.</a:t>
            </a:r>
            <a:r>
              <a:rPr lang="zh-CN" altLang="en-US" sz="2800" b="1" dirty="0"/>
              <a:t>马克思主义哲学最显著的特点是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阶级性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革命性</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实践性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科学性</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b="1" dirty="0"/>
              <a:t>12.</a:t>
            </a:r>
            <a:r>
              <a:rPr lang="zh-CN" altLang="en-US" sz="2800" b="1" dirty="0"/>
              <a:t>哲学是</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科学之科学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科学的世界观</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理论化的世界观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科学之总汇</a:t>
            </a:r>
          </a:p>
        </p:txBody>
      </p:sp>
    </p:spTree>
  </p:cSld>
  <p:clrMapOvr>
    <a:masterClrMapping/>
  </p:clrMapOvr>
  <p:transition>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内容占位符 2"/>
          <p:cNvSpPr>
            <a:spLocks noGrp="1"/>
          </p:cNvSpPr>
          <p:nvPr>
            <p:ph idx="4294967295"/>
          </p:nvPr>
        </p:nvSpPr>
        <p:spPr>
          <a:xfrm>
            <a:off x="2336800" y="1604963"/>
            <a:ext cx="7152640" cy="3727450"/>
          </a:xfrm>
        </p:spPr>
        <p:txBody>
          <a:bodyPr/>
          <a:lstStyle/>
          <a:p>
            <a:pPr eaLnBrk="1" hangingPunct="1"/>
            <a:r>
              <a:rPr lang="en-US" altLang="zh-CN" sz="2800" b="1" dirty="0"/>
              <a:t>13.</a:t>
            </a:r>
            <a:r>
              <a:rPr lang="zh-CN" altLang="en-US" sz="2800" b="1" dirty="0"/>
              <a:t>对哲学基本问题第一方面内容的回答方式不同，是我们划分</a:t>
            </a:r>
            <a:r>
              <a:rPr lang="zh-CN" altLang="en-US" sz="2800" dirty="0"/>
              <a:t> </a:t>
            </a:r>
            <a:endParaRPr lang="en-US" altLang="zh-CN" sz="2800"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唯物主义和唯心主义的标准</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可知论和不可知论的标准</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辩证法和形而上学的标准</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唯物史观和唯心史观的标准      </a:t>
            </a:r>
          </a:p>
        </p:txBody>
      </p:sp>
    </p:spTree>
  </p:cSld>
  <p:clrMapOvr>
    <a:masterClrMapping/>
  </p:clrMapOvr>
  <p:transition>
    <p:rand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内容占位符 2"/>
          <p:cNvSpPr>
            <a:spLocks noGrp="1"/>
          </p:cNvSpPr>
          <p:nvPr>
            <p:ph idx="4294967295"/>
          </p:nvPr>
        </p:nvSpPr>
        <p:spPr>
          <a:xfrm>
            <a:off x="2621280" y="1697038"/>
            <a:ext cx="7061200" cy="3490912"/>
          </a:xfrm>
        </p:spPr>
        <p:txBody>
          <a:bodyPr>
            <a:normAutofit lnSpcReduction="10000"/>
          </a:bodyPr>
          <a:lstStyle/>
          <a:p>
            <a:pPr eaLnBrk="1" hangingPunct="1"/>
            <a:r>
              <a:rPr lang="en-US" altLang="zh-CN" sz="2800" b="1" dirty="0"/>
              <a:t>14.</a:t>
            </a:r>
            <a:r>
              <a:rPr lang="zh-CN" altLang="en-US" sz="2800" b="1" dirty="0"/>
              <a:t>我国汉代著名哲学家董仲舒认为：“古之天下，亦今之天下；今之天下，亦古之天下。”这一观点是</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辩证法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唯心主义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形而上学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唯物主义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b="1" dirty="0"/>
              <a:t>15.</a:t>
            </a:r>
            <a:r>
              <a:rPr lang="zh-CN" altLang="en-US" sz="2800" b="1" dirty="0"/>
              <a:t>只见树木，不见森林是</a:t>
            </a:r>
            <a:endParaRPr lang="en-US" altLang="zh-CN" sz="2800" b="1" dirty="0"/>
          </a:p>
          <a:p>
            <a:pPr eaLnBrk="1" hangingPunct="1"/>
            <a:r>
              <a:rPr lang="en-US" altLang="zh-CN" sz="2800" dirty="0"/>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辩证法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唯心主义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形而上学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唯物主义</a:t>
            </a:r>
            <a:endParaRPr lang="en-US" altLang="zh-CN" sz="2800" dirty="0">
              <a:latin typeface="楷体" panose="02010609060101010101" pitchFamily="49" charset="-122"/>
              <a:ea typeface="楷体" panose="02010609060101010101" pitchFamily="49" charset="-122"/>
            </a:endParaRPr>
          </a:p>
          <a:p>
            <a:pPr eaLnBrk="1" hangingPunct="1"/>
            <a:endParaRPr lang="zh-CN" altLang="en-US" dirty="0"/>
          </a:p>
        </p:txBody>
      </p:sp>
    </p:spTree>
  </p:cSld>
  <p:clrMapOvr>
    <a:masterClrMapping/>
  </p:clrMapOvr>
  <p:transition>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内容占位符 2"/>
          <p:cNvSpPr>
            <a:spLocks noGrp="1"/>
          </p:cNvSpPr>
          <p:nvPr>
            <p:ph idx="4294967295"/>
          </p:nvPr>
        </p:nvSpPr>
        <p:spPr>
          <a:xfrm>
            <a:off x="2550160" y="1768475"/>
            <a:ext cx="7030720" cy="3490913"/>
          </a:xfrm>
        </p:spPr>
        <p:txBody>
          <a:bodyPr>
            <a:normAutofit/>
          </a:bodyPr>
          <a:lstStyle/>
          <a:p>
            <a:pPr eaLnBrk="1" hangingPunct="1"/>
            <a:r>
              <a:rPr lang="en-US" altLang="zh-CN" sz="2800" b="1" dirty="0"/>
              <a:t>16.</a:t>
            </a:r>
            <a:r>
              <a:rPr lang="zh-CN" altLang="en-US" sz="2800" b="1" dirty="0"/>
              <a:t>哲学史上，在唯物主义和唯心主义对立的同时，总是交织着</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辩证法和形而上学的斗争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二元论和一元论的对立</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可知论和不可知论的斗争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唯物史观和唯心史观的对立</a:t>
            </a: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8" name="内容占位符 7"/>
          <p:cNvSpPr>
            <a:spLocks noGrp="1"/>
          </p:cNvSpPr>
          <p:nvPr>
            <p:ph idx="1"/>
          </p:nvPr>
        </p:nvSpPr>
        <p:spPr>
          <a:xfrm>
            <a:off x="720724" y="1598687"/>
            <a:ext cx="4318636" cy="4859263"/>
          </a:xfrm>
        </p:spPr>
        <p:txBody>
          <a:bodyPr/>
          <a:lstStyle/>
          <a:p>
            <a:r>
              <a:rPr lang="en-US" altLang="zh-CN" sz="3200" dirty="0">
                <a:latin typeface="楷体" panose="02010609060101010101" pitchFamily="49" charset="-122"/>
                <a:ea typeface="楷体" panose="02010609060101010101" pitchFamily="49" charset="-122"/>
              </a:rPr>
              <a:t>2.</a:t>
            </a:r>
            <a:r>
              <a:rPr lang="zh-CN" altLang="en-US" sz="3200" dirty="0">
                <a:latin typeface="楷体" panose="02010609060101010101" pitchFamily="49" charset="-122"/>
                <a:ea typeface="楷体" panose="02010609060101010101" pitchFamily="49" charset="-122"/>
              </a:rPr>
              <a:t>没有信仰也会使得中国人犯了错也无处忏悔，精神的痛苦无处发泄。</a:t>
            </a:r>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598687"/>
            <a:ext cx="6251576" cy="391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内容占位符 2"/>
          <p:cNvSpPr>
            <a:spLocks noGrp="1"/>
          </p:cNvSpPr>
          <p:nvPr>
            <p:ph idx="4294967295"/>
          </p:nvPr>
        </p:nvSpPr>
        <p:spPr>
          <a:xfrm>
            <a:off x="2204720" y="1787525"/>
            <a:ext cx="7508240" cy="4389438"/>
          </a:xfrm>
        </p:spPr>
        <p:txBody>
          <a:bodyPr/>
          <a:lstStyle/>
          <a:p>
            <a:pPr eaLnBrk="1" hangingPunct="1"/>
            <a:endParaRPr lang="en-US" altLang="zh-CN" sz="2800" b="1" dirty="0"/>
          </a:p>
          <a:p>
            <a:pPr eaLnBrk="1" hangingPunct="1"/>
            <a:r>
              <a:rPr lang="en-US" altLang="zh-CN" sz="2800" b="1" dirty="0"/>
              <a:t>17.</a:t>
            </a:r>
            <a:r>
              <a:rPr lang="zh-CN" altLang="en-US" sz="2800" b="1" dirty="0"/>
              <a:t>下列哪种观点属于主观唯心主义</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人的理性为自然立法</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生死有命富贵在天</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绝对精神产生万物</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现实世界是理念世界的影子</a:t>
            </a:r>
          </a:p>
        </p:txBody>
      </p:sp>
    </p:spTree>
  </p:cSld>
  <p:clrMapOvr>
    <a:masterClrMapping/>
  </p:clrMapOvr>
  <p:transition>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内容占位符 2"/>
          <p:cNvSpPr>
            <a:spLocks noGrp="1"/>
          </p:cNvSpPr>
          <p:nvPr>
            <p:ph idx="4294967295"/>
          </p:nvPr>
        </p:nvSpPr>
        <p:spPr>
          <a:xfrm>
            <a:off x="2245360" y="2397125"/>
            <a:ext cx="6827520" cy="3779838"/>
          </a:xfrm>
        </p:spPr>
        <p:txBody>
          <a:bodyPr/>
          <a:lstStyle/>
          <a:p>
            <a:pPr eaLnBrk="1" hangingPunct="1"/>
            <a:r>
              <a:rPr lang="en-US" altLang="zh-CN" sz="2800" b="1" dirty="0"/>
              <a:t>18.</a:t>
            </a:r>
            <a:r>
              <a:rPr lang="zh-CN" altLang="en-US" sz="2800" b="1" dirty="0"/>
              <a:t>为刚产生的马克思主义哲学提供有力论据的自然科学成果是</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牛顿力学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能量守恒定律</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进化论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细胞学说</a:t>
            </a:r>
          </a:p>
        </p:txBody>
      </p:sp>
    </p:spTree>
  </p:cSld>
  <p:clrMapOvr>
    <a:masterClrMapping/>
  </p:clrMapOvr>
  <p:transition>
    <p:rand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p:cNvSpPr>
          <p:nvPr>
            <p:ph type="title" idx="4294967295"/>
          </p:nvPr>
        </p:nvSpPr>
        <p:spPr>
          <a:xfrm>
            <a:off x="1351280" y="274638"/>
            <a:ext cx="6878320" cy="1143000"/>
          </a:xfrm>
        </p:spPr>
        <p:txBody>
          <a:bodyPr/>
          <a:lstStyle/>
          <a:p>
            <a:pPr eaLnBrk="1" hangingPunct="1"/>
            <a:r>
              <a:rPr lang="zh-CN" altLang="en-US" dirty="0">
                <a:solidFill>
                  <a:srgbClr val="FF0000"/>
                </a:solidFill>
              </a:rPr>
              <a:t>                                    二、多项选择</a:t>
            </a:r>
          </a:p>
        </p:txBody>
      </p:sp>
      <p:sp>
        <p:nvSpPr>
          <p:cNvPr id="194562" name="Rectangle 3"/>
          <p:cNvSpPr>
            <a:spLocks noGrp="1"/>
          </p:cNvSpPr>
          <p:nvPr>
            <p:ph type="body" idx="4294967295"/>
          </p:nvPr>
        </p:nvSpPr>
        <p:spPr>
          <a:xfrm>
            <a:off x="2316480" y="1544319"/>
            <a:ext cx="6576695" cy="4581843"/>
          </a:xfrm>
        </p:spPr>
        <p:txBody>
          <a:bodyPr/>
          <a:lstStyle/>
          <a:p>
            <a:pPr eaLnBrk="1" hangingPunct="1"/>
            <a:r>
              <a:rPr lang="en-US" altLang="zh-CN" b="1" dirty="0"/>
              <a:t>        </a:t>
            </a:r>
            <a:r>
              <a:rPr lang="en-US" altLang="zh-CN" sz="2800" b="1" dirty="0"/>
              <a:t>1.</a:t>
            </a:r>
            <a:r>
              <a:rPr lang="zh-CN" altLang="en-US" sz="2800" b="1" dirty="0"/>
              <a:t>下列哪些观点是客观唯心主义</a:t>
            </a:r>
          </a:p>
          <a:p>
            <a:pPr eaLnBrk="1" hangingPunct="1"/>
            <a:r>
              <a:rPr lang="en-US" altLang="zh-CN" sz="2800" dirty="0"/>
              <a:t>         </a:t>
            </a:r>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存在就是被感知</a:t>
            </a:r>
          </a:p>
          <a:p>
            <a:pPr eaLnBrk="1" hangingPunct="1"/>
            <a:r>
              <a:rPr lang="en-US" altLang="zh-CN" sz="2800" dirty="0">
                <a:latin typeface="楷体" panose="02010609060101010101" pitchFamily="49" charset="-122"/>
                <a:ea typeface="楷体" panose="02010609060101010101" pitchFamily="49" charset="-122"/>
              </a:rPr>
              <a:t>     B </a:t>
            </a:r>
            <a:r>
              <a:rPr lang="zh-CN" altLang="en-US" sz="2800" dirty="0">
                <a:latin typeface="楷体" panose="02010609060101010101" pitchFamily="49" charset="-122"/>
                <a:ea typeface="楷体" panose="02010609060101010101" pitchFamily="49" charset="-122"/>
              </a:rPr>
              <a:t>理在事先</a:t>
            </a:r>
          </a:p>
          <a:p>
            <a:pPr eaLnBrk="1" hangingPunct="1"/>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真理是人类经验的组织形式</a:t>
            </a:r>
          </a:p>
          <a:p>
            <a:pPr eaLnBrk="1" hangingPunct="1"/>
            <a:r>
              <a:rPr lang="en-US" altLang="zh-CN" sz="2800" dirty="0">
                <a:latin typeface="楷体" panose="02010609060101010101" pitchFamily="49" charset="-122"/>
                <a:ea typeface="楷体" panose="02010609060101010101" pitchFamily="49" charset="-122"/>
              </a:rPr>
              <a:t>     D </a:t>
            </a:r>
            <a:r>
              <a:rPr lang="zh-CN" altLang="en-US" sz="2800" dirty="0">
                <a:latin typeface="楷体" panose="02010609060101010101" pitchFamily="49" charset="-122"/>
                <a:ea typeface="楷体" panose="02010609060101010101" pitchFamily="49" charset="-122"/>
              </a:rPr>
              <a:t>绝对精神产生万物</a:t>
            </a:r>
          </a:p>
          <a:p>
            <a:pPr eaLnBrk="1" hangingPunct="1"/>
            <a:r>
              <a:rPr lang="en-US" altLang="zh-CN" sz="2800" dirty="0">
                <a:latin typeface="楷体" panose="02010609060101010101" pitchFamily="49" charset="-122"/>
                <a:ea typeface="楷体" panose="02010609060101010101" pitchFamily="49" charset="-122"/>
              </a:rPr>
              <a:t>     E </a:t>
            </a:r>
            <a:r>
              <a:rPr lang="zh-CN" altLang="en-US" sz="2800" dirty="0">
                <a:latin typeface="楷体" panose="02010609060101010101" pitchFamily="49" charset="-122"/>
                <a:ea typeface="楷体" panose="02010609060101010101" pitchFamily="49" charset="-122"/>
              </a:rPr>
              <a:t>现实世界是理念世界的影子</a:t>
            </a:r>
          </a:p>
        </p:txBody>
      </p:sp>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内容占位符 2"/>
          <p:cNvSpPr>
            <a:spLocks noGrp="1"/>
          </p:cNvSpPr>
          <p:nvPr>
            <p:ph idx="4294967295"/>
          </p:nvPr>
        </p:nvSpPr>
        <p:spPr>
          <a:xfrm>
            <a:off x="2143760" y="1600200"/>
            <a:ext cx="7670800" cy="4525963"/>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哲学和具体科学的关系是：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哲学是“科学之科学”</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哲学是“科学之总汇”</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哲学以科学提供的材料为依据</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哲学为科学研究提供世界观和方法论的指导</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它们相互影响。</a:t>
            </a:r>
          </a:p>
        </p:txBody>
      </p:sp>
    </p:spTree>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内容占位符 2"/>
          <p:cNvSpPr>
            <a:spLocks noGrp="1"/>
          </p:cNvSpPr>
          <p:nvPr>
            <p:ph idx="4294967295"/>
          </p:nvPr>
        </p:nvSpPr>
        <p:spPr>
          <a:xfrm>
            <a:off x="2245360" y="1574800"/>
            <a:ext cx="8056880" cy="4602163"/>
          </a:xfrm>
        </p:spPr>
        <p:txBody>
          <a:bodyPr/>
          <a:lstStyle/>
          <a:p>
            <a:pPr eaLnBrk="1" hangingPunct="1"/>
            <a:r>
              <a:rPr lang="en-US" altLang="zh-CN" sz="2800" b="1" dirty="0"/>
              <a:t>3.</a:t>
            </a:r>
            <a:r>
              <a:rPr lang="zh-CN" altLang="en-US" sz="2800" b="1" dirty="0"/>
              <a:t>哲学是</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科学的世界观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既是世界观，又是方法论</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关于自然、社会和思维发展一般规律的科学</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理论化系统化的世界观</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在阶级社会里具有阶级性</a:t>
            </a:r>
            <a:endParaRPr lang="en-US" altLang="zh-CN" sz="2800"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内容占位符 2"/>
          <p:cNvSpPr>
            <a:spLocks noGrp="1"/>
          </p:cNvSpPr>
          <p:nvPr>
            <p:ph idx="4294967295"/>
          </p:nvPr>
        </p:nvSpPr>
        <p:spPr>
          <a:xfrm>
            <a:off x="2255520" y="1125538"/>
            <a:ext cx="7437120" cy="4351337"/>
          </a:xfrm>
        </p:spPr>
        <p:txBody>
          <a:bodyPr/>
          <a:lstStyle/>
          <a:p>
            <a:pPr eaLnBrk="1" hangingPunct="1"/>
            <a:r>
              <a:rPr lang="en-US" altLang="zh-CN" sz="2800" b="1" dirty="0"/>
              <a:t>4.</a:t>
            </a:r>
            <a:r>
              <a:rPr lang="zh-CN" altLang="en-US" sz="2800" b="1" dirty="0"/>
              <a:t>唯物主义的历史形态有</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朴素唯物主义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庸俗唯物主义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机械唯物主义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辩证唯物主义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客观唯物主义</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b="1" dirty="0"/>
              <a:t>5.</a:t>
            </a:r>
            <a:r>
              <a:rPr lang="zh-CN" altLang="en-US" sz="2800" b="1" dirty="0"/>
              <a:t>辩证法的历史形态有</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朴素辩证法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唯心主义辩证法</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主观辩证法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客观辩证法</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唯物主义辩证法</a:t>
            </a:r>
          </a:p>
        </p:txBody>
      </p:sp>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内容占位符 2"/>
          <p:cNvSpPr>
            <a:spLocks noGrp="1"/>
          </p:cNvSpPr>
          <p:nvPr>
            <p:ph idx="4294967295"/>
          </p:nvPr>
        </p:nvSpPr>
        <p:spPr>
          <a:xfrm>
            <a:off x="2164081" y="1788160"/>
            <a:ext cx="7071359" cy="4355465"/>
          </a:xfrm>
        </p:spPr>
        <p:txBody>
          <a:bodyPr>
            <a:normAutofit/>
          </a:bodyPr>
          <a:lstStyle/>
          <a:p>
            <a:pPr eaLnBrk="1" hangingPunct="1"/>
            <a:r>
              <a:rPr lang="en-US" altLang="zh-CN" sz="2800" b="1" dirty="0"/>
              <a:t>6.</a:t>
            </a:r>
            <a:r>
              <a:rPr lang="zh-CN" altLang="en-US" sz="2800" b="1" dirty="0"/>
              <a:t>马克思主义哲学和以往旧哲学的区别是</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它是科学之科学</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它是对自然、社会和思维知识的概括</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它具有实践性</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它是无产阶级的世界观和方法论</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它是彻底的唯物主义哲学</a:t>
            </a:r>
          </a:p>
        </p:txBody>
      </p:sp>
    </p:spTree>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内容占位符 2"/>
          <p:cNvSpPr>
            <a:spLocks noGrp="1"/>
          </p:cNvSpPr>
          <p:nvPr>
            <p:ph idx="4294967295"/>
          </p:nvPr>
        </p:nvSpPr>
        <p:spPr>
          <a:xfrm>
            <a:off x="2397760" y="1778000"/>
            <a:ext cx="6238240" cy="4365625"/>
          </a:xfrm>
        </p:spPr>
        <p:txBody>
          <a:bodyPr/>
          <a:lstStyle/>
          <a:p>
            <a:pPr eaLnBrk="1" hangingPunct="1"/>
            <a:r>
              <a:rPr lang="en-US" altLang="zh-CN" sz="2800" b="1" dirty="0"/>
              <a:t>7.</a:t>
            </a:r>
            <a:r>
              <a:rPr lang="zh-CN" altLang="en-US" sz="2800" b="1" dirty="0"/>
              <a:t>下列哲学家属于人本主义的是</a:t>
            </a:r>
            <a:endParaRPr lang="en-US" altLang="zh-CN"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尼采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萨特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孔德</a:t>
            </a:r>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马赫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叔本华</a:t>
            </a:r>
            <a:endParaRPr lang="en-US" altLang="zh-CN" sz="2800" dirty="0">
              <a:latin typeface="楷体" panose="02010609060101010101" pitchFamily="49" charset="-122"/>
              <a:ea typeface="楷体" panose="02010609060101010101" pitchFamily="49" charset="-122"/>
            </a:endParaRPr>
          </a:p>
          <a:p>
            <a:pPr eaLnBrk="1" hangingPunct="1"/>
            <a:endParaRPr lang="zh-CN" altLang="en-US" dirty="0"/>
          </a:p>
        </p:txBody>
      </p:sp>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49681" y="1123950"/>
            <a:ext cx="9926320" cy="5019675"/>
          </a:xfrm>
        </p:spPr>
        <p:txBody>
          <a:bodyPr/>
          <a:lstStyle/>
          <a:p>
            <a:r>
              <a:rPr lang="en-US" altLang="zh-CN" dirty="0"/>
              <a:t>8《</a:t>
            </a:r>
            <a:r>
              <a:rPr lang="zh-CN" altLang="en-US" dirty="0"/>
              <a:t>传习录</a:t>
            </a:r>
            <a:r>
              <a:rPr lang="en-US" altLang="zh-CN" dirty="0"/>
              <a:t>》</a:t>
            </a:r>
            <a:r>
              <a:rPr lang="zh-CN" altLang="en-US" dirty="0"/>
              <a:t>记载，王阳明游南镇，一友指岩中花树问曰：天下无心外之 物，如此花树在深山中自开自落，于我心亦何相关？先生曰：你未看此花时，此花与汝心同归于寂；你来看此花时，此花颜色一时明白起来，便知此花不在你的心外。”王阳明这一观点的错误是  （多）</a:t>
            </a:r>
          </a:p>
          <a:p>
            <a:r>
              <a:rPr lang="en-US" altLang="zh-CN" b="1"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把人对花的感觉与花的存在等同起来 </a:t>
            </a:r>
          </a:p>
          <a:p>
            <a:r>
              <a:rPr lang="en-US" altLang="zh-CN" b="1"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把人对花的感觉夸大成脱离花的独立实体 </a:t>
            </a:r>
          </a:p>
          <a:p>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认为人对花的感觉与花的存在具有同一性</a:t>
            </a:r>
          </a:p>
          <a:p>
            <a:r>
              <a:rPr lang="en-US" altLang="zh-CN" dirty="0">
                <a:latin typeface="楷体" panose="02010609060101010101" pitchFamily="49" charset="-122"/>
                <a:ea typeface="楷体" panose="02010609060101010101" pitchFamily="49" charset="-122"/>
              </a:rPr>
              <a:t>D.</a:t>
            </a:r>
            <a:r>
              <a:rPr lang="zh-CN" altLang="en-US" dirty="0">
                <a:latin typeface="楷体" panose="02010609060101010101" pitchFamily="49" charset="-122"/>
                <a:ea typeface="楷体" panose="02010609060101010101" pitchFamily="49" charset="-122"/>
              </a:rPr>
              <a:t>主张人对花的感觉是主观与客观的统一 </a:t>
            </a:r>
          </a:p>
          <a:p>
            <a:r>
              <a:rPr lang="en-US" altLang="zh-CN" dirty="0">
                <a:latin typeface="楷体" panose="02010609060101010101" pitchFamily="49" charset="-122"/>
                <a:ea typeface="楷体" panose="02010609060101010101" pitchFamily="49" charset="-122"/>
              </a:rPr>
              <a:t>E.</a:t>
            </a:r>
            <a:r>
              <a:rPr lang="zh-CN" altLang="en-US" dirty="0">
                <a:latin typeface="楷体" panose="02010609060101010101" pitchFamily="49" charset="-122"/>
                <a:ea typeface="楷体" panose="02010609060101010101" pitchFamily="49" charset="-122"/>
              </a:rPr>
              <a:t>肯定人对花的感觉的能动性 </a:t>
            </a:r>
          </a:p>
          <a:p>
            <a:endParaRPr lang="zh-CN" alt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828801" y="1123950"/>
            <a:ext cx="9072880" cy="5019675"/>
          </a:xfrm>
        </p:spPr>
        <p:txBody>
          <a:bodyPr>
            <a:normAutofit/>
          </a:bodyPr>
          <a:lstStyle/>
          <a:p>
            <a:r>
              <a:rPr lang="en-US" altLang="zh-CN" sz="2800" dirty="0"/>
              <a:t>9.</a:t>
            </a:r>
            <a:r>
              <a:rPr lang="zh-CN" altLang="en-US" sz="2800" dirty="0"/>
              <a:t>下列观点属于主观唯心主义的是</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我思故我在</a:t>
            </a: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人的理性为自然立法</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世界是绝对精神的外化</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万物皆备于我</a:t>
            </a:r>
          </a:p>
          <a:p>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存在是感觉的复合</a:t>
            </a:r>
          </a:p>
          <a:p>
            <a:endParaRPr lang="zh-CN"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257425" y="1700809"/>
            <a:ext cx="3765551" cy="2827983"/>
          </a:xfrm>
        </p:spPr>
        <p:txBody>
          <a:bodyPr/>
          <a:lstStyle/>
          <a:p>
            <a:r>
              <a:rPr lang="zh-CN" altLang="en-US" sz="3200" dirty="0">
                <a:latin typeface="宋体" panose="02010600030101010101" pitchFamily="2" charset="-122"/>
                <a:ea typeface="宋体" panose="02010600030101010101" pitchFamily="2" charset="-122"/>
              </a:rPr>
              <a:t>青年佛系，</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中年油腻，</a:t>
            </a:r>
          </a:p>
          <a:p>
            <a:r>
              <a:rPr lang="zh-CN" altLang="en-US" sz="3200" dirty="0">
                <a:latin typeface="宋体" panose="02010600030101010101" pitchFamily="2" charset="-122"/>
                <a:ea typeface="宋体" panose="02010600030101010101" pitchFamily="2" charset="-122"/>
              </a:rPr>
              <a:t>我们指望谁？</a:t>
            </a:r>
          </a:p>
          <a:p>
            <a:r>
              <a:rPr lang="zh-CN" altLang="en-US" sz="3200" dirty="0"/>
              <a:t> </a:t>
            </a:r>
          </a:p>
        </p:txBody>
      </p:sp>
      <p:sp>
        <p:nvSpPr>
          <p:cNvPr id="6" name="内容占位符 5"/>
          <p:cNvSpPr>
            <a:spLocks noGrp="1"/>
          </p:cNvSpPr>
          <p:nvPr>
            <p:ph sz="quarter" idx="4"/>
          </p:nvPr>
        </p:nvSpPr>
        <p:spPr>
          <a:xfrm>
            <a:off x="5629275" y="1700809"/>
            <a:ext cx="4411663" cy="4488855"/>
          </a:xfrm>
        </p:spPr>
        <p:txBody>
          <a:bodyPr/>
          <a:lstStyle/>
          <a:p>
            <a:pPr marL="0" indent="0">
              <a:buNone/>
            </a:pPr>
            <a:r>
              <a:rPr lang="zh-CN" altLang="en-US" sz="3600" b="1" dirty="0">
                <a:solidFill>
                  <a:srgbClr val="FF0000"/>
                </a:solidFill>
              </a:rPr>
              <a:t>“人民有信仰，</a:t>
            </a:r>
            <a:endParaRPr lang="en-US" altLang="zh-CN" sz="3600" b="1" dirty="0">
              <a:solidFill>
                <a:srgbClr val="FF0000"/>
              </a:solidFill>
            </a:endParaRPr>
          </a:p>
          <a:p>
            <a:pPr marL="0" indent="0">
              <a:buNone/>
            </a:pPr>
            <a:r>
              <a:rPr lang="en-US" altLang="zh-CN" sz="3600" b="1" dirty="0">
                <a:solidFill>
                  <a:srgbClr val="FF0000"/>
                </a:solidFill>
              </a:rPr>
              <a:t>    </a:t>
            </a:r>
            <a:r>
              <a:rPr lang="zh-CN" altLang="en-US" sz="3600" b="1" dirty="0">
                <a:solidFill>
                  <a:srgbClr val="FF0000"/>
                </a:solidFill>
              </a:rPr>
              <a:t>民族有希望，</a:t>
            </a:r>
            <a:endParaRPr lang="en-US" altLang="zh-CN" sz="3600" b="1" dirty="0">
              <a:solidFill>
                <a:srgbClr val="FF0000"/>
              </a:solidFill>
            </a:endParaRPr>
          </a:p>
          <a:p>
            <a:r>
              <a:rPr lang="zh-CN" altLang="en-US" sz="3600" b="1" dirty="0">
                <a:solidFill>
                  <a:srgbClr val="FF0000"/>
                </a:solidFill>
              </a:rPr>
              <a:t>  国家有力量”</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0" nodeType="clickEffect">
                                  <p:stCondLst>
                                    <p:cond delay="0"/>
                                  </p:stCondLst>
                                  <p:childTnLst>
                                    <p:animEffect transition="out" filter="fade">
                                      <p:cBhvr>
                                        <p:cTn id="42" dur="500" tmFilter="0, 0; .2, .5; .8, .5; 1, 0"/>
                                        <p:tgtEl>
                                          <p:spTgt spid="6">
                                            <p:txEl>
                                              <p:pRg st="0" end="0"/>
                                            </p:txEl>
                                          </p:spTgt>
                                        </p:tgtEl>
                                      </p:cBhvr>
                                    </p:animEffect>
                                    <p:animScale>
                                      <p:cBhvr>
                                        <p:cTn id="43" dur="250" autoRev="1" fill="hold"/>
                                        <p:tgtEl>
                                          <p:spTgt spid="6">
                                            <p:txEl>
                                              <p:pRg st="0" end="0"/>
                                            </p:txEl>
                                          </p:spTgt>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grpId="0" nodeType="clickEffect">
                                  <p:stCondLst>
                                    <p:cond delay="0"/>
                                  </p:stCondLst>
                                  <p:childTnLst>
                                    <p:animEffect transition="out" filter="fade">
                                      <p:cBhvr>
                                        <p:cTn id="47" dur="500" tmFilter="0, 0; .2, .5; .8, .5; 1, 0"/>
                                        <p:tgtEl>
                                          <p:spTgt spid="6">
                                            <p:txEl>
                                              <p:pRg st="1" end="1"/>
                                            </p:txEl>
                                          </p:spTgt>
                                        </p:tgtEl>
                                      </p:cBhvr>
                                    </p:animEffect>
                                    <p:animScale>
                                      <p:cBhvr>
                                        <p:cTn id="48" dur="250" autoRev="1" fill="hold"/>
                                        <p:tgtEl>
                                          <p:spTgt spid="6">
                                            <p:txEl>
                                              <p:pRg st="1" end="1"/>
                                            </p:txEl>
                                          </p:spTgt>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grpId="0" nodeType="clickEffect">
                                  <p:stCondLst>
                                    <p:cond delay="0"/>
                                  </p:stCondLst>
                                  <p:childTnLst>
                                    <p:animEffect transition="out" filter="fade">
                                      <p:cBhvr>
                                        <p:cTn id="52" dur="500" tmFilter="0, 0; .2, .5; .8, .5; 1, 0"/>
                                        <p:tgtEl>
                                          <p:spTgt spid="6">
                                            <p:txEl>
                                              <p:pRg st="2" end="2"/>
                                            </p:txEl>
                                          </p:spTgt>
                                        </p:tgtEl>
                                      </p:cBhvr>
                                    </p:animEffect>
                                    <p:animScale>
                                      <p:cBhvr>
                                        <p:cTn id="53" dur="250" autoRev="1" fill="hold"/>
                                        <p:tgtEl>
                                          <p:spTgt spid="6">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76061" y="1123950"/>
            <a:ext cx="8130209" cy="5019675"/>
          </a:xfrm>
        </p:spPr>
        <p:txBody>
          <a:bodyPr>
            <a:normAutofit/>
          </a:bodyPr>
          <a:lstStyle/>
          <a:p>
            <a:r>
              <a:rPr lang="en-US" altLang="zh-CN" sz="2800" dirty="0"/>
              <a:t>10.</a:t>
            </a:r>
            <a:r>
              <a:rPr lang="zh-CN" altLang="en-US" sz="2800" dirty="0"/>
              <a:t>马克思主义新世界观创立的关键在于马克思确立了  </a:t>
            </a:r>
          </a:p>
          <a:p>
            <a:r>
              <a:rPr lang="zh-CN" altLang="en-US" sz="2800" dirty="0">
                <a:latin typeface="宋体" panose="02010600030101010101" pitchFamily="2" charset="-122"/>
                <a:ea typeface="宋体" panose="02010600030101010101" pitchFamily="2"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剩余价值论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阶级斗争理论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无产阶级历史使命学说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科学的实践观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唯物史观</a:t>
            </a:r>
          </a:p>
          <a:p>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2146851"/>
            <a:ext cx="6297804" cy="1530627"/>
          </a:xfrm>
        </p:spPr>
        <p:txBody>
          <a:bodyPr>
            <a:noAutofit/>
          </a:bodyPr>
          <a:lstStyle/>
          <a:p>
            <a:r>
              <a:rPr lang="zh-CN" altLang="en-US" sz="3600" dirty="0"/>
              <a:t>   </a:t>
            </a:r>
            <a:br>
              <a:rPr lang="en-US" altLang="zh-CN" sz="3600" dirty="0"/>
            </a:br>
            <a:r>
              <a:rPr lang="en-US" altLang="zh-CN" sz="3600" dirty="0"/>
              <a:t>  </a:t>
            </a:r>
            <a:r>
              <a:rPr lang="zh-CN" altLang="en-US" sz="3600" dirty="0">
                <a:solidFill>
                  <a:srgbClr val="FF0000"/>
                </a:solidFill>
              </a:rPr>
              <a:t>第二章  世界的物质统一性</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6160" y="1942131"/>
            <a:ext cx="4699221" cy="895350"/>
          </a:xfrm>
        </p:spPr>
        <p:txBody>
          <a:bodyPr>
            <a:normAutofit/>
          </a:bodyPr>
          <a:lstStyle/>
          <a:p>
            <a:r>
              <a:rPr lang="zh-CN" altLang="en-US" sz="3600" dirty="0">
                <a:solidFill>
                  <a:srgbClr val="FF0000"/>
                </a:solidFill>
              </a:rPr>
              <a:t>第一节：物质</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007360" y="1442720"/>
            <a:ext cx="6776720" cy="3688080"/>
          </a:xfrm>
        </p:spPr>
        <p:txBody>
          <a:bodyPr>
            <a:normAutofit fontScale="32500" lnSpcReduction="20000"/>
          </a:bodyPr>
          <a:lstStyle/>
          <a:p>
            <a:r>
              <a:rPr lang="zh-CN" altLang="en-US" sz="12800" b="1" dirty="0">
                <a:latin typeface="宋体" panose="02010600030101010101" pitchFamily="2" charset="-122"/>
                <a:ea typeface="宋体" panose="02010600030101010101" pitchFamily="2" charset="-122"/>
              </a:rPr>
              <a:t>一、关于哲学本体论</a:t>
            </a:r>
            <a:endParaRPr lang="en-US" altLang="zh-CN" sz="12800" b="1" dirty="0">
              <a:latin typeface="宋体" panose="02010600030101010101" pitchFamily="2" charset="-122"/>
              <a:ea typeface="宋体" panose="02010600030101010101" pitchFamily="2" charset="-122"/>
            </a:endParaRPr>
          </a:p>
          <a:p>
            <a:r>
              <a:rPr lang="en-US" altLang="zh-CN" sz="11200" dirty="0">
                <a:latin typeface="楷体" panose="02010609060101010101" pitchFamily="49" charset="-122"/>
                <a:ea typeface="楷体" panose="02010609060101010101" pitchFamily="49" charset="-122"/>
              </a:rPr>
              <a:t>  </a:t>
            </a:r>
            <a:r>
              <a:rPr lang="zh-CN" altLang="en-US" sz="11200" dirty="0">
                <a:latin typeface="楷体" panose="02010609060101010101" pitchFamily="49" charset="-122"/>
                <a:ea typeface="楷体" panose="02010609060101010101" pitchFamily="49" charset="-122"/>
              </a:rPr>
              <a:t>“本体论”是关于一般存在或存在本身的哲学学说，关于世界本质的哲学学说，这种学说只能通过纯粹抽象的途径，借助于对概念的逻辑分析来实现。</a:t>
            </a:r>
            <a:endParaRPr lang="en-US" altLang="zh-CN" sz="11200" dirty="0">
              <a:latin typeface="楷体" panose="02010609060101010101" pitchFamily="49" charset="-122"/>
              <a:ea typeface="楷体" panose="02010609060101010101" pitchFamily="49" charset="-122"/>
            </a:endParaRPr>
          </a:p>
          <a:p>
            <a:r>
              <a:rPr lang="zh-CN" altLang="en-US" sz="11200" dirty="0">
                <a:solidFill>
                  <a:srgbClr val="FF0000"/>
                </a:solidFill>
                <a:latin typeface="楷体" panose="02010609060101010101" pitchFamily="49" charset="-122"/>
                <a:ea typeface="楷体" panose="02010609060101010101" pitchFamily="49" charset="-122"/>
              </a:rPr>
              <a:t>上述的解释包含三个问题：</a:t>
            </a:r>
            <a:endParaRPr lang="en-US" altLang="zh-CN" sz="11200" dirty="0">
              <a:solidFill>
                <a:srgbClr val="FF0000"/>
              </a:solidFill>
              <a:latin typeface="楷体" panose="02010609060101010101" pitchFamily="49" charset="-122"/>
              <a:ea typeface="楷体" panose="02010609060101010101" pitchFamily="49" charset="-122"/>
            </a:endParaRPr>
          </a:p>
          <a:p>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351280"/>
            <a:ext cx="7618605" cy="4582160"/>
          </a:xfrm>
        </p:spPr>
        <p:txBody>
          <a:bodyPr>
            <a:noAutofit/>
          </a:bodyPr>
          <a:lstStyle/>
          <a:p>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既然本体论是关于存在或者存在本身的哲学学说，世界上的一切事物（包括物质和精神），都是“存在者”，它是具有某种规定性（比如说桌子，它就有形状、大小、结构、形状、颜色等规定性）本体论要研究的是“在者”背后的“在”。“在”舍弃掉事物的各种各样的规定性，是一切“在者”的根据。</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757680"/>
            <a:ext cx="7303645" cy="3566160"/>
          </a:xfrm>
        </p:spPr>
        <p:txBody>
          <a:bodyPr>
            <a:noAutofit/>
          </a:bodyPr>
          <a:lstStyle/>
          <a:p>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“在”是超验的，是纯粹抽象思想的产物，是我们用经验科学的方式所无法把握的。</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391920"/>
            <a:ext cx="7374765" cy="4348480"/>
          </a:xfrm>
        </p:spPr>
        <p:txBody>
          <a:bodyPr>
            <a:noAutofit/>
          </a:bodyPr>
          <a:lstStyle/>
          <a:p>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本体论有狭义和广义之分。</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第一，狭义是本体论是寻求</a:t>
            </a:r>
            <a:r>
              <a:rPr lang="zh-CN" altLang="en-US" sz="2800" dirty="0">
                <a:solidFill>
                  <a:srgbClr val="FF0000"/>
                </a:solidFill>
                <a:latin typeface="楷体" panose="02010609060101010101" pitchFamily="49" charset="-122"/>
                <a:ea typeface="楷体" panose="02010609060101010101" pitchFamily="49" charset="-122"/>
              </a:rPr>
              <a:t>世界统一性</a:t>
            </a:r>
            <a:r>
              <a:rPr lang="zh-CN" altLang="en-US" sz="2800" dirty="0">
                <a:latin typeface="楷体" panose="02010609060101010101" pitchFamily="49" charset="-122"/>
                <a:ea typeface="楷体" panose="02010609060101010101" pitchFamily="49" charset="-122"/>
              </a:rPr>
              <a:t>。（或者可称之为存在论）这是寻找宇宙中所有“在者”的那个超验的“在”本身，其主要目的是依此为根据来说明全部“在者”是如何生成、演化和复归。如：柏拉图的“理念”，基督教的“上帝”，黑格尔的“绝对精神”；道家哲学的“道”。</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590801" y="843280"/>
            <a:ext cx="7396480" cy="4744720"/>
          </a:xfrm>
        </p:spPr>
        <p:txBody>
          <a:bodyPr>
            <a:noAutofit/>
          </a:bodyPr>
          <a:lstStyle/>
          <a:p>
            <a:r>
              <a:rPr lang="zh-CN" altLang="en-US" sz="2800" dirty="0">
                <a:latin typeface="楷体" panose="02010609060101010101" pitchFamily="49" charset="-122"/>
                <a:ea typeface="楷体" panose="02010609060101010101" pitchFamily="49" charset="-122"/>
              </a:rPr>
              <a:t>  第二，广义的本体论包括：</a:t>
            </a:r>
            <a:endParaRPr lang="en-US" altLang="zh-CN" sz="2800" dirty="0">
              <a:latin typeface="楷体" panose="02010609060101010101" pitchFamily="49" charset="-122"/>
              <a:ea typeface="楷体" panose="02010609060101010101" pitchFamily="49" charset="-122"/>
            </a:endParaRPr>
          </a:p>
          <a:p>
            <a:r>
              <a:rPr lang="en-US" altLang="zh-CN" sz="2800" dirty="0">
                <a:solidFill>
                  <a:srgbClr val="FF0000"/>
                </a:solidFill>
                <a:latin typeface="楷体" panose="02010609060101010101" pitchFamily="49" charset="-122"/>
                <a:ea typeface="楷体" panose="02010609060101010101" pitchFamily="49" charset="-122"/>
              </a:rPr>
              <a:t>  </a:t>
            </a:r>
            <a:r>
              <a:rPr lang="zh-CN" altLang="en-US" sz="2800" dirty="0">
                <a:solidFill>
                  <a:srgbClr val="FF0000"/>
                </a:solidFill>
                <a:latin typeface="楷体" panose="02010609060101010101" pitchFamily="49" charset="-122"/>
                <a:ea typeface="楷体" panose="02010609060101010101" pitchFamily="49" charset="-122"/>
              </a:rPr>
              <a:t>寻求知识统一性</a:t>
            </a:r>
            <a:r>
              <a:rPr lang="zh-CN" altLang="en-US" sz="2800" dirty="0">
                <a:latin typeface="楷体" panose="02010609060101010101" pitchFamily="49" charset="-122"/>
                <a:ea typeface="楷体" panose="02010609060101010101" pitchFamily="49" charset="-122"/>
              </a:rPr>
              <a:t>（认识论：解决的问题是认识和知识的前提，以及认识和知识何以发生、何以可能）</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a:t>
            </a:r>
            <a:r>
              <a:rPr lang="zh-CN" altLang="en-US" sz="2800" dirty="0">
                <a:solidFill>
                  <a:srgbClr val="FF0000"/>
                </a:solidFill>
                <a:latin typeface="楷体" panose="02010609060101010101" pitchFamily="49" charset="-122"/>
                <a:ea typeface="楷体" panose="02010609060101010101" pitchFamily="49" charset="-122"/>
              </a:rPr>
              <a:t>寻求意义统一性</a:t>
            </a:r>
            <a:r>
              <a:rPr lang="zh-CN" altLang="en-US" sz="2800" dirty="0">
                <a:latin typeface="楷体" panose="02010609060101010101" pitchFamily="49" charset="-122"/>
                <a:ea typeface="楷体" panose="02010609060101010101" pitchFamily="49" charset="-122"/>
              </a:rPr>
              <a:t>（价值论：它所解决的问题是世界对人的意义问题。例如古希腊哲学家提出：“人是万物的尺度。”中世纪基督教认为“上帝是最高的裁判者”。康德提出：“理性是宇宙的立法者。”费尔巴哈提出：“人的根本就是人本身。”等等）</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17"/>
          <p:cNvSpPr txBox="1">
            <a:spLocks noChangeArrowheads="1"/>
          </p:cNvSpPr>
          <p:nvPr/>
        </p:nvSpPr>
        <p:spPr bwMode="auto">
          <a:xfrm>
            <a:off x="6240464" y="5013325"/>
            <a:ext cx="1577975" cy="336550"/>
          </a:xfrm>
          <a:prstGeom prst="rect">
            <a:avLst/>
          </a:prstGeom>
          <a:noFill/>
          <a:ln w="9525">
            <a:noFill/>
            <a:miter lim="800000"/>
          </a:ln>
        </p:spPr>
        <p:txBody>
          <a:bodyPr>
            <a:spAutoFit/>
          </a:bodyPr>
          <a:lstStyle/>
          <a:p>
            <a:pPr algn="ctr">
              <a:spcBef>
                <a:spcPct val="50000"/>
              </a:spcBef>
            </a:pPr>
            <a:r>
              <a:rPr lang="en-US" altLang="zh-CN" sz="1600"/>
              <a:t>     </a:t>
            </a:r>
            <a:endParaRPr lang="zh-CN" altLang="en-US" sz="1600">
              <a:solidFill>
                <a:schemeClr val="bg1"/>
              </a:solidFill>
            </a:endParaRPr>
          </a:p>
        </p:txBody>
      </p:sp>
      <p:sp>
        <p:nvSpPr>
          <p:cNvPr id="73732" name="Text Box 22"/>
          <p:cNvSpPr txBox="1">
            <a:spLocks noChangeArrowheads="1"/>
          </p:cNvSpPr>
          <p:nvPr/>
        </p:nvSpPr>
        <p:spPr bwMode="auto">
          <a:xfrm>
            <a:off x="1919288" y="1327151"/>
            <a:ext cx="8748712" cy="3415030"/>
          </a:xfrm>
          <a:prstGeom prst="rect">
            <a:avLst/>
          </a:prstGeom>
          <a:noFill/>
          <a:ln w="9525">
            <a:noFill/>
            <a:miter lim="800000"/>
          </a:ln>
        </p:spPr>
        <p:txBody>
          <a:bodyPr>
            <a:spAutoFit/>
          </a:bodyPr>
          <a:lstStyle/>
          <a:p>
            <a:r>
              <a:rPr lang="zh-CN" altLang="en-US" sz="3600" dirty="0">
                <a:latin typeface="楷体_GB2312"/>
                <a:ea typeface="楷体_GB2312"/>
                <a:cs typeface="楷体_GB2312"/>
              </a:rPr>
              <a:t>     </a:t>
            </a:r>
            <a:endParaRPr lang="en-US" altLang="zh-CN" sz="3600" b="1" dirty="0">
              <a:solidFill>
                <a:srgbClr val="FF0000"/>
              </a:solidFill>
              <a:latin typeface="楷体_GB2312"/>
              <a:ea typeface="楷体_GB2312"/>
              <a:cs typeface="楷体_GB2312"/>
            </a:endParaRPr>
          </a:p>
          <a:p>
            <a:r>
              <a:rPr lang="zh-CN" altLang="en-US" sz="3600" b="1" dirty="0">
                <a:solidFill>
                  <a:srgbClr val="FF0000"/>
                </a:solidFill>
                <a:latin typeface="微软雅黑" panose="020B0503020204020204" pitchFamily="34" charset="-122"/>
                <a:ea typeface="微软雅黑" panose="020B0503020204020204" pitchFamily="34" charset="-122"/>
                <a:cs typeface="楷体_GB2312"/>
              </a:rPr>
              <a:t>二、</a:t>
            </a:r>
            <a:r>
              <a:rPr lang="zh-CN" altLang="en-US" sz="3600" dirty="0">
                <a:solidFill>
                  <a:srgbClr val="FF0000"/>
                </a:solidFill>
                <a:latin typeface="微软雅黑" panose="020B0503020204020204" pitchFamily="34" charset="-122"/>
                <a:ea typeface="微软雅黑" panose="020B0503020204020204" pitchFamily="34" charset="-122"/>
                <a:cs typeface="楷体_GB2312"/>
              </a:rPr>
              <a:t>在世界统一性问题上的分歧</a:t>
            </a:r>
          </a:p>
          <a:p>
            <a:endParaRPr lang="zh-CN" altLang="en-US" sz="3600" dirty="0">
              <a:latin typeface="楷体_GB2312"/>
              <a:ea typeface="楷体_GB2312"/>
              <a:cs typeface="楷体_GB2312"/>
            </a:endParaRPr>
          </a:p>
          <a:p>
            <a:r>
              <a:rPr lang="en-US" altLang="zh-CN" sz="3600" dirty="0">
                <a:latin typeface="楷体_GB2312"/>
                <a:ea typeface="楷体_GB2312"/>
                <a:cs typeface="楷体_GB2312"/>
              </a:rPr>
              <a:t> 1.</a:t>
            </a:r>
            <a:r>
              <a:rPr lang="zh-CN" altLang="en-US" sz="3600" dirty="0">
                <a:latin typeface="楷体_GB2312"/>
                <a:ea typeface="楷体_GB2312"/>
                <a:cs typeface="楷体_GB2312"/>
              </a:rPr>
              <a:t>二元论</a:t>
            </a:r>
          </a:p>
          <a:p>
            <a:endParaRPr lang="zh-CN" altLang="en-US" sz="3600" dirty="0">
              <a:latin typeface="楷体_GB2312"/>
              <a:ea typeface="楷体_GB2312"/>
              <a:cs typeface="楷体_GB2312"/>
            </a:endParaRPr>
          </a:p>
          <a:p>
            <a:r>
              <a:rPr lang="en-US" altLang="zh-CN" sz="3600" dirty="0">
                <a:latin typeface="楷体_GB2312"/>
                <a:ea typeface="楷体_GB2312"/>
                <a:cs typeface="楷体_GB2312"/>
              </a:rPr>
              <a:t> 2.</a:t>
            </a:r>
            <a:r>
              <a:rPr lang="zh-CN" altLang="en-US" sz="3600" dirty="0">
                <a:latin typeface="楷体_GB2312"/>
                <a:ea typeface="楷体_GB2312"/>
                <a:cs typeface="楷体_GB2312"/>
              </a:rPr>
              <a:t>一元论</a:t>
            </a:r>
          </a:p>
        </p:txBody>
      </p:sp>
      <p:pic>
        <p:nvPicPr>
          <p:cNvPr id="73733" name="Picture 23" descr="u=2732543908,1835311105&amp;fm=0&amp;gp=0"/>
          <p:cNvPicPr>
            <a:picLocks noChangeAspect="1"/>
          </p:cNvPicPr>
          <p:nvPr/>
        </p:nvPicPr>
        <p:blipFill>
          <a:blip r:embed="rId2"/>
          <a:srcRect/>
          <a:stretch>
            <a:fillRect/>
          </a:stretch>
        </p:blipFill>
        <p:spPr bwMode="auto">
          <a:xfrm>
            <a:off x="8897214" y="3308072"/>
            <a:ext cx="2406080" cy="3097213"/>
          </a:xfrm>
          <a:prstGeom prst="rect">
            <a:avLst/>
          </a:prstGeom>
          <a:noFill/>
          <a:ln w="9525">
            <a:noFill/>
            <a:miter lim="800000"/>
            <a:headEnd/>
            <a:tailEnd/>
          </a:ln>
        </p:spPr>
      </p:pic>
      <p:sp>
        <p:nvSpPr>
          <p:cNvPr id="201733" name="Text Box 24"/>
          <p:cNvSpPr txBox="1">
            <a:spLocks noChangeArrowheads="1"/>
          </p:cNvSpPr>
          <p:nvPr/>
        </p:nvSpPr>
        <p:spPr bwMode="auto">
          <a:xfrm>
            <a:off x="8020051" y="4672013"/>
            <a:ext cx="877163" cy="369332"/>
          </a:xfrm>
          <a:prstGeom prst="rect">
            <a:avLst/>
          </a:prstGeom>
          <a:noFill/>
          <a:ln w="9525">
            <a:noFill/>
            <a:miter lim="800000"/>
          </a:ln>
        </p:spPr>
        <p:txBody>
          <a:bodyPr wrap="none">
            <a:spAutoFit/>
          </a:bodyPr>
          <a:lstStyle/>
          <a:p>
            <a:r>
              <a:rPr lang="zh-CN" altLang="en-US" dirty="0"/>
              <a:t>笛卡尔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animEffect transition="in" filter="fade">
                                      <p:cBhvr>
                                        <p:cTn id="7" dur="500"/>
                                        <p:tgtEl>
                                          <p:spTgt spid="737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3732"/>
                                        </p:tgtEl>
                                        <p:attrNameLst>
                                          <p:attrName>style.visibility</p:attrName>
                                        </p:attrNameLst>
                                      </p:cBhvr>
                                      <p:to>
                                        <p:strVal val="visible"/>
                                      </p:to>
                                    </p:set>
                                    <p:animEffect transition="in" filter="barn(inVertical)">
                                      <p:cBhvr>
                                        <p:cTn id="12" dur="500"/>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3"/>
          <p:cNvSpPr>
            <a:spLocks noGrp="1"/>
          </p:cNvSpPr>
          <p:nvPr>
            <p:ph idx="4294967295"/>
          </p:nvPr>
        </p:nvSpPr>
        <p:spPr>
          <a:xfrm>
            <a:off x="2951921" y="1808922"/>
            <a:ext cx="7026965" cy="4368041"/>
          </a:xfrm>
        </p:spPr>
        <p:txBody>
          <a:bodyPr/>
          <a:lstStyle/>
          <a:p>
            <a:pPr eaLnBrk="1" hangingPunct="1"/>
            <a:r>
              <a:rPr lang="zh-CN" altLang="en-US" sz="2800" dirty="0">
                <a:latin typeface="楷体_GB2312"/>
                <a:ea typeface="楷体_GB2312"/>
                <a:cs typeface="楷体_GB2312"/>
              </a:rPr>
              <a:t>例题：</a:t>
            </a:r>
          </a:p>
          <a:p>
            <a:pPr eaLnBrk="1" hangingPunct="1"/>
            <a:r>
              <a:rPr lang="en-US" altLang="zh-CN" sz="2800" b="1" dirty="0">
                <a:latin typeface="华文楷体" panose="02010600040101010101" pitchFamily="2" charset="-122"/>
                <a:ea typeface="华文楷体" panose="02010600040101010101" pitchFamily="2" charset="-122"/>
                <a:cs typeface="楷体_GB2312"/>
              </a:rPr>
              <a:t>1.</a:t>
            </a:r>
            <a:r>
              <a:rPr lang="zh-CN" altLang="en-US" sz="2800" b="1" dirty="0">
                <a:latin typeface="华文楷体" panose="02010600040101010101" pitchFamily="2" charset="-122"/>
                <a:ea typeface="华文楷体" panose="02010600040101010101" pitchFamily="2" charset="-122"/>
                <a:cs typeface="楷体_GB2312"/>
              </a:rPr>
              <a:t>否认世界的统一性的哲学观点是</a:t>
            </a:r>
            <a:r>
              <a:rPr lang="zh-CN" altLang="en-US" sz="2800" dirty="0">
                <a:latin typeface="华文楷体" panose="02010600040101010101" pitchFamily="2" charset="-122"/>
                <a:ea typeface="华文楷体" panose="02010600040101010101" pitchFamily="2" charset="-122"/>
                <a:cs typeface="楷体_GB2312"/>
              </a:rPr>
              <a:t>：</a:t>
            </a:r>
          </a:p>
          <a:p>
            <a:pPr eaLnBrk="1" hangingPunct="1"/>
            <a:r>
              <a:rPr lang="en-US" altLang="zh-CN" sz="2800" dirty="0">
                <a:latin typeface="华文楷体" panose="02010600040101010101" pitchFamily="2" charset="-122"/>
                <a:ea typeface="华文楷体" panose="02010600040101010101" pitchFamily="2" charset="-122"/>
                <a:cs typeface="楷体_GB2312"/>
              </a:rPr>
              <a:t>A.</a:t>
            </a:r>
            <a:r>
              <a:rPr lang="zh-CN" altLang="en-US" sz="2800" dirty="0">
                <a:latin typeface="华文楷体" panose="02010600040101010101" pitchFamily="2" charset="-122"/>
                <a:ea typeface="华文楷体" panose="02010600040101010101" pitchFamily="2" charset="-122"/>
                <a:cs typeface="楷体_GB2312"/>
              </a:rPr>
              <a:t>唯心主义  </a:t>
            </a:r>
            <a:r>
              <a:rPr lang="en-US" altLang="zh-CN" sz="2800" dirty="0">
                <a:latin typeface="华文楷体" panose="02010600040101010101" pitchFamily="2" charset="-122"/>
                <a:ea typeface="华文楷体" panose="02010600040101010101" pitchFamily="2" charset="-122"/>
                <a:cs typeface="楷体_GB2312"/>
              </a:rPr>
              <a:t>B.</a:t>
            </a:r>
            <a:r>
              <a:rPr lang="zh-CN" altLang="en-US" sz="2800" dirty="0">
                <a:latin typeface="华文楷体" panose="02010600040101010101" pitchFamily="2" charset="-122"/>
                <a:ea typeface="华文楷体" panose="02010600040101010101" pitchFamily="2" charset="-122"/>
                <a:cs typeface="楷体_GB2312"/>
              </a:rPr>
              <a:t>形而上学</a:t>
            </a:r>
          </a:p>
          <a:p>
            <a:pPr eaLnBrk="1" hangingPunct="1"/>
            <a:r>
              <a:rPr lang="en-US" altLang="zh-CN" sz="2800" dirty="0">
                <a:latin typeface="华文楷体" panose="02010600040101010101" pitchFamily="2" charset="-122"/>
                <a:ea typeface="华文楷体" panose="02010600040101010101" pitchFamily="2" charset="-122"/>
                <a:cs typeface="楷体_GB2312"/>
              </a:rPr>
              <a:t>C.</a:t>
            </a:r>
            <a:r>
              <a:rPr lang="zh-CN" altLang="en-US" sz="2800" dirty="0">
                <a:latin typeface="华文楷体" panose="02010600040101010101" pitchFamily="2" charset="-122"/>
                <a:ea typeface="华文楷体" panose="02010600040101010101" pitchFamily="2" charset="-122"/>
                <a:cs typeface="楷体_GB2312"/>
              </a:rPr>
              <a:t>二元论     </a:t>
            </a:r>
            <a:r>
              <a:rPr lang="en-US" altLang="zh-CN" sz="2800" dirty="0">
                <a:latin typeface="华文楷体" panose="02010600040101010101" pitchFamily="2" charset="-122"/>
                <a:ea typeface="华文楷体" panose="02010600040101010101" pitchFamily="2" charset="-122"/>
                <a:cs typeface="楷体_GB2312"/>
              </a:rPr>
              <a:t>D.</a:t>
            </a:r>
            <a:r>
              <a:rPr lang="zh-CN" altLang="en-US" sz="2800" dirty="0">
                <a:latin typeface="华文楷体" panose="02010600040101010101" pitchFamily="2" charset="-122"/>
                <a:ea typeface="华文楷体" panose="02010600040101010101" pitchFamily="2" charset="-122"/>
                <a:cs typeface="楷体_GB2312"/>
              </a:rPr>
              <a:t>不可知论</a:t>
            </a:r>
          </a:p>
          <a:p>
            <a:pPr eaLnBrk="1" hangingPunct="1"/>
            <a:r>
              <a:rPr lang="en-US" altLang="zh-CN" sz="2800" b="1" dirty="0">
                <a:latin typeface="华文楷体" panose="02010600040101010101" pitchFamily="2" charset="-122"/>
                <a:ea typeface="华文楷体" panose="02010600040101010101" pitchFamily="2" charset="-122"/>
                <a:cs typeface="楷体_GB2312"/>
              </a:rPr>
              <a:t>2.</a:t>
            </a:r>
            <a:r>
              <a:rPr lang="zh-CN" altLang="en-US" sz="2800" b="1" dirty="0">
                <a:latin typeface="华文楷体" panose="02010600040101010101" pitchFamily="2" charset="-122"/>
                <a:ea typeface="华文楷体" panose="02010600040101010101" pitchFamily="2" charset="-122"/>
                <a:cs typeface="楷体_GB2312"/>
              </a:rPr>
              <a:t>哲学上的一元论就是认为</a:t>
            </a:r>
          </a:p>
          <a:p>
            <a:pPr eaLnBrk="1" hangingPunct="1"/>
            <a:r>
              <a:rPr lang="en-US" altLang="zh-CN" sz="2800" dirty="0">
                <a:latin typeface="华文楷体" panose="02010600040101010101" pitchFamily="2" charset="-122"/>
                <a:ea typeface="华文楷体" panose="02010600040101010101" pitchFamily="2" charset="-122"/>
                <a:cs typeface="楷体_GB2312"/>
              </a:rPr>
              <a:t>A.</a:t>
            </a:r>
            <a:r>
              <a:rPr lang="zh-CN" altLang="en-US" sz="2800" dirty="0">
                <a:latin typeface="华文楷体" panose="02010600040101010101" pitchFamily="2" charset="-122"/>
                <a:ea typeface="华文楷体" panose="02010600040101010101" pitchFamily="2" charset="-122"/>
                <a:cs typeface="楷体_GB2312"/>
              </a:rPr>
              <a:t>世界是物质的   </a:t>
            </a:r>
            <a:r>
              <a:rPr lang="en-US" altLang="zh-CN" sz="2800" dirty="0">
                <a:latin typeface="华文楷体" panose="02010600040101010101" pitchFamily="2" charset="-122"/>
                <a:ea typeface="华文楷体" panose="02010600040101010101" pitchFamily="2" charset="-122"/>
                <a:cs typeface="楷体_GB2312"/>
              </a:rPr>
              <a:t>B.</a:t>
            </a:r>
            <a:r>
              <a:rPr lang="zh-CN" altLang="en-US" sz="2800" dirty="0">
                <a:latin typeface="华文楷体" panose="02010600040101010101" pitchFamily="2" charset="-122"/>
                <a:ea typeface="华文楷体" panose="02010600040101010101" pitchFamily="2" charset="-122"/>
                <a:cs typeface="楷体_GB2312"/>
              </a:rPr>
              <a:t>世界是统一的</a:t>
            </a:r>
          </a:p>
          <a:p>
            <a:pPr eaLnBrk="1" hangingPunct="1"/>
            <a:r>
              <a:rPr lang="en-US" altLang="zh-CN" sz="2800" dirty="0">
                <a:latin typeface="华文楷体" panose="02010600040101010101" pitchFamily="2" charset="-122"/>
                <a:ea typeface="华文楷体" panose="02010600040101010101" pitchFamily="2" charset="-122"/>
                <a:cs typeface="楷体_GB2312"/>
              </a:rPr>
              <a:t>C.</a:t>
            </a:r>
            <a:r>
              <a:rPr lang="zh-CN" altLang="en-US" sz="2800" dirty="0">
                <a:latin typeface="华文楷体" panose="02010600040101010101" pitchFamily="2" charset="-122"/>
                <a:ea typeface="华文楷体" panose="02010600040101010101" pitchFamily="2" charset="-122"/>
                <a:cs typeface="楷体_GB2312"/>
              </a:rPr>
              <a:t>世界是精神的   </a:t>
            </a:r>
            <a:r>
              <a:rPr lang="en-US" altLang="zh-CN" sz="2800" dirty="0">
                <a:latin typeface="华文楷体" panose="02010600040101010101" pitchFamily="2" charset="-122"/>
                <a:ea typeface="华文楷体" panose="02010600040101010101" pitchFamily="2" charset="-122"/>
                <a:cs typeface="楷体_GB2312"/>
              </a:rPr>
              <a:t>D.</a:t>
            </a:r>
            <a:r>
              <a:rPr lang="zh-CN" altLang="en-US" sz="2800" dirty="0">
                <a:latin typeface="华文楷体" panose="02010600040101010101" pitchFamily="2" charset="-122"/>
                <a:ea typeface="华文楷体" panose="02010600040101010101" pitchFamily="2" charset="-122"/>
                <a:cs typeface="楷体_GB2312"/>
              </a:rPr>
              <a:t>世界是由原子组成的</a:t>
            </a:r>
          </a:p>
          <a:p>
            <a:pPr eaLnBrk="1" hangingPunct="1"/>
            <a:endParaRPr lang="zh-CN" altLang="en-US" sz="2800" dirty="0">
              <a:latin typeface="楷体_GB2312"/>
              <a:ea typeface="楷体_GB2312"/>
              <a:cs typeface="楷体_GB2312"/>
            </a:endParaRP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619250"/>
            <a:ext cx="7069329" cy="1218231"/>
          </a:xfrm>
        </p:spPr>
        <p:txBody>
          <a:bodyPr>
            <a:normAutofit fontScale="90000"/>
          </a:bodyPr>
          <a:lstStyle/>
          <a:p>
            <a:br>
              <a:rPr lang="en-US" altLang="zh-CN" sz="3600" dirty="0">
                <a:latin typeface="楷体" panose="02010609060101010101" pitchFamily="49" charset="-122"/>
                <a:ea typeface="楷体" panose="02010609060101010101" pitchFamily="49" charset="-122"/>
              </a:rPr>
            </a:br>
            <a:br>
              <a:rPr lang="en-US" altLang="zh-CN" sz="3600" dirty="0">
                <a:latin typeface="楷体" panose="02010609060101010101" pitchFamily="49" charset="-122"/>
                <a:ea typeface="楷体" panose="02010609060101010101" pitchFamily="49" charset="-122"/>
              </a:rPr>
            </a:br>
            <a:br>
              <a:rPr lang="en-US" altLang="zh-CN" sz="3600" dirty="0">
                <a:latin typeface="楷体" panose="02010609060101010101" pitchFamily="49" charset="-122"/>
                <a:ea typeface="楷体" panose="02010609060101010101" pitchFamily="49" charset="-122"/>
              </a:rPr>
            </a:br>
            <a:br>
              <a:rPr lang="en-US" altLang="zh-CN" sz="3600" dirty="0">
                <a:latin typeface="楷体" panose="02010609060101010101" pitchFamily="49" charset="-122"/>
                <a:ea typeface="楷体" panose="02010609060101010101" pitchFamily="49" charset="-122"/>
              </a:rPr>
            </a:br>
            <a:r>
              <a:rPr lang="zh-CN" altLang="en-US" sz="3600" dirty="0">
                <a:latin typeface="楷体" panose="02010609060101010101" pitchFamily="49" charset="-122"/>
                <a:ea typeface="楷体" panose="02010609060101010101" pitchFamily="49" charset="-122"/>
              </a:rPr>
              <a:t> </a:t>
            </a:r>
            <a:r>
              <a:rPr lang="en-US" altLang="zh-CN" sz="3100" dirty="0">
                <a:latin typeface="华文楷体" panose="02010600040101010101" pitchFamily="2" charset="-122"/>
                <a:ea typeface="华文楷体" panose="02010600040101010101" pitchFamily="2" charset="-122"/>
              </a:rPr>
              <a:t>3.</a:t>
            </a:r>
            <a:r>
              <a:rPr lang="zh-CN" altLang="en-US" sz="3100" dirty="0">
                <a:latin typeface="华文楷体" panose="02010600040101010101" pitchFamily="2" charset="-122"/>
                <a:ea typeface="华文楷体" panose="02010600040101010101" pitchFamily="2" charset="-122"/>
              </a:rPr>
              <a:t>社会走向资本丛林：金钱和权力成为一些人的信仰和追求</a:t>
            </a:r>
            <a:br>
              <a:rPr lang="zh-CN" altLang="en-US" dirty="0"/>
            </a:br>
            <a:endParaRPr lang="zh-CN" altLang="en-US" dirty="0"/>
          </a:p>
        </p:txBody>
      </p:sp>
      <p:sp>
        <p:nvSpPr>
          <p:cNvPr id="3" name="文本占位符 2"/>
          <p:cNvSpPr>
            <a:spLocks noGrp="1"/>
          </p:cNvSpPr>
          <p:nvPr>
            <p:ph type="body" idx="1"/>
          </p:nvPr>
        </p:nvSpPr>
        <p:spPr>
          <a:xfrm>
            <a:off x="3058160" y="2837481"/>
            <a:ext cx="7152639" cy="2486994"/>
          </a:xfrm>
        </p:spPr>
        <p:txBody>
          <a:bodyPr>
            <a:normAutofit/>
          </a:bodyPr>
          <a:lstStyle/>
          <a:p>
            <a:r>
              <a:rPr lang="zh-CN" altLang="en-US" sz="2800" dirty="0">
                <a:latin typeface="华文楷体" panose="02010600040101010101" pitchFamily="2" charset="-122"/>
                <a:ea typeface="华文楷体" panose="02010600040101010101" pitchFamily="2" charset="-122"/>
              </a:rPr>
              <a:t>   第一，我们没有了判断善恶、是非、美丑的标准，没有了追求正义、真理和光明的目标与动力。</a:t>
            </a:r>
          </a:p>
          <a:p>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21"/>
          <p:cNvSpPr txBox="1">
            <a:spLocks noChangeArrowheads="1"/>
          </p:cNvSpPr>
          <p:nvPr/>
        </p:nvSpPr>
        <p:spPr bwMode="auto">
          <a:xfrm>
            <a:off x="1992630" y="1484630"/>
            <a:ext cx="6632575" cy="3538220"/>
          </a:xfrm>
          <a:prstGeom prst="rect">
            <a:avLst/>
          </a:prstGeom>
          <a:noFill/>
          <a:ln w="9525">
            <a:noFill/>
            <a:miter lim="800000"/>
          </a:ln>
        </p:spPr>
        <p:txBody>
          <a:bodyPr wrap="square">
            <a:spAutoFit/>
          </a:bodyPr>
          <a:lstStyle/>
          <a:p>
            <a:r>
              <a:rPr lang="zh-CN" altLang="en-US" sz="3200" b="1" dirty="0">
                <a:solidFill>
                  <a:srgbClr val="FF0000"/>
                </a:solidFill>
                <a:latin typeface="+mj-ea"/>
                <a:ea typeface="+mj-ea"/>
                <a:cs typeface="楷体_GB2312"/>
              </a:rPr>
              <a:t>三、物质观的发展</a:t>
            </a:r>
            <a:endParaRPr lang="en-US" altLang="zh-CN" sz="3200" b="1" dirty="0">
              <a:solidFill>
                <a:srgbClr val="FF0000"/>
              </a:solidFill>
              <a:latin typeface="+mj-ea"/>
              <a:ea typeface="+mj-ea"/>
              <a:cs typeface="楷体_GB2312"/>
            </a:endParaRPr>
          </a:p>
          <a:p>
            <a:r>
              <a:rPr lang="zh-CN" altLang="en-US" sz="3200" dirty="0">
                <a:latin typeface="楷体" panose="02010609060101010101" pitchFamily="49" charset="-122"/>
                <a:ea typeface="楷体" panose="02010609060101010101" pitchFamily="49" charset="-122"/>
                <a:cs typeface="楷体_GB2312"/>
              </a:rPr>
              <a:t>（一）朴素唯物主义的物质观</a:t>
            </a:r>
          </a:p>
          <a:p>
            <a:r>
              <a:rPr lang="en-US" altLang="zh-CN" sz="3200" dirty="0">
                <a:latin typeface="楷体" panose="02010609060101010101" pitchFamily="49" charset="-122"/>
                <a:ea typeface="楷体" panose="02010609060101010101" pitchFamily="49" charset="-122"/>
                <a:cs typeface="楷体_GB2312"/>
              </a:rPr>
              <a:t>1.</a:t>
            </a:r>
            <a:r>
              <a:rPr lang="zh-CN" altLang="en-US" sz="3200" dirty="0">
                <a:latin typeface="楷体" panose="02010609060101010101" pitchFamily="49" charset="-122"/>
                <a:ea typeface="楷体" panose="02010609060101010101" pitchFamily="49" charset="-122"/>
                <a:cs typeface="楷体_GB2312"/>
              </a:rPr>
              <a:t>基本观点：它认为世界的本原是某种或某几种可感知的实物。</a:t>
            </a:r>
          </a:p>
          <a:p>
            <a:r>
              <a:rPr lang="en-US" altLang="zh-CN" sz="3200" dirty="0">
                <a:latin typeface="楷体" panose="02010609060101010101" pitchFamily="49" charset="-122"/>
                <a:ea typeface="楷体" panose="02010609060101010101" pitchFamily="49" charset="-122"/>
                <a:cs typeface="楷体_GB2312"/>
              </a:rPr>
              <a:t>2.</a:t>
            </a:r>
            <a:r>
              <a:rPr lang="zh-CN" altLang="en-US" sz="3200" dirty="0">
                <a:latin typeface="楷体" panose="02010609060101010101" pitchFamily="49" charset="-122"/>
                <a:ea typeface="楷体" panose="02010609060101010101" pitchFamily="49" charset="-122"/>
                <a:cs typeface="楷体_GB2312"/>
              </a:rPr>
              <a:t>它的基本方向是正确的，但是具有朴素性、直观性和不科学性的缺陷。</a:t>
            </a:r>
          </a:p>
        </p:txBody>
      </p:sp>
      <p:pic>
        <p:nvPicPr>
          <p:cNvPr id="203779" name="Picture 5" descr="u=433063461,42820914&amp;fm=0&amp;gp=0"/>
          <p:cNvPicPr>
            <a:picLocks noChangeAspect="1"/>
          </p:cNvPicPr>
          <p:nvPr/>
        </p:nvPicPr>
        <p:blipFill>
          <a:blip r:embed="rId2"/>
          <a:srcRect/>
          <a:stretch>
            <a:fillRect/>
          </a:stretch>
        </p:blipFill>
        <p:spPr bwMode="auto">
          <a:xfrm>
            <a:off x="9134861" y="2017858"/>
            <a:ext cx="1727200" cy="2374900"/>
          </a:xfrm>
          <a:prstGeom prst="rect">
            <a:avLst/>
          </a:prstGeom>
          <a:noFill/>
          <a:ln w="9525">
            <a:noFill/>
            <a:miter lim="800000"/>
            <a:headEnd/>
            <a:tailEnd/>
          </a:ln>
        </p:spPr>
      </p:pic>
      <p:pic>
        <p:nvPicPr>
          <p:cNvPr id="203781" name="Picture 7" descr="u=1163496151,4117790039&amp;fm=0&amp;gp=0"/>
          <p:cNvPicPr>
            <a:picLocks noChangeAspect="1"/>
          </p:cNvPicPr>
          <p:nvPr/>
        </p:nvPicPr>
        <p:blipFill>
          <a:blip r:embed="rId3"/>
          <a:srcRect/>
          <a:stretch>
            <a:fillRect/>
          </a:stretch>
        </p:blipFill>
        <p:spPr bwMode="auto">
          <a:xfrm>
            <a:off x="8625595" y="4393089"/>
            <a:ext cx="2376488" cy="2303462"/>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ppt_x"/>
                                          </p:val>
                                        </p:tav>
                                        <p:tav tm="100000">
                                          <p:val>
                                            <p:strVal val="#ppt_x"/>
                                          </p:val>
                                        </p:tav>
                                      </p:tavLst>
                                    </p:anim>
                                    <p:anim calcmode="lin" valueType="num">
                                      <p:cBhvr additive="base">
                                        <p:cTn id="8"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3"/>
          <p:cNvSpPr>
            <a:spLocks noGrp="1"/>
          </p:cNvSpPr>
          <p:nvPr>
            <p:ph idx="4294967295"/>
          </p:nvPr>
        </p:nvSpPr>
        <p:spPr>
          <a:xfrm>
            <a:off x="2613990" y="1123950"/>
            <a:ext cx="7078649" cy="5019675"/>
          </a:xfrm>
        </p:spPr>
        <p:txBody>
          <a:bodyPr/>
          <a:lstStyle/>
          <a:p>
            <a:pPr eaLnBrk="1" hangingPunct="1"/>
            <a:r>
              <a:rPr lang="zh-CN" altLang="en-US" sz="2800" b="1" dirty="0">
                <a:solidFill>
                  <a:srgbClr val="F61E33"/>
                </a:solidFill>
                <a:latin typeface="楷体" panose="02010609060101010101" pitchFamily="49" charset="-122"/>
                <a:ea typeface="楷体" panose="02010609060101010101" pitchFamily="49" charset="-122"/>
                <a:cs typeface="仿宋_GB2312"/>
              </a:rPr>
              <a:t>例题：关于朴素唯物主义，下列哪些说法是正确的</a:t>
            </a:r>
          </a:p>
          <a:p>
            <a:pPr eaLnBrk="1" hangingPunct="1"/>
            <a:r>
              <a:rPr lang="en-US" altLang="zh-CN" sz="2800" dirty="0">
                <a:latin typeface="楷体" panose="02010609060101010101" pitchFamily="49" charset="-122"/>
                <a:ea typeface="楷体" panose="02010609060101010101" pitchFamily="49" charset="-122"/>
                <a:cs typeface="仿宋_GB2312"/>
              </a:rPr>
              <a:t>A.</a:t>
            </a:r>
            <a:r>
              <a:rPr lang="zh-CN" altLang="en-US" sz="2800" dirty="0">
                <a:latin typeface="楷体" panose="02010609060101010101" pitchFamily="49" charset="-122"/>
                <a:ea typeface="楷体" panose="02010609060101010101" pitchFamily="49" charset="-122"/>
                <a:cs typeface="仿宋_GB2312"/>
              </a:rPr>
              <a:t>它认为世界的本原是某种可感知的实物</a:t>
            </a:r>
          </a:p>
          <a:p>
            <a:pPr eaLnBrk="1" hangingPunct="1"/>
            <a:r>
              <a:rPr lang="en-US" altLang="zh-CN" sz="2800" dirty="0">
                <a:latin typeface="楷体" panose="02010609060101010101" pitchFamily="49" charset="-122"/>
                <a:ea typeface="楷体" panose="02010609060101010101" pitchFamily="49" charset="-122"/>
                <a:cs typeface="仿宋_GB2312"/>
              </a:rPr>
              <a:t>B.</a:t>
            </a:r>
            <a:r>
              <a:rPr lang="zh-CN" altLang="en-US" sz="2800" dirty="0">
                <a:latin typeface="楷体" panose="02010609060101010101" pitchFamily="49" charset="-122"/>
                <a:ea typeface="楷体" panose="02010609060101010101" pitchFamily="49" charset="-122"/>
                <a:cs typeface="仿宋_GB2312"/>
              </a:rPr>
              <a:t>它是经过严密科学论证了的</a:t>
            </a:r>
          </a:p>
          <a:p>
            <a:pPr eaLnBrk="1" hangingPunct="1"/>
            <a:r>
              <a:rPr lang="en-US" altLang="zh-CN" sz="2800" dirty="0">
                <a:latin typeface="楷体" panose="02010609060101010101" pitchFamily="49" charset="-122"/>
                <a:ea typeface="楷体" panose="02010609060101010101" pitchFamily="49" charset="-122"/>
                <a:cs typeface="仿宋_GB2312"/>
              </a:rPr>
              <a:t>C.</a:t>
            </a:r>
            <a:r>
              <a:rPr lang="zh-CN" altLang="en-US" sz="2800" dirty="0">
                <a:latin typeface="楷体" panose="02010609060101010101" pitchFamily="49" charset="-122"/>
                <a:ea typeface="楷体" panose="02010609060101010101" pitchFamily="49" charset="-122"/>
                <a:cs typeface="仿宋_GB2312"/>
              </a:rPr>
              <a:t>它具有直观性的缺陷</a:t>
            </a:r>
          </a:p>
          <a:p>
            <a:pPr eaLnBrk="1" hangingPunct="1"/>
            <a:r>
              <a:rPr lang="en-US" altLang="zh-CN" sz="2800" dirty="0">
                <a:latin typeface="楷体" panose="02010609060101010101" pitchFamily="49" charset="-122"/>
                <a:ea typeface="楷体" panose="02010609060101010101" pitchFamily="49" charset="-122"/>
                <a:cs typeface="仿宋_GB2312"/>
              </a:rPr>
              <a:t>D.</a:t>
            </a:r>
            <a:r>
              <a:rPr lang="zh-CN" altLang="en-US" sz="2800" dirty="0">
                <a:latin typeface="楷体" panose="02010609060101010101" pitchFamily="49" charset="-122"/>
                <a:ea typeface="楷体" panose="02010609060101010101" pitchFamily="49" charset="-122"/>
                <a:cs typeface="仿宋_GB2312"/>
              </a:rPr>
              <a:t>它具有朴素性和猜测性</a:t>
            </a:r>
          </a:p>
          <a:p>
            <a:pPr eaLnBrk="1" hangingPunct="1"/>
            <a:r>
              <a:rPr lang="en-US" altLang="zh-CN" sz="2800" dirty="0">
                <a:latin typeface="楷体" panose="02010609060101010101" pitchFamily="49" charset="-122"/>
                <a:ea typeface="楷体" panose="02010609060101010101" pitchFamily="49" charset="-122"/>
                <a:cs typeface="仿宋_GB2312"/>
              </a:rPr>
              <a:t>E.</a:t>
            </a:r>
            <a:r>
              <a:rPr lang="zh-CN" altLang="en-US" sz="2800" dirty="0">
                <a:latin typeface="楷体" panose="02010609060101010101" pitchFamily="49" charset="-122"/>
                <a:ea typeface="楷体" panose="02010609060101010101" pitchFamily="49" charset="-122"/>
                <a:cs typeface="仿宋_GB2312"/>
              </a:rPr>
              <a:t>它认为世界的本原是原子</a:t>
            </a:r>
          </a:p>
          <a:p>
            <a:pPr eaLnBrk="1" hangingPunct="1"/>
            <a:endParaRPr lang="zh-CN" altLang="en-US" dirty="0">
              <a:latin typeface="仿宋_GB2312"/>
              <a:ea typeface="仿宋_GB2312"/>
              <a:cs typeface="仿宋_GB2312"/>
            </a:endParaRPr>
          </a:p>
        </p:txBody>
      </p:sp>
    </p:spTree>
  </p:cSld>
  <p:clrMapOvr>
    <a:masterClrMapping/>
  </p:clrMapOvr>
  <p:transition>
    <p:rand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6"/>
          <p:cNvSpPr txBox="1">
            <a:spLocks noChangeArrowheads="1"/>
          </p:cNvSpPr>
          <p:nvPr/>
        </p:nvSpPr>
        <p:spPr bwMode="auto">
          <a:xfrm>
            <a:off x="2751584" y="1905506"/>
            <a:ext cx="7938021" cy="3046988"/>
          </a:xfrm>
          <a:prstGeom prst="rect">
            <a:avLst/>
          </a:prstGeom>
          <a:noFill/>
          <a:ln w="9525">
            <a:noFill/>
            <a:miter lim="800000"/>
          </a:ln>
        </p:spPr>
        <p:txBody>
          <a:bodyPr wrap="square">
            <a:spAutoFit/>
          </a:bodyPr>
          <a:lstStyle/>
          <a:p>
            <a:r>
              <a:rPr lang="en-US" altLang="zh-CN" sz="3200" b="1" dirty="0">
                <a:latin typeface="宋体" panose="02010600030101010101" pitchFamily="2" charset="-122"/>
                <a:ea typeface="宋体" panose="02010600030101010101" pitchFamily="2" charset="-122"/>
                <a:cs typeface="楷体_GB2312"/>
              </a:rPr>
              <a:t>(</a:t>
            </a:r>
            <a:r>
              <a:rPr lang="zh-CN" altLang="en-US" sz="3200" b="1" dirty="0">
                <a:latin typeface="宋体" panose="02010600030101010101" pitchFamily="2" charset="-122"/>
                <a:ea typeface="宋体" panose="02010600030101010101" pitchFamily="2" charset="-122"/>
                <a:cs typeface="楷体_GB2312"/>
              </a:rPr>
              <a:t>二）形而上学唯物主义的物质观</a:t>
            </a:r>
          </a:p>
          <a:p>
            <a:r>
              <a:rPr lang="en-US" altLang="zh-CN" sz="3200" dirty="0">
                <a:latin typeface="楷体" panose="02010609060101010101" pitchFamily="49" charset="-122"/>
                <a:ea typeface="楷体" panose="02010609060101010101" pitchFamily="49" charset="-122"/>
                <a:cs typeface="楷体_GB2312"/>
              </a:rPr>
              <a:t>1.</a:t>
            </a:r>
            <a:r>
              <a:rPr lang="zh-CN" altLang="en-US" sz="3200" dirty="0">
                <a:latin typeface="楷体" panose="02010609060101010101" pitchFamily="49" charset="-122"/>
                <a:ea typeface="楷体" panose="02010609060101010101" pitchFamily="49" charset="-122"/>
                <a:cs typeface="楷体_GB2312"/>
              </a:rPr>
              <a:t>基本观点：它认为世界的本原是不可再分的原子。</a:t>
            </a:r>
          </a:p>
          <a:p>
            <a:r>
              <a:rPr lang="en-US" altLang="zh-CN" sz="3200" dirty="0">
                <a:latin typeface="楷体" panose="02010609060101010101" pitchFamily="49" charset="-122"/>
                <a:ea typeface="楷体" panose="02010609060101010101" pitchFamily="49" charset="-122"/>
                <a:cs typeface="楷体_GB2312"/>
              </a:rPr>
              <a:t>2.</a:t>
            </a:r>
            <a:r>
              <a:rPr lang="zh-CN" altLang="en-US" sz="3200" dirty="0">
                <a:latin typeface="楷体" panose="02010609060101010101" pitchFamily="49" charset="-122"/>
                <a:ea typeface="楷体" panose="02010609060101010101" pitchFamily="49" charset="-122"/>
                <a:cs typeface="楷体_GB2312"/>
              </a:rPr>
              <a:t>缺陷：不懂得共性和个性的 关系。因而，既经不起科学进 一步发展的检验，也经受不了唯心主义的进攻。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barn(inVertical)">
                                      <p:cBhvr>
                                        <p:cTn id="7"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3"/>
          <p:cNvSpPr>
            <a:spLocks noGrp="1"/>
          </p:cNvSpPr>
          <p:nvPr>
            <p:ph idx="4294967295"/>
          </p:nvPr>
        </p:nvSpPr>
        <p:spPr>
          <a:xfrm>
            <a:off x="2087217" y="1550504"/>
            <a:ext cx="6500192" cy="3492983"/>
          </a:xfrm>
        </p:spPr>
        <p:txBody>
          <a:bodyPr>
            <a:normAutofit/>
          </a:bodyPr>
          <a:lstStyle/>
          <a:p>
            <a:pPr eaLnBrk="1" hangingPunct="1"/>
            <a:r>
              <a:rPr lang="zh-CN" altLang="en-US" sz="2800" b="1" dirty="0">
                <a:solidFill>
                  <a:srgbClr val="F61E33"/>
                </a:solidFill>
                <a:latin typeface="楷体" panose="02010609060101010101" pitchFamily="49" charset="-122"/>
                <a:ea typeface="楷体" panose="02010609060101010101" pitchFamily="49" charset="-122"/>
              </a:rPr>
              <a:t>例题：形而上学唯物主义物质观的缺陷有</a:t>
            </a:r>
          </a:p>
          <a:p>
            <a:pPr eaLnBrk="1" hangingPunct="1"/>
            <a:r>
              <a:rPr lang="en-US" altLang="zh-CN" sz="2800" dirty="0">
                <a:latin typeface="楷体" panose="02010609060101010101" pitchFamily="49" charset="-122"/>
                <a:ea typeface="楷体" panose="02010609060101010101" pitchFamily="49" charset="-122"/>
                <a:cs typeface="楷体_GB2312"/>
              </a:rPr>
              <a:t>A.</a:t>
            </a:r>
            <a:r>
              <a:rPr lang="zh-CN" altLang="en-US" sz="2800" dirty="0">
                <a:latin typeface="楷体" panose="02010609060101010101" pitchFamily="49" charset="-122"/>
                <a:ea typeface="楷体" panose="02010609060101010101" pitchFamily="49" charset="-122"/>
                <a:cs typeface="楷体_GB2312"/>
              </a:rPr>
              <a:t>不懂得共性和个性的关系</a:t>
            </a:r>
          </a:p>
          <a:p>
            <a:pPr eaLnBrk="1" hangingPunct="1"/>
            <a:r>
              <a:rPr lang="en-US" altLang="zh-CN" sz="2800" dirty="0">
                <a:latin typeface="楷体" panose="02010609060101010101" pitchFamily="49" charset="-122"/>
                <a:ea typeface="楷体" panose="02010609060101010101" pitchFamily="49" charset="-122"/>
                <a:cs typeface="楷体_GB2312"/>
              </a:rPr>
              <a:t>B.</a:t>
            </a:r>
            <a:r>
              <a:rPr lang="zh-CN" altLang="en-US" sz="2800" dirty="0">
                <a:latin typeface="楷体" panose="02010609060101010101" pitchFamily="49" charset="-122"/>
                <a:ea typeface="楷体" panose="02010609060101010101" pitchFamily="49" charset="-122"/>
                <a:cs typeface="楷体_GB2312"/>
              </a:rPr>
              <a:t>在社会历史观上陷入唯心主义</a:t>
            </a:r>
          </a:p>
          <a:p>
            <a:pPr eaLnBrk="1" hangingPunct="1"/>
            <a:r>
              <a:rPr lang="en-US" altLang="zh-CN" sz="2800" dirty="0">
                <a:latin typeface="楷体" panose="02010609060101010101" pitchFamily="49" charset="-122"/>
                <a:ea typeface="楷体" panose="02010609060101010101" pitchFamily="49" charset="-122"/>
                <a:cs typeface="楷体_GB2312"/>
              </a:rPr>
              <a:t>C.</a:t>
            </a:r>
            <a:r>
              <a:rPr lang="zh-CN" altLang="en-US" sz="2800" dirty="0">
                <a:latin typeface="楷体" panose="02010609060101010101" pitchFamily="49" charset="-122"/>
                <a:ea typeface="楷体" panose="02010609060101010101" pitchFamily="49" charset="-122"/>
                <a:cs typeface="楷体_GB2312"/>
              </a:rPr>
              <a:t>否认科学进一步发展的可能性</a:t>
            </a:r>
          </a:p>
          <a:p>
            <a:pPr eaLnBrk="1" hangingPunct="1"/>
            <a:r>
              <a:rPr lang="en-US" altLang="zh-CN" sz="2800" dirty="0">
                <a:latin typeface="楷体" panose="02010609060101010101" pitchFamily="49" charset="-122"/>
                <a:ea typeface="楷体" panose="02010609060101010101" pitchFamily="49" charset="-122"/>
                <a:cs typeface="楷体_GB2312"/>
              </a:rPr>
              <a:t>D.</a:t>
            </a:r>
            <a:r>
              <a:rPr lang="zh-CN" altLang="en-US" sz="2800" dirty="0">
                <a:latin typeface="楷体" panose="02010609060101010101" pitchFamily="49" charset="-122"/>
                <a:ea typeface="楷体" panose="02010609060101010101" pitchFamily="49" charset="-122"/>
                <a:cs typeface="楷体_GB2312"/>
              </a:rPr>
              <a:t>把原子看成物质的最小单位</a:t>
            </a:r>
          </a:p>
          <a:p>
            <a:pPr eaLnBrk="1" hangingPunct="1"/>
            <a:r>
              <a:rPr lang="en-US" altLang="zh-CN" sz="2800" dirty="0">
                <a:latin typeface="楷体" panose="02010609060101010101" pitchFamily="49" charset="-122"/>
                <a:ea typeface="楷体" panose="02010609060101010101" pitchFamily="49" charset="-122"/>
                <a:cs typeface="楷体_GB2312"/>
              </a:rPr>
              <a:t>E.</a:t>
            </a:r>
            <a:r>
              <a:rPr lang="zh-CN" altLang="en-US" sz="2800" dirty="0">
                <a:latin typeface="楷体" panose="02010609060101010101" pitchFamily="49" charset="-122"/>
                <a:ea typeface="楷体" panose="02010609060101010101" pitchFamily="49" charset="-122"/>
                <a:cs typeface="楷体_GB2312"/>
              </a:rPr>
              <a:t>经不起科学进一步发展的检验。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0161">
                                            <p:txEl>
                                              <p:pRg st="0" end="0"/>
                                            </p:txEl>
                                          </p:spTgt>
                                        </p:tgtEl>
                                        <p:attrNameLst>
                                          <p:attrName>style.visibility</p:attrName>
                                        </p:attrNameLst>
                                      </p:cBhvr>
                                      <p:to>
                                        <p:strVal val="visible"/>
                                      </p:to>
                                    </p:set>
                                    <p:animEffect transition="in" filter="wipe(down)">
                                      <p:cBhvr>
                                        <p:cTn id="7" dur="500"/>
                                        <p:tgtEl>
                                          <p:spTgt spid="220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0161">
                                            <p:txEl>
                                              <p:pRg st="1" end="1"/>
                                            </p:txEl>
                                          </p:spTgt>
                                        </p:tgtEl>
                                        <p:attrNameLst>
                                          <p:attrName>style.visibility</p:attrName>
                                        </p:attrNameLst>
                                      </p:cBhvr>
                                      <p:to>
                                        <p:strVal val="visible"/>
                                      </p:to>
                                    </p:set>
                                    <p:animEffect transition="in" filter="wipe(down)">
                                      <p:cBhvr>
                                        <p:cTn id="12" dur="500"/>
                                        <p:tgtEl>
                                          <p:spTgt spid="220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0161">
                                            <p:txEl>
                                              <p:pRg st="2" end="2"/>
                                            </p:txEl>
                                          </p:spTgt>
                                        </p:tgtEl>
                                        <p:attrNameLst>
                                          <p:attrName>style.visibility</p:attrName>
                                        </p:attrNameLst>
                                      </p:cBhvr>
                                      <p:to>
                                        <p:strVal val="visible"/>
                                      </p:to>
                                    </p:set>
                                    <p:animEffect transition="in" filter="wipe(down)">
                                      <p:cBhvr>
                                        <p:cTn id="17" dur="500"/>
                                        <p:tgtEl>
                                          <p:spTgt spid="220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0161">
                                            <p:txEl>
                                              <p:pRg st="3" end="3"/>
                                            </p:txEl>
                                          </p:spTgt>
                                        </p:tgtEl>
                                        <p:attrNameLst>
                                          <p:attrName>style.visibility</p:attrName>
                                        </p:attrNameLst>
                                      </p:cBhvr>
                                      <p:to>
                                        <p:strVal val="visible"/>
                                      </p:to>
                                    </p:set>
                                    <p:animEffect transition="in" filter="wipe(down)">
                                      <p:cBhvr>
                                        <p:cTn id="22" dur="500"/>
                                        <p:tgtEl>
                                          <p:spTgt spid="2201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0161">
                                            <p:txEl>
                                              <p:pRg st="4" end="4"/>
                                            </p:txEl>
                                          </p:spTgt>
                                        </p:tgtEl>
                                        <p:attrNameLst>
                                          <p:attrName>style.visibility</p:attrName>
                                        </p:attrNameLst>
                                      </p:cBhvr>
                                      <p:to>
                                        <p:strVal val="visible"/>
                                      </p:to>
                                    </p:set>
                                    <p:animEffect transition="in" filter="wipe(down)">
                                      <p:cBhvr>
                                        <p:cTn id="27" dur="500"/>
                                        <p:tgtEl>
                                          <p:spTgt spid="2201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0161">
                                            <p:txEl>
                                              <p:pRg st="5" end="5"/>
                                            </p:txEl>
                                          </p:spTgt>
                                        </p:tgtEl>
                                        <p:attrNameLst>
                                          <p:attrName>style.visibility</p:attrName>
                                        </p:attrNameLst>
                                      </p:cBhvr>
                                      <p:to>
                                        <p:strVal val="visible"/>
                                      </p:to>
                                    </p:set>
                                    <p:animEffect transition="in" filter="wipe(down)">
                                      <p:cBhvr>
                                        <p:cTn id="32" dur="500"/>
                                        <p:tgtEl>
                                          <p:spTgt spid="2201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1"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9" name="Rectangle 11"/>
          <p:cNvSpPr>
            <a:spLocks noChangeArrowheads="1"/>
          </p:cNvSpPr>
          <p:nvPr/>
        </p:nvSpPr>
        <p:spPr bwMode="gray">
          <a:xfrm>
            <a:off x="2927350" y="1557338"/>
            <a:ext cx="184150" cy="519112"/>
          </a:xfrm>
          <a:prstGeom prst="rect">
            <a:avLst/>
          </a:prstGeom>
          <a:noFill/>
          <a:ln w="9525" algn="ctr">
            <a:noFill/>
            <a:miter lim="800000"/>
          </a:ln>
          <a:effectLst/>
        </p:spPr>
        <p:txBody>
          <a:bodyPr wrap="none">
            <a:spAutoFit/>
          </a:bodyPr>
          <a:lstStyle/>
          <a:p>
            <a:pPr algn="ctr">
              <a:defRPr/>
            </a:pPr>
            <a:endParaRPr lang="zh-CN" altLang="en-US" sz="2800" b="1">
              <a:solidFill>
                <a:srgbClr val="DC1506"/>
              </a:solidFill>
              <a:effectLst>
                <a:outerShdw blurRad="38100" dist="38100" dir="2700000" algn="tl">
                  <a:srgbClr val="C0C0C0"/>
                </a:outerShdw>
              </a:effectLst>
              <a:latin typeface="隶书" panose="02010509060101010101" pitchFamily="49" charset="-122"/>
              <a:ea typeface="隶书" panose="02010509060101010101" pitchFamily="49" charset="-122"/>
            </a:endParaRPr>
          </a:p>
        </p:txBody>
      </p:sp>
      <p:sp>
        <p:nvSpPr>
          <p:cNvPr id="53260" name="Rectangle 12"/>
          <p:cNvSpPr>
            <a:spLocks noChangeArrowheads="1"/>
          </p:cNvSpPr>
          <p:nvPr/>
        </p:nvSpPr>
        <p:spPr bwMode="gray">
          <a:xfrm>
            <a:off x="7632716" y="2039938"/>
            <a:ext cx="292068" cy="523220"/>
          </a:xfrm>
          <a:prstGeom prst="rect">
            <a:avLst/>
          </a:prstGeom>
          <a:noFill/>
          <a:ln w="9525" algn="ctr">
            <a:noFill/>
            <a:miter lim="800000"/>
          </a:ln>
          <a:effectLst/>
        </p:spPr>
        <p:txBody>
          <a:bodyPr wrap="none">
            <a:spAutoFit/>
          </a:bodyPr>
          <a:lstStyle/>
          <a:p>
            <a:pPr algn="ctr">
              <a:defRPr/>
            </a:pPr>
            <a:r>
              <a:rPr lang="zh-CN" altLang="en-US" sz="2800" b="1">
                <a:solidFill>
                  <a:srgbClr val="DC1506"/>
                </a:solidFill>
                <a:effectLst>
                  <a:outerShdw blurRad="38100" dist="38100" dir="2700000" algn="tl">
                    <a:srgbClr val="C0C0C0"/>
                  </a:outerShdw>
                </a:effectLst>
                <a:latin typeface="隶书" panose="02010509060101010101" pitchFamily="49" charset="-122"/>
                <a:ea typeface="隶书" panose="02010509060101010101" pitchFamily="49" charset="-122"/>
              </a:rPr>
              <a:t> </a:t>
            </a:r>
            <a:endParaRPr lang="en-US" altLang="zh-CN" sz="2800" b="1">
              <a:solidFill>
                <a:srgbClr val="DC1506"/>
              </a:solidFill>
              <a:effectLst>
                <a:outerShdw blurRad="38100" dist="38100" dir="2700000" algn="tl">
                  <a:srgbClr val="C0C0C0"/>
                </a:outerShdw>
              </a:effectLst>
              <a:latin typeface="Arial" panose="020B0604020202020204" pitchFamily="34" charset="0"/>
              <a:ea typeface="隶书" panose="02010509060101010101" pitchFamily="49" charset="-122"/>
            </a:endParaRPr>
          </a:p>
        </p:txBody>
      </p:sp>
      <p:sp>
        <p:nvSpPr>
          <p:cNvPr id="53262" name="Rectangle 14"/>
          <p:cNvSpPr>
            <a:spLocks noChangeArrowheads="1"/>
          </p:cNvSpPr>
          <p:nvPr/>
        </p:nvSpPr>
        <p:spPr bwMode="gray">
          <a:xfrm>
            <a:off x="3838575" y="4379913"/>
            <a:ext cx="268288" cy="457200"/>
          </a:xfrm>
          <a:prstGeom prst="rect">
            <a:avLst/>
          </a:prstGeom>
          <a:noFill/>
          <a:ln w="9525" algn="ctr">
            <a:noFill/>
            <a:miter lim="800000"/>
          </a:ln>
          <a:effectLst/>
        </p:spPr>
        <p:txBody>
          <a:bodyPr wrap="none">
            <a:spAutoFit/>
          </a:bodyPr>
          <a:lstStyle/>
          <a:p>
            <a:pPr algn="ctr">
              <a:defRPr/>
            </a:pPr>
            <a:r>
              <a:rPr lang="zh-CN" altLang="en-US" sz="2400" b="1">
                <a:solidFill>
                  <a:srgbClr val="DC1506"/>
                </a:solidFill>
                <a:effectLst>
                  <a:outerShdw blurRad="38100" dist="38100" dir="2700000" algn="tl">
                    <a:srgbClr val="C0C0C0"/>
                  </a:outerShdw>
                </a:effectLst>
                <a:latin typeface="Arial" panose="020B0604020202020204" pitchFamily="34" charset="0"/>
                <a:ea typeface="宋体" panose="02010600030101010101" pitchFamily="2" charset="-122"/>
              </a:rPr>
              <a:t> </a:t>
            </a:r>
            <a:endParaRPr lang="en-US" altLang="zh-CN" sz="2800" b="1">
              <a:solidFill>
                <a:srgbClr val="DC1506"/>
              </a:solidFill>
              <a:effectLst>
                <a:outerShdw blurRad="38100" dist="38100" dir="2700000" algn="tl">
                  <a:srgbClr val="C0C0C0"/>
                </a:outerShdw>
              </a:effectLst>
              <a:latin typeface="Arial" panose="020B0604020202020204" pitchFamily="34" charset="0"/>
              <a:ea typeface="隶书" panose="02010509060101010101" pitchFamily="49" charset="-122"/>
            </a:endParaRPr>
          </a:p>
        </p:txBody>
      </p:sp>
      <p:sp>
        <p:nvSpPr>
          <p:cNvPr id="79878" name="Text Box 9"/>
          <p:cNvSpPr txBox="1">
            <a:spLocks noChangeArrowheads="1"/>
          </p:cNvSpPr>
          <p:nvPr/>
        </p:nvSpPr>
        <p:spPr bwMode="auto">
          <a:xfrm>
            <a:off x="2681288" y="1633539"/>
            <a:ext cx="6969608" cy="2739211"/>
          </a:xfrm>
          <a:prstGeom prst="rect">
            <a:avLst/>
          </a:prstGeom>
          <a:noFill/>
          <a:ln w="9525">
            <a:noFill/>
            <a:miter lim="800000"/>
          </a:ln>
        </p:spPr>
        <p:txBody>
          <a:bodyPr wrap="square">
            <a:spAutoFit/>
          </a:bodyPr>
          <a:lstStyle/>
          <a:p>
            <a:r>
              <a:rPr lang="zh-CN" altLang="en-US" sz="3200" b="1" dirty="0">
                <a:latin typeface="楷体_GB2312"/>
                <a:ea typeface="楷体_GB2312"/>
                <a:cs typeface="楷体_GB2312"/>
              </a:rPr>
              <a:t>（</a:t>
            </a:r>
            <a:r>
              <a:rPr lang="zh-CN" altLang="en-US" sz="2800" b="1" dirty="0">
                <a:latin typeface="楷体_GB2312"/>
                <a:ea typeface="楷体_GB2312"/>
                <a:cs typeface="楷体_GB2312"/>
              </a:rPr>
              <a:t>三）辨证唯物主义的物质观</a:t>
            </a:r>
          </a:p>
          <a:p>
            <a:r>
              <a:rPr lang="zh-CN" altLang="en-US" sz="2800" dirty="0">
                <a:latin typeface="楷体_GB2312"/>
                <a:ea typeface="楷体_GB2312"/>
                <a:cs typeface="楷体_GB2312"/>
              </a:rPr>
              <a:t>  </a:t>
            </a:r>
            <a:r>
              <a:rPr lang="zh-CN" altLang="en-US" sz="2800" dirty="0">
                <a:latin typeface="楷体" panose="02010609060101010101" pitchFamily="49" charset="-122"/>
                <a:ea typeface="楷体" panose="02010609060101010101" pitchFamily="49" charset="-122"/>
                <a:cs typeface="楷体_GB2312"/>
              </a:rPr>
              <a:t>（列宁的物质定义及其意义）</a:t>
            </a:r>
            <a:r>
              <a:rPr lang="en-US" altLang="zh-CN" sz="2800" dirty="0">
                <a:latin typeface="楷体" panose="02010609060101010101" pitchFamily="49" charset="-122"/>
                <a:ea typeface="楷体" panose="02010609060101010101" pitchFamily="49" charset="-122"/>
                <a:cs typeface="楷体_GB2312"/>
              </a:rPr>
              <a:t>p22-23</a:t>
            </a:r>
            <a:endParaRPr lang="zh-CN" altLang="en-US" sz="2800" dirty="0">
              <a:latin typeface="楷体" panose="02010609060101010101" pitchFamily="49" charset="-122"/>
              <a:ea typeface="楷体" panose="02010609060101010101" pitchFamily="49" charset="-122"/>
              <a:cs typeface="楷体_GB2312"/>
            </a:endParaRPr>
          </a:p>
          <a:p>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物质是不依赖于人的意识并能为意识所</a:t>
            </a:r>
          </a:p>
          <a:p>
            <a:r>
              <a:rPr lang="zh-CN" altLang="en-US" sz="2800" dirty="0">
                <a:latin typeface="楷体" panose="02010609060101010101" pitchFamily="49" charset="-122"/>
                <a:ea typeface="楷体" panose="02010609060101010101" pitchFamily="49" charset="-122"/>
                <a:cs typeface="楷体_GB2312"/>
              </a:rPr>
              <a:t>反映的客观实在。</a:t>
            </a:r>
            <a:r>
              <a:rPr lang="zh-CN" altLang="en-US" sz="2800" dirty="0">
                <a:solidFill>
                  <a:srgbClr val="FF0000"/>
                </a:solidFill>
                <a:latin typeface="楷体" panose="02010609060101010101" pitchFamily="49" charset="-122"/>
                <a:ea typeface="楷体" panose="02010609060101010101" pitchFamily="49" charset="-122"/>
                <a:cs typeface="楷体_GB2312"/>
              </a:rPr>
              <a:t>物质的唯一特性</a:t>
            </a:r>
            <a:r>
              <a:rPr lang="zh-CN" altLang="en-US" sz="2800" dirty="0">
                <a:latin typeface="楷体" panose="02010609060101010101" pitchFamily="49" charset="-122"/>
                <a:ea typeface="楷体" panose="02010609060101010101" pitchFamily="49" charset="-122"/>
                <a:cs typeface="楷体_GB2312"/>
              </a:rPr>
              <a:t>是客观实在性</a:t>
            </a:r>
          </a:p>
          <a:p>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意义</a:t>
            </a:r>
            <a:r>
              <a:rPr lang="en-US" altLang="zh-CN" sz="2800" dirty="0">
                <a:latin typeface="楷体" panose="02010609060101010101" pitchFamily="49" charset="-122"/>
                <a:ea typeface="楷体" panose="02010609060101010101" pitchFamily="49" charset="-122"/>
                <a:cs typeface="楷体_GB2312"/>
              </a:rPr>
              <a:t>(1)(2)(3)(4)</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fade">
                                      <p:cBhvr>
                                        <p:cTn id="7" dur="1000"/>
                                        <p:tgtEl>
                                          <p:spTgt spid="79878"/>
                                        </p:tgtEl>
                                      </p:cBhvr>
                                    </p:animEffect>
                                    <p:anim calcmode="lin" valueType="num">
                                      <p:cBhvr>
                                        <p:cTn id="8" dur="1000" fill="hold"/>
                                        <p:tgtEl>
                                          <p:spTgt spid="79878"/>
                                        </p:tgtEl>
                                        <p:attrNameLst>
                                          <p:attrName>ppt_x</p:attrName>
                                        </p:attrNameLst>
                                      </p:cBhvr>
                                      <p:tavLst>
                                        <p:tav tm="0">
                                          <p:val>
                                            <p:strVal val="#ppt_x"/>
                                          </p:val>
                                        </p:tav>
                                        <p:tav tm="100000">
                                          <p:val>
                                            <p:strVal val="#ppt_x"/>
                                          </p:val>
                                        </p:tav>
                                      </p:tavLst>
                                    </p:anim>
                                    <p:anim calcmode="lin" valueType="num">
                                      <p:cBhvr>
                                        <p:cTn id="9" dur="1000" fill="hold"/>
                                        <p:tgtEl>
                                          <p:spTgt spid="798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p:cNvSpPr>
          <p:nvPr>
            <p:ph type="title" idx="4294967295"/>
          </p:nvPr>
        </p:nvSpPr>
        <p:spPr>
          <a:xfrm>
            <a:off x="3170583" y="260350"/>
            <a:ext cx="5973416" cy="868363"/>
          </a:xfrm>
        </p:spPr>
        <p:txBody>
          <a:bodyPr/>
          <a:lstStyle/>
          <a:p>
            <a:pPr eaLnBrk="1" hangingPunct="1"/>
            <a:r>
              <a:rPr lang="zh-CN" altLang="en-US" dirty="0"/>
              <a:t>（三）物质和物质形态的关系</a:t>
            </a:r>
            <a:endParaRPr lang="en-US" altLang="zh-CN" dirty="0"/>
          </a:p>
        </p:txBody>
      </p:sp>
      <p:sp>
        <p:nvSpPr>
          <p:cNvPr id="80899" name="Text Box 88"/>
          <p:cNvSpPr txBox="1">
            <a:spLocks noChangeArrowheads="1"/>
          </p:cNvSpPr>
          <p:nvPr/>
        </p:nvSpPr>
        <p:spPr bwMode="auto">
          <a:xfrm>
            <a:off x="2693504" y="1268413"/>
            <a:ext cx="6798366" cy="2677656"/>
          </a:xfrm>
          <a:prstGeom prst="rect">
            <a:avLst/>
          </a:prstGeom>
          <a:noFill/>
          <a:ln w="9525">
            <a:noFill/>
            <a:miter lim="800000"/>
          </a:ln>
        </p:spPr>
        <p:txBody>
          <a:bodyPr wrap="square">
            <a:spAutoFit/>
          </a:bodyPr>
          <a:lstStyle/>
          <a:p>
            <a:r>
              <a:rPr lang="zh-CN" altLang="en-US" sz="2800" dirty="0">
                <a:latin typeface="楷体" panose="02010609060101010101" pitchFamily="49" charset="-122"/>
                <a:ea typeface="楷体" panose="02010609060101010101" pitchFamily="49" charset="-122"/>
                <a:cs typeface="楷体_GB2312"/>
              </a:rPr>
              <a:t>它们是共性和个性的关系</a:t>
            </a:r>
          </a:p>
          <a:p>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物质是客观实在，它是共性，物质形态</a:t>
            </a:r>
          </a:p>
          <a:p>
            <a:r>
              <a:rPr lang="zh-CN" altLang="en-US" sz="2800" dirty="0">
                <a:latin typeface="楷体" panose="02010609060101010101" pitchFamily="49" charset="-122"/>
                <a:ea typeface="楷体" panose="02010609060101010101" pitchFamily="49" charset="-122"/>
                <a:cs typeface="楷体_GB2312"/>
              </a:rPr>
              <a:t>是指具体事物及其结构、属性等，它是个</a:t>
            </a:r>
          </a:p>
          <a:p>
            <a:r>
              <a:rPr lang="zh-CN" altLang="en-US" sz="2800" dirty="0">
                <a:latin typeface="楷体" panose="02010609060101010101" pitchFamily="49" charset="-122"/>
                <a:ea typeface="楷体" panose="02010609060101010101" pitchFamily="49" charset="-122"/>
                <a:cs typeface="楷体_GB2312"/>
              </a:rPr>
              <a:t>性。</a:t>
            </a:r>
          </a:p>
          <a:p>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物质存在于物质形态中，物质形态体现物质的一般特性。</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2209"/>
                                        </p:tgtEl>
                                        <p:attrNameLst>
                                          <p:attrName>style.visibility</p:attrName>
                                        </p:attrNameLst>
                                      </p:cBhvr>
                                      <p:to>
                                        <p:strVal val="visible"/>
                                      </p:to>
                                    </p:set>
                                    <p:anim calcmode="lin" valueType="num">
                                      <p:cBhvr additive="base">
                                        <p:cTn id="7" dur="500" fill="hold"/>
                                        <p:tgtEl>
                                          <p:spTgt spid="222209"/>
                                        </p:tgtEl>
                                        <p:attrNameLst>
                                          <p:attrName>ppt_x</p:attrName>
                                        </p:attrNameLst>
                                      </p:cBhvr>
                                      <p:tavLst>
                                        <p:tav tm="0">
                                          <p:val>
                                            <p:strVal val="#ppt_x"/>
                                          </p:val>
                                        </p:tav>
                                        <p:tav tm="100000">
                                          <p:val>
                                            <p:strVal val="#ppt_x"/>
                                          </p:val>
                                        </p:tav>
                                      </p:tavLst>
                                    </p:anim>
                                    <p:anim calcmode="lin" valueType="num">
                                      <p:cBhvr additive="base">
                                        <p:cTn id="8" dur="500" fill="hold"/>
                                        <p:tgtEl>
                                          <p:spTgt spid="222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0899"/>
                                        </p:tgtEl>
                                        <p:attrNameLst>
                                          <p:attrName>style.visibility</p:attrName>
                                        </p:attrNameLst>
                                      </p:cBhvr>
                                      <p:to>
                                        <p:strVal val="visible"/>
                                      </p:to>
                                    </p:set>
                                    <p:animEffect transition="in" filter="barn(inVertical)">
                                      <p:cBhvr>
                                        <p:cTn id="13" dur="500"/>
                                        <p:tgtEl>
                                          <p:spTgt spid="8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09" grpId="0"/>
      <p:bldP spid="80899"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AutoShape 7"/>
          <p:cNvSpPr>
            <a:spLocks noChangeArrowheads="1"/>
          </p:cNvSpPr>
          <p:nvPr/>
        </p:nvSpPr>
        <p:spPr bwMode="auto">
          <a:xfrm>
            <a:off x="4932364" y="3030539"/>
            <a:ext cx="5457825" cy="1304925"/>
          </a:xfrm>
          <a:prstGeom prst="roundRect">
            <a:avLst>
              <a:gd name="adj" fmla="val 11505"/>
            </a:avLst>
          </a:prstGeom>
          <a:noFill/>
          <a:ln w="6350">
            <a:noFill/>
            <a:round/>
          </a:ln>
        </p:spPr>
        <p:txBody>
          <a:bodyPr wrap="none" anchor="ctr"/>
          <a:lstStyle/>
          <a:p>
            <a:endParaRPr lang="zh-CN" altLang="en-US"/>
          </a:p>
        </p:txBody>
      </p:sp>
      <p:sp>
        <p:nvSpPr>
          <p:cNvPr id="209923" name="AutoShape 8"/>
          <p:cNvSpPr>
            <a:spLocks noChangeArrowheads="1"/>
          </p:cNvSpPr>
          <p:nvPr/>
        </p:nvSpPr>
        <p:spPr bwMode="auto">
          <a:xfrm>
            <a:off x="5811839" y="3476625"/>
            <a:ext cx="376237" cy="344488"/>
          </a:xfrm>
          <a:prstGeom prst="rightArrow">
            <a:avLst>
              <a:gd name="adj1" fmla="val 50000"/>
              <a:gd name="adj2" fmla="val 45507"/>
            </a:avLst>
          </a:prstGeom>
          <a:solidFill>
            <a:srgbClr val="FEFEFE"/>
          </a:solidFill>
          <a:ln w="9525">
            <a:noFill/>
            <a:miter lim="800000"/>
          </a:ln>
        </p:spPr>
        <p:txBody>
          <a:bodyPr wrap="none" anchor="ctr"/>
          <a:lstStyle/>
          <a:p>
            <a:endParaRPr lang="zh-CN" altLang="en-US"/>
          </a:p>
        </p:txBody>
      </p:sp>
      <p:sp>
        <p:nvSpPr>
          <p:cNvPr id="209924" name="Text Box 20"/>
          <p:cNvSpPr txBox="1">
            <a:spLocks noChangeArrowheads="1"/>
          </p:cNvSpPr>
          <p:nvPr/>
        </p:nvSpPr>
        <p:spPr bwMode="auto">
          <a:xfrm>
            <a:off x="6167439" y="1773238"/>
            <a:ext cx="3932237" cy="825500"/>
          </a:xfrm>
          <a:prstGeom prst="rect">
            <a:avLst/>
          </a:prstGeom>
          <a:noFill/>
          <a:ln w="9525">
            <a:noFill/>
            <a:miter lim="800000"/>
          </a:ln>
        </p:spPr>
        <p:txBody>
          <a:bodyPr>
            <a:spAutoFit/>
          </a:bodyPr>
          <a:lstStyle/>
          <a:p>
            <a:pPr eaLnBrk="0" hangingPunct="0"/>
            <a:endParaRPr lang="zh-CN" altLang="en-US" sz="1600">
              <a:solidFill>
                <a:srgbClr val="000099"/>
              </a:solidFill>
              <a:latin typeface="黑体" panose="02010609060101010101" pitchFamily="49" charset="-122"/>
              <a:ea typeface="黑体" panose="02010609060101010101" pitchFamily="49" charset="-122"/>
            </a:endParaRPr>
          </a:p>
          <a:p>
            <a:pPr eaLnBrk="0" hangingPunct="0"/>
            <a:endParaRPr lang="en-US" altLang="zh-CN" sz="1600">
              <a:solidFill>
                <a:srgbClr val="000099"/>
              </a:solidFill>
              <a:latin typeface="黑体" panose="02010609060101010101" pitchFamily="49" charset="-122"/>
              <a:ea typeface="黑体" panose="02010609060101010101" pitchFamily="49" charset="-122"/>
            </a:endParaRPr>
          </a:p>
          <a:p>
            <a:pPr eaLnBrk="0" hangingPunct="0"/>
            <a:endParaRPr lang="en-US" altLang="zh-CN" sz="1600">
              <a:solidFill>
                <a:srgbClr val="000000"/>
              </a:solidFill>
              <a:latin typeface="黑体" panose="02010609060101010101" pitchFamily="49" charset="-122"/>
              <a:ea typeface="黑体" panose="02010609060101010101" pitchFamily="49" charset="-122"/>
            </a:endParaRPr>
          </a:p>
        </p:txBody>
      </p:sp>
      <p:sp>
        <p:nvSpPr>
          <p:cNvPr id="81926" name="Text Box 33"/>
          <p:cNvSpPr txBox="1">
            <a:spLocks noChangeArrowheads="1"/>
          </p:cNvSpPr>
          <p:nvPr/>
        </p:nvSpPr>
        <p:spPr bwMode="auto">
          <a:xfrm>
            <a:off x="2063751" y="1484314"/>
            <a:ext cx="7993063" cy="2738120"/>
          </a:xfrm>
          <a:prstGeom prst="rect">
            <a:avLst/>
          </a:prstGeom>
          <a:noFill/>
          <a:ln w="9525">
            <a:noFill/>
            <a:miter lim="800000"/>
          </a:ln>
        </p:spPr>
        <p:txBody>
          <a:bodyPr>
            <a:spAutoFit/>
          </a:bodyPr>
          <a:lstStyle/>
          <a:p>
            <a:r>
              <a:rPr lang="zh-CN" altLang="en-US" sz="3200" b="1" dirty="0">
                <a:latin typeface="宋体" panose="02010600030101010101" pitchFamily="2" charset="-122"/>
              </a:rPr>
              <a:t>  </a:t>
            </a:r>
            <a:r>
              <a:rPr lang="zh-CN" altLang="en-US" sz="3200" b="1" dirty="0">
                <a:solidFill>
                  <a:srgbClr val="FF0000"/>
                </a:solidFill>
                <a:latin typeface="微软雅黑" panose="020B0503020204020204" pitchFamily="34" charset="-122"/>
                <a:ea typeface="微软雅黑" panose="020B0503020204020204" pitchFamily="34" charset="-122"/>
              </a:rPr>
              <a:t>四、物质的运动</a:t>
            </a:r>
            <a:endParaRPr lang="en-US" altLang="zh-CN" sz="3200" b="1" dirty="0">
              <a:solidFill>
                <a:srgbClr val="FF0000"/>
              </a:solidFill>
              <a:latin typeface="微软雅黑" panose="020B0503020204020204" pitchFamily="34" charset="-122"/>
              <a:ea typeface="微软雅黑" panose="020B0503020204020204" pitchFamily="34" charset="-122"/>
            </a:endParaRPr>
          </a:p>
          <a:p>
            <a:r>
              <a:rPr lang="zh-CN" altLang="en-US" sz="2800" b="1" dirty="0">
                <a:latin typeface="楷体" panose="02010609060101010101" pitchFamily="49" charset="-122"/>
                <a:ea typeface="楷体" panose="02010609060101010101" pitchFamily="49" charset="-122"/>
              </a:rPr>
              <a:t>（一） 物质和运动的关系                    </a:t>
            </a:r>
          </a:p>
          <a:p>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物质是运动的主体、基础和承担者。</a:t>
            </a:r>
          </a:p>
          <a:p>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运动是物质的根本属性和存在方式。</a:t>
            </a:r>
          </a:p>
          <a:p>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割裂二者关系，设想无物质的运动的观点是唯心主义；相反是形而上学唯物主义。   </a:t>
            </a:r>
          </a:p>
        </p:txBody>
      </p:sp>
      <p:pic>
        <p:nvPicPr>
          <p:cNvPr id="209926" name="Picture 22" descr="u=414302694,3757248932&amp;fm=0&amp;gp=0"/>
          <p:cNvPicPr>
            <a:picLocks noChangeAspect="1"/>
          </p:cNvPicPr>
          <p:nvPr/>
        </p:nvPicPr>
        <p:blipFill>
          <a:blip r:embed="rId2"/>
          <a:srcRect/>
          <a:stretch>
            <a:fillRect/>
          </a:stretch>
        </p:blipFill>
        <p:spPr bwMode="auto">
          <a:xfrm>
            <a:off x="6788771" y="4332391"/>
            <a:ext cx="2160587" cy="2520950"/>
          </a:xfrm>
          <a:prstGeom prst="rect">
            <a:avLst/>
          </a:prstGeom>
          <a:noFill/>
          <a:ln w="9525">
            <a:noFill/>
            <a:miter lim="800000"/>
            <a:headEnd/>
            <a:tailEnd/>
          </a:ln>
        </p:spPr>
      </p:pic>
      <p:sp>
        <p:nvSpPr>
          <p:cNvPr id="209927" name="Text Box 23"/>
          <p:cNvSpPr txBox="1">
            <a:spLocks noChangeArrowheads="1"/>
          </p:cNvSpPr>
          <p:nvPr/>
        </p:nvSpPr>
        <p:spPr bwMode="auto">
          <a:xfrm>
            <a:off x="4295775" y="4887913"/>
            <a:ext cx="2324100" cy="369332"/>
          </a:xfrm>
          <a:prstGeom prst="rect">
            <a:avLst/>
          </a:prstGeom>
          <a:noFill/>
          <a:ln w="9525">
            <a:noFill/>
            <a:miter lim="800000"/>
          </a:ln>
        </p:spPr>
        <p:txBody>
          <a:bodyPr>
            <a:spAutoFit/>
          </a:bodyPr>
          <a:lstStyle/>
          <a:p>
            <a:r>
              <a:rPr lang="zh-CN" altLang="en-US">
                <a:solidFill>
                  <a:schemeClr val="bg1"/>
                </a:solidFill>
              </a:rPr>
              <a:t>仁者心动</a:t>
            </a:r>
          </a:p>
        </p:txBody>
      </p:sp>
      <p:pic>
        <p:nvPicPr>
          <p:cNvPr id="209928" name="Picture 25" descr="u=49282467,936771785&amp;fm=0&amp;gp=0"/>
          <p:cNvPicPr>
            <a:picLocks noChangeAspect="1"/>
          </p:cNvPicPr>
          <p:nvPr/>
        </p:nvPicPr>
        <p:blipFill>
          <a:blip r:embed="rId3"/>
          <a:srcRect/>
          <a:stretch>
            <a:fillRect/>
          </a:stretch>
        </p:blipFill>
        <p:spPr bwMode="auto">
          <a:xfrm>
            <a:off x="8836646" y="4368904"/>
            <a:ext cx="2881312" cy="2447925"/>
          </a:xfrm>
          <a:prstGeom prst="rect">
            <a:avLst/>
          </a:prstGeom>
          <a:noFill/>
          <a:ln w="9525">
            <a:noFill/>
            <a:miter lim="800000"/>
            <a:headEnd/>
            <a:tailEnd/>
          </a:ln>
        </p:spPr>
      </p:pic>
      <p:sp>
        <p:nvSpPr>
          <p:cNvPr id="209929" name="Text Box 26"/>
          <p:cNvSpPr txBox="1">
            <a:spLocks noChangeArrowheads="1"/>
          </p:cNvSpPr>
          <p:nvPr/>
        </p:nvSpPr>
        <p:spPr bwMode="auto">
          <a:xfrm>
            <a:off x="9117311" y="5111750"/>
            <a:ext cx="461665" cy="92398"/>
          </a:xfrm>
          <a:prstGeom prst="rect">
            <a:avLst/>
          </a:prstGeom>
          <a:noFill/>
          <a:ln w="9525">
            <a:noFill/>
            <a:miter lim="800000"/>
          </a:ln>
        </p:spPr>
        <p:txBody>
          <a:bodyPr vert="eaVert" wrap="none">
            <a:spAutoFit/>
          </a:bodyPr>
          <a:lstStyle/>
          <a:p>
            <a:endParaRPr lang="zh-CN" altLang="en-US"/>
          </a:p>
        </p:txBody>
      </p:sp>
      <p:sp>
        <p:nvSpPr>
          <p:cNvPr id="209930" name="Text Box 27"/>
          <p:cNvSpPr txBox="1">
            <a:spLocks noChangeArrowheads="1"/>
          </p:cNvSpPr>
          <p:nvPr/>
        </p:nvSpPr>
        <p:spPr bwMode="auto">
          <a:xfrm>
            <a:off x="8667750" y="4816475"/>
            <a:ext cx="1107996" cy="369332"/>
          </a:xfrm>
          <a:prstGeom prst="rect">
            <a:avLst/>
          </a:prstGeom>
          <a:noFill/>
          <a:ln w="9525">
            <a:noFill/>
            <a:miter lim="800000"/>
          </a:ln>
        </p:spPr>
        <p:txBody>
          <a:bodyPr wrap="none">
            <a:spAutoFit/>
          </a:bodyPr>
          <a:lstStyle/>
          <a:p>
            <a:r>
              <a:rPr lang="zh-CN" altLang="en-US">
                <a:solidFill>
                  <a:schemeClr val="bg1"/>
                </a:solidFill>
              </a:rPr>
              <a:t>刻舟求剑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1926"/>
                                        </p:tgtEl>
                                        <p:attrNameLst>
                                          <p:attrName>style.visibility</p:attrName>
                                        </p:attrNameLst>
                                      </p:cBhvr>
                                      <p:to>
                                        <p:strVal val="visible"/>
                                      </p:to>
                                    </p:set>
                                    <p:animEffect transition="in" filter="circle(in)">
                                      <p:cBhvr>
                                        <p:cTn id="7" dur="2000"/>
                                        <p:tgtEl>
                                          <p:spTgt spid="8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Grp="1"/>
          </p:cNvSpPr>
          <p:nvPr>
            <p:ph type="title" idx="4294967295"/>
          </p:nvPr>
        </p:nvSpPr>
        <p:spPr>
          <a:xfrm>
            <a:off x="0" y="0"/>
            <a:ext cx="10850563" cy="1028700"/>
          </a:xfrm>
        </p:spPr>
        <p:txBody>
          <a:bodyPr/>
          <a:lstStyle/>
          <a:p>
            <a:pPr eaLnBrk="1" hangingPunct="1"/>
            <a:r>
              <a:rPr lang="zh-CN" altLang="en-US" dirty="0"/>
              <a:t>                                    （二）相对静止</a:t>
            </a:r>
            <a:endParaRPr lang="en-US" altLang="zh-CN" dirty="0"/>
          </a:p>
        </p:txBody>
      </p:sp>
      <p:sp>
        <p:nvSpPr>
          <p:cNvPr id="225282" name="Rectangle 3"/>
          <p:cNvSpPr>
            <a:spLocks noGrp="1"/>
          </p:cNvSpPr>
          <p:nvPr>
            <p:ph idx="4294967295"/>
          </p:nvPr>
        </p:nvSpPr>
        <p:spPr>
          <a:xfrm>
            <a:off x="2683565" y="1610139"/>
            <a:ext cx="7484165" cy="4533486"/>
          </a:xfrm>
        </p:spPr>
        <p:txBody>
          <a:bodyPr>
            <a:normAutofit/>
          </a:bodyPr>
          <a:lstStyle/>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静止是物质运动的特殊状态</a:t>
            </a:r>
          </a:p>
          <a:p>
            <a:pPr eaLnBrk="1" hangingPunct="1"/>
            <a:r>
              <a:rPr lang="zh-CN" altLang="en-US" sz="2800" dirty="0">
                <a:latin typeface="楷体" panose="02010609060101010101" pitchFamily="49" charset="-122"/>
                <a:ea typeface="楷体" panose="02010609060101010101" pitchFamily="49" charset="-122"/>
                <a:cs typeface="楷体_GB2312"/>
              </a:rPr>
              <a:t>第一，相对于不同的参照系，事物无位移。</a:t>
            </a:r>
          </a:p>
          <a:p>
            <a:pPr eaLnBrk="1" hangingPunct="1"/>
            <a:r>
              <a:rPr lang="zh-CN" altLang="en-US" sz="2800" dirty="0">
                <a:latin typeface="楷体" panose="02010609060101010101" pitchFamily="49" charset="-122"/>
                <a:ea typeface="楷体" panose="02010609060101010101" pitchFamily="49" charset="-122"/>
                <a:cs typeface="楷体_GB2312"/>
              </a:rPr>
              <a:t>第二，事物的根本性质未变。</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运动和静止的关系</a:t>
            </a:r>
          </a:p>
          <a:p>
            <a:pPr eaLnBrk="1" hangingPunct="1"/>
            <a:r>
              <a:rPr lang="zh-CN" altLang="en-US" sz="2800" dirty="0">
                <a:latin typeface="楷体" panose="02010609060101010101" pitchFamily="49" charset="-122"/>
                <a:ea typeface="楷体" panose="02010609060101010101" pitchFamily="49" charset="-122"/>
                <a:cs typeface="楷体_GB2312"/>
              </a:rPr>
              <a:t>第一，运动是绝对的无条件的；静止是相对的有条件的。</a:t>
            </a:r>
          </a:p>
          <a:p>
            <a:pPr eaLnBrk="1" hangingPunct="1"/>
            <a:r>
              <a:rPr lang="zh-CN" altLang="en-US" sz="2800" dirty="0">
                <a:latin typeface="楷体" panose="02010609060101010101" pitchFamily="49" charset="-122"/>
                <a:ea typeface="楷体" panose="02010609060101010101" pitchFamily="49" charset="-122"/>
                <a:cs typeface="楷体_GB2312"/>
              </a:rPr>
              <a:t>第二，它们相互依赖、相互包含，即动中有静，静中有动。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5281"/>
                                        </p:tgtEl>
                                        <p:attrNameLst>
                                          <p:attrName>style.visibility</p:attrName>
                                        </p:attrNameLst>
                                      </p:cBhvr>
                                      <p:to>
                                        <p:strVal val="visible"/>
                                      </p:to>
                                    </p:set>
                                    <p:animEffect transition="in" filter="wipe(down)">
                                      <p:cBhvr>
                                        <p:cTn id="7" dur="500"/>
                                        <p:tgtEl>
                                          <p:spTgt spid="22528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5282">
                                            <p:txEl>
                                              <p:pRg st="0" end="0"/>
                                            </p:txEl>
                                          </p:spTgt>
                                        </p:tgtEl>
                                        <p:attrNameLst>
                                          <p:attrName>style.visibility</p:attrName>
                                        </p:attrNameLst>
                                      </p:cBhvr>
                                      <p:to>
                                        <p:strVal val="visible"/>
                                      </p:to>
                                    </p:set>
                                    <p:animEffect transition="in" filter="fade">
                                      <p:cBhvr>
                                        <p:cTn id="12" dur="1000"/>
                                        <p:tgtEl>
                                          <p:spTgt spid="225282">
                                            <p:txEl>
                                              <p:pRg st="0" end="0"/>
                                            </p:txEl>
                                          </p:spTgt>
                                        </p:tgtEl>
                                      </p:cBhvr>
                                    </p:animEffect>
                                    <p:anim calcmode="lin" valueType="num">
                                      <p:cBhvr>
                                        <p:cTn id="13" dur="1000" fill="hold"/>
                                        <p:tgtEl>
                                          <p:spTgt spid="22528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52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5282">
                                            <p:txEl>
                                              <p:pRg st="1" end="1"/>
                                            </p:txEl>
                                          </p:spTgt>
                                        </p:tgtEl>
                                        <p:attrNameLst>
                                          <p:attrName>style.visibility</p:attrName>
                                        </p:attrNameLst>
                                      </p:cBhvr>
                                      <p:to>
                                        <p:strVal val="visible"/>
                                      </p:to>
                                    </p:set>
                                    <p:animEffect transition="in" filter="fade">
                                      <p:cBhvr>
                                        <p:cTn id="19" dur="1000"/>
                                        <p:tgtEl>
                                          <p:spTgt spid="225282">
                                            <p:txEl>
                                              <p:pRg st="1" end="1"/>
                                            </p:txEl>
                                          </p:spTgt>
                                        </p:tgtEl>
                                      </p:cBhvr>
                                    </p:animEffect>
                                    <p:anim calcmode="lin" valueType="num">
                                      <p:cBhvr>
                                        <p:cTn id="20" dur="1000" fill="hold"/>
                                        <p:tgtEl>
                                          <p:spTgt spid="22528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252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5282">
                                            <p:txEl>
                                              <p:pRg st="2" end="2"/>
                                            </p:txEl>
                                          </p:spTgt>
                                        </p:tgtEl>
                                        <p:attrNameLst>
                                          <p:attrName>style.visibility</p:attrName>
                                        </p:attrNameLst>
                                      </p:cBhvr>
                                      <p:to>
                                        <p:strVal val="visible"/>
                                      </p:to>
                                    </p:set>
                                    <p:animEffect transition="in" filter="fade">
                                      <p:cBhvr>
                                        <p:cTn id="26" dur="1000"/>
                                        <p:tgtEl>
                                          <p:spTgt spid="225282">
                                            <p:txEl>
                                              <p:pRg st="2" end="2"/>
                                            </p:txEl>
                                          </p:spTgt>
                                        </p:tgtEl>
                                      </p:cBhvr>
                                    </p:animEffect>
                                    <p:anim calcmode="lin" valueType="num">
                                      <p:cBhvr>
                                        <p:cTn id="27" dur="1000" fill="hold"/>
                                        <p:tgtEl>
                                          <p:spTgt spid="22528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2528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5282">
                                            <p:txEl>
                                              <p:pRg st="3" end="3"/>
                                            </p:txEl>
                                          </p:spTgt>
                                        </p:tgtEl>
                                        <p:attrNameLst>
                                          <p:attrName>style.visibility</p:attrName>
                                        </p:attrNameLst>
                                      </p:cBhvr>
                                      <p:to>
                                        <p:strVal val="visible"/>
                                      </p:to>
                                    </p:set>
                                    <p:animEffect transition="in" filter="fade">
                                      <p:cBhvr>
                                        <p:cTn id="33" dur="1000"/>
                                        <p:tgtEl>
                                          <p:spTgt spid="225282">
                                            <p:txEl>
                                              <p:pRg st="3" end="3"/>
                                            </p:txEl>
                                          </p:spTgt>
                                        </p:tgtEl>
                                      </p:cBhvr>
                                    </p:animEffect>
                                    <p:anim calcmode="lin" valueType="num">
                                      <p:cBhvr>
                                        <p:cTn id="34" dur="1000" fill="hold"/>
                                        <p:tgtEl>
                                          <p:spTgt spid="22528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2528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25282">
                                            <p:txEl>
                                              <p:pRg st="4" end="4"/>
                                            </p:txEl>
                                          </p:spTgt>
                                        </p:tgtEl>
                                        <p:attrNameLst>
                                          <p:attrName>style.visibility</p:attrName>
                                        </p:attrNameLst>
                                      </p:cBhvr>
                                      <p:to>
                                        <p:strVal val="visible"/>
                                      </p:to>
                                    </p:set>
                                    <p:animEffect transition="in" filter="fade">
                                      <p:cBhvr>
                                        <p:cTn id="40" dur="1000"/>
                                        <p:tgtEl>
                                          <p:spTgt spid="225282">
                                            <p:txEl>
                                              <p:pRg st="4" end="4"/>
                                            </p:txEl>
                                          </p:spTgt>
                                        </p:tgtEl>
                                      </p:cBhvr>
                                    </p:animEffect>
                                    <p:anim calcmode="lin" valueType="num">
                                      <p:cBhvr>
                                        <p:cTn id="41" dur="1000" fill="hold"/>
                                        <p:tgtEl>
                                          <p:spTgt spid="225282">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2528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5282">
                                            <p:txEl>
                                              <p:pRg st="5" end="5"/>
                                            </p:txEl>
                                          </p:spTgt>
                                        </p:tgtEl>
                                        <p:attrNameLst>
                                          <p:attrName>style.visibility</p:attrName>
                                        </p:attrNameLst>
                                      </p:cBhvr>
                                      <p:to>
                                        <p:strVal val="visible"/>
                                      </p:to>
                                    </p:set>
                                    <p:animEffect transition="in" filter="fade">
                                      <p:cBhvr>
                                        <p:cTn id="47" dur="1000"/>
                                        <p:tgtEl>
                                          <p:spTgt spid="225282">
                                            <p:txEl>
                                              <p:pRg st="5" end="5"/>
                                            </p:txEl>
                                          </p:spTgt>
                                        </p:tgtEl>
                                      </p:cBhvr>
                                    </p:animEffect>
                                    <p:anim calcmode="lin" valueType="num">
                                      <p:cBhvr>
                                        <p:cTn id="48" dur="1000" fill="hold"/>
                                        <p:tgtEl>
                                          <p:spTgt spid="225282">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22528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1" grpId="0"/>
      <p:bldP spid="225282"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3"/>
          <p:cNvSpPr>
            <a:spLocks noGrp="1"/>
          </p:cNvSpPr>
          <p:nvPr>
            <p:ph idx="4294967295"/>
          </p:nvPr>
        </p:nvSpPr>
        <p:spPr>
          <a:xfrm>
            <a:off x="1550504" y="981075"/>
            <a:ext cx="6679096" cy="5145088"/>
          </a:xfrm>
        </p:spPr>
        <p:txBody>
          <a:bodyPr>
            <a:normAutofit/>
          </a:bodyPr>
          <a:lstStyle/>
          <a:p>
            <a:pPr eaLnBrk="1" hangingPunct="1"/>
            <a:r>
              <a:rPr lang="zh-CN" altLang="en-US" sz="2800" dirty="0">
                <a:latin typeface="楷体" panose="02010609060101010101" pitchFamily="49" charset="-122"/>
                <a:ea typeface="楷体" panose="02010609060101010101" pitchFamily="49" charset="-122"/>
                <a:cs typeface="楷体_GB2312"/>
              </a:rPr>
              <a:t>第三，割裂运动和静止的关系，把静止绝对化的观点是形而上学；相反，只承认运动而否认静止的观点是相对主义和诡辩论。</a:t>
            </a:r>
          </a:p>
        </p:txBody>
      </p:sp>
      <p:pic>
        <p:nvPicPr>
          <p:cNvPr id="212994" name="Picture 5" descr="3811615324"/>
          <p:cNvPicPr>
            <a:picLocks noChangeAspect="1"/>
          </p:cNvPicPr>
          <p:nvPr/>
        </p:nvPicPr>
        <p:blipFill>
          <a:blip r:embed="rId2"/>
          <a:srcRect/>
          <a:stretch>
            <a:fillRect/>
          </a:stretch>
        </p:blipFill>
        <p:spPr bwMode="auto">
          <a:xfrm>
            <a:off x="1725612" y="2902226"/>
            <a:ext cx="4370388" cy="3327124"/>
          </a:xfrm>
          <a:prstGeom prst="rect">
            <a:avLst/>
          </a:prstGeom>
          <a:noFill/>
          <a:ln w="9525">
            <a:noFill/>
            <a:miter lim="800000"/>
            <a:headEnd/>
            <a:tailEnd/>
          </a:ln>
        </p:spPr>
      </p:pic>
      <p:pic>
        <p:nvPicPr>
          <p:cNvPr id="212995" name="Picture 6" descr="01300000089105121613112188110"/>
          <p:cNvPicPr>
            <a:picLocks noChangeAspect="1"/>
          </p:cNvPicPr>
          <p:nvPr/>
        </p:nvPicPr>
        <p:blipFill>
          <a:blip r:embed="rId3"/>
          <a:srcRect/>
          <a:stretch>
            <a:fillRect/>
          </a:stretch>
        </p:blipFill>
        <p:spPr bwMode="auto">
          <a:xfrm>
            <a:off x="6185591" y="2773362"/>
            <a:ext cx="4470400" cy="3455988"/>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6305">
                                            <p:txEl>
                                              <p:pRg st="0" end="0"/>
                                            </p:txEl>
                                          </p:spTgt>
                                        </p:tgtEl>
                                        <p:attrNameLst>
                                          <p:attrName>style.visibility</p:attrName>
                                        </p:attrNameLst>
                                      </p:cBhvr>
                                      <p:to>
                                        <p:strVal val="visible"/>
                                      </p:to>
                                    </p:set>
                                    <p:animEffect transition="in" filter="wipe(down)">
                                      <p:cBhvr>
                                        <p:cTn id="7" dur="500"/>
                                        <p:tgtEl>
                                          <p:spTgt spid="2263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5"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3"/>
          <p:cNvSpPr>
            <a:spLocks noGrp="1"/>
          </p:cNvSpPr>
          <p:nvPr>
            <p:ph idx="4294967295"/>
          </p:nvPr>
        </p:nvSpPr>
        <p:spPr>
          <a:xfrm>
            <a:off x="2047461" y="1630017"/>
            <a:ext cx="7295322" cy="4513608"/>
          </a:xfrm>
        </p:spPr>
        <p:txBody>
          <a:bodyPr/>
          <a:lstStyle/>
          <a:p>
            <a:pPr eaLnBrk="1" hangingPunct="1"/>
            <a:r>
              <a:rPr lang="en-US" altLang="zh-CN" sz="2800" b="1" dirty="0">
                <a:latin typeface="楷体" panose="02010609060101010101" pitchFamily="49" charset="-122"/>
                <a:ea typeface="楷体" panose="02010609060101010101" pitchFamily="49" charset="-122"/>
                <a:cs typeface="楷体_GB2312"/>
              </a:rPr>
              <a:t>3.</a:t>
            </a:r>
            <a:r>
              <a:rPr lang="zh-CN" altLang="en-US" sz="2800" b="1" dirty="0">
                <a:latin typeface="楷体" panose="02010609060101010101" pitchFamily="49" charset="-122"/>
                <a:ea typeface="楷体" panose="02010609060101010101" pitchFamily="49" charset="-122"/>
                <a:cs typeface="楷体_GB2312"/>
              </a:rPr>
              <a:t>承认相对静止的意义</a:t>
            </a:r>
          </a:p>
          <a:p>
            <a:pPr eaLnBrk="1" hangingPunct="1"/>
            <a:r>
              <a:rPr lang="zh-CN" altLang="en-US" sz="2800" dirty="0">
                <a:latin typeface="楷体" panose="02010609060101010101" pitchFamily="49" charset="-122"/>
                <a:ea typeface="楷体" panose="02010609060101010101" pitchFamily="49" charset="-122"/>
                <a:cs typeface="楷体_GB2312"/>
              </a:rPr>
              <a:t>第一，静止是区分不同事物的依据。</a:t>
            </a:r>
          </a:p>
          <a:p>
            <a:pPr eaLnBrk="1" hangingPunct="1"/>
            <a:r>
              <a:rPr lang="zh-CN" altLang="en-US" sz="2800" dirty="0">
                <a:latin typeface="楷体" panose="02010609060101010101" pitchFamily="49" charset="-122"/>
                <a:ea typeface="楷体" panose="02010609060101010101" pitchFamily="49" charset="-122"/>
                <a:cs typeface="楷体_GB2312"/>
              </a:rPr>
              <a:t>第二，静止是衡量运动的尺度。</a:t>
            </a:r>
          </a:p>
          <a:p>
            <a:pPr eaLnBrk="1" hangingPunct="1"/>
            <a:r>
              <a:rPr lang="zh-CN" altLang="en-US" sz="2800" dirty="0">
                <a:latin typeface="楷体" panose="02010609060101010101" pitchFamily="49" charset="-122"/>
                <a:ea typeface="楷体" panose="02010609060101010101" pitchFamily="49" charset="-122"/>
                <a:cs typeface="楷体_GB2312"/>
              </a:rPr>
              <a:t>第三，如果没有静止，事物的分化就失去了条件，就没有生命现象的产生。</a:t>
            </a: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7329">
                                            <p:txEl>
                                              <p:pRg st="0" end="0"/>
                                            </p:txEl>
                                          </p:spTgt>
                                        </p:tgtEl>
                                        <p:attrNameLst>
                                          <p:attrName>style.visibility</p:attrName>
                                        </p:attrNameLst>
                                      </p:cBhvr>
                                      <p:to>
                                        <p:strVal val="visible"/>
                                      </p:to>
                                    </p:set>
                                    <p:animEffect transition="in" filter="circle(in)">
                                      <p:cBhvr>
                                        <p:cTn id="7" dur="2000"/>
                                        <p:tgtEl>
                                          <p:spTgt spid="2273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7329">
                                            <p:txEl>
                                              <p:pRg st="1" end="1"/>
                                            </p:txEl>
                                          </p:spTgt>
                                        </p:tgtEl>
                                        <p:attrNameLst>
                                          <p:attrName>style.visibility</p:attrName>
                                        </p:attrNameLst>
                                      </p:cBhvr>
                                      <p:to>
                                        <p:strVal val="visible"/>
                                      </p:to>
                                    </p:set>
                                    <p:animEffect transition="in" filter="circle(in)">
                                      <p:cBhvr>
                                        <p:cTn id="12" dur="2000"/>
                                        <p:tgtEl>
                                          <p:spTgt spid="2273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27329">
                                            <p:txEl>
                                              <p:pRg st="2" end="2"/>
                                            </p:txEl>
                                          </p:spTgt>
                                        </p:tgtEl>
                                        <p:attrNameLst>
                                          <p:attrName>style.visibility</p:attrName>
                                        </p:attrNameLst>
                                      </p:cBhvr>
                                      <p:to>
                                        <p:strVal val="visible"/>
                                      </p:to>
                                    </p:set>
                                    <p:animEffect transition="in" filter="circle(in)">
                                      <p:cBhvr>
                                        <p:cTn id="17" dur="2000"/>
                                        <p:tgtEl>
                                          <p:spTgt spid="2273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27329">
                                            <p:txEl>
                                              <p:pRg st="3" end="3"/>
                                            </p:txEl>
                                          </p:spTgt>
                                        </p:tgtEl>
                                        <p:attrNameLst>
                                          <p:attrName>style.visibility</p:attrName>
                                        </p:attrNameLst>
                                      </p:cBhvr>
                                      <p:to>
                                        <p:strVal val="visible"/>
                                      </p:to>
                                    </p:set>
                                    <p:animEffect transition="in" filter="circle(in)">
                                      <p:cBhvr>
                                        <p:cTn id="22" dur="2000"/>
                                        <p:tgtEl>
                                          <p:spTgt spid="2273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2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olidFill>
                  <a:srgbClr val="FF0000"/>
                </a:solidFill>
              </a:rPr>
              <a:t>娘炮文化盛行：</a:t>
            </a:r>
            <a:r>
              <a:rPr lang="zh-CN" altLang="en-US" dirty="0">
                <a:solidFill>
                  <a:schemeClr val="tx1"/>
                </a:solidFill>
              </a:rPr>
              <a:t>安能辨我是雌雄</a:t>
            </a:r>
          </a:p>
        </p:txBody>
      </p:sp>
      <p:pic>
        <p:nvPicPr>
          <p:cNvPr id="6" name="内容占位符 5"/>
          <p:cNvPicPr>
            <a:picLocks noGrp="1" noChangeAspect="1"/>
          </p:cNvPicPr>
          <p:nvPr>
            <p:ph idx="1"/>
          </p:nvPr>
        </p:nvPicPr>
        <p:blipFill>
          <a:blip r:embed="rId2"/>
          <a:stretch>
            <a:fillRect/>
          </a:stretch>
        </p:blipFill>
        <p:spPr>
          <a:xfrm>
            <a:off x="477520" y="1107441"/>
            <a:ext cx="3403600" cy="3606800"/>
          </a:xfrm>
          <a:prstGeom prst="rect">
            <a:avLst/>
          </a:prstGeom>
        </p:spPr>
      </p:pic>
      <p:pic>
        <p:nvPicPr>
          <p:cNvPr id="1026" name="Picture 2" descr="当红时期选择曝光恋情,被网友骂娘的他,如今怎么样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080" y="943928"/>
            <a:ext cx="3820160" cy="39338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036695" y="1107440"/>
            <a:ext cx="3329305" cy="359156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3"/>
          <p:cNvSpPr>
            <a:spLocks noGrp="1"/>
          </p:cNvSpPr>
          <p:nvPr>
            <p:ph idx="4294967295"/>
          </p:nvPr>
        </p:nvSpPr>
        <p:spPr>
          <a:xfrm>
            <a:off x="2663688" y="1341438"/>
            <a:ext cx="6788426" cy="4784725"/>
          </a:xfrm>
        </p:spPr>
        <p:txBody>
          <a:bodyPr/>
          <a:lstStyle/>
          <a:p>
            <a:pPr eaLnBrk="1" hangingPunct="1"/>
            <a:r>
              <a:rPr lang="zh-CN" altLang="en-US" sz="2800" dirty="0">
                <a:solidFill>
                  <a:srgbClr val="F61E33"/>
                </a:solidFill>
                <a:latin typeface="楷体" panose="02010609060101010101" pitchFamily="49" charset="-122"/>
                <a:ea typeface="楷体" panose="02010609060101010101" pitchFamily="49" charset="-122"/>
              </a:rPr>
              <a:t>例题</a:t>
            </a:r>
            <a:r>
              <a:rPr lang="en-US" altLang="zh-CN" sz="2800" dirty="0">
                <a:solidFill>
                  <a:srgbClr val="F61E33"/>
                </a:solidFill>
                <a:latin typeface="楷体" panose="02010609060101010101" pitchFamily="49" charset="-122"/>
                <a:ea typeface="楷体" panose="02010609060101010101" pitchFamily="49" charset="-122"/>
              </a:rPr>
              <a:t>:</a:t>
            </a:r>
            <a:r>
              <a:rPr lang="zh-CN" altLang="en-US" sz="2800" dirty="0">
                <a:solidFill>
                  <a:srgbClr val="F61E33"/>
                </a:solidFill>
                <a:latin typeface="楷体" panose="02010609060101010101" pitchFamily="49" charset="-122"/>
                <a:ea typeface="楷体" panose="02010609060101010101" pitchFamily="49" charset="-122"/>
              </a:rPr>
              <a:t>相对静止是</a:t>
            </a:r>
          </a:p>
          <a:p>
            <a:pPr eaLnBrk="1" hangingPunct="1"/>
            <a:r>
              <a:rPr lang="en-US" altLang="zh-CN" sz="2800" b="1" dirty="0">
                <a:latin typeface="楷体" panose="02010609060101010101" pitchFamily="49" charset="-122"/>
                <a:ea typeface="楷体" panose="02010609060101010101" pitchFamily="49" charset="-122"/>
              </a:rPr>
              <a:t>A.</a:t>
            </a:r>
            <a:r>
              <a:rPr lang="zh-CN" altLang="en-US" sz="2800" b="1" dirty="0">
                <a:latin typeface="楷体" panose="02010609060101010101" pitchFamily="49" charset="-122"/>
                <a:ea typeface="楷体" panose="02010609060101010101" pitchFamily="49" charset="-122"/>
              </a:rPr>
              <a:t>物质运动的特殊状态</a:t>
            </a:r>
          </a:p>
          <a:p>
            <a:pPr eaLnBrk="1" hangingPunct="1"/>
            <a:r>
              <a:rPr lang="en-US" altLang="zh-CN" sz="2800" b="1" dirty="0">
                <a:latin typeface="楷体" panose="02010609060101010101" pitchFamily="49" charset="-122"/>
                <a:ea typeface="楷体" panose="02010609060101010101" pitchFamily="49" charset="-122"/>
              </a:rPr>
              <a:t>B.</a:t>
            </a:r>
            <a:r>
              <a:rPr lang="zh-CN" altLang="en-US" sz="2800" b="1" dirty="0">
                <a:latin typeface="楷体" panose="02010609060101010101" pitchFamily="49" charset="-122"/>
                <a:ea typeface="楷体" panose="02010609060101010101" pitchFamily="49" charset="-122"/>
              </a:rPr>
              <a:t>事物的根本性质未变</a:t>
            </a:r>
          </a:p>
          <a:p>
            <a:pPr eaLnBrk="1" hangingPunct="1"/>
            <a:r>
              <a:rPr lang="en-US" altLang="zh-CN" sz="2800" b="1" dirty="0">
                <a:latin typeface="楷体" panose="02010609060101010101" pitchFamily="49" charset="-122"/>
                <a:ea typeface="楷体" panose="02010609060101010101" pitchFamily="49" charset="-122"/>
              </a:rPr>
              <a:t>C.</a:t>
            </a:r>
            <a:r>
              <a:rPr lang="zh-CN" altLang="en-US" sz="2800" b="1" dirty="0">
                <a:latin typeface="楷体" panose="02010609060101010101" pitchFamily="49" charset="-122"/>
                <a:ea typeface="楷体" panose="02010609060101010101" pitchFamily="49" charset="-122"/>
              </a:rPr>
              <a:t>衡量运动的尺度</a:t>
            </a:r>
          </a:p>
          <a:p>
            <a:pPr eaLnBrk="1" hangingPunct="1"/>
            <a:r>
              <a:rPr lang="en-US" altLang="zh-CN" sz="2800" b="1" dirty="0">
                <a:latin typeface="楷体" panose="02010609060101010101" pitchFamily="49" charset="-122"/>
                <a:ea typeface="楷体" panose="02010609060101010101" pitchFamily="49" charset="-122"/>
              </a:rPr>
              <a:t>D.</a:t>
            </a:r>
            <a:r>
              <a:rPr lang="zh-CN" altLang="en-US" sz="2800" b="1" dirty="0">
                <a:latin typeface="楷体" panose="02010609060101010101" pitchFamily="49" charset="-122"/>
                <a:ea typeface="楷体" panose="02010609060101010101" pitchFamily="49" charset="-122"/>
              </a:rPr>
              <a:t>事物在任何意义上不动</a:t>
            </a:r>
          </a:p>
          <a:p>
            <a:pPr eaLnBrk="1" hangingPunct="1"/>
            <a:r>
              <a:rPr lang="en-US" altLang="zh-CN" sz="2800" b="1" dirty="0">
                <a:latin typeface="楷体" panose="02010609060101010101" pitchFamily="49" charset="-122"/>
                <a:ea typeface="楷体" panose="02010609060101010101" pitchFamily="49" charset="-122"/>
              </a:rPr>
              <a:t>E.</a:t>
            </a:r>
            <a:r>
              <a:rPr lang="zh-CN" altLang="en-US" sz="2800" b="1" dirty="0">
                <a:latin typeface="楷体" panose="02010609060101010101" pitchFamily="49" charset="-122"/>
                <a:ea typeface="楷体" panose="02010609060101010101" pitchFamily="49" charset="-122"/>
              </a:rPr>
              <a:t>物质多样性的条件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8353">
                                            <p:txEl>
                                              <p:pRg st="0" end="0"/>
                                            </p:txEl>
                                          </p:spTgt>
                                        </p:tgtEl>
                                        <p:attrNameLst>
                                          <p:attrName>style.visibility</p:attrName>
                                        </p:attrNameLst>
                                      </p:cBhvr>
                                      <p:to>
                                        <p:strVal val="visible"/>
                                      </p:to>
                                    </p:set>
                                    <p:animEffect transition="in" filter="circle(in)">
                                      <p:cBhvr>
                                        <p:cTn id="7" dur="2000"/>
                                        <p:tgtEl>
                                          <p:spTgt spid="228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8353">
                                            <p:txEl>
                                              <p:pRg st="1" end="1"/>
                                            </p:txEl>
                                          </p:spTgt>
                                        </p:tgtEl>
                                        <p:attrNameLst>
                                          <p:attrName>style.visibility</p:attrName>
                                        </p:attrNameLst>
                                      </p:cBhvr>
                                      <p:to>
                                        <p:strVal val="visible"/>
                                      </p:to>
                                    </p:set>
                                    <p:animEffect transition="in" filter="circle(in)">
                                      <p:cBhvr>
                                        <p:cTn id="12" dur="2000"/>
                                        <p:tgtEl>
                                          <p:spTgt spid="2283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28353">
                                            <p:txEl>
                                              <p:pRg st="2" end="2"/>
                                            </p:txEl>
                                          </p:spTgt>
                                        </p:tgtEl>
                                        <p:attrNameLst>
                                          <p:attrName>style.visibility</p:attrName>
                                        </p:attrNameLst>
                                      </p:cBhvr>
                                      <p:to>
                                        <p:strVal val="visible"/>
                                      </p:to>
                                    </p:set>
                                    <p:animEffect transition="in" filter="circle(in)">
                                      <p:cBhvr>
                                        <p:cTn id="17" dur="2000"/>
                                        <p:tgtEl>
                                          <p:spTgt spid="2283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28353">
                                            <p:txEl>
                                              <p:pRg st="3" end="3"/>
                                            </p:txEl>
                                          </p:spTgt>
                                        </p:tgtEl>
                                        <p:attrNameLst>
                                          <p:attrName>style.visibility</p:attrName>
                                        </p:attrNameLst>
                                      </p:cBhvr>
                                      <p:to>
                                        <p:strVal val="visible"/>
                                      </p:to>
                                    </p:set>
                                    <p:animEffect transition="in" filter="circle(in)">
                                      <p:cBhvr>
                                        <p:cTn id="22" dur="2000"/>
                                        <p:tgtEl>
                                          <p:spTgt spid="2283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28353">
                                            <p:txEl>
                                              <p:pRg st="4" end="4"/>
                                            </p:txEl>
                                          </p:spTgt>
                                        </p:tgtEl>
                                        <p:attrNameLst>
                                          <p:attrName>style.visibility</p:attrName>
                                        </p:attrNameLst>
                                      </p:cBhvr>
                                      <p:to>
                                        <p:strVal val="visible"/>
                                      </p:to>
                                    </p:set>
                                    <p:animEffect transition="in" filter="circle(in)">
                                      <p:cBhvr>
                                        <p:cTn id="27" dur="2000"/>
                                        <p:tgtEl>
                                          <p:spTgt spid="2283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28353">
                                            <p:txEl>
                                              <p:pRg st="5" end="5"/>
                                            </p:txEl>
                                          </p:spTgt>
                                        </p:tgtEl>
                                        <p:attrNameLst>
                                          <p:attrName>style.visibility</p:attrName>
                                        </p:attrNameLst>
                                      </p:cBhvr>
                                      <p:to>
                                        <p:strVal val="visible"/>
                                      </p:to>
                                    </p:set>
                                    <p:animEffect transition="in" filter="circle(in)">
                                      <p:cBhvr>
                                        <p:cTn id="32" dur="2000"/>
                                        <p:tgtEl>
                                          <p:spTgt spid="2283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p:cNvSpPr>
          <p:nvPr>
            <p:ph type="title" idx="4294967295"/>
          </p:nvPr>
        </p:nvSpPr>
        <p:spPr>
          <a:xfrm>
            <a:off x="3067050" y="260350"/>
            <a:ext cx="9124950" cy="1445260"/>
          </a:xfrm>
        </p:spPr>
        <p:txBody>
          <a:bodyPr/>
          <a:lstStyle/>
          <a:p>
            <a:pPr eaLnBrk="1" hangingPunct="1"/>
            <a:r>
              <a:rPr lang="zh-CN" altLang="en-US" sz="4000" dirty="0">
                <a:solidFill>
                  <a:srgbClr val="DC1506"/>
                </a:solidFill>
                <a:latin typeface="隶书" panose="02010509060101010101" pitchFamily="49" charset="-122"/>
                <a:ea typeface="隶书" panose="02010509060101010101" pitchFamily="49" charset="-122"/>
              </a:rPr>
              <a:t>五、时间和空间</a:t>
            </a:r>
            <a:endParaRPr lang="en-US" altLang="zh-CN" sz="4000" dirty="0">
              <a:solidFill>
                <a:srgbClr val="DC1506"/>
              </a:solidFill>
              <a:latin typeface="隶书" panose="02010509060101010101" pitchFamily="49" charset="-122"/>
              <a:ea typeface="隶书" panose="02010509060101010101" pitchFamily="49" charset="-122"/>
            </a:endParaRPr>
          </a:p>
        </p:txBody>
      </p:sp>
      <p:sp>
        <p:nvSpPr>
          <p:cNvPr id="216066" name="Rectangle 5"/>
          <p:cNvSpPr>
            <a:spLocks noChangeArrowheads="1"/>
          </p:cNvSpPr>
          <p:nvPr/>
        </p:nvSpPr>
        <p:spPr bwMode="auto">
          <a:xfrm>
            <a:off x="5375276" y="2997200"/>
            <a:ext cx="3960813" cy="369332"/>
          </a:xfrm>
          <a:prstGeom prst="rect">
            <a:avLst/>
          </a:prstGeom>
          <a:noFill/>
          <a:ln w="9525">
            <a:noFill/>
            <a:miter lim="800000"/>
          </a:ln>
        </p:spPr>
        <p:txBody>
          <a:bodyPr>
            <a:spAutoFit/>
          </a:bodyPr>
          <a:lstStyle/>
          <a:p>
            <a:r>
              <a:rPr lang="zh-CN" altLang="en-US">
                <a:solidFill>
                  <a:srgbClr val="000099"/>
                </a:solidFill>
                <a:ea typeface="华文新魏" panose="02010800040101010101" pitchFamily="2" charset="-122"/>
              </a:rPr>
              <a:t>          </a:t>
            </a:r>
            <a:endParaRPr lang="en-US" altLang="zh-CN">
              <a:solidFill>
                <a:srgbClr val="000099"/>
              </a:solidFill>
              <a:latin typeface="华文新魏" panose="02010800040101010101" pitchFamily="2" charset="-122"/>
              <a:ea typeface="华文新魏" panose="02010800040101010101" pitchFamily="2" charset="-122"/>
            </a:endParaRPr>
          </a:p>
        </p:txBody>
      </p:sp>
      <p:sp>
        <p:nvSpPr>
          <p:cNvPr id="216068" name="Rectangle 7"/>
          <p:cNvSpPr>
            <a:spLocks noChangeArrowheads="1"/>
          </p:cNvSpPr>
          <p:nvPr/>
        </p:nvSpPr>
        <p:spPr bwMode="auto">
          <a:xfrm>
            <a:off x="5838826" y="4508500"/>
            <a:ext cx="4829175" cy="369332"/>
          </a:xfrm>
          <a:prstGeom prst="rect">
            <a:avLst/>
          </a:prstGeom>
          <a:noFill/>
          <a:ln w="9525">
            <a:noFill/>
            <a:miter lim="800000"/>
          </a:ln>
        </p:spPr>
        <p:txBody>
          <a:bodyPr>
            <a:spAutoFit/>
          </a:bodyPr>
          <a:lstStyle/>
          <a:p>
            <a:r>
              <a:rPr lang="zh-CN" altLang="en-US">
                <a:solidFill>
                  <a:srgbClr val="000099"/>
                </a:solidFill>
                <a:latin typeface="华文新魏" panose="02010800040101010101" pitchFamily="2" charset="-122"/>
                <a:ea typeface="华文新魏" panose="02010800040101010101" pitchFamily="2" charset="-122"/>
              </a:rPr>
              <a:t>     </a:t>
            </a:r>
            <a:endParaRPr lang="en-US" altLang="zh-CN">
              <a:solidFill>
                <a:srgbClr val="000099"/>
              </a:solidFill>
              <a:latin typeface="华文新魏" panose="02010800040101010101" pitchFamily="2" charset="-122"/>
              <a:ea typeface="华文新魏" panose="02010800040101010101" pitchFamily="2" charset="-122"/>
            </a:endParaRPr>
          </a:p>
        </p:txBody>
      </p:sp>
      <p:sp>
        <p:nvSpPr>
          <p:cNvPr id="88070" name="Text Box 45"/>
          <p:cNvSpPr txBox="1">
            <a:spLocks noChangeArrowheads="1"/>
          </p:cNvSpPr>
          <p:nvPr/>
        </p:nvSpPr>
        <p:spPr bwMode="auto">
          <a:xfrm>
            <a:off x="2504661" y="2349499"/>
            <a:ext cx="6332179" cy="2739211"/>
          </a:xfrm>
          <a:prstGeom prst="rect">
            <a:avLst/>
          </a:prstGeom>
          <a:noFill/>
          <a:ln w="9525">
            <a:noFill/>
            <a:miter lim="800000"/>
          </a:ln>
        </p:spPr>
        <p:txBody>
          <a:bodyPr wrap="square">
            <a:spAutoFit/>
          </a:bodyPr>
          <a:lstStyle/>
          <a:p>
            <a:r>
              <a:rPr lang="en-US" altLang="zh-CN" sz="3200" b="1" dirty="0">
                <a:latin typeface="宋体" panose="02010600030101010101" pitchFamily="2" charset="-122"/>
                <a:ea typeface="宋体" panose="02010600030101010101" pitchFamily="2" charset="-122"/>
                <a:cs typeface="楷体_GB2312"/>
              </a:rPr>
              <a:t>(</a:t>
            </a:r>
            <a:r>
              <a:rPr lang="zh-CN" altLang="en-US" sz="3200" b="1" dirty="0">
                <a:latin typeface="宋体" panose="02010600030101010101" pitchFamily="2" charset="-122"/>
                <a:ea typeface="宋体" panose="02010600030101010101" pitchFamily="2" charset="-122"/>
                <a:cs typeface="楷体_GB2312"/>
              </a:rPr>
              <a:t>一</a:t>
            </a:r>
            <a:r>
              <a:rPr lang="en-US" altLang="zh-CN" sz="3200" b="1" dirty="0">
                <a:latin typeface="宋体" panose="02010600030101010101" pitchFamily="2" charset="-122"/>
                <a:ea typeface="宋体" panose="02010600030101010101" pitchFamily="2" charset="-122"/>
                <a:cs typeface="楷体_GB2312"/>
              </a:rPr>
              <a:t>)</a:t>
            </a:r>
            <a:r>
              <a:rPr lang="zh-CN" altLang="en-US" sz="3200" b="1" dirty="0">
                <a:latin typeface="宋体" panose="02010600030101010101" pitchFamily="2" charset="-122"/>
                <a:ea typeface="宋体" panose="02010600030101010101" pitchFamily="2" charset="-122"/>
                <a:cs typeface="楷体_GB2312"/>
              </a:rPr>
              <a:t>时间和空间的实质和特点</a:t>
            </a:r>
          </a:p>
          <a:p>
            <a:endParaRPr lang="en-US" altLang="zh-CN" sz="2800" dirty="0">
              <a:latin typeface="楷体" panose="02010609060101010101" pitchFamily="49" charset="-122"/>
              <a:ea typeface="楷体" panose="02010609060101010101" pitchFamily="49" charset="-122"/>
              <a:cs typeface="楷体_GB2312"/>
            </a:endParaRPr>
          </a:p>
          <a:p>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时间是物质运动的持续性和顺序性。</a:t>
            </a:r>
          </a:p>
          <a:p>
            <a:r>
              <a:rPr lang="zh-CN" altLang="en-US" sz="2800" dirty="0">
                <a:latin typeface="楷体" panose="02010609060101010101" pitchFamily="49" charset="-122"/>
                <a:ea typeface="楷体" panose="02010609060101010101" pitchFamily="49" charset="-122"/>
                <a:cs typeface="楷体_GB2312"/>
              </a:rPr>
              <a:t>  它具有一维性即不可逆性的特点</a:t>
            </a:r>
          </a:p>
          <a:p>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空间是物质运动的广延性和伸张性。</a:t>
            </a:r>
          </a:p>
          <a:p>
            <a:r>
              <a:rPr lang="zh-CN" altLang="en-US" sz="2800" dirty="0">
                <a:latin typeface="楷体" panose="02010609060101010101" pitchFamily="49" charset="-122"/>
                <a:ea typeface="楷体" panose="02010609060101010101" pitchFamily="49" charset="-122"/>
                <a:cs typeface="楷体_GB2312"/>
              </a:rPr>
              <a:t>  它具有三维性的特点。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9377"/>
                                        </p:tgtEl>
                                        <p:attrNameLst>
                                          <p:attrName>style.visibility</p:attrName>
                                        </p:attrNameLst>
                                      </p:cBhvr>
                                      <p:to>
                                        <p:strVal val="visible"/>
                                      </p:to>
                                    </p:set>
                                    <p:animEffect transition="in" filter="barn(inVertical)">
                                      <p:cBhvr>
                                        <p:cTn id="7" dur="500"/>
                                        <p:tgtEl>
                                          <p:spTgt spid="22937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8070"/>
                                        </p:tgtEl>
                                        <p:attrNameLst>
                                          <p:attrName>style.visibility</p:attrName>
                                        </p:attrNameLst>
                                      </p:cBhvr>
                                      <p:to>
                                        <p:strVal val="visible"/>
                                      </p:to>
                                    </p:set>
                                    <p:animEffect transition="in" filter="circle(in)">
                                      <p:cBhvr>
                                        <p:cTn id="12" dur="2000"/>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7" grpId="0"/>
      <p:bldP spid="88070"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3"/>
          <p:cNvSpPr>
            <a:spLocks noGrp="1"/>
          </p:cNvSpPr>
          <p:nvPr>
            <p:ph idx="4294967295"/>
          </p:nvPr>
        </p:nvSpPr>
        <p:spPr>
          <a:xfrm>
            <a:off x="2832653" y="1123950"/>
            <a:ext cx="6768548" cy="5019675"/>
          </a:xfrm>
        </p:spPr>
        <p:txBody>
          <a:bodyPr/>
          <a:lstStyle/>
          <a:p>
            <a:pPr eaLnBrk="1" hangingPunct="1"/>
            <a:r>
              <a:rPr lang="zh-CN" altLang="en-US" sz="2800" b="1" dirty="0">
                <a:solidFill>
                  <a:srgbClr val="F61E33"/>
                </a:solidFill>
                <a:latin typeface="楷体" panose="02010609060101010101" pitchFamily="49" charset="-122"/>
                <a:ea typeface="楷体" panose="02010609060101010101" pitchFamily="49" charset="-122"/>
              </a:rPr>
              <a:t>例题：下列哪些说法代表时间的一维性</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光阴好比河中水，只能流去不复回</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一年难再春，一日难再晨</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莫道年纪小，人生容易老</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百事宜早不宜迟</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机不可失，时不再来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0401">
                                            <p:txEl>
                                              <p:pRg st="0" end="0"/>
                                            </p:txEl>
                                          </p:spTgt>
                                        </p:tgtEl>
                                        <p:attrNameLst>
                                          <p:attrName>style.visibility</p:attrName>
                                        </p:attrNameLst>
                                      </p:cBhvr>
                                      <p:to>
                                        <p:strVal val="visible"/>
                                      </p:to>
                                    </p:set>
                                    <p:animEffect transition="in" filter="fade">
                                      <p:cBhvr>
                                        <p:cTn id="7" dur="1000"/>
                                        <p:tgtEl>
                                          <p:spTgt spid="230401">
                                            <p:txEl>
                                              <p:pRg st="0" end="0"/>
                                            </p:txEl>
                                          </p:spTgt>
                                        </p:tgtEl>
                                      </p:cBhvr>
                                    </p:animEffect>
                                    <p:anim calcmode="lin" valueType="num">
                                      <p:cBhvr>
                                        <p:cTn id="8" dur="1000" fill="hold"/>
                                        <p:tgtEl>
                                          <p:spTgt spid="23040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04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0401">
                                            <p:txEl>
                                              <p:pRg st="1" end="1"/>
                                            </p:txEl>
                                          </p:spTgt>
                                        </p:tgtEl>
                                        <p:attrNameLst>
                                          <p:attrName>style.visibility</p:attrName>
                                        </p:attrNameLst>
                                      </p:cBhvr>
                                      <p:to>
                                        <p:strVal val="visible"/>
                                      </p:to>
                                    </p:set>
                                    <p:animEffect transition="in" filter="fade">
                                      <p:cBhvr>
                                        <p:cTn id="14" dur="1000"/>
                                        <p:tgtEl>
                                          <p:spTgt spid="230401">
                                            <p:txEl>
                                              <p:pRg st="1" end="1"/>
                                            </p:txEl>
                                          </p:spTgt>
                                        </p:tgtEl>
                                      </p:cBhvr>
                                    </p:animEffect>
                                    <p:anim calcmode="lin" valueType="num">
                                      <p:cBhvr>
                                        <p:cTn id="15" dur="1000" fill="hold"/>
                                        <p:tgtEl>
                                          <p:spTgt spid="23040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04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0401">
                                            <p:txEl>
                                              <p:pRg st="2" end="2"/>
                                            </p:txEl>
                                          </p:spTgt>
                                        </p:tgtEl>
                                        <p:attrNameLst>
                                          <p:attrName>style.visibility</p:attrName>
                                        </p:attrNameLst>
                                      </p:cBhvr>
                                      <p:to>
                                        <p:strVal val="visible"/>
                                      </p:to>
                                    </p:set>
                                    <p:animEffect transition="in" filter="fade">
                                      <p:cBhvr>
                                        <p:cTn id="21" dur="1000"/>
                                        <p:tgtEl>
                                          <p:spTgt spid="230401">
                                            <p:txEl>
                                              <p:pRg st="2" end="2"/>
                                            </p:txEl>
                                          </p:spTgt>
                                        </p:tgtEl>
                                      </p:cBhvr>
                                    </p:animEffect>
                                    <p:anim calcmode="lin" valueType="num">
                                      <p:cBhvr>
                                        <p:cTn id="22" dur="1000" fill="hold"/>
                                        <p:tgtEl>
                                          <p:spTgt spid="23040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04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0401">
                                            <p:txEl>
                                              <p:pRg st="3" end="3"/>
                                            </p:txEl>
                                          </p:spTgt>
                                        </p:tgtEl>
                                        <p:attrNameLst>
                                          <p:attrName>style.visibility</p:attrName>
                                        </p:attrNameLst>
                                      </p:cBhvr>
                                      <p:to>
                                        <p:strVal val="visible"/>
                                      </p:to>
                                    </p:set>
                                    <p:animEffect transition="in" filter="fade">
                                      <p:cBhvr>
                                        <p:cTn id="28" dur="1000"/>
                                        <p:tgtEl>
                                          <p:spTgt spid="230401">
                                            <p:txEl>
                                              <p:pRg st="3" end="3"/>
                                            </p:txEl>
                                          </p:spTgt>
                                        </p:tgtEl>
                                      </p:cBhvr>
                                    </p:animEffect>
                                    <p:anim calcmode="lin" valueType="num">
                                      <p:cBhvr>
                                        <p:cTn id="29" dur="1000" fill="hold"/>
                                        <p:tgtEl>
                                          <p:spTgt spid="23040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304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30401">
                                            <p:txEl>
                                              <p:pRg st="4" end="4"/>
                                            </p:txEl>
                                          </p:spTgt>
                                        </p:tgtEl>
                                        <p:attrNameLst>
                                          <p:attrName>style.visibility</p:attrName>
                                        </p:attrNameLst>
                                      </p:cBhvr>
                                      <p:to>
                                        <p:strVal val="visible"/>
                                      </p:to>
                                    </p:set>
                                    <p:animEffect transition="in" filter="fade">
                                      <p:cBhvr>
                                        <p:cTn id="35" dur="1000"/>
                                        <p:tgtEl>
                                          <p:spTgt spid="230401">
                                            <p:txEl>
                                              <p:pRg st="4" end="4"/>
                                            </p:txEl>
                                          </p:spTgt>
                                        </p:tgtEl>
                                      </p:cBhvr>
                                    </p:animEffect>
                                    <p:anim calcmode="lin" valueType="num">
                                      <p:cBhvr>
                                        <p:cTn id="36" dur="1000" fill="hold"/>
                                        <p:tgtEl>
                                          <p:spTgt spid="23040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304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0401">
                                            <p:txEl>
                                              <p:pRg st="5" end="5"/>
                                            </p:txEl>
                                          </p:spTgt>
                                        </p:tgtEl>
                                        <p:attrNameLst>
                                          <p:attrName>style.visibility</p:attrName>
                                        </p:attrNameLst>
                                      </p:cBhvr>
                                      <p:to>
                                        <p:strVal val="visible"/>
                                      </p:to>
                                    </p:set>
                                    <p:animEffect transition="in" filter="fade">
                                      <p:cBhvr>
                                        <p:cTn id="42" dur="1000"/>
                                        <p:tgtEl>
                                          <p:spTgt spid="230401">
                                            <p:txEl>
                                              <p:pRg st="5" end="5"/>
                                            </p:txEl>
                                          </p:spTgt>
                                        </p:tgtEl>
                                      </p:cBhvr>
                                    </p:animEffect>
                                    <p:anim calcmode="lin" valueType="num">
                                      <p:cBhvr>
                                        <p:cTn id="43" dur="1000" fill="hold"/>
                                        <p:tgtEl>
                                          <p:spTgt spid="23040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3040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1"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3"/>
          <p:cNvSpPr>
            <a:spLocks noGrp="1"/>
          </p:cNvSpPr>
          <p:nvPr>
            <p:ph idx="4294967295"/>
          </p:nvPr>
        </p:nvSpPr>
        <p:spPr>
          <a:xfrm>
            <a:off x="2296161" y="1209040"/>
            <a:ext cx="7386320" cy="4934585"/>
          </a:xfrm>
        </p:spPr>
        <p:txBody>
          <a:bodyPr>
            <a:normAutofit/>
          </a:bodyPr>
          <a:lstStyle/>
          <a:p>
            <a:pPr eaLnBrk="1" hangingPunct="1"/>
            <a:r>
              <a:rPr lang="zh-CN" altLang="en-US" sz="3200" b="1" dirty="0">
                <a:latin typeface="宋体" panose="02010600030101010101" pitchFamily="2" charset="-122"/>
                <a:ea typeface="宋体" panose="02010600030101010101" pitchFamily="2" charset="-122"/>
                <a:cs typeface="楷体_GB2312"/>
              </a:rPr>
              <a:t>（二）时空与物质运动的关系</a:t>
            </a:r>
            <a:endParaRPr lang="en-US" altLang="zh-CN" sz="3200" b="1" dirty="0">
              <a:latin typeface="宋体" panose="02010600030101010101" pitchFamily="2" charset="-122"/>
              <a:ea typeface="宋体" panose="02010600030101010101" pitchFamily="2" charset="-122"/>
              <a:cs typeface="楷体_GB2312"/>
            </a:endParaRPr>
          </a:p>
          <a:p>
            <a:pPr eaLnBrk="1" hangingPunct="1"/>
            <a:endParaRPr lang="en-US" altLang="zh-CN" sz="2800" dirty="0">
              <a:latin typeface="楷体" panose="02010609060101010101" pitchFamily="49" charset="-122"/>
              <a:ea typeface="楷体" panose="02010609060101010101" pitchFamily="49" charset="-122"/>
              <a:cs typeface="楷体_GB2312"/>
            </a:endParaRP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时空是物质运动的根本属性和存在方式</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时空不能脱离物质运动。</a:t>
            </a:r>
          </a:p>
          <a:p>
            <a:pPr eaLnBrk="1" hangingPunct="1"/>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认为时空与物质运动无关的观点是形而上学，其典型代表是牛顿的绝对时空观。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animEffect transition="in" filter="barn(inVertical)">
                                      <p:cBhvr>
                                        <p:cTn id="7" dur="500"/>
                                        <p:tgtEl>
                                          <p:spTgt spid="2314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1426">
                                            <p:txEl>
                                              <p:pRg st="2" end="2"/>
                                            </p:txEl>
                                          </p:spTgt>
                                        </p:tgtEl>
                                        <p:attrNameLst>
                                          <p:attrName>style.visibility</p:attrName>
                                        </p:attrNameLst>
                                      </p:cBhvr>
                                      <p:to>
                                        <p:strVal val="visible"/>
                                      </p:to>
                                    </p:set>
                                    <p:animEffect transition="in" filter="barn(inVertical)">
                                      <p:cBhvr>
                                        <p:cTn id="12" dur="500"/>
                                        <p:tgtEl>
                                          <p:spTgt spid="2314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1426">
                                            <p:txEl>
                                              <p:pRg st="3" end="3"/>
                                            </p:txEl>
                                          </p:spTgt>
                                        </p:tgtEl>
                                        <p:attrNameLst>
                                          <p:attrName>style.visibility</p:attrName>
                                        </p:attrNameLst>
                                      </p:cBhvr>
                                      <p:to>
                                        <p:strVal val="visible"/>
                                      </p:to>
                                    </p:set>
                                    <p:animEffect transition="in" filter="barn(inVertical)">
                                      <p:cBhvr>
                                        <p:cTn id="17" dur="500"/>
                                        <p:tgtEl>
                                          <p:spTgt spid="23142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1426">
                                            <p:txEl>
                                              <p:pRg st="4" end="4"/>
                                            </p:txEl>
                                          </p:spTgt>
                                        </p:tgtEl>
                                        <p:attrNameLst>
                                          <p:attrName>style.visibility</p:attrName>
                                        </p:attrNameLst>
                                      </p:cBhvr>
                                      <p:to>
                                        <p:strVal val="visible"/>
                                      </p:to>
                                    </p:set>
                                    <p:animEffect transition="in" filter="barn(inVertical)">
                                      <p:cBhvr>
                                        <p:cTn id="22" dur="500"/>
                                        <p:tgtEl>
                                          <p:spTgt spid="2314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3"/>
          <p:cNvSpPr>
            <a:spLocks noGrp="1"/>
          </p:cNvSpPr>
          <p:nvPr>
            <p:ph idx="4294967295"/>
          </p:nvPr>
        </p:nvSpPr>
        <p:spPr>
          <a:xfrm>
            <a:off x="2214880" y="1123950"/>
            <a:ext cx="8635683" cy="5019675"/>
          </a:xfrm>
        </p:spPr>
        <p:txBody>
          <a:bodyPr/>
          <a:lstStyle/>
          <a:p>
            <a:r>
              <a:rPr lang="zh-CN" altLang="en-US" sz="2800" b="1" dirty="0">
                <a:latin typeface="宋体" panose="02010600030101010101" pitchFamily="2" charset="-122"/>
                <a:ea typeface="宋体" panose="02010600030101010101" pitchFamily="2" charset="-122"/>
                <a:cs typeface="楷体_GB2312"/>
              </a:rPr>
              <a:t>（三）时空是绝对性和相对性的统一</a:t>
            </a:r>
            <a:endParaRPr lang="en-US" altLang="zh-CN" sz="2800" b="1" dirty="0">
              <a:latin typeface="宋体" panose="02010600030101010101" pitchFamily="2" charset="-122"/>
              <a:ea typeface="宋体" panose="02010600030101010101" pitchFamily="2" charset="-122"/>
              <a:cs typeface="楷体_GB2312"/>
            </a:endParaRPr>
          </a:p>
          <a:p>
            <a:pPr marL="0" indent="0">
              <a:buNone/>
            </a:pPr>
            <a:r>
              <a:rPr lang="en-US" altLang="zh-CN" sz="2800" b="1" dirty="0">
                <a:latin typeface="楷体" panose="02010609060101010101" pitchFamily="49" charset="-122"/>
                <a:ea typeface="楷体" panose="02010609060101010101" pitchFamily="49" charset="-122"/>
                <a:cs typeface="楷体_GB2312"/>
              </a:rPr>
              <a:t> 1.</a:t>
            </a:r>
            <a:r>
              <a:rPr lang="zh-CN" altLang="en-US" sz="2800" b="1" dirty="0">
                <a:latin typeface="楷体" panose="02010609060101010101" pitchFamily="49" charset="-122"/>
                <a:ea typeface="楷体" panose="02010609060101010101" pitchFamily="49" charset="-122"/>
                <a:cs typeface="楷体_GB2312"/>
              </a:rPr>
              <a:t>时空的绝对性表现在：</a:t>
            </a:r>
          </a:p>
          <a:p>
            <a:pPr eaLnBrk="1" hangingPunct="1"/>
            <a:r>
              <a:rPr lang="zh-CN" altLang="en-US" sz="2800" dirty="0">
                <a:latin typeface="楷体" panose="02010609060101010101" pitchFamily="49" charset="-122"/>
                <a:ea typeface="楷体" panose="02010609060101010101" pitchFamily="49" charset="-122"/>
                <a:cs typeface="楷体_GB2312"/>
              </a:rPr>
              <a:t>第一，时空的客观性是绝对的无条件的。</a:t>
            </a:r>
          </a:p>
          <a:p>
            <a:pPr eaLnBrk="1" hangingPunct="1"/>
            <a:r>
              <a:rPr lang="zh-CN" altLang="en-US" sz="2800" dirty="0">
                <a:latin typeface="楷体" panose="02010609060101010101" pitchFamily="49" charset="-122"/>
                <a:ea typeface="楷体" panose="02010609060101010101" pitchFamily="49" charset="-122"/>
                <a:cs typeface="楷体_GB2312"/>
              </a:rPr>
              <a:t>第二，整个宇宙时空的无限性是绝对的无条件的。</a:t>
            </a:r>
          </a:p>
          <a:p>
            <a:pPr eaLnBrk="1" hangingPunct="1"/>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时空的相对性表现在：</a:t>
            </a:r>
          </a:p>
          <a:p>
            <a:pPr eaLnBrk="1" hangingPunct="1"/>
            <a:r>
              <a:rPr lang="zh-CN" altLang="en-US" sz="2800" dirty="0">
                <a:latin typeface="楷体" panose="02010609060101010101" pitchFamily="49" charset="-122"/>
                <a:ea typeface="楷体" panose="02010609060101010101" pitchFamily="49" charset="-122"/>
                <a:cs typeface="楷体_GB2312"/>
              </a:rPr>
              <a:t>第一，具体事物时空的有限性是相对的有条件的。</a:t>
            </a:r>
          </a:p>
          <a:p>
            <a:pPr eaLnBrk="1" hangingPunct="1"/>
            <a:r>
              <a:rPr lang="zh-CN" altLang="en-US" sz="2800" dirty="0">
                <a:latin typeface="楷体" panose="02010609060101010101" pitchFamily="49" charset="-122"/>
                <a:ea typeface="楷体" panose="02010609060101010101" pitchFamily="49" charset="-122"/>
                <a:cs typeface="楷体_GB2312"/>
              </a:rPr>
              <a:t>第二，时空的具体特点是相对的有条件的。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2450">
                                            <p:txEl>
                                              <p:pRg st="0" end="0"/>
                                            </p:txEl>
                                          </p:spTgt>
                                        </p:tgtEl>
                                        <p:attrNameLst>
                                          <p:attrName>style.visibility</p:attrName>
                                        </p:attrNameLst>
                                      </p:cBhvr>
                                      <p:to>
                                        <p:strVal val="visible"/>
                                      </p:to>
                                    </p:set>
                                    <p:animEffect transition="in" filter="wheel(1)">
                                      <p:cBhvr>
                                        <p:cTn id="7" dur="2000"/>
                                        <p:tgtEl>
                                          <p:spTgt spid="2324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32450">
                                            <p:txEl>
                                              <p:pRg st="1" end="1"/>
                                            </p:txEl>
                                          </p:spTgt>
                                        </p:tgtEl>
                                        <p:attrNameLst>
                                          <p:attrName>style.visibility</p:attrName>
                                        </p:attrNameLst>
                                      </p:cBhvr>
                                      <p:to>
                                        <p:strVal val="visible"/>
                                      </p:to>
                                    </p:set>
                                    <p:animEffect transition="in" filter="wheel(1)">
                                      <p:cBhvr>
                                        <p:cTn id="12" dur="2000"/>
                                        <p:tgtEl>
                                          <p:spTgt spid="2324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32450">
                                            <p:txEl>
                                              <p:pRg st="2" end="2"/>
                                            </p:txEl>
                                          </p:spTgt>
                                        </p:tgtEl>
                                        <p:attrNameLst>
                                          <p:attrName>style.visibility</p:attrName>
                                        </p:attrNameLst>
                                      </p:cBhvr>
                                      <p:to>
                                        <p:strVal val="visible"/>
                                      </p:to>
                                    </p:set>
                                    <p:animEffect transition="in" filter="wheel(1)">
                                      <p:cBhvr>
                                        <p:cTn id="17" dur="2000"/>
                                        <p:tgtEl>
                                          <p:spTgt spid="2324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32450">
                                            <p:txEl>
                                              <p:pRg st="3" end="3"/>
                                            </p:txEl>
                                          </p:spTgt>
                                        </p:tgtEl>
                                        <p:attrNameLst>
                                          <p:attrName>style.visibility</p:attrName>
                                        </p:attrNameLst>
                                      </p:cBhvr>
                                      <p:to>
                                        <p:strVal val="visible"/>
                                      </p:to>
                                    </p:set>
                                    <p:animEffect transition="in" filter="wheel(1)">
                                      <p:cBhvr>
                                        <p:cTn id="22" dur="2000"/>
                                        <p:tgtEl>
                                          <p:spTgt spid="2324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32450">
                                            <p:txEl>
                                              <p:pRg st="4" end="4"/>
                                            </p:txEl>
                                          </p:spTgt>
                                        </p:tgtEl>
                                        <p:attrNameLst>
                                          <p:attrName>style.visibility</p:attrName>
                                        </p:attrNameLst>
                                      </p:cBhvr>
                                      <p:to>
                                        <p:strVal val="visible"/>
                                      </p:to>
                                    </p:set>
                                    <p:animEffect transition="in" filter="wheel(1)">
                                      <p:cBhvr>
                                        <p:cTn id="27" dur="2000"/>
                                        <p:tgtEl>
                                          <p:spTgt spid="2324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32450">
                                            <p:txEl>
                                              <p:pRg st="5" end="5"/>
                                            </p:txEl>
                                          </p:spTgt>
                                        </p:tgtEl>
                                        <p:attrNameLst>
                                          <p:attrName>style.visibility</p:attrName>
                                        </p:attrNameLst>
                                      </p:cBhvr>
                                      <p:to>
                                        <p:strVal val="visible"/>
                                      </p:to>
                                    </p:set>
                                    <p:animEffect transition="in" filter="wheel(1)">
                                      <p:cBhvr>
                                        <p:cTn id="32" dur="2000"/>
                                        <p:tgtEl>
                                          <p:spTgt spid="2324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32450">
                                            <p:txEl>
                                              <p:pRg st="6" end="6"/>
                                            </p:txEl>
                                          </p:spTgt>
                                        </p:tgtEl>
                                        <p:attrNameLst>
                                          <p:attrName>style.visibility</p:attrName>
                                        </p:attrNameLst>
                                      </p:cBhvr>
                                      <p:to>
                                        <p:strVal val="visible"/>
                                      </p:to>
                                    </p:set>
                                    <p:animEffect transition="in" filter="wheel(1)">
                                      <p:cBhvr>
                                        <p:cTn id="37" dur="2000"/>
                                        <p:tgtEl>
                                          <p:spTgt spid="2324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44800" y="2070558"/>
            <a:ext cx="8438357" cy="1621509"/>
          </a:xfrm>
        </p:spPr>
        <p:txBody>
          <a:bodyPr/>
          <a:lstStyle/>
          <a:p>
            <a:r>
              <a:rPr lang="zh-CN" altLang="en-US" dirty="0">
                <a:solidFill>
                  <a:srgbClr val="FF0000"/>
                </a:solidFill>
              </a:rPr>
              <a:t>第二节    意识的起源、本质和作用</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3"/>
          <p:cNvSpPr>
            <a:spLocks noGrp="1"/>
          </p:cNvSpPr>
          <p:nvPr>
            <p:ph idx="4294967295"/>
          </p:nvPr>
        </p:nvSpPr>
        <p:spPr>
          <a:xfrm>
            <a:off x="1798320" y="1123950"/>
            <a:ext cx="8798560" cy="5019675"/>
          </a:xfrm>
        </p:spPr>
        <p:txBody>
          <a:bodyPr/>
          <a:lstStyle/>
          <a:p>
            <a:pPr lvl="1" eaLnBrk="1" hangingPunct="1">
              <a:buFont typeface="Arial" panose="020B0604020202020204" pitchFamily="34" charset="0"/>
              <a:buNone/>
            </a:pPr>
            <a:endParaRPr lang="en-US" altLang="zh-CN" sz="3200" b="1" dirty="0">
              <a:ea typeface="楷体_GB2312"/>
              <a:cs typeface="楷体_GB2312"/>
            </a:endParaRPr>
          </a:p>
          <a:p>
            <a:pPr lvl="1" eaLnBrk="1" hangingPunct="1">
              <a:buFont typeface="Arial" panose="020B0604020202020204" pitchFamily="34" charset="0"/>
              <a:buNone/>
            </a:pPr>
            <a:r>
              <a:rPr lang="zh-CN" altLang="en-US" sz="3200" b="1" dirty="0">
                <a:ea typeface="楷体_GB2312"/>
                <a:cs typeface="楷体_GB2312"/>
              </a:rPr>
              <a:t>一</a:t>
            </a:r>
            <a:r>
              <a:rPr lang="zh-CN" altLang="en-US" sz="3200" b="1" dirty="0">
                <a:latin typeface="楷体_GB2312"/>
                <a:ea typeface="楷体_GB2312"/>
                <a:cs typeface="楷体_GB2312"/>
              </a:rPr>
              <a:t>、意识的起源</a:t>
            </a:r>
          </a:p>
          <a:p>
            <a:endParaRPr lang="en-US" altLang="zh-CN" sz="2800" b="1" dirty="0">
              <a:latin typeface="楷体" panose="02010609060101010101" pitchFamily="49" charset="-122"/>
              <a:ea typeface="楷体" panose="02010609060101010101" pitchFamily="49" charset="-122"/>
              <a:cs typeface="楷体_GB2312"/>
            </a:endParaRPr>
          </a:p>
          <a:p>
            <a:r>
              <a:rPr lang="zh-CN" altLang="en-US" sz="2800" b="1" dirty="0">
                <a:latin typeface="楷体" panose="02010609060101010101" pitchFamily="49" charset="-122"/>
                <a:ea typeface="楷体" panose="02010609060101010101" pitchFamily="49" charset="-122"/>
                <a:cs typeface="楷体_GB2312"/>
              </a:rPr>
              <a:t>（一）意识的起源：意识是物质世界长期发展的产物</a:t>
            </a:r>
            <a:endParaRPr lang="en-US" altLang="zh-CN" sz="2800" b="1" dirty="0">
              <a:latin typeface="楷体" panose="02010609060101010101" pitchFamily="49" charset="-122"/>
              <a:ea typeface="楷体" panose="02010609060101010101" pitchFamily="49" charset="-122"/>
              <a:cs typeface="楷体_GB2312"/>
            </a:endParaRPr>
          </a:p>
          <a:p>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意识是自然界长期发展的产物</a:t>
            </a:r>
          </a:p>
          <a:p>
            <a:r>
              <a:rPr lang="zh-CN" altLang="en-US" sz="2800" dirty="0">
                <a:latin typeface="楷体" panose="02010609060101010101" pitchFamily="49" charset="-122"/>
                <a:ea typeface="楷体" panose="02010609060101010101" pitchFamily="49" charset="-122"/>
                <a:cs typeface="楷体_GB2312"/>
              </a:rPr>
              <a:t>意识的产生经历了一个漫长的过程，其中有三个决定性环节：从一切物质的反应特性到低等生物的刺激感应性再到高等动物的感觉和心理再到人的意识。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3474">
                                            <p:txEl>
                                              <p:pRg st="1" end="1"/>
                                            </p:txEl>
                                          </p:spTgt>
                                        </p:tgtEl>
                                        <p:attrNameLst>
                                          <p:attrName>style.visibility</p:attrName>
                                        </p:attrNameLst>
                                      </p:cBhvr>
                                      <p:to>
                                        <p:strVal val="visible"/>
                                      </p:to>
                                    </p:set>
                                    <p:animEffect transition="in" filter="barn(inVertical)">
                                      <p:cBhvr>
                                        <p:cTn id="7" dur="500"/>
                                        <p:tgtEl>
                                          <p:spTgt spid="2334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3474">
                                            <p:txEl>
                                              <p:pRg st="3" end="3"/>
                                            </p:txEl>
                                          </p:spTgt>
                                        </p:tgtEl>
                                        <p:attrNameLst>
                                          <p:attrName>style.visibility</p:attrName>
                                        </p:attrNameLst>
                                      </p:cBhvr>
                                      <p:to>
                                        <p:strVal val="visible"/>
                                      </p:to>
                                    </p:set>
                                    <p:animEffect transition="in" filter="barn(inVertical)">
                                      <p:cBhvr>
                                        <p:cTn id="12" dur="500"/>
                                        <p:tgtEl>
                                          <p:spTgt spid="23347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3474">
                                            <p:txEl>
                                              <p:pRg st="4" end="4"/>
                                            </p:txEl>
                                          </p:spTgt>
                                        </p:tgtEl>
                                        <p:attrNameLst>
                                          <p:attrName>style.visibility</p:attrName>
                                        </p:attrNameLst>
                                      </p:cBhvr>
                                      <p:to>
                                        <p:strVal val="visible"/>
                                      </p:to>
                                    </p:set>
                                    <p:animEffect transition="in" filter="barn(inVertical)">
                                      <p:cBhvr>
                                        <p:cTn id="17" dur="500"/>
                                        <p:tgtEl>
                                          <p:spTgt spid="23347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3474">
                                            <p:txEl>
                                              <p:pRg st="5" end="5"/>
                                            </p:txEl>
                                          </p:spTgt>
                                        </p:tgtEl>
                                        <p:attrNameLst>
                                          <p:attrName>style.visibility</p:attrName>
                                        </p:attrNameLst>
                                      </p:cBhvr>
                                      <p:to>
                                        <p:strVal val="visible"/>
                                      </p:to>
                                    </p:set>
                                    <p:animEffect transition="in" filter="barn(inVertical)">
                                      <p:cBhvr>
                                        <p:cTn id="22" dur="500"/>
                                        <p:tgtEl>
                                          <p:spTgt spid="2334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418081" y="1524000"/>
            <a:ext cx="6939280" cy="4619625"/>
          </a:xfrm>
        </p:spPr>
        <p:txBody>
          <a:bodyPr>
            <a:normAutofit/>
          </a:bodyPr>
          <a:lstStyle/>
          <a:p>
            <a:r>
              <a:rPr lang="zh-CN" altLang="en-US" sz="2800" dirty="0"/>
              <a:t>例题：下列哪些是类似于感觉的反应特性</a:t>
            </a:r>
            <a:endParaRPr lang="en-US" altLang="zh-CN" sz="2800"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葵花向阳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岩石风化</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雄鸡报晓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蚂蚁搬家</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饥餐渴饮</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736080" y="727200"/>
            <a:ext cx="4496201" cy="5403600"/>
          </a:xfrm>
        </p:spPr>
      </p:sp>
      <p:sp>
        <p:nvSpPr>
          <p:cNvPr id="234497" name="Rectangle 3"/>
          <p:cNvSpPr>
            <a:spLocks noGrp="1"/>
          </p:cNvSpPr>
          <p:nvPr>
            <p:ph type="body" sz="half" idx="2"/>
          </p:nvPr>
        </p:nvSpPr>
        <p:spPr>
          <a:xfrm>
            <a:off x="839788" y="1076961"/>
            <a:ext cx="5896292" cy="5046028"/>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cs typeface="楷体_GB2312"/>
              </a:rPr>
              <a:t>2.</a:t>
            </a:r>
            <a:r>
              <a:rPr lang="zh-CN" altLang="en-US" sz="2800" b="1" dirty="0">
                <a:latin typeface="宋体" panose="02010600030101010101" pitchFamily="2" charset="-122"/>
                <a:ea typeface="宋体" panose="02010600030101010101" pitchFamily="2" charset="-122"/>
                <a:cs typeface="楷体_GB2312"/>
              </a:rPr>
              <a:t>意识是社会劳动的直接产物</a:t>
            </a:r>
          </a:p>
          <a:p>
            <a:pPr eaLnBrk="1" hangingPunct="1"/>
            <a:r>
              <a:rPr lang="zh-CN" altLang="en-US" sz="2800" dirty="0">
                <a:latin typeface="楷体" panose="02010609060101010101" pitchFamily="49" charset="-122"/>
                <a:ea typeface="楷体" panose="02010609060101010101" pitchFamily="49" charset="-122"/>
                <a:cs typeface="楷体_GB2312"/>
              </a:rPr>
              <a:t>第一，劳动为意识的产生提供了客观的需要和可能。</a:t>
            </a:r>
          </a:p>
          <a:p>
            <a:pPr eaLnBrk="1" hangingPunct="1"/>
            <a:r>
              <a:rPr lang="zh-CN" altLang="en-US" sz="2800" dirty="0">
                <a:latin typeface="楷体" panose="02010609060101010101" pitchFamily="49" charset="-122"/>
                <a:ea typeface="楷体" panose="02010609060101010101" pitchFamily="49" charset="-122"/>
                <a:cs typeface="楷体_GB2312"/>
              </a:rPr>
              <a:t>第二，劳动创造了语言和文字。</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第三，劳动使猿脑变为人脑。</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第四，劳动丰富了意识的内容</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第五，现代人的意识也是社会的产物</a:t>
            </a:r>
          </a:p>
        </p:txBody>
      </p:sp>
      <p:pic>
        <p:nvPicPr>
          <p:cNvPr id="221186" name="Picture 4" descr="u=1294854271,76492023&amp;fm=0&amp;gp=0"/>
          <p:cNvPicPr>
            <a:picLocks noChangeAspect="1"/>
          </p:cNvPicPr>
          <p:nvPr/>
        </p:nvPicPr>
        <p:blipFill>
          <a:blip r:embed="rId2"/>
          <a:srcRect/>
          <a:stretch>
            <a:fillRect/>
          </a:stretch>
        </p:blipFill>
        <p:spPr bwMode="auto">
          <a:xfrm>
            <a:off x="6736080" y="1584960"/>
            <a:ext cx="4744720" cy="4277360"/>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4497">
                                            <p:txEl>
                                              <p:pRg st="0" end="0"/>
                                            </p:txEl>
                                          </p:spTgt>
                                        </p:tgtEl>
                                        <p:attrNameLst>
                                          <p:attrName>style.visibility</p:attrName>
                                        </p:attrNameLst>
                                      </p:cBhvr>
                                      <p:to>
                                        <p:strVal val="visible"/>
                                      </p:to>
                                    </p:set>
                                    <p:animEffect transition="in" filter="barn(inVertical)">
                                      <p:cBhvr>
                                        <p:cTn id="7" dur="500"/>
                                        <p:tgtEl>
                                          <p:spTgt spid="2344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4497">
                                            <p:txEl>
                                              <p:pRg st="1" end="1"/>
                                            </p:txEl>
                                          </p:spTgt>
                                        </p:tgtEl>
                                        <p:attrNameLst>
                                          <p:attrName>style.visibility</p:attrName>
                                        </p:attrNameLst>
                                      </p:cBhvr>
                                      <p:to>
                                        <p:strVal val="visible"/>
                                      </p:to>
                                    </p:set>
                                    <p:animEffect transition="in" filter="barn(inVertical)">
                                      <p:cBhvr>
                                        <p:cTn id="12" dur="500"/>
                                        <p:tgtEl>
                                          <p:spTgt spid="2344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4497">
                                            <p:txEl>
                                              <p:pRg st="2" end="2"/>
                                            </p:txEl>
                                          </p:spTgt>
                                        </p:tgtEl>
                                        <p:attrNameLst>
                                          <p:attrName>style.visibility</p:attrName>
                                        </p:attrNameLst>
                                      </p:cBhvr>
                                      <p:to>
                                        <p:strVal val="visible"/>
                                      </p:to>
                                    </p:set>
                                    <p:animEffect transition="in" filter="barn(inVertical)">
                                      <p:cBhvr>
                                        <p:cTn id="17" dur="500"/>
                                        <p:tgtEl>
                                          <p:spTgt spid="2344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4497">
                                            <p:txEl>
                                              <p:pRg st="3" end="3"/>
                                            </p:txEl>
                                          </p:spTgt>
                                        </p:tgtEl>
                                        <p:attrNameLst>
                                          <p:attrName>style.visibility</p:attrName>
                                        </p:attrNameLst>
                                      </p:cBhvr>
                                      <p:to>
                                        <p:strVal val="visible"/>
                                      </p:to>
                                    </p:set>
                                    <p:animEffect transition="in" filter="barn(inVertical)">
                                      <p:cBhvr>
                                        <p:cTn id="22" dur="500"/>
                                        <p:tgtEl>
                                          <p:spTgt spid="2344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34497">
                                            <p:txEl>
                                              <p:pRg st="4" end="4"/>
                                            </p:txEl>
                                          </p:spTgt>
                                        </p:tgtEl>
                                        <p:attrNameLst>
                                          <p:attrName>style.visibility</p:attrName>
                                        </p:attrNameLst>
                                      </p:cBhvr>
                                      <p:to>
                                        <p:strVal val="visible"/>
                                      </p:to>
                                    </p:set>
                                    <p:animEffect transition="in" filter="barn(inVertical)">
                                      <p:cBhvr>
                                        <p:cTn id="27" dur="500"/>
                                        <p:tgtEl>
                                          <p:spTgt spid="2344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34497">
                                            <p:txEl>
                                              <p:pRg st="5" end="5"/>
                                            </p:txEl>
                                          </p:spTgt>
                                        </p:tgtEl>
                                        <p:attrNameLst>
                                          <p:attrName>style.visibility</p:attrName>
                                        </p:attrNameLst>
                                      </p:cBhvr>
                                      <p:to>
                                        <p:strVal val="visible"/>
                                      </p:to>
                                    </p:set>
                                    <p:animEffect transition="in" filter="barn(inVertical)">
                                      <p:cBhvr>
                                        <p:cTn id="32" dur="500"/>
                                        <p:tgtEl>
                                          <p:spTgt spid="2344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7"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153921" y="1123950"/>
            <a:ext cx="7538720" cy="5019675"/>
          </a:xfrm>
        </p:spPr>
        <p:txBody>
          <a:bodyPr/>
          <a:lstStyle/>
          <a:p>
            <a:r>
              <a:rPr lang="zh-CN" altLang="en-US" sz="2800" dirty="0"/>
              <a:t>例题：</a:t>
            </a:r>
            <a:endParaRPr lang="en-US" altLang="zh-CN" sz="2800" dirty="0"/>
          </a:p>
          <a:p>
            <a:r>
              <a:rPr lang="zh-CN" altLang="en-US" sz="2800" dirty="0"/>
              <a:t>“狼孩”没有意识，这一现象说明</a:t>
            </a:r>
            <a:endParaRPr lang="en-US" altLang="zh-CN" sz="2800" dirty="0"/>
          </a:p>
          <a:p>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意识是纯粹的生物学过程</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意识是自然界长期发展的产物</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意识不仅是自然界的产物，也是社会的产物</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D.</a:t>
            </a:r>
            <a:r>
              <a:rPr lang="zh-CN" altLang="en-US" dirty="0">
                <a:latin typeface="楷体" panose="02010609060101010101" pitchFamily="49" charset="-122"/>
                <a:ea typeface="楷体" panose="02010609060101010101" pitchFamily="49" charset="-122"/>
              </a:rPr>
              <a:t>意识产生过程中，劳动起了决定性作用</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E.</a:t>
            </a:r>
            <a:r>
              <a:rPr lang="zh-CN" altLang="en-US" dirty="0">
                <a:latin typeface="楷体" panose="02010609060101010101" pitchFamily="49" charset="-122"/>
                <a:ea typeface="楷体" panose="02010609060101010101" pitchFamily="49" charset="-122"/>
              </a:rPr>
              <a:t>意识不仅是物质现象，也是精神现象</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485" y="962025"/>
            <a:ext cx="10887030" cy="4181475"/>
            <a:chOff x="757282" y="1700808"/>
            <a:chExt cx="10887030"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7282" y="1700808"/>
              <a:ext cx="10887030" cy="4083608"/>
              <a:chOff x="1175743" y="1700808"/>
              <a:chExt cx="10463755" cy="4083608"/>
            </a:xfrm>
          </p:grpSpPr>
          <p:sp>
            <p:nvSpPr>
              <p:cNvPr id="7" name="iṡľïḑè"/>
              <p:cNvSpPr txBox="1"/>
              <p:nvPr/>
            </p:nvSpPr>
            <p:spPr bwMode="auto">
              <a:xfrm>
                <a:off x="3941203" y="1779399"/>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743" y="1700808"/>
                <a:ext cx="2521108" cy="584775"/>
              </a:xfrm>
              <a:prstGeom prst="rect">
                <a:avLst/>
              </a:prstGeom>
              <a:solidFill>
                <a:schemeClr val="bg1"/>
              </a:solidFill>
            </p:spPr>
            <p:txBody>
              <a:bodyPr wrap="square" rtlCol="0">
                <a:spAutoFit/>
              </a:bodyPr>
              <a:lstStyle/>
              <a:p>
                <a:pPr algn="r"/>
                <a:r>
                  <a:rPr lang="zh-CN" altLang="en-US" sz="3200" b="1" dirty="0">
                    <a:solidFill>
                      <a:srgbClr val="FF0000"/>
                    </a:solidFill>
                    <a:cs typeface="+mn-ea"/>
                    <a:sym typeface="+mn-lt"/>
                  </a:rPr>
                  <a:t>开课说明</a:t>
                </a:r>
                <a:endParaRPr lang="tr-TR" sz="3200" b="1" dirty="0">
                  <a:solidFill>
                    <a:srgbClr val="FF0000"/>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
        <p:nvSpPr>
          <p:cNvPr id="11" name="文本框 10"/>
          <p:cNvSpPr txBox="1"/>
          <p:nvPr/>
        </p:nvSpPr>
        <p:spPr>
          <a:xfrm>
            <a:off x="3529812" y="1635760"/>
            <a:ext cx="6747660" cy="3322955"/>
          </a:xfrm>
          <a:prstGeom prst="rect">
            <a:avLst/>
          </a:prstGeom>
          <a:noFill/>
        </p:spPr>
        <p:txBody>
          <a:bodyPr wrap="square">
            <a:spAutoFit/>
          </a:bodyPr>
          <a:lstStyle/>
          <a:p>
            <a:r>
              <a:rPr lang="zh-CN" altLang="en-US" sz="3200" dirty="0">
                <a:solidFill>
                  <a:srgbClr val="FF0000"/>
                </a:solidFill>
              </a:rPr>
              <a:t>一、在课堂纪律上：希望各位不要：</a:t>
            </a:r>
            <a:endParaRPr lang="zh-CN" altLang="en-US" sz="3200" dirty="0"/>
          </a:p>
          <a:p>
            <a:r>
              <a:rPr lang="zh-CN" altLang="en-US" sz="3200" dirty="0"/>
              <a:t>    </a:t>
            </a:r>
          </a:p>
          <a:p>
            <a:r>
              <a:rPr lang="zh-CN" altLang="en-US" sz="3200" dirty="0"/>
              <a:t>     </a:t>
            </a:r>
            <a:r>
              <a:rPr lang="en-US" altLang="zh-CN" sz="3200" dirty="0"/>
              <a:t>1.</a:t>
            </a:r>
            <a:r>
              <a:rPr lang="zh-CN" altLang="en-US" sz="3200" dirty="0"/>
              <a:t>迟到、早退</a:t>
            </a:r>
          </a:p>
          <a:p>
            <a:r>
              <a:rPr lang="zh-CN" altLang="en-US" sz="3200" dirty="0"/>
              <a:t>     </a:t>
            </a:r>
            <a:r>
              <a:rPr lang="en-US" altLang="zh-CN" sz="3200" dirty="0"/>
              <a:t>2.</a:t>
            </a:r>
            <a:r>
              <a:rPr lang="zh-CN" altLang="en-US" sz="3200" dirty="0"/>
              <a:t>随意进出课堂</a:t>
            </a:r>
          </a:p>
          <a:p>
            <a:r>
              <a:rPr lang="zh-CN" altLang="en-US" sz="3200" dirty="0"/>
              <a:t>     </a:t>
            </a:r>
            <a:r>
              <a:rPr lang="en-US" altLang="zh-CN" sz="3200" dirty="0"/>
              <a:t>3.</a:t>
            </a:r>
            <a:r>
              <a:rPr lang="zh-CN" altLang="en-US" sz="3200" dirty="0"/>
              <a:t>在课堂上说话！</a:t>
            </a:r>
          </a:p>
          <a:p>
            <a:r>
              <a:rPr lang="zh-CN" altLang="en-US" sz="3200" dirty="0"/>
              <a:t> </a:t>
            </a:r>
            <a:r>
              <a:rPr lang="en-US" altLang="zh-CN" sz="3200" dirty="0"/>
              <a:t>    4.</a:t>
            </a:r>
            <a:r>
              <a:rPr lang="zh-CN" altLang="en-US" sz="3200" dirty="0"/>
              <a:t>要进行课堂点名</a:t>
            </a:r>
          </a:p>
          <a:p>
            <a:r>
              <a:rPr lang="zh-CN" alt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2154238" y="365126"/>
            <a:ext cx="7886700" cy="1325563"/>
          </a:xfrm>
        </p:spPr>
        <p:txBody>
          <a:bodyPr/>
          <a:lstStyle/>
          <a:p>
            <a:r>
              <a:rPr lang="en-US" altLang="zh-CN"/>
              <a:t>              </a:t>
            </a:r>
            <a:endParaRPr lang="zh-CN" altLang="en-US"/>
          </a:p>
        </p:txBody>
      </p:sp>
      <p:pic>
        <p:nvPicPr>
          <p:cNvPr id="30722" name="Picture 2" descr="C:\Users\lenovo\Desktop\u=1877850509,670153607&amp;fm=58&amp;bpow=393&amp;bpoh=510.jpg"/>
          <p:cNvPicPr>
            <a:picLocks noGrp="1" noChangeAspect="1" noChangeArrowheads="1"/>
          </p:cNvPicPr>
          <p:nvPr>
            <p:ph sz="half" idx="2"/>
          </p:nvPr>
        </p:nvPicPr>
        <p:blipFill>
          <a:blip r:embed="rId2"/>
          <a:srcRect/>
          <a:stretch>
            <a:fillRect/>
          </a:stretch>
        </p:blipFill>
        <p:spPr>
          <a:xfrm>
            <a:off x="2582863" y="1989138"/>
            <a:ext cx="3067050" cy="3548062"/>
          </a:xfrm>
        </p:spPr>
      </p:pic>
      <p:pic>
        <p:nvPicPr>
          <p:cNvPr id="30723" name="Picture 4"/>
          <p:cNvPicPr>
            <a:picLocks noGrp="1" noChangeAspect="1" noChangeArrowheads="1"/>
          </p:cNvPicPr>
          <p:nvPr>
            <p:ph sz="quarter" idx="4"/>
          </p:nvPr>
        </p:nvPicPr>
        <p:blipFill>
          <a:blip r:embed="rId3"/>
          <a:srcRect/>
          <a:stretch>
            <a:fillRect/>
          </a:stretch>
        </p:blipFill>
        <p:spPr>
          <a:xfrm>
            <a:off x="6383338" y="2000250"/>
            <a:ext cx="2881312" cy="3455988"/>
          </a:xfrm>
        </p:spPr>
      </p:pic>
    </p:spTree>
  </p:cSld>
  <p:clrMapOvr>
    <a:masterClrMapping/>
  </p:clrMapOvr>
  <p:transition>
    <p:wheel/>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p:cNvSpPr>
          <p:nvPr>
            <p:ph type="title"/>
          </p:nvPr>
        </p:nvSpPr>
        <p:spPr/>
        <p:txBody>
          <a:bodyPr/>
          <a:lstStyle/>
          <a:p>
            <a:pPr eaLnBrk="1" hangingPunct="1"/>
            <a:r>
              <a:rPr lang="zh-CN" altLang="en-US" dirty="0">
                <a:solidFill>
                  <a:srgbClr val="FF0000"/>
                </a:solidFill>
              </a:rPr>
              <a:t>（二）意识的本质</a:t>
            </a:r>
          </a:p>
        </p:txBody>
      </p:sp>
      <p:pic>
        <p:nvPicPr>
          <p:cNvPr id="4" name="图片占位符 3"/>
          <p:cNvPicPr>
            <a:picLocks noGrp="1" noChangeAspect="1"/>
          </p:cNvPicPr>
          <p:nvPr>
            <p:ph type="pic" idx="1"/>
          </p:nvPr>
        </p:nvPicPr>
        <p:blipFill>
          <a:blip r:embed="rId2">
            <a:extLst>
              <a:ext uri="{28A0092B-C50C-407E-A947-70E740481C1C}">
                <a14:useLocalDpi xmlns:a14="http://schemas.microsoft.com/office/drawing/2010/main" val="0"/>
              </a:ext>
            </a:extLst>
          </a:blip>
          <a:srcRect l="5805" r="5805"/>
          <a:stretch>
            <a:fillRect/>
          </a:stretch>
        </p:blipFill>
        <p:spPr>
          <a:xfrm>
            <a:off x="6014719" y="1097279"/>
            <a:ext cx="5080001" cy="5039745"/>
          </a:xfrm>
        </p:spPr>
      </p:pic>
      <p:sp>
        <p:nvSpPr>
          <p:cNvPr id="235522" name="Rectangle 3"/>
          <p:cNvSpPr>
            <a:spLocks noGrp="1"/>
          </p:cNvSpPr>
          <p:nvPr>
            <p:ph type="body" sz="half" idx="2"/>
          </p:nvPr>
        </p:nvSpPr>
        <p:spPr/>
        <p:txBody>
          <a:bodyPr/>
          <a:lstStyle/>
          <a:p>
            <a:pPr eaLnBrk="1" hangingPunct="1"/>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从生理机能上看，意识是人脑的机能和属性</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无条件反射和条件反射</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第一信号系统和第二信号系统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21"/>
                                        </p:tgtEl>
                                        <p:attrNameLst>
                                          <p:attrName>style.visibility</p:attrName>
                                        </p:attrNameLst>
                                      </p:cBhvr>
                                      <p:to>
                                        <p:strVal val="visible"/>
                                      </p:to>
                                    </p:set>
                                    <p:animEffect transition="in" filter="wipe(down)">
                                      <p:cBhvr>
                                        <p:cTn id="7" dur="500"/>
                                        <p:tgtEl>
                                          <p:spTgt spid="2355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5522">
                                            <p:txEl>
                                              <p:pRg st="0" end="0"/>
                                            </p:txEl>
                                          </p:spTgt>
                                        </p:tgtEl>
                                        <p:attrNameLst>
                                          <p:attrName>style.visibility</p:attrName>
                                        </p:attrNameLst>
                                      </p:cBhvr>
                                      <p:to>
                                        <p:strVal val="visible"/>
                                      </p:to>
                                    </p:set>
                                    <p:animEffect transition="in" filter="barn(inVertical)">
                                      <p:cBhvr>
                                        <p:cTn id="12" dur="500"/>
                                        <p:tgtEl>
                                          <p:spTgt spid="2355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5522">
                                            <p:txEl>
                                              <p:pRg st="1" end="1"/>
                                            </p:txEl>
                                          </p:spTgt>
                                        </p:tgtEl>
                                        <p:attrNameLst>
                                          <p:attrName>style.visibility</p:attrName>
                                        </p:attrNameLst>
                                      </p:cBhvr>
                                      <p:to>
                                        <p:strVal val="visible"/>
                                      </p:to>
                                    </p:set>
                                    <p:animEffect transition="in" filter="barn(inVertical)">
                                      <p:cBhvr>
                                        <p:cTn id="17" dur="500"/>
                                        <p:tgtEl>
                                          <p:spTgt spid="2355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5522">
                                            <p:txEl>
                                              <p:pRg st="2" end="2"/>
                                            </p:txEl>
                                          </p:spTgt>
                                        </p:tgtEl>
                                        <p:attrNameLst>
                                          <p:attrName>style.visibility</p:attrName>
                                        </p:attrNameLst>
                                      </p:cBhvr>
                                      <p:to>
                                        <p:strVal val="visible"/>
                                      </p:to>
                                    </p:set>
                                    <p:animEffect transition="in" filter="barn(inVertical)">
                                      <p:cBhvr>
                                        <p:cTn id="22" dur="500"/>
                                        <p:tgtEl>
                                          <p:spTgt spid="2355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1" grpId="0"/>
      <p:bldP spid="235522"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3"/>
          <p:cNvSpPr>
            <a:spLocks noGrp="1"/>
          </p:cNvSpPr>
          <p:nvPr>
            <p:ph idx="4294967295"/>
          </p:nvPr>
        </p:nvSpPr>
        <p:spPr>
          <a:xfrm>
            <a:off x="1940560" y="975360"/>
            <a:ext cx="7599680" cy="5150803"/>
          </a:xfrm>
        </p:spPr>
        <p:txBody>
          <a:bodyPr/>
          <a:lstStyle/>
          <a:p>
            <a:pPr eaLnBrk="1" hangingPunct="1"/>
            <a:r>
              <a:rPr lang="en-US" altLang="zh-CN" sz="2800" b="1" dirty="0">
                <a:latin typeface="楷体_GB2312"/>
                <a:ea typeface="楷体_GB2312"/>
                <a:cs typeface="楷体_GB2312"/>
              </a:rPr>
              <a:t>2.</a:t>
            </a:r>
            <a:r>
              <a:rPr lang="zh-CN" altLang="en-US" sz="2800" b="1" dirty="0">
                <a:latin typeface="楷体_GB2312"/>
                <a:ea typeface="楷体_GB2312"/>
                <a:cs typeface="楷体_GB2312"/>
              </a:rPr>
              <a:t>从内容看，意识是客观存在的主观映像</a:t>
            </a:r>
          </a:p>
          <a:p>
            <a:pPr eaLnBrk="1" hangingPunct="1"/>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第一，意识的形式是主观的，但内容是客观的。</a:t>
            </a:r>
          </a:p>
          <a:p>
            <a:pPr eaLnBrk="1" hangingPunct="1"/>
            <a:r>
              <a:rPr lang="zh-CN" altLang="en-US" sz="2800" dirty="0">
                <a:latin typeface="楷体" panose="02010609060101010101" pitchFamily="49" charset="-122"/>
                <a:ea typeface="楷体" panose="02010609060101010101" pitchFamily="49" charset="-122"/>
                <a:cs typeface="楷体_GB2312"/>
              </a:rPr>
              <a:t>第二，对同一对象的反映会因人而异，但导致差异的原因主要是客观的。</a:t>
            </a:r>
          </a:p>
          <a:p>
            <a:pPr eaLnBrk="1" hangingPunct="1"/>
            <a:r>
              <a:rPr lang="zh-CN" altLang="en-US" sz="2800" dirty="0">
                <a:latin typeface="楷体" panose="02010609060101010101" pitchFamily="49" charset="-122"/>
                <a:ea typeface="楷体" panose="02010609060101010101" pitchFamily="49" charset="-122"/>
                <a:cs typeface="楷体_GB2312"/>
              </a:rPr>
              <a:t>第三，意识是人对事物近似正确的、有时是歪曲的反映，但它们都有客观原型。</a:t>
            </a:r>
          </a:p>
          <a:p>
            <a:pPr eaLnBrk="1" hangingPunct="1"/>
            <a:r>
              <a:rPr lang="zh-CN" altLang="en-US" sz="2800" dirty="0">
                <a:latin typeface="楷体" panose="02010609060101010101" pitchFamily="49" charset="-122"/>
                <a:ea typeface="楷体" panose="02010609060101010101" pitchFamily="49" charset="-122"/>
                <a:cs typeface="楷体_GB2312"/>
              </a:rPr>
              <a:t>第四，要反对唯心主义和庸俗唯物主义。</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a:latin typeface="楷体" panose="02010609060101010101" pitchFamily="49" charset="-122"/>
                <a:ea typeface="楷体" panose="02010609060101010101" pitchFamily="49" charset="-122"/>
                <a:cs typeface="楷体_GB2312"/>
              </a:rPr>
              <a:t>（庸俗唯物主义认为意识是人脑分泌的特殊物质，它否认意识形式的主观性）</a:t>
            </a:r>
            <a:endParaRPr lang="zh-CN" altLang="en-US" sz="2800" dirty="0">
              <a:latin typeface="楷体" panose="02010609060101010101" pitchFamily="49" charset="-122"/>
              <a:ea typeface="楷体" panose="02010609060101010101" pitchFamily="49" charset="-122"/>
              <a:cs typeface="楷体_GB231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6545">
                                            <p:txEl>
                                              <p:pRg st="0" end="0"/>
                                            </p:txEl>
                                          </p:spTgt>
                                        </p:tgtEl>
                                        <p:attrNameLst>
                                          <p:attrName>style.visibility</p:attrName>
                                        </p:attrNameLst>
                                      </p:cBhvr>
                                      <p:to>
                                        <p:strVal val="visible"/>
                                      </p:to>
                                    </p:set>
                                    <p:animEffect transition="in" filter="wipe(down)">
                                      <p:cBhvr>
                                        <p:cTn id="7" dur="500"/>
                                        <p:tgtEl>
                                          <p:spTgt spid="2365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6545">
                                            <p:txEl>
                                              <p:pRg st="2" end="2"/>
                                            </p:txEl>
                                          </p:spTgt>
                                        </p:tgtEl>
                                        <p:attrNameLst>
                                          <p:attrName>style.visibility</p:attrName>
                                        </p:attrNameLst>
                                      </p:cBhvr>
                                      <p:to>
                                        <p:strVal val="visible"/>
                                      </p:to>
                                    </p:set>
                                    <p:animEffect transition="in" filter="wipe(down)">
                                      <p:cBhvr>
                                        <p:cTn id="12" dur="500"/>
                                        <p:tgtEl>
                                          <p:spTgt spid="2365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6545">
                                            <p:txEl>
                                              <p:pRg st="3" end="3"/>
                                            </p:txEl>
                                          </p:spTgt>
                                        </p:tgtEl>
                                        <p:attrNameLst>
                                          <p:attrName>style.visibility</p:attrName>
                                        </p:attrNameLst>
                                      </p:cBhvr>
                                      <p:to>
                                        <p:strVal val="visible"/>
                                      </p:to>
                                    </p:set>
                                    <p:animEffect transition="in" filter="wipe(down)">
                                      <p:cBhvr>
                                        <p:cTn id="17" dur="500"/>
                                        <p:tgtEl>
                                          <p:spTgt spid="23654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6545">
                                            <p:txEl>
                                              <p:pRg st="4" end="4"/>
                                            </p:txEl>
                                          </p:spTgt>
                                        </p:tgtEl>
                                        <p:attrNameLst>
                                          <p:attrName>style.visibility</p:attrName>
                                        </p:attrNameLst>
                                      </p:cBhvr>
                                      <p:to>
                                        <p:strVal val="visible"/>
                                      </p:to>
                                    </p:set>
                                    <p:animEffect transition="in" filter="wipe(down)">
                                      <p:cBhvr>
                                        <p:cTn id="22" dur="500"/>
                                        <p:tgtEl>
                                          <p:spTgt spid="23654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6545">
                                            <p:txEl>
                                              <p:pRg st="5" end="5"/>
                                            </p:txEl>
                                          </p:spTgt>
                                        </p:tgtEl>
                                        <p:attrNameLst>
                                          <p:attrName>style.visibility</p:attrName>
                                        </p:attrNameLst>
                                      </p:cBhvr>
                                      <p:to>
                                        <p:strVal val="visible"/>
                                      </p:to>
                                    </p:set>
                                    <p:animEffect transition="in" filter="wipe(down)">
                                      <p:cBhvr>
                                        <p:cTn id="27" dur="500"/>
                                        <p:tgtEl>
                                          <p:spTgt spid="23654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6545">
                                            <p:txEl>
                                              <p:pRg st="6" end="6"/>
                                            </p:txEl>
                                          </p:spTgt>
                                        </p:tgtEl>
                                        <p:attrNameLst>
                                          <p:attrName>style.visibility</p:attrName>
                                        </p:attrNameLst>
                                      </p:cBhvr>
                                      <p:to>
                                        <p:strVal val="visible"/>
                                      </p:to>
                                    </p:set>
                                    <p:animEffect transition="in" filter="wipe(down)">
                                      <p:cBhvr>
                                        <p:cTn id="32" dur="500"/>
                                        <p:tgtEl>
                                          <p:spTgt spid="2365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5"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a:spLocks noGrp="1"/>
          </p:cNvSpPr>
          <p:nvPr>
            <p:ph idx="4294967295"/>
          </p:nvPr>
        </p:nvSpPr>
        <p:spPr>
          <a:xfrm>
            <a:off x="2123441" y="1123950"/>
            <a:ext cx="7142480" cy="5019675"/>
          </a:xfrm>
        </p:spPr>
        <p:txBody>
          <a:bodyPr/>
          <a:lstStyle/>
          <a:p>
            <a:pPr eaLnBrk="1" hangingPunct="1"/>
            <a:r>
              <a:rPr lang="zh-CN" altLang="en-US" sz="3200" b="1" dirty="0">
                <a:latin typeface="宋体" panose="02010600030101010101" pitchFamily="2" charset="-122"/>
                <a:ea typeface="宋体" panose="02010600030101010101" pitchFamily="2" charset="-122"/>
                <a:cs typeface="楷体_GB2312"/>
              </a:rPr>
              <a:t>（三）人类意识与思维模拟</a:t>
            </a:r>
            <a:endParaRPr lang="en-US" altLang="zh-CN" sz="3200" b="1" dirty="0">
              <a:latin typeface="宋体" panose="02010600030101010101" pitchFamily="2" charset="-122"/>
              <a:ea typeface="宋体" panose="02010600030101010101" pitchFamily="2" charset="-122"/>
              <a:cs typeface="楷体_GB2312"/>
            </a:endParaRPr>
          </a:p>
          <a:p>
            <a:pPr eaLnBrk="1" hangingPunct="1"/>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思维模拟或人工智能是从功能上对人的思维的模拟。</a:t>
            </a:r>
          </a:p>
          <a:p>
            <a:pPr eaLnBrk="1" hangingPunct="1"/>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人类意识与人工智能的区别</a:t>
            </a:r>
          </a:p>
          <a:p>
            <a:pPr eaLnBrk="1" hangingPunct="1"/>
            <a:r>
              <a:rPr lang="zh-CN" altLang="en-US" sz="2800" b="1" dirty="0">
                <a:latin typeface="楷体" panose="02010609060101010101" pitchFamily="49" charset="-122"/>
                <a:ea typeface="楷体" panose="02010609060101010101" pitchFamily="49" charset="-122"/>
                <a:cs typeface="楷体_GB2312"/>
              </a:rPr>
              <a:t>第一，它们有不同的物质基础</a:t>
            </a:r>
          </a:p>
          <a:p>
            <a:pPr eaLnBrk="1" hangingPunct="1"/>
            <a:r>
              <a:rPr lang="zh-CN" altLang="en-US" sz="2800" b="1" dirty="0">
                <a:latin typeface="楷体" panose="02010609060101010101" pitchFamily="49" charset="-122"/>
                <a:ea typeface="楷体" panose="02010609060101010101" pitchFamily="49" charset="-122"/>
                <a:cs typeface="楷体_GB2312"/>
              </a:rPr>
              <a:t>第二，人类意识具有社会性</a:t>
            </a:r>
          </a:p>
          <a:p>
            <a:pPr eaLnBrk="1" hangingPunct="1"/>
            <a:r>
              <a:rPr lang="zh-CN" altLang="en-US" sz="2800" b="1" dirty="0">
                <a:latin typeface="楷体" panose="02010609060101010101" pitchFamily="49" charset="-122"/>
                <a:ea typeface="楷体" panose="02010609060101010101" pitchFamily="49" charset="-122"/>
                <a:cs typeface="楷体_GB2312"/>
              </a:rPr>
              <a:t>第三，人类意识具有创造性</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7570">
                                            <p:txEl>
                                              <p:pRg st="0" end="0"/>
                                            </p:txEl>
                                          </p:spTgt>
                                        </p:tgtEl>
                                        <p:attrNameLst>
                                          <p:attrName>style.visibility</p:attrName>
                                        </p:attrNameLst>
                                      </p:cBhvr>
                                      <p:to>
                                        <p:strVal val="visible"/>
                                      </p:to>
                                    </p:set>
                                    <p:animEffect transition="in" filter="circle(in)">
                                      <p:cBhvr>
                                        <p:cTn id="7" dur="2000"/>
                                        <p:tgtEl>
                                          <p:spTgt spid="2375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7570">
                                            <p:txEl>
                                              <p:pRg st="1" end="1"/>
                                            </p:txEl>
                                          </p:spTgt>
                                        </p:tgtEl>
                                        <p:attrNameLst>
                                          <p:attrName>style.visibility</p:attrName>
                                        </p:attrNameLst>
                                      </p:cBhvr>
                                      <p:to>
                                        <p:strVal val="visible"/>
                                      </p:to>
                                    </p:set>
                                    <p:animEffect transition="in" filter="circle(in)">
                                      <p:cBhvr>
                                        <p:cTn id="12" dur="2000"/>
                                        <p:tgtEl>
                                          <p:spTgt spid="2375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7570">
                                            <p:txEl>
                                              <p:pRg st="2" end="2"/>
                                            </p:txEl>
                                          </p:spTgt>
                                        </p:tgtEl>
                                        <p:attrNameLst>
                                          <p:attrName>style.visibility</p:attrName>
                                        </p:attrNameLst>
                                      </p:cBhvr>
                                      <p:to>
                                        <p:strVal val="visible"/>
                                      </p:to>
                                    </p:set>
                                    <p:animEffect transition="in" filter="circle(in)">
                                      <p:cBhvr>
                                        <p:cTn id="17" dur="2000"/>
                                        <p:tgtEl>
                                          <p:spTgt spid="2375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7570">
                                            <p:txEl>
                                              <p:pRg st="3" end="3"/>
                                            </p:txEl>
                                          </p:spTgt>
                                        </p:tgtEl>
                                        <p:attrNameLst>
                                          <p:attrName>style.visibility</p:attrName>
                                        </p:attrNameLst>
                                      </p:cBhvr>
                                      <p:to>
                                        <p:strVal val="visible"/>
                                      </p:to>
                                    </p:set>
                                    <p:animEffect transition="in" filter="circle(in)">
                                      <p:cBhvr>
                                        <p:cTn id="22" dur="2000"/>
                                        <p:tgtEl>
                                          <p:spTgt spid="2375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7570">
                                            <p:txEl>
                                              <p:pRg st="4" end="4"/>
                                            </p:txEl>
                                          </p:spTgt>
                                        </p:tgtEl>
                                        <p:attrNameLst>
                                          <p:attrName>style.visibility</p:attrName>
                                        </p:attrNameLst>
                                      </p:cBhvr>
                                      <p:to>
                                        <p:strVal val="visible"/>
                                      </p:to>
                                    </p:set>
                                    <p:animEffect transition="in" filter="circle(in)">
                                      <p:cBhvr>
                                        <p:cTn id="27" dur="2000"/>
                                        <p:tgtEl>
                                          <p:spTgt spid="2375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7570">
                                            <p:txEl>
                                              <p:pRg st="5" end="5"/>
                                            </p:txEl>
                                          </p:spTgt>
                                        </p:tgtEl>
                                        <p:attrNameLst>
                                          <p:attrName>style.visibility</p:attrName>
                                        </p:attrNameLst>
                                      </p:cBhvr>
                                      <p:to>
                                        <p:strVal val="visible"/>
                                      </p:to>
                                    </p:set>
                                    <p:animEffect transition="in" filter="circle(in)">
                                      <p:cBhvr>
                                        <p:cTn id="32" dur="2000"/>
                                        <p:tgtEl>
                                          <p:spTgt spid="2375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p:cNvSpPr>
            <a:spLocks noGrp="1"/>
          </p:cNvSpPr>
          <p:nvPr>
            <p:ph idx="4294967295"/>
          </p:nvPr>
        </p:nvSpPr>
        <p:spPr>
          <a:xfrm>
            <a:off x="2164080" y="802640"/>
            <a:ext cx="7782559" cy="5340985"/>
          </a:xfrm>
        </p:spPr>
        <p:txBody>
          <a:bodyPr/>
          <a:lstStyle/>
          <a:p>
            <a:pPr eaLnBrk="1" hangingPunct="1"/>
            <a:r>
              <a:rPr lang="zh-CN" altLang="en-US" sz="3200" b="1" dirty="0">
                <a:solidFill>
                  <a:srgbClr val="FF0000"/>
                </a:solidFill>
              </a:rPr>
              <a:t>          三、意识的能动作用</a:t>
            </a:r>
            <a:endParaRPr lang="en-US" altLang="zh-CN" sz="3200" b="1" dirty="0">
              <a:solidFill>
                <a:srgbClr val="FF0000"/>
              </a:solidFill>
            </a:endParaRPr>
          </a:p>
          <a:p>
            <a:pPr eaLnBrk="1" hangingPunct="1"/>
            <a:r>
              <a:rPr lang="en-US" altLang="zh-CN" sz="3600" dirty="0"/>
              <a:t>      </a:t>
            </a:r>
          </a:p>
          <a:p>
            <a:pPr eaLnBrk="1" hangingPunct="1"/>
            <a:r>
              <a:rPr lang="zh-CN" altLang="en-US" sz="2800" dirty="0"/>
              <a:t>   （一）物质和意识的关系</a:t>
            </a:r>
          </a:p>
          <a:p>
            <a:pPr eaLnBrk="1" hangingPunct="1"/>
            <a:r>
              <a:rPr lang="zh-CN" altLang="en-US" sz="2800" dirty="0"/>
              <a:t>            物质                 意识</a:t>
            </a:r>
            <a:endParaRPr lang="en-US" altLang="zh-CN" sz="2800" dirty="0"/>
          </a:p>
          <a:p>
            <a:pPr eaLnBrk="1" hangingPunct="1"/>
            <a:r>
              <a:rPr lang="zh-CN" altLang="en-US" sz="2800" dirty="0">
                <a:latin typeface="楷体" panose="02010609060101010101" pitchFamily="49" charset="-122"/>
                <a:ea typeface="楷体" panose="02010609060101010101" pitchFamily="49" charset="-122"/>
              </a:rPr>
              <a:t>  否认意识能动作用</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形而上学唯物主义</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  夸大意识能动作用：唯心主义</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  认为二者相互平行、各自独立：二元论</a:t>
            </a:r>
          </a:p>
          <a:p>
            <a:pPr eaLnBrk="1" hangingPunct="1">
              <a:buFont typeface="Arial" panose="020B0604020202020204" pitchFamily="34" charset="0"/>
              <a:buNone/>
            </a:pPr>
            <a:endParaRPr lang="zh-CN" altLang="en-US" dirty="0"/>
          </a:p>
        </p:txBody>
      </p:sp>
      <p:sp>
        <p:nvSpPr>
          <p:cNvPr id="225283" name="Text Box 4"/>
          <p:cNvSpPr txBox="1">
            <a:spLocks noChangeArrowheads="1"/>
          </p:cNvSpPr>
          <p:nvPr/>
        </p:nvSpPr>
        <p:spPr bwMode="auto">
          <a:xfrm>
            <a:off x="4603751" y="2551113"/>
            <a:ext cx="184731" cy="369332"/>
          </a:xfrm>
          <a:prstGeom prst="rect">
            <a:avLst/>
          </a:prstGeom>
          <a:noFill/>
          <a:ln w="9525">
            <a:noFill/>
            <a:miter lim="800000"/>
          </a:ln>
        </p:spPr>
        <p:txBody>
          <a:bodyPr wrap="none">
            <a:spAutoFit/>
          </a:bodyPr>
          <a:lstStyle/>
          <a:p>
            <a:endParaRPr lang="zh-CN" altLang="en-US"/>
          </a:p>
        </p:txBody>
      </p:sp>
      <p:cxnSp>
        <p:nvCxnSpPr>
          <p:cNvPr id="2" name="直接箭头连接符 1"/>
          <p:cNvCxnSpPr/>
          <p:nvPr/>
        </p:nvCxnSpPr>
        <p:spPr>
          <a:xfrm flipV="1">
            <a:off x="4788482" y="2782692"/>
            <a:ext cx="1006475" cy="11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a:off x="4788482" y="2690774"/>
            <a:ext cx="9683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8594">
                                            <p:txEl>
                                              <p:pRg st="0" end="0"/>
                                            </p:txEl>
                                          </p:spTgt>
                                        </p:tgtEl>
                                        <p:attrNameLst>
                                          <p:attrName>style.visibility</p:attrName>
                                        </p:attrNameLst>
                                      </p:cBhvr>
                                      <p:to>
                                        <p:strVal val="visible"/>
                                      </p:to>
                                    </p:set>
                                    <p:animEffect transition="in" filter="circle(in)">
                                      <p:cBhvr>
                                        <p:cTn id="7" dur="2000"/>
                                        <p:tgtEl>
                                          <p:spTgt spid="2385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8594">
                                            <p:txEl>
                                              <p:pRg st="1" end="1"/>
                                            </p:txEl>
                                          </p:spTgt>
                                        </p:tgtEl>
                                        <p:attrNameLst>
                                          <p:attrName>style.visibility</p:attrName>
                                        </p:attrNameLst>
                                      </p:cBhvr>
                                      <p:to>
                                        <p:strVal val="visible"/>
                                      </p:to>
                                    </p:set>
                                    <p:animEffect transition="in" filter="circle(in)">
                                      <p:cBhvr>
                                        <p:cTn id="12" dur="2000"/>
                                        <p:tgtEl>
                                          <p:spTgt spid="2385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8594">
                                            <p:txEl>
                                              <p:pRg st="2" end="2"/>
                                            </p:txEl>
                                          </p:spTgt>
                                        </p:tgtEl>
                                        <p:attrNameLst>
                                          <p:attrName>style.visibility</p:attrName>
                                        </p:attrNameLst>
                                      </p:cBhvr>
                                      <p:to>
                                        <p:strVal val="visible"/>
                                      </p:to>
                                    </p:set>
                                    <p:animEffect transition="in" filter="circle(in)">
                                      <p:cBhvr>
                                        <p:cTn id="17" dur="2000"/>
                                        <p:tgtEl>
                                          <p:spTgt spid="2385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8594">
                                            <p:txEl>
                                              <p:pRg st="3" end="3"/>
                                            </p:txEl>
                                          </p:spTgt>
                                        </p:tgtEl>
                                        <p:attrNameLst>
                                          <p:attrName>style.visibility</p:attrName>
                                        </p:attrNameLst>
                                      </p:cBhvr>
                                      <p:to>
                                        <p:strVal val="visible"/>
                                      </p:to>
                                    </p:set>
                                    <p:animEffect transition="in" filter="circle(in)">
                                      <p:cBhvr>
                                        <p:cTn id="22" dur="2000"/>
                                        <p:tgtEl>
                                          <p:spTgt spid="2385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38594">
                                            <p:txEl>
                                              <p:pRg st="4" end="4"/>
                                            </p:txEl>
                                          </p:spTgt>
                                        </p:tgtEl>
                                        <p:attrNameLst>
                                          <p:attrName>style.visibility</p:attrName>
                                        </p:attrNameLst>
                                      </p:cBhvr>
                                      <p:to>
                                        <p:strVal val="visible"/>
                                      </p:to>
                                    </p:set>
                                    <p:animEffect transition="in" filter="randombar(horizontal)">
                                      <p:cBhvr>
                                        <p:cTn id="27" dur="500"/>
                                        <p:tgtEl>
                                          <p:spTgt spid="2385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8594">
                                            <p:txEl>
                                              <p:pRg st="5" end="5"/>
                                            </p:txEl>
                                          </p:spTgt>
                                        </p:tgtEl>
                                        <p:attrNameLst>
                                          <p:attrName>style.visibility</p:attrName>
                                        </p:attrNameLst>
                                      </p:cBhvr>
                                      <p:to>
                                        <p:strVal val="visible"/>
                                      </p:to>
                                    </p:set>
                                    <p:animEffect transition="in" filter="randombar(horizontal)">
                                      <p:cBhvr>
                                        <p:cTn id="32" dur="500"/>
                                        <p:tgtEl>
                                          <p:spTgt spid="2385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38594">
                                            <p:txEl>
                                              <p:pRg st="6" end="6"/>
                                            </p:txEl>
                                          </p:spTgt>
                                        </p:tgtEl>
                                        <p:attrNameLst>
                                          <p:attrName>style.visibility</p:attrName>
                                        </p:attrNameLst>
                                      </p:cBhvr>
                                      <p:to>
                                        <p:strVal val="visible"/>
                                      </p:to>
                                    </p:set>
                                    <p:anim calcmode="lin" valueType="num">
                                      <p:cBhvr>
                                        <p:cTn id="37" dur="1000" fill="hold"/>
                                        <p:tgtEl>
                                          <p:spTgt spid="238594">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238594">
                                            <p:txEl>
                                              <p:pRg st="6" end="6"/>
                                            </p:txEl>
                                          </p:spTgt>
                                        </p:tgtEl>
                                        <p:attrNameLst>
                                          <p:attrName>ppt_h</p:attrName>
                                        </p:attrNameLst>
                                      </p:cBhvr>
                                      <p:tavLst>
                                        <p:tav tm="0">
                                          <p:val>
                                            <p:fltVal val="0"/>
                                          </p:val>
                                        </p:tav>
                                        <p:tav tm="100000">
                                          <p:val>
                                            <p:strVal val="#ppt_h"/>
                                          </p:val>
                                        </p:tav>
                                      </p:tavLst>
                                    </p:anim>
                                    <p:anim calcmode="lin" valueType="num">
                                      <p:cBhvr>
                                        <p:cTn id="39" dur="1000" fill="hold"/>
                                        <p:tgtEl>
                                          <p:spTgt spid="238594">
                                            <p:txEl>
                                              <p:pRg st="6" end="6"/>
                                            </p:txEl>
                                          </p:spTgt>
                                        </p:tgtEl>
                                        <p:attrNameLst>
                                          <p:attrName>style.rotation</p:attrName>
                                        </p:attrNameLst>
                                      </p:cBhvr>
                                      <p:tavLst>
                                        <p:tav tm="0">
                                          <p:val>
                                            <p:fltVal val="90"/>
                                          </p:val>
                                        </p:tav>
                                        <p:tav tm="100000">
                                          <p:val>
                                            <p:fltVal val="0"/>
                                          </p:val>
                                        </p:tav>
                                      </p:tavLst>
                                    </p:anim>
                                    <p:animEffect transition="in" filter="fade">
                                      <p:cBhvr>
                                        <p:cTn id="40" dur="1000"/>
                                        <p:tgtEl>
                                          <p:spTgt spid="2385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3"/>
          <p:cNvSpPr>
            <a:spLocks noGrp="1"/>
          </p:cNvSpPr>
          <p:nvPr>
            <p:ph idx="4294967295"/>
          </p:nvPr>
        </p:nvSpPr>
        <p:spPr>
          <a:xfrm>
            <a:off x="2214880" y="1123950"/>
            <a:ext cx="6573519" cy="5019675"/>
          </a:xfrm>
        </p:spPr>
        <p:txBody>
          <a:bodyPr/>
          <a:lstStyle/>
          <a:p>
            <a:pPr eaLnBrk="1" hangingPunct="1"/>
            <a:r>
              <a:rPr lang="zh-CN" altLang="en-US" sz="2800" b="1" dirty="0">
                <a:latin typeface="楷体_GB2312"/>
                <a:ea typeface="楷体_GB2312"/>
                <a:cs typeface="楷体_GB2312"/>
              </a:rPr>
              <a:t>（二）意识能动作用的表现</a:t>
            </a:r>
          </a:p>
          <a:p>
            <a:pPr eaLnBrk="1" hangingPunct="1"/>
            <a:endParaRPr lang="en-US" altLang="zh-CN" sz="2800" dirty="0">
              <a:latin typeface="楷体" panose="02010609060101010101" pitchFamily="49" charset="-122"/>
              <a:ea typeface="楷体" panose="02010609060101010101" pitchFamily="49" charset="-122"/>
              <a:cs typeface="楷体_GB2312"/>
            </a:endParaRP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意识有主动目的性和计划性</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意识有创造性</a:t>
            </a:r>
          </a:p>
          <a:p>
            <a:pPr eaLnBrk="1" hangingPunct="1"/>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意识通过实践对客观世界的改造作用</a:t>
            </a:r>
          </a:p>
          <a:p>
            <a:pPr eaLnBrk="1" hangingPunct="1"/>
            <a:r>
              <a:rPr lang="en-US" altLang="zh-CN" sz="2800" dirty="0">
                <a:latin typeface="楷体" panose="02010609060101010101" pitchFamily="49" charset="-122"/>
                <a:ea typeface="楷体" panose="02010609060101010101" pitchFamily="49" charset="-122"/>
                <a:cs typeface="楷体_GB2312"/>
              </a:rPr>
              <a:t>4.</a:t>
            </a:r>
            <a:r>
              <a:rPr lang="zh-CN" altLang="en-US" sz="2800" dirty="0">
                <a:latin typeface="楷体" panose="02010609060101010101" pitchFamily="49" charset="-122"/>
                <a:ea typeface="楷体" panose="02010609060101010101" pitchFamily="49" charset="-122"/>
                <a:cs typeface="楷体_GB2312"/>
              </a:rPr>
              <a:t>意识对人体生理机能的调控作用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617">
                                            <p:txEl>
                                              <p:pRg st="0" end="0"/>
                                            </p:txEl>
                                          </p:spTgt>
                                        </p:tgtEl>
                                        <p:attrNameLst>
                                          <p:attrName>style.visibility</p:attrName>
                                        </p:attrNameLst>
                                      </p:cBhvr>
                                      <p:to>
                                        <p:strVal val="visible"/>
                                      </p:to>
                                    </p:set>
                                    <p:animEffect transition="in" filter="wipe(down)">
                                      <p:cBhvr>
                                        <p:cTn id="7" dur="500"/>
                                        <p:tgtEl>
                                          <p:spTgt spid="2396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9617">
                                            <p:txEl>
                                              <p:pRg st="2" end="2"/>
                                            </p:txEl>
                                          </p:spTgt>
                                        </p:tgtEl>
                                        <p:attrNameLst>
                                          <p:attrName>style.visibility</p:attrName>
                                        </p:attrNameLst>
                                      </p:cBhvr>
                                      <p:to>
                                        <p:strVal val="visible"/>
                                      </p:to>
                                    </p:set>
                                    <p:animEffect transition="in" filter="wipe(down)">
                                      <p:cBhvr>
                                        <p:cTn id="12" dur="500"/>
                                        <p:tgtEl>
                                          <p:spTgt spid="2396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9617">
                                            <p:txEl>
                                              <p:pRg st="3" end="3"/>
                                            </p:txEl>
                                          </p:spTgt>
                                        </p:tgtEl>
                                        <p:attrNameLst>
                                          <p:attrName>style.visibility</p:attrName>
                                        </p:attrNameLst>
                                      </p:cBhvr>
                                      <p:to>
                                        <p:strVal val="visible"/>
                                      </p:to>
                                    </p:set>
                                    <p:animEffect transition="in" filter="wipe(down)">
                                      <p:cBhvr>
                                        <p:cTn id="17" dur="500"/>
                                        <p:tgtEl>
                                          <p:spTgt spid="23961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9617">
                                            <p:txEl>
                                              <p:pRg st="4" end="4"/>
                                            </p:txEl>
                                          </p:spTgt>
                                        </p:tgtEl>
                                        <p:attrNameLst>
                                          <p:attrName>style.visibility</p:attrName>
                                        </p:attrNameLst>
                                      </p:cBhvr>
                                      <p:to>
                                        <p:strVal val="visible"/>
                                      </p:to>
                                    </p:set>
                                    <p:animEffect transition="in" filter="wipe(down)">
                                      <p:cBhvr>
                                        <p:cTn id="22" dur="500"/>
                                        <p:tgtEl>
                                          <p:spTgt spid="23961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9617">
                                            <p:txEl>
                                              <p:pRg st="5" end="5"/>
                                            </p:txEl>
                                          </p:spTgt>
                                        </p:tgtEl>
                                        <p:attrNameLst>
                                          <p:attrName>style.visibility</p:attrName>
                                        </p:attrNameLst>
                                      </p:cBhvr>
                                      <p:to>
                                        <p:strVal val="visible"/>
                                      </p:to>
                                    </p:set>
                                    <p:animEffect transition="in" filter="wipe(down)">
                                      <p:cBhvr>
                                        <p:cTn id="27" dur="500"/>
                                        <p:tgtEl>
                                          <p:spTgt spid="2396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7"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12239" y="1123950"/>
            <a:ext cx="8199121" cy="5019675"/>
          </a:xfrm>
        </p:spPr>
        <p:txBody>
          <a:bodyPr>
            <a:normAutofit/>
          </a:bodyPr>
          <a:lstStyle/>
          <a:p>
            <a:r>
              <a:rPr lang="zh-CN" altLang="en-US" sz="2800" dirty="0"/>
              <a:t>例题：下列哪些是指发挥意识的能动作用</a:t>
            </a:r>
            <a:endParaRPr lang="en-US" altLang="zh-CN" sz="2800" dirty="0"/>
          </a:p>
          <a:p>
            <a:pPr lvl="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根据实际状况决定工作方针</a:t>
            </a:r>
            <a:endParaRPr lang="en-US" altLang="zh-CN" sz="2800" dirty="0">
              <a:latin typeface="楷体" panose="02010609060101010101" pitchFamily="49" charset="-122"/>
              <a:ea typeface="楷体" panose="02010609060101010101" pitchFamily="49" charset="-122"/>
            </a:endParaRPr>
          </a:p>
          <a:p>
            <a:pPr lvl="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巧妇难为无米之炊</a:t>
            </a:r>
            <a:endParaRPr lang="en-US" altLang="zh-CN" sz="2800" dirty="0">
              <a:latin typeface="楷体" panose="02010609060101010101" pitchFamily="49" charset="-122"/>
              <a:ea typeface="楷体" panose="02010609060101010101" pitchFamily="49" charset="-122"/>
            </a:endParaRPr>
          </a:p>
          <a:p>
            <a:pPr lvl="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运筹帷幄</a:t>
            </a:r>
            <a:endParaRPr lang="en-US" altLang="zh-CN" sz="2800" dirty="0">
              <a:latin typeface="楷体" panose="02010609060101010101" pitchFamily="49" charset="-122"/>
              <a:ea typeface="楷体" panose="02010609060101010101" pitchFamily="49" charset="-122"/>
            </a:endParaRPr>
          </a:p>
          <a:p>
            <a:pPr lvl="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审时度势</a:t>
            </a:r>
            <a:endParaRPr lang="en-US" altLang="zh-CN" sz="2800" dirty="0">
              <a:latin typeface="楷体" panose="02010609060101010101" pitchFamily="49" charset="-122"/>
              <a:ea typeface="楷体" panose="02010609060101010101" pitchFamily="49" charset="-122"/>
            </a:endParaRPr>
          </a:p>
          <a:p>
            <a:pPr lvl="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“笑一笑，十年少”“心静自然凉”</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3"/>
          <p:cNvSpPr>
            <a:spLocks noGrp="1"/>
          </p:cNvSpPr>
          <p:nvPr>
            <p:ph idx="4294967295"/>
          </p:nvPr>
        </p:nvSpPr>
        <p:spPr>
          <a:xfrm>
            <a:off x="2133600" y="1123950"/>
            <a:ext cx="8716963" cy="5019675"/>
          </a:xfrm>
        </p:spPr>
        <p:txBody>
          <a:bodyPr/>
          <a:lstStyle/>
          <a:p>
            <a:pPr eaLnBrk="1" hangingPunct="1"/>
            <a:endParaRPr lang="en-US" altLang="zh-CN" sz="2800" b="1" dirty="0">
              <a:latin typeface="楷体_GB2312"/>
              <a:ea typeface="楷体_GB2312"/>
              <a:cs typeface="楷体_GB2312"/>
            </a:endParaRPr>
          </a:p>
          <a:p>
            <a:pPr eaLnBrk="1" hangingPunct="1"/>
            <a:r>
              <a:rPr lang="zh-CN" altLang="en-US" sz="2800" b="1" dirty="0">
                <a:latin typeface="楷体_GB2312"/>
                <a:ea typeface="楷体_GB2312"/>
                <a:cs typeface="楷体_GB2312"/>
              </a:rPr>
              <a:t>（三）正确发挥意识的能动作用</a:t>
            </a:r>
          </a:p>
          <a:p>
            <a:pPr eaLnBrk="1" hangingPunct="1"/>
            <a:r>
              <a:rPr lang="en-US" altLang="zh-CN" sz="2800" b="1" dirty="0">
                <a:latin typeface="楷体" panose="02010609060101010101" pitchFamily="49" charset="-122"/>
                <a:ea typeface="楷体" panose="02010609060101010101" pitchFamily="49" charset="-122"/>
                <a:cs typeface="楷体_GB2312"/>
              </a:rPr>
              <a:t>1.</a:t>
            </a:r>
            <a:r>
              <a:rPr lang="zh-CN" altLang="en-US" sz="2800" b="1" dirty="0">
                <a:solidFill>
                  <a:srgbClr val="FF0000"/>
                </a:solidFill>
                <a:latin typeface="楷体" panose="02010609060101010101" pitchFamily="49" charset="-122"/>
                <a:ea typeface="楷体" panose="02010609060101010101" pitchFamily="49" charset="-122"/>
                <a:cs typeface="楷体_GB2312"/>
              </a:rPr>
              <a:t>前提</a:t>
            </a:r>
            <a:r>
              <a:rPr lang="zh-CN" altLang="en-US" sz="2800" b="1" dirty="0">
                <a:latin typeface="楷体" panose="02010609060101010101" pitchFamily="49" charset="-122"/>
                <a:ea typeface="楷体" panose="02010609060101010101" pitchFamily="49" charset="-122"/>
                <a:cs typeface="楷体_GB2312"/>
              </a:rPr>
              <a:t>是尊重客观规律</a:t>
            </a:r>
          </a:p>
          <a:p>
            <a:pPr eaLnBrk="1" hangingPunct="1"/>
            <a:r>
              <a:rPr lang="en-US" altLang="zh-CN" sz="2800" b="1" dirty="0">
                <a:latin typeface="楷体" panose="02010609060101010101" pitchFamily="49" charset="-122"/>
                <a:ea typeface="楷体" panose="02010609060101010101" pitchFamily="49" charset="-122"/>
                <a:cs typeface="楷体_GB2312"/>
              </a:rPr>
              <a:t>2</a:t>
            </a:r>
            <a:r>
              <a:rPr lang="en-US" altLang="zh-CN" sz="2800" b="1" dirty="0">
                <a:solidFill>
                  <a:srgbClr val="FF0000"/>
                </a:solidFill>
                <a:latin typeface="楷体" panose="02010609060101010101" pitchFamily="49" charset="-122"/>
                <a:ea typeface="楷体" panose="02010609060101010101" pitchFamily="49" charset="-122"/>
                <a:cs typeface="楷体_GB2312"/>
              </a:rPr>
              <a:t>.</a:t>
            </a:r>
            <a:r>
              <a:rPr lang="zh-CN" altLang="en-US" sz="2800" b="1" dirty="0">
                <a:solidFill>
                  <a:srgbClr val="FF0000"/>
                </a:solidFill>
                <a:latin typeface="楷体" panose="02010609060101010101" pitchFamily="49" charset="-122"/>
                <a:ea typeface="楷体" panose="02010609060101010101" pitchFamily="49" charset="-122"/>
                <a:cs typeface="楷体_GB2312"/>
              </a:rPr>
              <a:t>途径</a:t>
            </a:r>
            <a:r>
              <a:rPr lang="zh-CN" altLang="en-US" sz="2800" b="1" dirty="0">
                <a:latin typeface="楷体" panose="02010609060101010101" pitchFamily="49" charset="-122"/>
                <a:ea typeface="楷体" panose="02010609060101010101" pitchFamily="49" charset="-122"/>
                <a:cs typeface="楷体_GB2312"/>
              </a:rPr>
              <a:t>是经过社会实践</a:t>
            </a:r>
          </a:p>
          <a:p>
            <a:pPr eaLnBrk="1" hangingPunct="1"/>
            <a:r>
              <a:rPr lang="en-US" altLang="zh-CN" sz="2800" b="1" dirty="0">
                <a:latin typeface="楷体" panose="02010609060101010101" pitchFamily="49" charset="-122"/>
                <a:ea typeface="楷体" panose="02010609060101010101" pitchFamily="49" charset="-122"/>
                <a:cs typeface="楷体_GB2312"/>
              </a:rPr>
              <a:t>3.</a:t>
            </a:r>
            <a:r>
              <a:rPr lang="zh-CN" altLang="en-US" sz="2800" b="1" dirty="0">
                <a:latin typeface="楷体" panose="02010609060101010101" pitchFamily="49" charset="-122"/>
                <a:ea typeface="楷体" panose="02010609060101010101" pitchFamily="49" charset="-122"/>
                <a:cs typeface="楷体_GB2312"/>
              </a:rPr>
              <a:t>要借助于一定的物质条件和手段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0642">
                                            <p:txEl>
                                              <p:pRg st="1" end="1"/>
                                            </p:txEl>
                                          </p:spTgt>
                                        </p:tgtEl>
                                        <p:attrNameLst>
                                          <p:attrName>style.visibility</p:attrName>
                                        </p:attrNameLst>
                                      </p:cBhvr>
                                      <p:to>
                                        <p:strVal val="visible"/>
                                      </p:to>
                                    </p:set>
                                    <p:animEffect transition="in" filter="barn(inVertical)">
                                      <p:cBhvr>
                                        <p:cTn id="7" dur="500"/>
                                        <p:tgtEl>
                                          <p:spTgt spid="24064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0642">
                                            <p:txEl>
                                              <p:pRg st="2" end="2"/>
                                            </p:txEl>
                                          </p:spTgt>
                                        </p:tgtEl>
                                        <p:attrNameLst>
                                          <p:attrName>style.visibility</p:attrName>
                                        </p:attrNameLst>
                                      </p:cBhvr>
                                      <p:to>
                                        <p:strVal val="visible"/>
                                      </p:to>
                                    </p:set>
                                    <p:animEffect transition="in" filter="barn(inVertical)">
                                      <p:cBhvr>
                                        <p:cTn id="12" dur="500"/>
                                        <p:tgtEl>
                                          <p:spTgt spid="24064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0642">
                                            <p:txEl>
                                              <p:pRg st="3" end="3"/>
                                            </p:txEl>
                                          </p:spTgt>
                                        </p:tgtEl>
                                        <p:attrNameLst>
                                          <p:attrName>style.visibility</p:attrName>
                                        </p:attrNameLst>
                                      </p:cBhvr>
                                      <p:to>
                                        <p:strVal val="visible"/>
                                      </p:to>
                                    </p:set>
                                    <p:animEffect transition="in" filter="barn(inVertical)">
                                      <p:cBhvr>
                                        <p:cTn id="17" dur="500"/>
                                        <p:tgtEl>
                                          <p:spTgt spid="24064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0642">
                                            <p:txEl>
                                              <p:pRg st="4" end="4"/>
                                            </p:txEl>
                                          </p:spTgt>
                                        </p:tgtEl>
                                        <p:attrNameLst>
                                          <p:attrName>style.visibility</p:attrName>
                                        </p:attrNameLst>
                                      </p:cBhvr>
                                      <p:to>
                                        <p:strVal val="visible"/>
                                      </p:to>
                                    </p:set>
                                    <p:animEffect transition="in" filter="barn(inVertical)">
                                      <p:cBhvr>
                                        <p:cTn id="22" dur="500"/>
                                        <p:tgtEl>
                                          <p:spTgt spid="2406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11120" y="2070558"/>
            <a:ext cx="8672037" cy="1621509"/>
          </a:xfrm>
        </p:spPr>
        <p:txBody>
          <a:bodyPr/>
          <a:lstStyle/>
          <a:p>
            <a:r>
              <a:rPr lang="zh-CN" altLang="en-US" dirty="0">
                <a:solidFill>
                  <a:srgbClr val="FF0000"/>
                </a:solidFill>
              </a:rPr>
              <a:t>第三节   世界的物质统一性</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3"/>
          <p:cNvSpPr>
            <a:spLocks noGrp="1"/>
          </p:cNvSpPr>
          <p:nvPr>
            <p:ph idx="4294967295"/>
          </p:nvPr>
        </p:nvSpPr>
        <p:spPr>
          <a:xfrm>
            <a:off x="2275841" y="1123950"/>
            <a:ext cx="6959600" cy="5019675"/>
          </a:xfrm>
        </p:spPr>
        <p:txBody>
          <a:bodyPr>
            <a:normAutofit/>
          </a:bodyPr>
          <a:lstStyle/>
          <a:p>
            <a:pPr eaLnBrk="1" hangingPunct="1"/>
            <a:r>
              <a:rPr lang="zh-CN" altLang="en-US" sz="2800" b="1" dirty="0">
                <a:latin typeface="楷体_GB2312"/>
                <a:ea typeface="楷体_GB2312"/>
                <a:cs typeface="楷体_GB2312"/>
              </a:rPr>
              <a:t>一、世界物质统一性原理及其意义</a:t>
            </a:r>
          </a:p>
          <a:p>
            <a:pPr eaLnBrk="1" hangingPunct="1"/>
            <a:r>
              <a:rPr lang="zh-CN" altLang="en-US" sz="2800" b="1" dirty="0">
                <a:latin typeface="楷体_GB2312"/>
                <a:ea typeface="楷体_GB2312"/>
                <a:cs typeface="楷体_GB2312"/>
              </a:rPr>
              <a:t>（一）原理：</a:t>
            </a:r>
          </a:p>
          <a:p>
            <a:pPr eaLnBrk="1" hangingPunct="1"/>
            <a:r>
              <a:rPr lang="en-US" altLang="zh-CN" sz="2800" dirty="0">
                <a:latin typeface="华文楷体" panose="02010600040101010101" pitchFamily="2" charset="-122"/>
                <a:ea typeface="华文楷体" panose="02010600040101010101" pitchFamily="2" charset="-122"/>
                <a:cs typeface="楷体_GB2312"/>
              </a:rPr>
              <a:t>1.</a:t>
            </a:r>
            <a:r>
              <a:rPr lang="zh-CN" altLang="en-US" sz="2800" dirty="0">
                <a:latin typeface="华文楷体" panose="02010600040101010101" pitchFamily="2" charset="-122"/>
                <a:ea typeface="华文楷体" panose="02010600040101010101" pitchFamily="2" charset="-122"/>
                <a:cs typeface="楷体_GB2312"/>
              </a:rPr>
              <a:t>世界是在时空中按其固有规律不断运动着的物质世界。</a:t>
            </a:r>
          </a:p>
          <a:p>
            <a:pPr eaLnBrk="1" hangingPunct="1"/>
            <a:r>
              <a:rPr lang="en-US" altLang="zh-CN" sz="2800" dirty="0">
                <a:latin typeface="华文楷体" panose="02010600040101010101" pitchFamily="2" charset="-122"/>
                <a:ea typeface="华文楷体" panose="02010600040101010101" pitchFamily="2" charset="-122"/>
                <a:cs typeface="楷体_GB2312"/>
              </a:rPr>
              <a:t>2.</a:t>
            </a:r>
            <a:r>
              <a:rPr lang="zh-CN" altLang="en-US" sz="2800" dirty="0">
                <a:latin typeface="华文楷体" panose="02010600040101010101" pitchFamily="2" charset="-122"/>
                <a:ea typeface="华文楷体" panose="02010600040101010101" pitchFamily="2" charset="-122"/>
                <a:cs typeface="楷体_GB2312"/>
              </a:rPr>
              <a:t>世界上的事物和现象虽然有多样性，但它们都统一于物质，（自然界和社会时物质的，意识是物质的产物）世界的真正统一性在其物质性。</a:t>
            </a:r>
          </a:p>
          <a:p>
            <a:pPr eaLnBrk="1" hangingPunct="1"/>
            <a:r>
              <a:rPr lang="en-US" altLang="zh-CN" sz="2800" dirty="0">
                <a:latin typeface="华文楷体" panose="02010600040101010101" pitchFamily="2" charset="-122"/>
                <a:ea typeface="华文楷体" panose="02010600040101010101" pitchFamily="2" charset="-122"/>
                <a:cs typeface="楷体_GB2312"/>
              </a:rPr>
              <a:t>3.</a:t>
            </a:r>
            <a:r>
              <a:rPr lang="zh-CN" altLang="en-US" sz="2800" dirty="0">
                <a:latin typeface="华文楷体" panose="02010600040101010101" pitchFamily="2" charset="-122"/>
                <a:ea typeface="华文楷体" panose="02010600040101010101" pitchFamily="2" charset="-122"/>
                <a:cs typeface="楷体_GB2312"/>
              </a:rPr>
              <a:t>这种统一是多样性统一。</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1666">
                                            <p:txEl>
                                              <p:pRg st="0" end="0"/>
                                            </p:txEl>
                                          </p:spTgt>
                                        </p:tgtEl>
                                        <p:attrNameLst>
                                          <p:attrName>style.visibility</p:attrName>
                                        </p:attrNameLst>
                                      </p:cBhvr>
                                      <p:to>
                                        <p:strVal val="visible"/>
                                      </p:to>
                                    </p:set>
                                    <p:animEffect transition="in" filter="barn(inVertical)">
                                      <p:cBhvr>
                                        <p:cTn id="7" dur="500"/>
                                        <p:tgtEl>
                                          <p:spTgt spid="241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1666">
                                            <p:txEl>
                                              <p:pRg st="1" end="1"/>
                                            </p:txEl>
                                          </p:spTgt>
                                        </p:tgtEl>
                                        <p:attrNameLst>
                                          <p:attrName>style.visibility</p:attrName>
                                        </p:attrNameLst>
                                      </p:cBhvr>
                                      <p:to>
                                        <p:strVal val="visible"/>
                                      </p:to>
                                    </p:set>
                                    <p:animEffect transition="in" filter="barn(inVertical)">
                                      <p:cBhvr>
                                        <p:cTn id="12" dur="500"/>
                                        <p:tgtEl>
                                          <p:spTgt spid="2416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1666">
                                            <p:txEl>
                                              <p:pRg st="2" end="2"/>
                                            </p:txEl>
                                          </p:spTgt>
                                        </p:tgtEl>
                                        <p:attrNameLst>
                                          <p:attrName>style.visibility</p:attrName>
                                        </p:attrNameLst>
                                      </p:cBhvr>
                                      <p:to>
                                        <p:strVal val="visible"/>
                                      </p:to>
                                    </p:set>
                                    <p:animEffect transition="in" filter="barn(inVertical)">
                                      <p:cBhvr>
                                        <p:cTn id="17" dur="500"/>
                                        <p:tgtEl>
                                          <p:spTgt spid="2416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1666">
                                            <p:txEl>
                                              <p:pRg st="3" end="3"/>
                                            </p:txEl>
                                          </p:spTgt>
                                        </p:tgtEl>
                                        <p:attrNameLst>
                                          <p:attrName>style.visibility</p:attrName>
                                        </p:attrNameLst>
                                      </p:cBhvr>
                                      <p:to>
                                        <p:strVal val="visible"/>
                                      </p:to>
                                    </p:set>
                                    <p:animEffect transition="in" filter="barn(inVertical)">
                                      <p:cBhvr>
                                        <p:cTn id="22" dur="500"/>
                                        <p:tgtEl>
                                          <p:spTgt spid="2416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41666">
                                            <p:txEl>
                                              <p:pRg st="4" end="4"/>
                                            </p:txEl>
                                          </p:spTgt>
                                        </p:tgtEl>
                                        <p:attrNameLst>
                                          <p:attrName>style.visibility</p:attrName>
                                        </p:attrNameLst>
                                      </p:cBhvr>
                                      <p:to>
                                        <p:strVal val="visible"/>
                                      </p:to>
                                    </p:set>
                                    <p:animEffect transition="in" filter="barn(inVertical)">
                                      <p:cBhvr>
                                        <p:cTn id="27" dur="500"/>
                                        <p:tgtEl>
                                          <p:spTgt spid="241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3"/>
          <p:cNvSpPr>
            <a:spLocks noGrp="1"/>
          </p:cNvSpPr>
          <p:nvPr>
            <p:ph idx="4294967295"/>
          </p:nvPr>
        </p:nvSpPr>
        <p:spPr>
          <a:xfrm>
            <a:off x="2204721" y="1123950"/>
            <a:ext cx="6939280" cy="5019675"/>
          </a:xfrm>
        </p:spPr>
        <p:txBody>
          <a:bodyPr/>
          <a:lstStyle/>
          <a:p>
            <a:pPr eaLnBrk="1" hangingPunct="1"/>
            <a:r>
              <a:rPr lang="zh-CN" altLang="en-US" sz="2800"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cs typeface="楷体_GB2312"/>
              </a:rPr>
              <a:t>二）意义：</a:t>
            </a:r>
          </a:p>
          <a:p>
            <a:pPr eaLnBrk="1" hangingPunct="1"/>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它既是全部马克思主义哲学的理论基石，也是党的思想路线的哲学依据。党的思想路线的核心是：实事求是。</a:t>
            </a:r>
            <a:endParaRPr lang="en-US" altLang="zh-CN" sz="2800" b="1" dirty="0">
              <a:latin typeface="楷体" panose="02010609060101010101" pitchFamily="49" charset="-122"/>
              <a:ea typeface="楷体" panose="02010609060101010101" pitchFamily="49" charset="-122"/>
              <a:cs typeface="楷体_GB2312"/>
            </a:endParaRPr>
          </a:p>
          <a:p>
            <a:pPr eaLnBrk="1" hangingPunct="1"/>
            <a:endParaRPr lang="zh-CN" altLang="en-US" b="1" dirty="0">
              <a:latin typeface="楷体_GB2312"/>
              <a:ea typeface="楷体_GB2312"/>
              <a:cs typeface="楷体_GB231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2689">
                                            <p:txEl>
                                              <p:pRg st="0" end="0"/>
                                            </p:txEl>
                                          </p:spTgt>
                                        </p:tgtEl>
                                        <p:attrNameLst>
                                          <p:attrName>style.visibility</p:attrName>
                                        </p:attrNameLst>
                                      </p:cBhvr>
                                      <p:to>
                                        <p:strVal val="visible"/>
                                      </p:to>
                                    </p:set>
                                    <p:animEffect transition="in" filter="wipe(down)">
                                      <p:cBhvr>
                                        <p:cTn id="7" dur="500"/>
                                        <p:tgtEl>
                                          <p:spTgt spid="242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2689">
                                            <p:txEl>
                                              <p:pRg st="1" end="1"/>
                                            </p:txEl>
                                          </p:spTgt>
                                        </p:tgtEl>
                                        <p:attrNameLst>
                                          <p:attrName>style.visibility</p:attrName>
                                        </p:attrNameLst>
                                      </p:cBhvr>
                                      <p:to>
                                        <p:strVal val="visible"/>
                                      </p:to>
                                    </p:set>
                                    <p:animEffect transition="in" filter="wipe(down)">
                                      <p:cBhvr>
                                        <p:cTn id="12" dur="500"/>
                                        <p:tgtEl>
                                          <p:spTgt spid="2426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8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2154238" y="365126"/>
            <a:ext cx="7886700" cy="1325563"/>
          </a:xfrm>
        </p:spPr>
        <p:txBody>
          <a:bodyPr/>
          <a:lstStyle/>
          <a:p>
            <a:r>
              <a:rPr lang="en-US" altLang="zh-CN"/>
              <a:t>    </a:t>
            </a:r>
            <a:endParaRPr lang="zh-CN" altLang="en-US"/>
          </a:p>
        </p:txBody>
      </p:sp>
      <p:sp>
        <p:nvSpPr>
          <p:cNvPr id="3" name="文本占位符 2"/>
          <p:cNvSpPr>
            <a:spLocks noGrp="1"/>
          </p:cNvSpPr>
          <p:nvPr>
            <p:ph type="body" idx="1"/>
          </p:nvPr>
        </p:nvSpPr>
        <p:spPr>
          <a:xfrm>
            <a:off x="2211389" y="1279526"/>
            <a:ext cx="3868737" cy="823913"/>
          </a:xfrm>
        </p:spPr>
        <p:txBody>
          <a:bodyPr/>
          <a:lstStyle/>
          <a:p>
            <a:r>
              <a:rPr lang="zh-CN" altLang="en-US"/>
              <a:t>            </a:t>
            </a:r>
            <a:r>
              <a:rPr lang="zh-CN" altLang="en-US" sz="2800"/>
              <a:t>马云爸爸</a:t>
            </a:r>
          </a:p>
        </p:txBody>
      </p:sp>
      <p:pic>
        <p:nvPicPr>
          <p:cNvPr id="32773" name="Picture 3" descr="C:\Users\lenovo\Desktop\link.jpg"/>
          <p:cNvPicPr>
            <a:picLocks noGrp="1" noChangeAspect="1" noChangeArrowheads="1"/>
          </p:cNvPicPr>
          <p:nvPr>
            <p:ph sz="half" idx="2"/>
          </p:nvPr>
        </p:nvPicPr>
        <p:blipFill>
          <a:blip r:embed="rId2"/>
          <a:srcRect/>
          <a:stretch>
            <a:fillRect/>
          </a:stretch>
        </p:blipFill>
        <p:spPr>
          <a:xfrm>
            <a:off x="2576514" y="2586038"/>
            <a:ext cx="3024187" cy="3384550"/>
          </a:xfrm>
        </p:spPr>
      </p:pic>
      <p:sp>
        <p:nvSpPr>
          <p:cNvPr id="5" name="文本占位符 4"/>
          <p:cNvSpPr>
            <a:spLocks noGrp="1"/>
          </p:cNvSpPr>
          <p:nvPr>
            <p:ph type="body" sz="quarter" idx="3"/>
          </p:nvPr>
        </p:nvSpPr>
        <p:spPr>
          <a:xfrm>
            <a:off x="6153150" y="1268414"/>
            <a:ext cx="3887788" cy="720725"/>
          </a:xfrm>
        </p:spPr>
        <p:txBody>
          <a:bodyPr/>
          <a:lstStyle/>
          <a:p>
            <a:r>
              <a:rPr lang="en-US" altLang="zh-CN"/>
              <a:t>       </a:t>
            </a:r>
            <a:r>
              <a:rPr lang="zh-CN" altLang="en-US" sz="2800"/>
              <a:t>国民老公</a:t>
            </a:r>
          </a:p>
        </p:txBody>
      </p:sp>
      <p:pic>
        <p:nvPicPr>
          <p:cNvPr id="32772" name="Picture 2"/>
          <p:cNvPicPr>
            <a:picLocks noGrp="1" noChangeAspect="1" noChangeArrowheads="1"/>
          </p:cNvPicPr>
          <p:nvPr>
            <p:ph sz="quarter" idx="4"/>
          </p:nvPr>
        </p:nvPicPr>
        <p:blipFill>
          <a:blip r:embed="rId3"/>
          <a:srcRect/>
          <a:stretch>
            <a:fillRect/>
          </a:stretch>
        </p:blipFill>
        <p:spPr>
          <a:xfrm>
            <a:off x="6383339" y="2586038"/>
            <a:ext cx="3013075" cy="3167062"/>
          </a:xfr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内容占位符 2"/>
          <p:cNvSpPr>
            <a:spLocks noGrp="1"/>
          </p:cNvSpPr>
          <p:nvPr>
            <p:ph idx="4294967295"/>
          </p:nvPr>
        </p:nvSpPr>
        <p:spPr>
          <a:xfrm>
            <a:off x="3037840" y="1123950"/>
            <a:ext cx="7812723" cy="5019675"/>
          </a:xfrm>
        </p:spPr>
        <p:txBody>
          <a:bodyPr/>
          <a:lstStyle/>
          <a:p>
            <a:pPr eaLnBrk="1" hangingPunct="1"/>
            <a:r>
              <a:rPr lang="zh-CN" altLang="en-US" sz="2800" dirty="0">
                <a:latin typeface="楷体" panose="02010609060101010101" pitchFamily="49" charset="-122"/>
                <a:ea typeface="楷体" panose="02010609060101010101" pitchFamily="49" charset="-122"/>
              </a:rPr>
              <a:t>实事求是一词，最初出现</a:t>
            </a:r>
          </a:p>
          <a:p>
            <a:pPr eaLnBrk="1" hangingPunct="1"/>
            <a:r>
              <a:rPr lang="zh-CN" altLang="en-US" sz="2800" dirty="0">
                <a:latin typeface="楷体" panose="02010609060101010101" pitchFamily="49" charset="-122"/>
                <a:ea typeface="楷体" panose="02010609060101010101" pitchFamily="49" charset="-122"/>
              </a:rPr>
              <a:t>于东汉史学家班固撰写的</a:t>
            </a:r>
          </a:p>
          <a:p>
            <a:pPr eaLnBrk="1" hangingPunct="1"/>
            <a:r>
              <a:rPr lang="zh-CN" altLang="en-US" sz="2800" dirty="0">
                <a:latin typeface="楷体" panose="02010609060101010101" pitchFamily="49" charset="-122"/>
                <a:ea typeface="楷体" panose="02010609060101010101" pitchFamily="49" charset="-122"/>
              </a:rPr>
              <a:t>《汉书</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河间献王传》，讲</a:t>
            </a:r>
          </a:p>
          <a:p>
            <a:pPr eaLnBrk="1" hangingPunct="1"/>
            <a:r>
              <a:rPr lang="zh-CN" altLang="en-US" sz="2800" dirty="0">
                <a:latin typeface="楷体" panose="02010609060101010101" pitchFamily="49" charset="-122"/>
                <a:ea typeface="楷体" panose="02010609060101010101" pitchFamily="49" charset="-122"/>
              </a:rPr>
              <a:t>的是西汉景帝第三子河间</a:t>
            </a:r>
          </a:p>
          <a:p>
            <a:pPr eaLnBrk="1" hangingPunct="1"/>
            <a:r>
              <a:rPr lang="zh-CN" altLang="en-US" sz="2800" dirty="0">
                <a:latin typeface="楷体" panose="02010609060101010101" pitchFamily="49" charset="-122"/>
                <a:ea typeface="楷体" panose="02010609060101010101" pitchFamily="49" charset="-122"/>
              </a:rPr>
              <a:t>献王刘德“修学好古，实</a:t>
            </a:r>
          </a:p>
          <a:p>
            <a:pPr eaLnBrk="1" hangingPunct="1"/>
            <a:r>
              <a:rPr lang="zh-CN" altLang="en-US" sz="2800" dirty="0">
                <a:latin typeface="楷体" panose="02010609060101010101" pitchFamily="49" charset="-122"/>
                <a:ea typeface="楷体" panose="02010609060101010101" pitchFamily="49" charset="-122"/>
              </a:rPr>
              <a:t>事求是，每求真也。”</a:t>
            </a:r>
          </a:p>
        </p:txBody>
      </p:sp>
      <p:pic>
        <p:nvPicPr>
          <p:cNvPr id="230402" name="图片 3" descr="5398741449797494"/>
          <p:cNvPicPr>
            <a:picLocks noChangeAspect="1"/>
          </p:cNvPicPr>
          <p:nvPr/>
        </p:nvPicPr>
        <p:blipFill>
          <a:blip r:embed="rId2"/>
          <a:srcRect/>
          <a:stretch>
            <a:fillRect/>
          </a:stretch>
        </p:blipFill>
        <p:spPr bwMode="auto">
          <a:xfrm>
            <a:off x="7964488" y="1641159"/>
            <a:ext cx="2886075" cy="4186237"/>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3713">
                                            <p:txEl>
                                              <p:pRg st="0" end="0"/>
                                            </p:txEl>
                                          </p:spTgt>
                                        </p:tgtEl>
                                        <p:attrNameLst>
                                          <p:attrName>style.visibility</p:attrName>
                                        </p:attrNameLst>
                                      </p:cBhvr>
                                      <p:to>
                                        <p:strVal val="visible"/>
                                      </p:to>
                                    </p:set>
                                    <p:animEffect transition="in" filter="wheel(1)">
                                      <p:cBhvr>
                                        <p:cTn id="7" dur="2000"/>
                                        <p:tgtEl>
                                          <p:spTgt spid="2437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43713">
                                            <p:txEl>
                                              <p:pRg st="1" end="1"/>
                                            </p:txEl>
                                          </p:spTgt>
                                        </p:tgtEl>
                                        <p:attrNameLst>
                                          <p:attrName>style.visibility</p:attrName>
                                        </p:attrNameLst>
                                      </p:cBhvr>
                                      <p:to>
                                        <p:strVal val="visible"/>
                                      </p:to>
                                    </p:set>
                                    <p:animEffect transition="in" filter="wheel(1)">
                                      <p:cBhvr>
                                        <p:cTn id="12" dur="2000"/>
                                        <p:tgtEl>
                                          <p:spTgt spid="2437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3713">
                                            <p:txEl>
                                              <p:pRg st="2" end="2"/>
                                            </p:txEl>
                                          </p:spTgt>
                                        </p:tgtEl>
                                        <p:attrNameLst>
                                          <p:attrName>style.visibility</p:attrName>
                                        </p:attrNameLst>
                                      </p:cBhvr>
                                      <p:to>
                                        <p:strVal val="visible"/>
                                      </p:to>
                                    </p:set>
                                    <p:animEffect transition="in" filter="wheel(1)">
                                      <p:cBhvr>
                                        <p:cTn id="17" dur="2000"/>
                                        <p:tgtEl>
                                          <p:spTgt spid="2437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43713">
                                            <p:txEl>
                                              <p:pRg st="3" end="3"/>
                                            </p:txEl>
                                          </p:spTgt>
                                        </p:tgtEl>
                                        <p:attrNameLst>
                                          <p:attrName>style.visibility</p:attrName>
                                        </p:attrNameLst>
                                      </p:cBhvr>
                                      <p:to>
                                        <p:strVal val="visible"/>
                                      </p:to>
                                    </p:set>
                                    <p:animEffect transition="in" filter="wheel(1)">
                                      <p:cBhvr>
                                        <p:cTn id="22" dur="2000"/>
                                        <p:tgtEl>
                                          <p:spTgt spid="2437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43713">
                                            <p:txEl>
                                              <p:pRg st="4" end="4"/>
                                            </p:txEl>
                                          </p:spTgt>
                                        </p:tgtEl>
                                        <p:attrNameLst>
                                          <p:attrName>style.visibility</p:attrName>
                                        </p:attrNameLst>
                                      </p:cBhvr>
                                      <p:to>
                                        <p:strVal val="visible"/>
                                      </p:to>
                                    </p:set>
                                    <p:animEffect transition="in" filter="wheel(1)">
                                      <p:cBhvr>
                                        <p:cTn id="27" dur="2000"/>
                                        <p:tgtEl>
                                          <p:spTgt spid="2437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43713">
                                            <p:txEl>
                                              <p:pRg st="5" end="5"/>
                                            </p:txEl>
                                          </p:spTgt>
                                        </p:tgtEl>
                                        <p:attrNameLst>
                                          <p:attrName>style.visibility</p:attrName>
                                        </p:attrNameLst>
                                      </p:cBhvr>
                                      <p:to>
                                        <p:strVal val="visible"/>
                                      </p:to>
                                    </p:set>
                                    <p:animEffect transition="in" filter="wheel(1)">
                                      <p:cBhvr>
                                        <p:cTn id="32" dur="2000"/>
                                        <p:tgtEl>
                                          <p:spTgt spid="2437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3"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图片 3" descr="005yFd7qjw1er7t00xbzpj309q0dydg7"/>
          <p:cNvPicPr>
            <a:picLocks noChangeAspect="1"/>
          </p:cNvPicPr>
          <p:nvPr/>
        </p:nvPicPr>
        <p:blipFill>
          <a:blip r:embed="rId2"/>
          <a:srcRect/>
          <a:stretch>
            <a:fillRect/>
          </a:stretch>
        </p:blipFill>
        <p:spPr bwMode="auto">
          <a:xfrm>
            <a:off x="2085975" y="1600200"/>
            <a:ext cx="4019550" cy="4883150"/>
          </a:xfrm>
          <a:prstGeom prst="rect">
            <a:avLst/>
          </a:prstGeom>
          <a:noFill/>
          <a:ln w="9525">
            <a:noFill/>
            <a:miter lim="800000"/>
            <a:headEnd/>
            <a:tailEnd/>
          </a:ln>
        </p:spPr>
      </p:pic>
      <p:pic>
        <p:nvPicPr>
          <p:cNvPr id="231427" name="图片 4" descr="MAIN201306251009000252568270197"/>
          <p:cNvPicPr>
            <a:picLocks noChangeAspect="1"/>
          </p:cNvPicPr>
          <p:nvPr/>
        </p:nvPicPr>
        <p:blipFill>
          <a:blip r:embed="rId3"/>
          <a:srcRect/>
          <a:stretch>
            <a:fillRect/>
          </a:stretch>
        </p:blipFill>
        <p:spPr bwMode="auto">
          <a:xfrm>
            <a:off x="6246813" y="1677988"/>
            <a:ext cx="4070350" cy="2184400"/>
          </a:xfrm>
          <a:prstGeom prst="rect">
            <a:avLst/>
          </a:prstGeom>
          <a:noFill/>
          <a:ln w="9525">
            <a:noFill/>
            <a:miter lim="800000"/>
            <a:headEnd/>
            <a:tailEnd/>
          </a:ln>
        </p:spPr>
      </p:pic>
      <p:sp>
        <p:nvSpPr>
          <p:cNvPr id="231428" name="文本框 5"/>
          <p:cNvSpPr txBox="1">
            <a:spLocks noChangeArrowheads="1"/>
          </p:cNvSpPr>
          <p:nvPr/>
        </p:nvSpPr>
        <p:spPr bwMode="auto">
          <a:xfrm>
            <a:off x="6246814" y="4262438"/>
            <a:ext cx="3963987" cy="366712"/>
          </a:xfrm>
          <a:prstGeom prst="rect">
            <a:avLst/>
          </a:prstGeom>
          <a:noFill/>
          <a:ln w="9525">
            <a:noFill/>
            <a:miter lim="800000"/>
          </a:ln>
        </p:spPr>
        <p:txBody>
          <a:bodyPr>
            <a:spAutoFit/>
          </a:bodyPr>
          <a:lstStyle/>
          <a:p>
            <a:r>
              <a:rPr lang="zh-CN" altLang="en-US"/>
              <a:t>毛泽东</a:t>
            </a:r>
            <a:r>
              <a:rPr lang="en-US" altLang="zh-CN"/>
              <a:t>1941</a:t>
            </a:r>
            <a:r>
              <a:rPr lang="zh-CN" altLang="en-US"/>
              <a:t>年为中央党校的题词</a:t>
            </a:r>
          </a:p>
        </p:txBody>
      </p:sp>
    </p:spTree>
  </p:cSld>
  <p:clrMapOvr>
    <a:masterClrMapping/>
  </p:clrMapOvr>
  <p:transition>
    <p:random/>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内容占位符 2"/>
          <p:cNvSpPr>
            <a:spLocks noGrp="1"/>
          </p:cNvSpPr>
          <p:nvPr>
            <p:ph idx="4294967295"/>
          </p:nvPr>
        </p:nvSpPr>
        <p:spPr>
          <a:xfrm>
            <a:off x="2123441" y="1330960"/>
            <a:ext cx="7203440" cy="4812665"/>
          </a:xfrm>
        </p:spPr>
        <p:txBody>
          <a:bodyPr>
            <a:normAutofit/>
          </a:bodyPr>
          <a:lstStyle/>
          <a:p>
            <a:pPr eaLnBrk="1" hangingPunct="1"/>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在民主革命时期，毛泽东《改造我们的学习》、《整顿党的作风》、《反对党八股》中都谈到实事求是，并赋予马克思主义的含义：</a:t>
            </a:r>
          </a:p>
          <a:p>
            <a:pPr eaLnBrk="1" hangingPunct="1"/>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实事</a:t>
            </a:r>
            <a:r>
              <a:rPr lang="en-US" altLang="zh-CN" sz="2800" b="1"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就是客观存在着的一切事物；</a:t>
            </a:r>
            <a:r>
              <a:rPr lang="en-US" altLang="zh-CN" sz="2800"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是</a:t>
            </a:r>
            <a:r>
              <a:rPr lang="en-US" altLang="zh-CN" sz="2800" b="1"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就是客观事物的内部联系，即规律性。</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求</a:t>
            </a:r>
            <a:r>
              <a:rPr lang="en-US" altLang="zh-CN" sz="2800" b="1"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就是我们去研究。”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5761">
                                            <p:txEl>
                                              <p:pRg st="0" end="0"/>
                                            </p:txEl>
                                          </p:spTgt>
                                        </p:tgtEl>
                                        <p:attrNameLst>
                                          <p:attrName>style.visibility</p:attrName>
                                        </p:attrNameLst>
                                      </p:cBhvr>
                                      <p:to>
                                        <p:strVal val="visible"/>
                                      </p:to>
                                    </p:set>
                                    <p:animEffect transition="in" filter="wheel(1)">
                                      <p:cBhvr>
                                        <p:cTn id="7" dur="2000"/>
                                        <p:tgtEl>
                                          <p:spTgt spid="2457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45761">
                                            <p:txEl>
                                              <p:pRg st="1" end="1"/>
                                            </p:txEl>
                                          </p:spTgt>
                                        </p:tgtEl>
                                        <p:attrNameLst>
                                          <p:attrName>style.visibility</p:attrName>
                                        </p:attrNameLst>
                                      </p:cBhvr>
                                      <p:to>
                                        <p:strVal val="visible"/>
                                      </p:to>
                                    </p:set>
                                    <p:animEffect transition="in" filter="wheel(1)">
                                      <p:cBhvr>
                                        <p:cTn id="12" dur="2000"/>
                                        <p:tgtEl>
                                          <p:spTgt spid="2457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1"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图片 3" descr="1252218735_T5PrRZ"/>
          <p:cNvPicPr>
            <a:picLocks noChangeAspect="1"/>
          </p:cNvPicPr>
          <p:nvPr/>
        </p:nvPicPr>
        <p:blipFill>
          <a:blip r:embed="rId2"/>
          <a:srcRect/>
          <a:stretch>
            <a:fillRect/>
          </a:stretch>
        </p:blipFill>
        <p:spPr bwMode="auto">
          <a:xfrm>
            <a:off x="1981201" y="1600201"/>
            <a:ext cx="4576763" cy="4525963"/>
          </a:xfrm>
          <a:prstGeom prst="rect">
            <a:avLst/>
          </a:prstGeom>
          <a:noFill/>
          <a:ln w="9525">
            <a:noFill/>
            <a:miter lim="800000"/>
            <a:headEnd/>
            <a:tailEnd/>
          </a:ln>
        </p:spPr>
      </p:pic>
      <p:sp>
        <p:nvSpPr>
          <p:cNvPr id="5" name="文本框 4"/>
          <p:cNvSpPr txBox="1">
            <a:spLocks noChangeArrowheads="1"/>
          </p:cNvSpPr>
          <p:nvPr/>
        </p:nvSpPr>
        <p:spPr bwMode="auto">
          <a:xfrm>
            <a:off x="7325359" y="2865120"/>
            <a:ext cx="3434081" cy="2000548"/>
          </a:xfrm>
          <a:prstGeom prst="rect">
            <a:avLst/>
          </a:prstGeom>
          <a:noFill/>
          <a:ln w="9525">
            <a:noFill/>
            <a:miter lim="800000"/>
          </a:ln>
        </p:spPr>
        <p:txBody>
          <a:bodyPr wrap="square">
            <a:spAutoFit/>
          </a:bodyPr>
          <a:lstStyle/>
          <a:p>
            <a:r>
              <a:rPr lang="zh-CN" altLang="en-US" sz="2800" dirty="0"/>
              <a:t>《解放思想，实事求是，团结一致向前看》</a:t>
            </a:r>
          </a:p>
          <a:p>
            <a:r>
              <a:rPr lang="en-US" altLang="zh-CN" sz="2800" dirty="0"/>
              <a:t>1978</a:t>
            </a:r>
            <a:r>
              <a:rPr lang="zh-CN" altLang="en-US" sz="2800" dirty="0"/>
              <a:t>年</a:t>
            </a:r>
          </a:p>
          <a:p>
            <a:endParaRPr lang="zh-CN" altLang="en-US" sz="40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内容占位符 2"/>
          <p:cNvSpPr>
            <a:spLocks noGrp="1"/>
          </p:cNvSpPr>
          <p:nvPr>
            <p:ph idx="4294967295"/>
          </p:nvPr>
        </p:nvSpPr>
        <p:spPr>
          <a:xfrm>
            <a:off x="2316480" y="1123950"/>
            <a:ext cx="8534083" cy="5019675"/>
          </a:xfrm>
        </p:spPr>
        <p:txBody>
          <a:bodyPr/>
          <a:lstStyle/>
          <a:p>
            <a:pPr eaLnBrk="1" hangingPunct="1"/>
            <a:r>
              <a:rPr lang="zh-CN" altLang="en-US" sz="2400" dirty="0"/>
              <a:t>习近平2012年5月</a:t>
            </a:r>
          </a:p>
          <a:p>
            <a:pPr eaLnBrk="1" hangingPunct="1"/>
            <a:r>
              <a:rPr lang="zh-CN" altLang="en-US" sz="2400" dirty="0"/>
              <a:t>16日在《中央党校</a:t>
            </a:r>
          </a:p>
          <a:p>
            <a:pPr eaLnBrk="1" hangingPunct="1"/>
            <a:r>
              <a:rPr lang="zh-CN" altLang="en-US" sz="2400" dirty="0"/>
              <a:t>春季学期第二批入</a:t>
            </a:r>
          </a:p>
          <a:p>
            <a:pPr eaLnBrk="1" hangingPunct="1"/>
            <a:r>
              <a:rPr lang="zh-CN" altLang="en-US" sz="2400" dirty="0"/>
              <a:t>学学员开学典礼上</a:t>
            </a:r>
          </a:p>
          <a:p>
            <a:pPr eaLnBrk="1" hangingPunct="1"/>
            <a:r>
              <a:rPr lang="zh-CN" altLang="en-US" sz="2400" dirty="0"/>
              <a:t>的讲话》，强调了</a:t>
            </a:r>
          </a:p>
          <a:p>
            <a:pPr eaLnBrk="1" hangingPunct="1"/>
            <a:r>
              <a:rPr lang="zh-CN" altLang="en-US" sz="2400" dirty="0"/>
              <a:t>三个问题</a:t>
            </a:r>
          </a:p>
          <a:p>
            <a:pPr eaLnBrk="1" hangingPunct="1"/>
            <a:endParaRPr lang="zh-CN" altLang="en-US" dirty="0"/>
          </a:p>
        </p:txBody>
      </p:sp>
      <p:pic>
        <p:nvPicPr>
          <p:cNvPr id="235522" name="图片 3" descr="W020121115434876618925"/>
          <p:cNvPicPr>
            <a:picLocks noChangeAspect="1"/>
          </p:cNvPicPr>
          <p:nvPr/>
        </p:nvPicPr>
        <p:blipFill>
          <a:blip r:embed="rId3"/>
          <a:srcRect/>
          <a:stretch>
            <a:fillRect/>
          </a:stretch>
        </p:blipFill>
        <p:spPr bwMode="auto">
          <a:xfrm>
            <a:off x="5989956" y="1123950"/>
            <a:ext cx="4403725" cy="4757738"/>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8833">
                                            <p:txEl>
                                              <p:pRg st="0" end="0"/>
                                            </p:txEl>
                                          </p:spTgt>
                                        </p:tgtEl>
                                        <p:attrNameLst>
                                          <p:attrName>style.visibility</p:attrName>
                                        </p:attrNameLst>
                                      </p:cBhvr>
                                      <p:to>
                                        <p:strVal val="visible"/>
                                      </p:to>
                                    </p:set>
                                    <p:animEffect transition="in" filter="barn(inVertical)">
                                      <p:cBhvr>
                                        <p:cTn id="7" dur="500"/>
                                        <p:tgtEl>
                                          <p:spTgt spid="2488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8833">
                                            <p:txEl>
                                              <p:pRg st="1" end="1"/>
                                            </p:txEl>
                                          </p:spTgt>
                                        </p:tgtEl>
                                        <p:attrNameLst>
                                          <p:attrName>style.visibility</p:attrName>
                                        </p:attrNameLst>
                                      </p:cBhvr>
                                      <p:to>
                                        <p:strVal val="visible"/>
                                      </p:to>
                                    </p:set>
                                    <p:animEffect transition="in" filter="barn(inVertical)">
                                      <p:cBhvr>
                                        <p:cTn id="12" dur="500"/>
                                        <p:tgtEl>
                                          <p:spTgt spid="2488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8833">
                                            <p:txEl>
                                              <p:pRg st="2" end="2"/>
                                            </p:txEl>
                                          </p:spTgt>
                                        </p:tgtEl>
                                        <p:attrNameLst>
                                          <p:attrName>style.visibility</p:attrName>
                                        </p:attrNameLst>
                                      </p:cBhvr>
                                      <p:to>
                                        <p:strVal val="visible"/>
                                      </p:to>
                                    </p:set>
                                    <p:animEffect transition="in" filter="barn(inVertical)">
                                      <p:cBhvr>
                                        <p:cTn id="17" dur="500"/>
                                        <p:tgtEl>
                                          <p:spTgt spid="2488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8833">
                                            <p:txEl>
                                              <p:pRg st="3" end="3"/>
                                            </p:txEl>
                                          </p:spTgt>
                                        </p:tgtEl>
                                        <p:attrNameLst>
                                          <p:attrName>style.visibility</p:attrName>
                                        </p:attrNameLst>
                                      </p:cBhvr>
                                      <p:to>
                                        <p:strVal val="visible"/>
                                      </p:to>
                                    </p:set>
                                    <p:animEffect transition="in" filter="barn(inVertical)">
                                      <p:cBhvr>
                                        <p:cTn id="22" dur="500"/>
                                        <p:tgtEl>
                                          <p:spTgt spid="2488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48833">
                                            <p:txEl>
                                              <p:pRg st="4" end="4"/>
                                            </p:txEl>
                                          </p:spTgt>
                                        </p:tgtEl>
                                        <p:attrNameLst>
                                          <p:attrName>style.visibility</p:attrName>
                                        </p:attrNameLst>
                                      </p:cBhvr>
                                      <p:to>
                                        <p:strVal val="visible"/>
                                      </p:to>
                                    </p:set>
                                    <p:animEffect transition="in" filter="barn(inVertical)">
                                      <p:cBhvr>
                                        <p:cTn id="27" dur="500"/>
                                        <p:tgtEl>
                                          <p:spTgt spid="2488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48833">
                                            <p:txEl>
                                              <p:pRg st="5" end="5"/>
                                            </p:txEl>
                                          </p:spTgt>
                                        </p:tgtEl>
                                        <p:attrNameLst>
                                          <p:attrName>style.visibility</p:attrName>
                                        </p:attrNameLst>
                                      </p:cBhvr>
                                      <p:to>
                                        <p:strVal val="visible"/>
                                      </p:to>
                                    </p:set>
                                    <p:animEffect transition="in" filter="barn(inVertical)">
                                      <p:cBhvr>
                                        <p:cTn id="32" dur="500"/>
                                        <p:tgtEl>
                                          <p:spTgt spid="2488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3"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内容占位符 2"/>
          <p:cNvSpPr>
            <a:spLocks noGrp="1"/>
          </p:cNvSpPr>
          <p:nvPr>
            <p:ph idx="4294967295"/>
          </p:nvPr>
        </p:nvSpPr>
        <p:spPr>
          <a:xfrm>
            <a:off x="2001521" y="1123950"/>
            <a:ext cx="8331200" cy="5019675"/>
          </a:xfrm>
        </p:spPr>
        <p:txBody>
          <a:bodyPr>
            <a:normAutofit/>
          </a:bodyPr>
          <a:lstStyle/>
          <a:p>
            <a:r>
              <a:rPr lang="zh-CN" altLang="en-US" sz="2800" dirty="0">
                <a:latin typeface="楷体" panose="02010609060101010101" pitchFamily="49" charset="-122"/>
                <a:ea typeface="楷体" panose="02010609060101010101" pitchFamily="49" charset="-122"/>
              </a:rPr>
              <a:t>第一，充分认识坚持实事求是的意义</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实事求是作为党的思想路线，它始终是马克思主义中国化理论成果的</a:t>
            </a:r>
            <a:r>
              <a:rPr lang="zh-CN" altLang="en-US" sz="2800" b="1" dirty="0">
                <a:latin typeface="楷体" panose="02010609060101010101" pitchFamily="49" charset="-122"/>
                <a:ea typeface="楷体" panose="02010609060101010101" pitchFamily="49" charset="-122"/>
              </a:rPr>
              <a:t>精髓和灵魂</a:t>
            </a:r>
            <a:r>
              <a:rPr lang="zh-CN" altLang="en-US" sz="2800" dirty="0">
                <a:latin typeface="楷体" panose="02010609060101010101" pitchFamily="49" charset="-122"/>
                <a:ea typeface="楷体" panose="02010609060101010101" pitchFamily="49" charset="-122"/>
              </a:rPr>
              <a:t>；它始终是中国共产党人认识世界和改造世界的</a:t>
            </a:r>
            <a:r>
              <a:rPr lang="zh-CN" altLang="en-US" sz="2800" b="1" dirty="0">
                <a:latin typeface="楷体" panose="02010609060101010101" pitchFamily="49" charset="-122"/>
                <a:ea typeface="楷体" panose="02010609060101010101" pitchFamily="49" charset="-122"/>
              </a:rPr>
              <a:t>根本要求</a:t>
            </a:r>
            <a:r>
              <a:rPr lang="zh-CN" altLang="en-US" sz="2800" dirty="0">
                <a:latin typeface="楷体" panose="02010609060101010101" pitchFamily="49" charset="-122"/>
                <a:ea typeface="楷体" panose="02010609060101010101" pitchFamily="49" charset="-122"/>
              </a:rPr>
              <a:t>；是我们党的基本</a:t>
            </a:r>
            <a:r>
              <a:rPr lang="zh-CN" altLang="en-US" sz="2800" b="1" dirty="0">
                <a:latin typeface="楷体" panose="02010609060101010101" pitchFamily="49" charset="-122"/>
                <a:ea typeface="楷体" panose="02010609060101010101" pitchFamily="49" charset="-122"/>
              </a:rPr>
              <a:t>思想方法、工作方法和领导方法</a:t>
            </a:r>
            <a:r>
              <a:rPr lang="zh-CN" altLang="en-US" sz="2800" dirty="0">
                <a:latin typeface="楷体" panose="02010609060101010101" pitchFamily="49" charset="-122"/>
                <a:ea typeface="楷体" panose="02010609060101010101" pitchFamily="49" charset="-122"/>
              </a:rPr>
              <a:t>；是党带领人民推动中国革命、建设、改革事业不断取得胜利的</a:t>
            </a:r>
            <a:r>
              <a:rPr lang="zh-CN" altLang="en-US" sz="2800" b="1" dirty="0">
                <a:latin typeface="楷体" panose="02010609060101010101" pitchFamily="49" charset="-122"/>
                <a:ea typeface="楷体" panose="02010609060101010101" pitchFamily="49" charset="-122"/>
              </a:rPr>
              <a:t>重要法宝</a:t>
            </a:r>
            <a:r>
              <a:rPr lang="zh-CN" altLang="en-US" sz="2800" dirty="0">
                <a:latin typeface="楷体" panose="02010609060101010101" pitchFamily="49" charset="-122"/>
                <a:ea typeface="楷体" panose="02010609060101010101" pitchFamily="49" charset="-122"/>
              </a:rPr>
              <a:t>。实践反复证明，坚持实事求是，就能兴党兴国；违背实事求是，就会误党误国。</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51905">
                                            <p:txEl>
                                              <p:pRg st="0" end="0"/>
                                            </p:txEl>
                                          </p:spTgt>
                                        </p:tgtEl>
                                        <p:attrNameLst>
                                          <p:attrName>style.visibility</p:attrName>
                                        </p:attrNameLst>
                                      </p:cBhvr>
                                      <p:to>
                                        <p:strVal val="visible"/>
                                      </p:to>
                                    </p:set>
                                    <p:animEffect transition="in" filter="wheel(1)">
                                      <p:cBhvr>
                                        <p:cTn id="7" dur="2000"/>
                                        <p:tgtEl>
                                          <p:spTgt spid="2519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51905">
                                            <p:txEl>
                                              <p:pRg st="1" end="1"/>
                                            </p:txEl>
                                          </p:spTgt>
                                        </p:tgtEl>
                                        <p:attrNameLst>
                                          <p:attrName>style.visibility</p:attrName>
                                        </p:attrNameLst>
                                      </p:cBhvr>
                                      <p:to>
                                        <p:strVal val="visible"/>
                                      </p:to>
                                    </p:set>
                                    <p:animEffect transition="in" filter="wheel(1)">
                                      <p:cBhvr>
                                        <p:cTn id="12" dur="2000"/>
                                        <p:tgtEl>
                                          <p:spTgt spid="2519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5"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内容占位符 2"/>
          <p:cNvSpPr>
            <a:spLocks noGrp="1"/>
          </p:cNvSpPr>
          <p:nvPr>
            <p:ph idx="4294967295"/>
          </p:nvPr>
        </p:nvSpPr>
        <p:spPr>
          <a:xfrm>
            <a:off x="2235201" y="1696720"/>
            <a:ext cx="7000240" cy="4446905"/>
          </a:xfrm>
        </p:spPr>
        <p:txBody>
          <a:bodyPr/>
          <a:lstStyle/>
          <a:p>
            <a:pPr eaLnBrk="1" hangingPunct="1"/>
            <a:r>
              <a:rPr lang="zh-CN" altLang="en-US" sz="2800" dirty="0">
                <a:latin typeface="楷体" panose="02010609060101010101" pitchFamily="49" charset="-122"/>
                <a:ea typeface="楷体" panose="02010609060101010101" pitchFamily="49" charset="-122"/>
              </a:rPr>
              <a:t>第二，真正把握实事求是的基本要求。</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坚持实事求是，要求我们必须不断对实际情况作深入系统而不是粗枝大叶的</a:t>
            </a:r>
            <a:r>
              <a:rPr lang="zh-CN" altLang="en-US" sz="2800" b="1" dirty="0">
                <a:latin typeface="楷体" panose="02010609060101010101" pitchFamily="49" charset="-122"/>
                <a:ea typeface="楷体" panose="02010609060101010101" pitchFamily="49" charset="-122"/>
              </a:rPr>
              <a:t>调查研究</a:t>
            </a:r>
            <a:r>
              <a:rPr lang="zh-CN" altLang="en-US" sz="2800" dirty="0">
                <a:latin typeface="楷体" panose="02010609060101010101" pitchFamily="49" charset="-122"/>
                <a:ea typeface="楷体" panose="02010609060101010101" pitchFamily="49" charset="-122"/>
              </a:rPr>
              <a:t>，使思想、行动、决策符合客观实际。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第三，坚持实事求是，必须始终坚持一切为了群众、一切依靠群众，从群众中来、到群众中去的群众路线。　</a:t>
            </a:r>
          </a:p>
          <a:p>
            <a:pPr eaLnBrk="1" hangingPunct="1"/>
            <a:r>
              <a:rPr lang="zh-CN" altLang="en-US" sz="2800" dirty="0">
                <a:latin typeface="楷体" panose="02010609060101010101" pitchFamily="49" charset="-122"/>
                <a:ea typeface="楷体" panose="02010609060101010101" pitchFamily="49" charset="-122"/>
              </a:rPr>
              <a:t>       </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2930">
                                            <p:txEl>
                                              <p:pRg st="0" end="0"/>
                                            </p:txEl>
                                          </p:spTgt>
                                        </p:tgtEl>
                                        <p:attrNameLst>
                                          <p:attrName>style.visibility</p:attrName>
                                        </p:attrNameLst>
                                      </p:cBhvr>
                                      <p:to>
                                        <p:strVal val="visible"/>
                                      </p:to>
                                    </p:set>
                                    <p:animEffect transition="in" filter="wipe(down)">
                                      <p:cBhvr>
                                        <p:cTn id="7" dur="500"/>
                                        <p:tgtEl>
                                          <p:spTgt spid="2529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2930">
                                            <p:txEl>
                                              <p:pRg st="1" end="1"/>
                                            </p:txEl>
                                          </p:spTgt>
                                        </p:tgtEl>
                                        <p:attrNameLst>
                                          <p:attrName>style.visibility</p:attrName>
                                        </p:attrNameLst>
                                      </p:cBhvr>
                                      <p:to>
                                        <p:strVal val="visible"/>
                                      </p:to>
                                    </p:set>
                                    <p:animEffect transition="in" filter="wipe(down)">
                                      <p:cBhvr>
                                        <p:cTn id="12" dur="500"/>
                                        <p:tgtEl>
                                          <p:spTgt spid="2529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2930">
                                            <p:txEl>
                                              <p:pRg st="2" end="2"/>
                                            </p:txEl>
                                          </p:spTgt>
                                        </p:tgtEl>
                                        <p:attrNameLst>
                                          <p:attrName>style.visibility</p:attrName>
                                        </p:attrNameLst>
                                      </p:cBhvr>
                                      <p:to>
                                        <p:strVal val="visible"/>
                                      </p:to>
                                    </p:set>
                                    <p:animEffect transition="in" filter="wipe(down)">
                                      <p:cBhvr>
                                        <p:cTn id="17" dur="500"/>
                                        <p:tgtEl>
                                          <p:spTgt spid="2529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52930">
                                            <p:txEl>
                                              <p:pRg st="3" end="3"/>
                                            </p:txEl>
                                          </p:spTgt>
                                        </p:tgtEl>
                                        <p:attrNameLst>
                                          <p:attrName>style.visibility</p:attrName>
                                        </p:attrNameLst>
                                      </p:cBhvr>
                                      <p:to>
                                        <p:strVal val="visible"/>
                                      </p:to>
                                    </p:set>
                                    <p:animEffect transition="in" filter="wipe(down)">
                                      <p:cBhvr>
                                        <p:cTn id="22" dur="500"/>
                                        <p:tgtEl>
                                          <p:spTgt spid="2529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0"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内容占位符 2"/>
          <p:cNvSpPr>
            <a:spLocks noGrp="1"/>
          </p:cNvSpPr>
          <p:nvPr>
            <p:ph idx="4294967295"/>
          </p:nvPr>
        </p:nvSpPr>
        <p:spPr>
          <a:xfrm>
            <a:off x="2062481" y="1123950"/>
            <a:ext cx="8666480" cy="5019675"/>
          </a:xfrm>
        </p:spPr>
        <p:txBody>
          <a:bodyPr>
            <a:normAutofit/>
          </a:bodyPr>
          <a:lstStyle/>
          <a:p>
            <a:r>
              <a:rPr lang="zh-CN" altLang="en-US" sz="2000" dirty="0"/>
              <a:t>　</a:t>
            </a:r>
            <a:r>
              <a:rPr lang="zh-CN" altLang="en-US" sz="2800" dirty="0"/>
              <a:t>第四，党员干部要做表率。</a:t>
            </a:r>
            <a:endParaRPr lang="en-US" altLang="zh-CN" sz="2800" dirty="0"/>
          </a:p>
          <a:p>
            <a:r>
              <a:rPr lang="zh-CN" altLang="en-US" sz="2000" b="1" dirty="0">
                <a:latin typeface="楷体" panose="02010609060101010101" pitchFamily="49" charset="-122"/>
                <a:ea typeface="楷体" panose="02010609060101010101" pitchFamily="49" charset="-122"/>
                <a:sym typeface="+mn-ea"/>
              </a:rPr>
              <a:t>一些党员和干部在坚持实事求是的思想路线方面还存在一些必须引起注意的问题。</a:t>
            </a:r>
            <a:r>
              <a:rPr lang="zh-CN" altLang="en-US" sz="2000" dirty="0">
                <a:latin typeface="楷体" panose="02010609060101010101" pitchFamily="49" charset="-122"/>
                <a:ea typeface="楷体" panose="02010609060101010101" pitchFamily="49" charset="-122"/>
                <a:sym typeface="+mn-ea"/>
              </a:rPr>
              <a:t>比如，有的常年坐在办公室，很少下基层，很少接触群众，对下情若明若暗，接“地气”不够；有的一切从本本出发，唯上、唯书、不唯实；有的固步自封、因循守旧，思想和工作落后于客观形势的要求；有的不按客观规律办事，急功近利，急于求成以至蛮干、瞎干；有的为了迎合或满足某种需要，说假话、大话、空话，甚至弄虚造假；有的怕担风险，明哲保身，明知是错的，却听之任之，不批评制止；有的不喜欢听真话、实话，不愿意修正错误、择善而从。凡此种种，都违背了实事求是的要求，虽然不是主流，但如果不重视、不警惕、不纠正，其消极影响和后果不可低估。</a:t>
            </a:r>
            <a:endParaRPr lang="en-US" altLang="zh-CN" sz="2000" dirty="0">
              <a:latin typeface="楷体" panose="02010609060101010101" pitchFamily="49" charset="-122"/>
              <a:ea typeface="楷体" panose="02010609060101010101" pitchFamily="49" charset="-122"/>
              <a:sym typeface="+mn-ea"/>
            </a:endParaRPr>
          </a:p>
          <a:p>
            <a:r>
              <a:rPr lang="zh-CN" altLang="en-US" sz="2000" dirty="0">
                <a:latin typeface="楷体" panose="02010609060101010101" pitchFamily="49" charset="-122"/>
                <a:ea typeface="楷体" panose="02010609060101010101" pitchFamily="49" charset="-122"/>
                <a:sym typeface="+mn-ea"/>
              </a:rPr>
              <a:t> 领导干部一定要求真务实，大力弘扬我们党优良的思想作风和工作作风，讲老实话、办老实事、做老实人，这是坚持实事求是的作风保证。</a:t>
            </a:r>
          </a:p>
          <a:p>
            <a:r>
              <a:rPr lang="zh-CN" altLang="en-US" sz="2000" dirty="0">
                <a:latin typeface="楷体" panose="02010609060101010101" pitchFamily="49" charset="-122"/>
                <a:ea typeface="楷体" panose="02010609060101010101" pitchFamily="49" charset="-122"/>
                <a:sym typeface="+mn-ea"/>
              </a:rPr>
              <a:t>　</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4978">
                                            <p:txEl>
                                              <p:pRg st="0" end="0"/>
                                            </p:txEl>
                                          </p:spTgt>
                                        </p:tgtEl>
                                        <p:attrNameLst>
                                          <p:attrName>style.visibility</p:attrName>
                                        </p:attrNameLst>
                                      </p:cBhvr>
                                      <p:to>
                                        <p:strVal val="visible"/>
                                      </p:to>
                                    </p:set>
                                    <p:animEffect transition="in" filter="circle(in)">
                                      <p:cBhvr>
                                        <p:cTn id="7" dur="2000"/>
                                        <p:tgtEl>
                                          <p:spTgt spid="2549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54978">
                                            <p:txEl>
                                              <p:pRg st="1" end="1"/>
                                            </p:txEl>
                                          </p:spTgt>
                                        </p:tgtEl>
                                        <p:attrNameLst>
                                          <p:attrName>style.visibility</p:attrName>
                                        </p:attrNameLst>
                                      </p:cBhvr>
                                      <p:to>
                                        <p:strVal val="visible"/>
                                      </p:to>
                                    </p:set>
                                    <p:animEffect transition="in" filter="circle(in)">
                                      <p:cBhvr>
                                        <p:cTn id="12" dur="2000"/>
                                        <p:tgtEl>
                                          <p:spTgt spid="2549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54978">
                                            <p:txEl>
                                              <p:pRg st="2" end="2"/>
                                            </p:txEl>
                                          </p:spTgt>
                                        </p:tgtEl>
                                        <p:attrNameLst>
                                          <p:attrName>style.visibility</p:attrName>
                                        </p:attrNameLst>
                                      </p:cBhvr>
                                      <p:to>
                                        <p:strVal val="visible"/>
                                      </p:to>
                                    </p:set>
                                    <p:animEffect transition="in" filter="circle(in)">
                                      <p:cBhvr>
                                        <p:cTn id="17" dur="2000"/>
                                        <p:tgtEl>
                                          <p:spTgt spid="2549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54978">
                                            <p:txEl>
                                              <p:pRg st="3" end="3"/>
                                            </p:txEl>
                                          </p:spTgt>
                                        </p:tgtEl>
                                        <p:attrNameLst>
                                          <p:attrName>style.visibility</p:attrName>
                                        </p:attrNameLst>
                                      </p:cBhvr>
                                      <p:to>
                                        <p:strVal val="visible"/>
                                      </p:to>
                                    </p:set>
                                    <p:animEffect transition="in" filter="circle(in)">
                                      <p:cBhvr>
                                        <p:cTn id="22" dur="2000"/>
                                        <p:tgtEl>
                                          <p:spTgt spid="2549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内容占位符 2"/>
          <p:cNvSpPr>
            <a:spLocks noGrp="1"/>
          </p:cNvSpPr>
          <p:nvPr>
            <p:ph idx="4294967295"/>
          </p:nvPr>
        </p:nvSpPr>
        <p:spPr>
          <a:xfrm>
            <a:off x="2072641" y="1123950"/>
            <a:ext cx="6024880" cy="5019675"/>
          </a:xfrm>
        </p:spPr>
        <p:txBody>
          <a:bodyPr/>
          <a:lstStyle/>
          <a:p>
            <a:pPr eaLnBrk="1" hangingPunct="1"/>
            <a:r>
              <a:rPr lang="en-US" altLang="zh-CN" sz="2800" b="1" dirty="0">
                <a:latin typeface="楷体" panose="02010609060101010101" pitchFamily="49" charset="-122"/>
                <a:ea typeface="楷体" panose="02010609060101010101" pitchFamily="49" charset="-122"/>
                <a:cs typeface="楷体_GB2312"/>
                <a:sym typeface="+mn-ea"/>
              </a:rPr>
              <a:t> 2.</a:t>
            </a:r>
            <a:r>
              <a:rPr lang="zh-CN" altLang="en-US" sz="2800" b="1" dirty="0">
                <a:latin typeface="楷体" panose="02010609060101010101" pitchFamily="49" charset="-122"/>
                <a:ea typeface="楷体" panose="02010609060101010101" pitchFamily="49" charset="-122"/>
                <a:cs typeface="楷体_GB2312"/>
                <a:sym typeface="+mn-ea"/>
              </a:rPr>
              <a:t>要从社会主义初级阶段的基本国情出发；要与时俱进。</a:t>
            </a:r>
          </a:p>
          <a:p>
            <a:pPr eaLnBrk="1" hangingPunct="1"/>
            <a:endParaRPr lang="zh-CN" altLang="en-US" sz="2000" dirty="0">
              <a:latin typeface="楷体_GB2312"/>
              <a:ea typeface="楷体_GB2312"/>
              <a:cs typeface="楷体_GB231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2145">
                                            <p:txEl>
                                              <p:pRg st="0" end="0"/>
                                            </p:txEl>
                                          </p:spTgt>
                                        </p:tgtEl>
                                        <p:attrNameLst>
                                          <p:attrName>style.visibility</p:attrName>
                                        </p:attrNameLst>
                                      </p:cBhvr>
                                      <p:to>
                                        <p:strVal val="visible"/>
                                      </p:to>
                                    </p:set>
                                    <p:animEffect transition="in" filter="fade">
                                      <p:cBhvr>
                                        <p:cTn id="7" dur="1000"/>
                                        <p:tgtEl>
                                          <p:spTgt spid="262145">
                                            <p:txEl>
                                              <p:pRg st="0" end="0"/>
                                            </p:txEl>
                                          </p:spTgt>
                                        </p:tgtEl>
                                      </p:cBhvr>
                                    </p:animEffect>
                                    <p:anim calcmode="lin" valueType="num">
                                      <p:cBhvr>
                                        <p:cTn id="8" dur="1000" fill="hold"/>
                                        <p:tgtEl>
                                          <p:spTgt spid="26214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21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5"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内容占位符 2"/>
          <p:cNvSpPr>
            <a:spLocks noGrp="1"/>
          </p:cNvSpPr>
          <p:nvPr>
            <p:ph idx="4294967295"/>
          </p:nvPr>
        </p:nvSpPr>
        <p:spPr>
          <a:xfrm>
            <a:off x="2103121" y="1123950"/>
            <a:ext cx="6858000" cy="5019675"/>
          </a:xfrm>
        </p:spPr>
        <p:txBody>
          <a:bodyPr>
            <a:normAutofit/>
          </a:bodyPr>
          <a:lstStyle/>
          <a:p>
            <a:pPr eaLnBrk="1" hangingPunct="1"/>
            <a:endParaRPr lang="zh-CN" altLang="zh-CN" sz="2800" dirty="0"/>
          </a:p>
          <a:p>
            <a:pPr eaLnBrk="1" hangingPunct="1"/>
            <a:r>
              <a:rPr lang="zh-CN" altLang="en-US" sz="2800" b="1" dirty="0">
                <a:sym typeface="+mn-ea"/>
              </a:rPr>
              <a:t>讲老实话、办老实事、做老实人。</a:t>
            </a:r>
          </a:p>
          <a:p>
            <a:pPr eaLnBrk="1" hangingPunct="1"/>
            <a:r>
              <a:rPr lang="zh-CN" altLang="zh-CN" sz="2800" b="1" dirty="0"/>
              <a:t>但是，有人说：</a:t>
            </a:r>
            <a:r>
              <a:rPr lang="en-US" altLang="zh-CN" sz="2800" b="1" dirty="0"/>
              <a:t>“</a:t>
            </a:r>
            <a:r>
              <a:rPr lang="zh-CN" altLang="en-US" sz="2800" b="1" dirty="0"/>
              <a:t>现</a:t>
            </a:r>
            <a:r>
              <a:rPr lang="zh-CN" altLang="zh-CN" sz="2800" b="1" dirty="0"/>
              <a:t>在社会上老实人总是吃亏。</a:t>
            </a:r>
            <a:r>
              <a:rPr lang="en-US" altLang="zh-CN" sz="2800" b="1" dirty="0"/>
              <a:t>”</a:t>
            </a:r>
          </a:p>
          <a:p>
            <a:pPr eaLnBrk="1" hangingPunct="1"/>
            <a:r>
              <a:rPr lang="en-US" altLang="zh-CN" sz="2800" b="1" dirty="0"/>
              <a:t>               </a:t>
            </a:r>
            <a:r>
              <a:rPr lang="zh-CN" altLang="en-US" sz="2800" b="1" dirty="0">
                <a:solidFill>
                  <a:srgbClr val="C00000"/>
                </a:solidFill>
              </a:rPr>
              <a:t>你怎么看？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9073">
                                            <p:txEl>
                                              <p:pRg st="1" end="1"/>
                                            </p:txEl>
                                          </p:spTgt>
                                        </p:tgtEl>
                                        <p:attrNameLst>
                                          <p:attrName>style.visibility</p:attrName>
                                        </p:attrNameLst>
                                      </p:cBhvr>
                                      <p:to>
                                        <p:strVal val="visible"/>
                                      </p:to>
                                    </p:set>
                                    <p:animEffect transition="in" filter="wipe(down)">
                                      <p:cBhvr>
                                        <p:cTn id="7" dur="500"/>
                                        <p:tgtEl>
                                          <p:spTgt spid="25907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9073">
                                            <p:txEl>
                                              <p:pRg st="2" end="2"/>
                                            </p:txEl>
                                          </p:spTgt>
                                        </p:tgtEl>
                                        <p:attrNameLst>
                                          <p:attrName>style.visibility</p:attrName>
                                        </p:attrNameLst>
                                      </p:cBhvr>
                                      <p:to>
                                        <p:strVal val="visible"/>
                                      </p:to>
                                    </p:set>
                                    <p:animEffect transition="in" filter="wipe(down)">
                                      <p:cBhvr>
                                        <p:cTn id="12" dur="500"/>
                                        <p:tgtEl>
                                          <p:spTgt spid="25907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9073">
                                            <p:txEl>
                                              <p:pRg st="3" end="3"/>
                                            </p:txEl>
                                          </p:spTgt>
                                        </p:tgtEl>
                                        <p:attrNameLst>
                                          <p:attrName>style.visibility</p:attrName>
                                        </p:attrNameLst>
                                      </p:cBhvr>
                                      <p:to>
                                        <p:strVal val="visible"/>
                                      </p:to>
                                    </p:set>
                                    <p:animEffect transition="in" filter="wipe(down)">
                                      <p:cBhvr>
                                        <p:cTn id="17" dur="500"/>
                                        <p:tgtEl>
                                          <p:spTgt spid="2590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dirty="0"/>
          </a:p>
        </p:txBody>
      </p:sp>
      <p:pic>
        <p:nvPicPr>
          <p:cNvPr id="10" name="内容占位符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91920" y="2225040"/>
            <a:ext cx="4419600" cy="3964623"/>
          </a:xfrm>
        </p:spPr>
      </p:pic>
      <p:sp>
        <p:nvSpPr>
          <p:cNvPr id="5" name="文本占位符 4"/>
          <p:cNvSpPr>
            <a:spLocks noGrp="1"/>
          </p:cNvSpPr>
          <p:nvPr>
            <p:ph type="body" sz="quarter" idx="3"/>
          </p:nvPr>
        </p:nvSpPr>
        <p:spPr/>
        <p:txBody>
          <a:bodyPr/>
          <a:lstStyle/>
          <a:p>
            <a:endParaRPr lang="zh-CN" altLang="en-US"/>
          </a:p>
        </p:txBody>
      </p:sp>
      <p:sp>
        <p:nvSpPr>
          <p:cNvPr id="7" name="页脚占位符 6"/>
          <p:cNvSpPr>
            <a:spLocks noGrp="1"/>
          </p:cNvSpPr>
          <p:nvPr>
            <p:ph type="ftr" sz="quarter" idx="11"/>
          </p:nvPr>
        </p:nvSpPr>
        <p:spPr/>
        <p:txBody>
          <a:bodyPr/>
          <a:lstStyle/>
          <a:p>
            <a:pPr>
              <a:defRPr/>
            </a:pPr>
            <a:endParaRPr lang="zh-CN" altLang="en-US" dirty="0"/>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22</a:t>
            </a:fld>
            <a:endParaRPr lang="zh-CN" altLang="en-US"/>
          </a:p>
        </p:txBody>
      </p:sp>
      <p:pic>
        <p:nvPicPr>
          <p:cNvPr id="6" name="内容占位符 5"/>
          <p:cNvPicPr>
            <a:picLocks noGrp="1" noChangeAspect="1"/>
          </p:cNvPicPr>
          <p:nvPr>
            <p:ph sz="quarter" idx="4"/>
          </p:nvPr>
        </p:nvPicPr>
        <p:blipFill>
          <a:blip r:embed="rId3"/>
          <a:stretch>
            <a:fillRect/>
          </a:stretch>
        </p:blipFill>
        <p:spPr>
          <a:xfrm>
            <a:off x="6380483" y="1929291"/>
            <a:ext cx="3799838" cy="3964623"/>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标题 1"/>
          <p:cNvSpPr>
            <a:spLocks noGrp="1"/>
          </p:cNvSpPr>
          <p:nvPr>
            <p:ph type="title" idx="4294967295"/>
          </p:nvPr>
        </p:nvSpPr>
        <p:spPr>
          <a:xfrm>
            <a:off x="0" y="0"/>
            <a:ext cx="10850563" cy="1028700"/>
          </a:xfrm>
        </p:spPr>
        <p:txBody>
          <a:bodyPr>
            <a:normAutofit fontScale="90000"/>
          </a:bodyPr>
          <a:lstStyle/>
          <a:p>
            <a:pPr eaLnBrk="1" hangingPunct="1"/>
            <a:br>
              <a:rPr lang="zh-CN" altLang="en-US" dirty="0">
                <a:sym typeface="+mn-ea"/>
              </a:rPr>
            </a:br>
            <a:r>
              <a:rPr lang="zh-CN" altLang="en-US" dirty="0">
                <a:sym typeface="+mn-ea"/>
              </a:rPr>
              <a:t>                                           </a:t>
            </a:r>
            <a:br>
              <a:rPr lang="en-US" altLang="zh-CN" dirty="0">
                <a:sym typeface="+mn-ea"/>
              </a:rPr>
            </a:br>
            <a:r>
              <a:rPr lang="en-US" altLang="zh-CN" dirty="0">
                <a:solidFill>
                  <a:srgbClr val="FF0000"/>
                </a:solidFill>
                <a:sym typeface="+mn-ea"/>
              </a:rPr>
              <a:t>                                           </a:t>
            </a:r>
            <a:r>
              <a:rPr lang="zh-CN" altLang="en-US" dirty="0">
                <a:solidFill>
                  <a:srgbClr val="FF0000"/>
                </a:solidFill>
                <a:sym typeface="+mn-ea"/>
              </a:rPr>
              <a:t>鲁迅《立论》</a:t>
            </a:r>
            <a:br>
              <a:rPr lang="zh-CN" altLang="en-US" dirty="0"/>
            </a:br>
            <a:endParaRPr lang="zh-CN" altLang="en-US" dirty="0"/>
          </a:p>
        </p:txBody>
      </p:sp>
      <p:sp>
        <p:nvSpPr>
          <p:cNvPr id="260098" name="内容占位符 2"/>
          <p:cNvSpPr>
            <a:spLocks noGrp="1"/>
          </p:cNvSpPr>
          <p:nvPr>
            <p:ph idx="4294967295"/>
          </p:nvPr>
        </p:nvSpPr>
        <p:spPr>
          <a:xfrm>
            <a:off x="2103121" y="1123950"/>
            <a:ext cx="7945120" cy="5019675"/>
          </a:xfrm>
        </p:spPr>
        <p:txBody>
          <a:bodyPr>
            <a:normAutofit fontScale="40000" lnSpcReduction="20000"/>
          </a:bodyPr>
          <a:lstStyle/>
          <a:p>
            <a:pPr eaLnBrk="1" hangingPunct="1"/>
            <a:r>
              <a:rPr lang="zh-CN" altLang="en-US" dirty="0"/>
              <a:t>　</a:t>
            </a:r>
            <a:endParaRPr lang="en-US" altLang="zh-CN" dirty="0"/>
          </a:p>
          <a:p>
            <a:pPr eaLnBrk="1" hangingPunct="1"/>
            <a:r>
              <a:rPr lang="zh-CN" altLang="en-US" sz="5100" dirty="0"/>
              <a:t>“一家人家生了一个男孩，合家高兴透顶了。满月的时候，</a:t>
            </a:r>
            <a:endParaRPr lang="en-US" altLang="zh-CN" sz="5100" dirty="0"/>
          </a:p>
          <a:p>
            <a:pPr eaLnBrk="1" hangingPunct="1"/>
            <a:r>
              <a:rPr lang="zh-CN" altLang="en-US" sz="5100" dirty="0"/>
              <a:t>抱出来给客人看，——大概自然是想得一点好兆头。</a:t>
            </a:r>
          </a:p>
          <a:p>
            <a:pPr eaLnBrk="1" hangingPunct="1"/>
            <a:r>
              <a:rPr lang="zh-CN" altLang="en-US" sz="5100" dirty="0"/>
              <a:t>“一个说：‘这孩子将来要发财的。’他于是得到一番感谢。</a:t>
            </a:r>
          </a:p>
          <a:p>
            <a:endParaRPr lang="en-US" altLang="zh-CN" sz="5100" dirty="0"/>
          </a:p>
          <a:p>
            <a:r>
              <a:rPr lang="zh-CN" altLang="en-US" sz="5100" dirty="0"/>
              <a:t>“一个说：‘这孩子将来要做官的。’他于是收回几句恭维。“一</a:t>
            </a:r>
            <a:endParaRPr lang="en-US" altLang="zh-CN" sz="5100" dirty="0"/>
          </a:p>
          <a:p>
            <a:r>
              <a:rPr lang="zh-CN" altLang="en-US" sz="5100" dirty="0"/>
              <a:t>个说：‘这孩子将来是要死的。’他于是得到一顿大家合力的痛打。</a:t>
            </a:r>
          </a:p>
          <a:p>
            <a:r>
              <a:rPr lang="zh-CN" altLang="en-US" sz="5100" dirty="0"/>
              <a:t>“说要死的必然，说富贵的许谎。但说谎的得好报，说必然的遭打。”</a:t>
            </a:r>
          </a:p>
          <a:p>
            <a:r>
              <a:rPr lang="zh-CN" altLang="en-US" sz="5100" dirty="0"/>
              <a:t>    我愿意既不谎人，也不遭打。那么，老师，我得怎么说呢？”</a:t>
            </a:r>
          </a:p>
          <a:p>
            <a:r>
              <a:rPr lang="zh-CN" altLang="en-US" sz="5100" dirty="0"/>
              <a:t>“那么，你得说：‘啊呀！这孩子呵！您瞧！多么</a:t>
            </a:r>
            <a:r>
              <a:rPr lang="en-US" altLang="zh-CN" sz="5100" dirty="0"/>
              <a:t>……</a:t>
            </a:r>
            <a:r>
              <a:rPr lang="zh-CN" altLang="en-US" sz="5100" dirty="0"/>
              <a:t>。阿唷！哈哈！</a:t>
            </a:r>
          </a:p>
          <a:p>
            <a:pPr eaLnBrk="1" hangingPunct="1"/>
            <a:endParaRPr lang="zh-CN" altLang="en-US" sz="5100" dirty="0"/>
          </a:p>
          <a:p>
            <a:pPr eaLnBrk="1" hangingPunct="1"/>
            <a:endParaRPr lang="zh-CN" altLang="en-US" sz="5100" dirty="0"/>
          </a:p>
          <a:p>
            <a:pPr eaLnBrk="1" hangingPunct="1"/>
            <a:r>
              <a:rPr lang="zh-CN" altLang="en-US" sz="2800" dirty="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097"/>
                                        </p:tgtEl>
                                        <p:attrNameLst>
                                          <p:attrName>style.visibility</p:attrName>
                                        </p:attrNameLst>
                                      </p:cBhvr>
                                      <p:to>
                                        <p:strVal val="visible"/>
                                      </p:to>
                                    </p:set>
                                    <p:anim calcmode="lin" valueType="num">
                                      <p:cBhvr additive="base">
                                        <p:cTn id="7" dur="500" fill="hold"/>
                                        <p:tgtEl>
                                          <p:spTgt spid="260097"/>
                                        </p:tgtEl>
                                        <p:attrNameLst>
                                          <p:attrName>ppt_x</p:attrName>
                                        </p:attrNameLst>
                                      </p:cBhvr>
                                      <p:tavLst>
                                        <p:tav tm="0">
                                          <p:val>
                                            <p:strVal val="#ppt_x"/>
                                          </p:val>
                                        </p:tav>
                                        <p:tav tm="100000">
                                          <p:val>
                                            <p:strVal val="#ppt_x"/>
                                          </p:val>
                                        </p:tav>
                                      </p:tavLst>
                                    </p:anim>
                                    <p:anim calcmode="lin" valueType="num">
                                      <p:cBhvr additive="base">
                                        <p:cTn id="8" dur="500" fill="hold"/>
                                        <p:tgtEl>
                                          <p:spTgt spid="260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60098">
                                            <p:txEl>
                                              <p:pRg st="0" end="0"/>
                                            </p:txEl>
                                          </p:spTgt>
                                        </p:tgtEl>
                                        <p:attrNameLst>
                                          <p:attrName>style.visibility</p:attrName>
                                        </p:attrNameLst>
                                      </p:cBhvr>
                                      <p:to>
                                        <p:strVal val="visible"/>
                                      </p:to>
                                    </p:set>
                                    <p:animEffect transition="in" filter="fade">
                                      <p:cBhvr>
                                        <p:cTn id="13" dur="1000"/>
                                        <p:tgtEl>
                                          <p:spTgt spid="260098">
                                            <p:txEl>
                                              <p:pRg st="0" end="0"/>
                                            </p:txEl>
                                          </p:spTgt>
                                        </p:tgtEl>
                                      </p:cBhvr>
                                    </p:animEffect>
                                    <p:anim calcmode="lin" valueType="num">
                                      <p:cBhvr>
                                        <p:cTn id="14" dur="1000" fill="hold"/>
                                        <p:tgtEl>
                                          <p:spTgt spid="26009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00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60098">
                                            <p:txEl>
                                              <p:pRg st="1" end="1"/>
                                            </p:txEl>
                                          </p:spTgt>
                                        </p:tgtEl>
                                        <p:attrNameLst>
                                          <p:attrName>style.visibility</p:attrName>
                                        </p:attrNameLst>
                                      </p:cBhvr>
                                      <p:to>
                                        <p:strVal val="visible"/>
                                      </p:to>
                                    </p:set>
                                    <p:animEffect transition="in" filter="fade">
                                      <p:cBhvr>
                                        <p:cTn id="20" dur="1000"/>
                                        <p:tgtEl>
                                          <p:spTgt spid="260098">
                                            <p:txEl>
                                              <p:pRg st="1" end="1"/>
                                            </p:txEl>
                                          </p:spTgt>
                                        </p:tgtEl>
                                      </p:cBhvr>
                                    </p:animEffect>
                                    <p:anim calcmode="lin" valueType="num">
                                      <p:cBhvr>
                                        <p:cTn id="21" dur="1000" fill="hold"/>
                                        <p:tgtEl>
                                          <p:spTgt spid="26009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600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60098">
                                            <p:txEl>
                                              <p:pRg st="2" end="2"/>
                                            </p:txEl>
                                          </p:spTgt>
                                        </p:tgtEl>
                                        <p:attrNameLst>
                                          <p:attrName>style.visibility</p:attrName>
                                        </p:attrNameLst>
                                      </p:cBhvr>
                                      <p:to>
                                        <p:strVal val="visible"/>
                                      </p:to>
                                    </p:set>
                                    <p:animEffect transition="in" filter="fade">
                                      <p:cBhvr>
                                        <p:cTn id="27" dur="1000"/>
                                        <p:tgtEl>
                                          <p:spTgt spid="260098">
                                            <p:txEl>
                                              <p:pRg st="2" end="2"/>
                                            </p:txEl>
                                          </p:spTgt>
                                        </p:tgtEl>
                                      </p:cBhvr>
                                    </p:animEffect>
                                    <p:anim calcmode="lin" valueType="num">
                                      <p:cBhvr>
                                        <p:cTn id="28" dur="1000" fill="hold"/>
                                        <p:tgtEl>
                                          <p:spTgt spid="26009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6009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60098">
                                            <p:txEl>
                                              <p:pRg st="3" end="3"/>
                                            </p:txEl>
                                          </p:spTgt>
                                        </p:tgtEl>
                                        <p:attrNameLst>
                                          <p:attrName>style.visibility</p:attrName>
                                        </p:attrNameLst>
                                      </p:cBhvr>
                                      <p:to>
                                        <p:strVal val="visible"/>
                                      </p:to>
                                    </p:set>
                                    <p:animEffect transition="in" filter="fade">
                                      <p:cBhvr>
                                        <p:cTn id="34" dur="1000"/>
                                        <p:tgtEl>
                                          <p:spTgt spid="260098">
                                            <p:txEl>
                                              <p:pRg st="3" end="3"/>
                                            </p:txEl>
                                          </p:spTgt>
                                        </p:tgtEl>
                                      </p:cBhvr>
                                    </p:animEffect>
                                    <p:anim calcmode="lin" valueType="num">
                                      <p:cBhvr>
                                        <p:cTn id="35" dur="1000" fill="hold"/>
                                        <p:tgtEl>
                                          <p:spTgt spid="260098">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6009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60098">
                                            <p:txEl>
                                              <p:pRg st="5" end="5"/>
                                            </p:txEl>
                                          </p:spTgt>
                                        </p:tgtEl>
                                        <p:attrNameLst>
                                          <p:attrName>style.visibility</p:attrName>
                                        </p:attrNameLst>
                                      </p:cBhvr>
                                      <p:to>
                                        <p:strVal val="visible"/>
                                      </p:to>
                                    </p:set>
                                    <p:animEffect transition="in" filter="fade">
                                      <p:cBhvr>
                                        <p:cTn id="41" dur="1000"/>
                                        <p:tgtEl>
                                          <p:spTgt spid="260098">
                                            <p:txEl>
                                              <p:pRg st="5" end="5"/>
                                            </p:txEl>
                                          </p:spTgt>
                                        </p:tgtEl>
                                      </p:cBhvr>
                                    </p:animEffect>
                                    <p:anim calcmode="lin" valueType="num">
                                      <p:cBhvr>
                                        <p:cTn id="42" dur="1000" fill="hold"/>
                                        <p:tgtEl>
                                          <p:spTgt spid="260098">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6009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60098">
                                            <p:txEl>
                                              <p:pRg st="6" end="6"/>
                                            </p:txEl>
                                          </p:spTgt>
                                        </p:tgtEl>
                                        <p:attrNameLst>
                                          <p:attrName>style.visibility</p:attrName>
                                        </p:attrNameLst>
                                      </p:cBhvr>
                                      <p:to>
                                        <p:strVal val="visible"/>
                                      </p:to>
                                    </p:set>
                                    <p:animEffect transition="in" filter="fade">
                                      <p:cBhvr>
                                        <p:cTn id="48" dur="1000"/>
                                        <p:tgtEl>
                                          <p:spTgt spid="260098">
                                            <p:txEl>
                                              <p:pRg st="6" end="6"/>
                                            </p:txEl>
                                          </p:spTgt>
                                        </p:tgtEl>
                                      </p:cBhvr>
                                    </p:animEffect>
                                    <p:anim calcmode="lin" valueType="num">
                                      <p:cBhvr>
                                        <p:cTn id="49" dur="1000" fill="hold"/>
                                        <p:tgtEl>
                                          <p:spTgt spid="26009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26009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60098">
                                            <p:txEl>
                                              <p:pRg st="7" end="7"/>
                                            </p:txEl>
                                          </p:spTgt>
                                        </p:tgtEl>
                                        <p:attrNameLst>
                                          <p:attrName>style.visibility</p:attrName>
                                        </p:attrNameLst>
                                      </p:cBhvr>
                                      <p:to>
                                        <p:strVal val="visible"/>
                                      </p:to>
                                    </p:set>
                                    <p:animEffect transition="in" filter="fade">
                                      <p:cBhvr>
                                        <p:cTn id="55" dur="1000"/>
                                        <p:tgtEl>
                                          <p:spTgt spid="260098">
                                            <p:txEl>
                                              <p:pRg st="7" end="7"/>
                                            </p:txEl>
                                          </p:spTgt>
                                        </p:tgtEl>
                                      </p:cBhvr>
                                    </p:animEffect>
                                    <p:anim calcmode="lin" valueType="num">
                                      <p:cBhvr>
                                        <p:cTn id="56" dur="1000" fill="hold"/>
                                        <p:tgtEl>
                                          <p:spTgt spid="260098">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26009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60098">
                                            <p:txEl>
                                              <p:pRg st="8" end="8"/>
                                            </p:txEl>
                                          </p:spTgt>
                                        </p:tgtEl>
                                        <p:attrNameLst>
                                          <p:attrName>style.visibility</p:attrName>
                                        </p:attrNameLst>
                                      </p:cBhvr>
                                      <p:to>
                                        <p:strVal val="visible"/>
                                      </p:to>
                                    </p:set>
                                    <p:animEffect transition="in" filter="fade">
                                      <p:cBhvr>
                                        <p:cTn id="62" dur="1000"/>
                                        <p:tgtEl>
                                          <p:spTgt spid="260098">
                                            <p:txEl>
                                              <p:pRg st="8" end="8"/>
                                            </p:txEl>
                                          </p:spTgt>
                                        </p:tgtEl>
                                      </p:cBhvr>
                                    </p:animEffect>
                                    <p:anim calcmode="lin" valueType="num">
                                      <p:cBhvr>
                                        <p:cTn id="63" dur="1000" fill="hold"/>
                                        <p:tgtEl>
                                          <p:spTgt spid="260098">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26009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60098">
                                            <p:txEl>
                                              <p:pRg st="9" end="9"/>
                                            </p:txEl>
                                          </p:spTgt>
                                        </p:tgtEl>
                                        <p:attrNameLst>
                                          <p:attrName>style.visibility</p:attrName>
                                        </p:attrNameLst>
                                      </p:cBhvr>
                                      <p:to>
                                        <p:strVal val="visible"/>
                                      </p:to>
                                    </p:set>
                                    <p:animEffect transition="in" filter="fade">
                                      <p:cBhvr>
                                        <p:cTn id="69" dur="1000"/>
                                        <p:tgtEl>
                                          <p:spTgt spid="260098">
                                            <p:txEl>
                                              <p:pRg st="9" end="9"/>
                                            </p:txEl>
                                          </p:spTgt>
                                        </p:tgtEl>
                                      </p:cBhvr>
                                    </p:animEffect>
                                    <p:anim calcmode="lin" valueType="num">
                                      <p:cBhvr>
                                        <p:cTn id="70" dur="1000" fill="hold"/>
                                        <p:tgtEl>
                                          <p:spTgt spid="260098">
                                            <p:txEl>
                                              <p:pRg st="9" end="9"/>
                                            </p:txEl>
                                          </p:spTgt>
                                        </p:tgtEl>
                                        <p:attrNameLst>
                                          <p:attrName>ppt_x</p:attrName>
                                        </p:attrNameLst>
                                      </p:cBhvr>
                                      <p:tavLst>
                                        <p:tav tm="0">
                                          <p:val>
                                            <p:strVal val="#ppt_x"/>
                                          </p:val>
                                        </p:tav>
                                        <p:tav tm="100000">
                                          <p:val>
                                            <p:strVal val="#ppt_x"/>
                                          </p:val>
                                        </p:tav>
                                      </p:tavLst>
                                    </p:anim>
                                    <p:anim calcmode="lin" valueType="num">
                                      <p:cBhvr>
                                        <p:cTn id="71" dur="1000" fill="hold"/>
                                        <p:tgtEl>
                                          <p:spTgt spid="26009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60098">
                                            <p:txEl>
                                              <p:pRg st="12" end="12"/>
                                            </p:txEl>
                                          </p:spTgt>
                                        </p:tgtEl>
                                        <p:attrNameLst>
                                          <p:attrName>style.visibility</p:attrName>
                                        </p:attrNameLst>
                                      </p:cBhvr>
                                      <p:to>
                                        <p:strVal val="visible"/>
                                      </p:to>
                                    </p:set>
                                    <p:animEffect transition="in" filter="fade">
                                      <p:cBhvr>
                                        <p:cTn id="76" dur="1000"/>
                                        <p:tgtEl>
                                          <p:spTgt spid="260098">
                                            <p:txEl>
                                              <p:pRg st="12" end="12"/>
                                            </p:txEl>
                                          </p:spTgt>
                                        </p:tgtEl>
                                      </p:cBhvr>
                                    </p:animEffect>
                                    <p:anim calcmode="lin" valueType="num">
                                      <p:cBhvr>
                                        <p:cTn id="77" dur="1000" fill="hold"/>
                                        <p:tgtEl>
                                          <p:spTgt spid="260098">
                                            <p:txEl>
                                              <p:pRg st="12" end="12"/>
                                            </p:txEl>
                                          </p:spTgt>
                                        </p:tgtEl>
                                        <p:attrNameLst>
                                          <p:attrName>ppt_x</p:attrName>
                                        </p:attrNameLst>
                                      </p:cBhvr>
                                      <p:tavLst>
                                        <p:tav tm="0">
                                          <p:val>
                                            <p:strVal val="#ppt_x"/>
                                          </p:val>
                                        </p:tav>
                                        <p:tav tm="100000">
                                          <p:val>
                                            <p:strVal val="#ppt_x"/>
                                          </p:val>
                                        </p:tav>
                                      </p:tavLst>
                                    </p:anim>
                                    <p:anim calcmode="lin" valueType="num">
                                      <p:cBhvr>
                                        <p:cTn id="78" dur="1000" fill="hold"/>
                                        <p:tgtEl>
                                          <p:spTgt spid="260098">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7" grpId="0"/>
      <p:bldP spid="260098"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p:cNvSpPr>
          <p:nvPr>
            <p:ph type="title" idx="4294967295"/>
          </p:nvPr>
        </p:nvSpPr>
        <p:spPr>
          <a:xfrm>
            <a:off x="0" y="0"/>
            <a:ext cx="10850880" cy="1376680"/>
          </a:xfrm>
        </p:spPr>
        <p:txBody>
          <a:bodyPr>
            <a:normAutofit/>
          </a:bodyPr>
          <a:lstStyle/>
          <a:p>
            <a:pPr eaLnBrk="1" hangingPunct="1"/>
            <a:r>
              <a:rPr lang="zh-CN" altLang="en-US" dirty="0"/>
              <a:t>                             </a:t>
            </a:r>
            <a:r>
              <a:rPr lang="zh-CN" altLang="en-US" sz="3200" dirty="0">
                <a:solidFill>
                  <a:srgbClr val="FF0000"/>
                </a:solidFill>
              </a:rPr>
              <a:t>二、客观规律性和主观能动性</a:t>
            </a:r>
            <a:br>
              <a:rPr lang="zh-CN" altLang="en-US" sz="3200" dirty="0">
                <a:solidFill>
                  <a:srgbClr val="FF0000"/>
                </a:solidFill>
              </a:rPr>
            </a:br>
            <a:r>
              <a:rPr lang="en-US" altLang="zh-CN" sz="3200" dirty="0">
                <a:solidFill>
                  <a:srgbClr val="FF0000"/>
                </a:solidFill>
              </a:rPr>
              <a:t>                                </a:t>
            </a:r>
            <a:r>
              <a:rPr lang="zh-CN" altLang="en-US" sz="3200" dirty="0">
                <a:solidFill>
                  <a:srgbClr val="FF0000"/>
                </a:solidFill>
              </a:rPr>
              <a:t>的辩证关系原理及其意义</a:t>
            </a:r>
          </a:p>
        </p:txBody>
      </p:sp>
      <p:sp>
        <p:nvSpPr>
          <p:cNvPr id="263170" name="Rectangle 3"/>
          <p:cNvSpPr>
            <a:spLocks noGrp="1"/>
          </p:cNvSpPr>
          <p:nvPr>
            <p:ph idx="4294967295"/>
          </p:nvPr>
        </p:nvSpPr>
        <p:spPr>
          <a:xfrm>
            <a:off x="2092961" y="1717040"/>
            <a:ext cx="7853680" cy="4426585"/>
          </a:xfrm>
        </p:spPr>
        <p:txBody>
          <a:bodyPr/>
          <a:lstStyle/>
          <a:p>
            <a:pPr eaLnBrk="1" hangingPunct="1"/>
            <a:r>
              <a:rPr lang="zh-CN" altLang="en-US" sz="2800" b="1" dirty="0">
                <a:latin typeface="楷体" panose="02010609060101010101" pitchFamily="49" charset="-122"/>
                <a:ea typeface="楷体" panose="02010609060101010101" pitchFamily="49" charset="-122"/>
                <a:cs typeface="楷体_GB2312"/>
              </a:rPr>
              <a:t>（一）原理：</a:t>
            </a: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规律是客观事物本身固有的内在的必然的本质的稳定的联系。它具有客观性、普遍性、稳定性特点；主观能动性是指意识的能动作用。</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尊重客观规律是发挥主观能动性的前提；发挥主观能动性是认识和利用规律的必要条件。</a:t>
            </a:r>
          </a:p>
          <a:p>
            <a:pPr eaLnBrk="1" hangingPunct="1"/>
            <a:endParaRPr lang="zh-CN" altLang="en-US" b="1" dirty="0">
              <a:latin typeface="楷体_GB2312"/>
              <a:ea typeface="楷体_GB2312"/>
              <a:cs typeface="楷体_GB231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3169"/>
                                        </p:tgtEl>
                                        <p:attrNameLst>
                                          <p:attrName>style.visibility</p:attrName>
                                        </p:attrNameLst>
                                      </p:cBhvr>
                                      <p:to>
                                        <p:strVal val="visible"/>
                                      </p:to>
                                    </p:set>
                                    <p:animEffect transition="in" filter="wipe(down)">
                                      <p:cBhvr>
                                        <p:cTn id="7" dur="500"/>
                                        <p:tgtEl>
                                          <p:spTgt spid="26316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63170">
                                            <p:txEl>
                                              <p:pRg st="0" end="0"/>
                                            </p:txEl>
                                          </p:spTgt>
                                        </p:tgtEl>
                                        <p:attrNameLst>
                                          <p:attrName>style.visibility</p:attrName>
                                        </p:attrNameLst>
                                      </p:cBhvr>
                                      <p:to>
                                        <p:strVal val="visible"/>
                                      </p:to>
                                    </p:set>
                                    <p:animEffect transition="in" filter="circle(in)">
                                      <p:cBhvr>
                                        <p:cTn id="12" dur="2000"/>
                                        <p:tgtEl>
                                          <p:spTgt spid="2631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3170">
                                            <p:txEl>
                                              <p:pRg st="1" end="1"/>
                                            </p:txEl>
                                          </p:spTgt>
                                        </p:tgtEl>
                                        <p:attrNameLst>
                                          <p:attrName>style.visibility</p:attrName>
                                        </p:attrNameLst>
                                      </p:cBhvr>
                                      <p:to>
                                        <p:strVal val="visible"/>
                                      </p:to>
                                    </p:set>
                                    <p:animEffect transition="in" filter="circle(in)">
                                      <p:cBhvr>
                                        <p:cTn id="17" dur="2000"/>
                                        <p:tgtEl>
                                          <p:spTgt spid="2631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63170">
                                            <p:txEl>
                                              <p:pRg st="2" end="2"/>
                                            </p:txEl>
                                          </p:spTgt>
                                        </p:tgtEl>
                                        <p:attrNameLst>
                                          <p:attrName>style.visibility</p:attrName>
                                        </p:attrNameLst>
                                      </p:cBhvr>
                                      <p:to>
                                        <p:strVal val="visible"/>
                                      </p:to>
                                    </p:set>
                                    <p:animEffect transition="in" filter="circle(in)">
                                      <p:cBhvr>
                                        <p:cTn id="22" dur="2000"/>
                                        <p:tgtEl>
                                          <p:spTgt spid="263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69" grpId="0"/>
      <p:bldP spid="263170"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3"/>
          <p:cNvSpPr>
            <a:spLocks noGrp="1"/>
          </p:cNvSpPr>
          <p:nvPr>
            <p:ph idx="4294967295"/>
          </p:nvPr>
        </p:nvSpPr>
        <p:spPr>
          <a:xfrm>
            <a:off x="2164081" y="1330960"/>
            <a:ext cx="7426960" cy="4812665"/>
          </a:xfrm>
        </p:spPr>
        <p:txBody>
          <a:bodyPr/>
          <a:lstStyle/>
          <a:p>
            <a:pPr eaLnBrk="1" hangingPunct="1"/>
            <a:r>
              <a:rPr lang="zh-CN" altLang="en-US" sz="2800" b="1" dirty="0">
                <a:latin typeface="楷体" panose="02010609060101010101" pitchFamily="49" charset="-122"/>
                <a:ea typeface="楷体" panose="02010609060101010101" pitchFamily="49" charset="-122"/>
                <a:cs typeface="楷体_GB2312"/>
              </a:rPr>
              <a:t>（二）意义</a:t>
            </a:r>
          </a:p>
          <a:p>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、它是批判唯心主义和形而上学的理论武器。 </a:t>
            </a:r>
            <a:endParaRPr lang="en-US" altLang="zh-CN" sz="2800" dirty="0">
              <a:latin typeface="楷体" panose="02010609060101010101" pitchFamily="49" charset="-122"/>
              <a:ea typeface="楷体" panose="02010609060101010101" pitchFamily="49" charset="-122"/>
              <a:cs typeface="楷体_GB2312"/>
            </a:endParaRPr>
          </a:p>
          <a:p>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、它要求我们要把解放思想和实事求是统一起来，反对冒险蛮干和因循守旧。</a:t>
            </a:r>
          </a:p>
          <a:p>
            <a:pPr eaLnBrk="1" hangingPunct="1"/>
            <a:endParaRPr lang="zh-CN" altLang="en-US" b="1" dirty="0">
              <a:latin typeface="楷体_GB2312"/>
              <a:ea typeface="楷体_GB2312"/>
              <a:cs typeface="楷体_GB231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4193">
                                            <p:txEl>
                                              <p:pRg st="0" end="0"/>
                                            </p:txEl>
                                          </p:spTgt>
                                        </p:tgtEl>
                                        <p:attrNameLst>
                                          <p:attrName>style.visibility</p:attrName>
                                        </p:attrNameLst>
                                      </p:cBhvr>
                                      <p:to>
                                        <p:strVal val="visible"/>
                                      </p:to>
                                    </p:set>
                                    <p:animEffect transition="in" filter="wipe(down)">
                                      <p:cBhvr>
                                        <p:cTn id="7" dur="500"/>
                                        <p:tgtEl>
                                          <p:spTgt spid="264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4193">
                                            <p:txEl>
                                              <p:pRg st="1" end="1"/>
                                            </p:txEl>
                                          </p:spTgt>
                                        </p:tgtEl>
                                        <p:attrNameLst>
                                          <p:attrName>style.visibility</p:attrName>
                                        </p:attrNameLst>
                                      </p:cBhvr>
                                      <p:to>
                                        <p:strVal val="visible"/>
                                      </p:to>
                                    </p:set>
                                    <p:animEffect transition="in" filter="wipe(down)">
                                      <p:cBhvr>
                                        <p:cTn id="12" dur="500"/>
                                        <p:tgtEl>
                                          <p:spTgt spid="2641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4193">
                                            <p:txEl>
                                              <p:pRg st="2" end="2"/>
                                            </p:txEl>
                                          </p:spTgt>
                                        </p:tgtEl>
                                        <p:attrNameLst>
                                          <p:attrName>style.visibility</p:attrName>
                                        </p:attrNameLst>
                                      </p:cBhvr>
                                      <p:to>
                                        <p:strVal val="visible"/>
                                      </p:to>
                                    </p:set>
                                    <p:animEffect transition="in" filter="wipe(down)">
                                      <p:cBhvr>
                                        <p:cTn id="17" dur="500"/>
                                        <p:tgtEl>
                                          <p:spTgt spid="2641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p:cNvSpPr>
          <p:nvPr>
            <p:ph type="title" idx="4294967295"/>
          </p:nvPr>
        </p:nvSpPr>
        <p:spPr>
          <a:xfrm>
            <a:off x="0" y="0"/>
            <a:ext cx="10850563" cy="1028700"/>
          </a:xfrm>
        </p:spPr>
        <p:txBody>
          <a:bodyPr/>
          <a:lstStyle/>
          <a:p>
            <a:r>
              <a:rPr lang="en-US" altLang="zh-CN" dirty="0">
                <a:solidFill>
                  <a:srgbClr val="FF0000"/>
                </a:solidFill>
              </a:rPr>
              <a:t>                                            </a:t>
            </a:r>
            <a:r>
              <a:rPr lang="zh-CN" altLang="en-US" dirty="0">
                <a:solidFill>
                  <a:srgbClr val="FF0000"/>
                </a:solidFill>
              </a:rPr>
              <a:t>本章练习</a:t>
            </a:r>
          </a:p>
        </p:txBody>
      </p:sp>
      <p:sp>
        <p:nvSpPr>
          <p:cNvPr id="252930" name="内容占位符 2"/>
          <p:cNvSpPr>
            <a:spLocks noGrp="1"/>
          </p:cNvSpPr>
          <p:nvPr>
            <p:ph type="body" idx="4294967295"/>
          </p:nvPr>
        </p:nvSpPr>
        <p:spPr>
          <a:xfrm>
            <a:off x="2143761" y="1123950"/>
            <a:ext cx="7752080" cy="5019675"/>
          </a:xfrm>
        </p:spPr>
        <p:txBody>
          <a:bodyPr/>
          <a:lstStyle/>
          <a:p>
            <a:pPr eaLnBrk="1" hangingPunct="1"/>
            <a:r>
              <a:rPr lang="en-US" altLang="zh-CN" dirty="0"/>
              <a:t>      </a:t>
            </a:r>
            <a:r>
              <a:rPr lang="zh-CN" altLang="en-US" sz="2800" b="1" dirty="0"/>
              <a:t>单项选择题</a:t>
            </a:r>
            <a:endParaRPr lang="en-US" altLang="zh-CN" dirty="0"/>
          </a:p>
          <a:p>
            <a:pPr eaLnBrk="1" hangingPunct="1"/>
            <a:r>
              <a:rPr lang="en-US" altLang="zh-CN" sz="2800" dirty="0"/>
              <a:t>1.</a:t>
            </a:r>
            <a:r>
              <a:rPr lang="zh-CN" altLang="en-US" sz="2800" dirty="0"/>
              <a:t>朴素唯物主义对物质的理解虽不科学但却有一个很大的优点</a:t>
            </a:r>
            <a:r>
              <a:rPr lang="en-US" altLang="zh-CN" sz="2800" dirty="0"/>
              <a:t>,</a:t>
            </a:r>
            <a:r>
              <a:rPr lang="zh-CN" altLang="en-US" sz="2800" dirty="0"/>
              <a:t>这就是</a:t>
            </a:r>
            <a:endParaRPr lang="en-US" altLang="zh-CN" sz="2800" dirty="0"/>
          </a:p>
          <a:p>
            <a:pPr eaLnBrk="1" hangingPunct="1"/>
            <a:r>
              <a:rPr lang="en-US" altLang="zh-CN" sz="2800" dirty="0"/>
              <a:t>     </a:t>
            </a:r>
            <a:r>
              <a:rPr lang="en-US" altLang="zh-CN" sz="2800" dirty="0">
                <a:latin typeface="宋体" panose="02010600030101010101" pitchFamily="2" charset="-122"/>
                <a:ea typeface="宋体" panose="02010600030101010101" pitchFamily="2" charset="-122"/>
              </a:rPr>
              <a:t>A. </a:t>
            </a:r>
            <a:r>
              <a:rPr lang="zh-CN" altLang="en-US" sz="2800" dirty="0">
                <a:latin typeface="宋体" panose="02010600030101010101" pitchFamily="2" charset="-122"/>
                <a:ea typeface="宋体" panose="02010600030101010101" pitchFamily="2" charset="-122"/>
              </a:rPr>
              <a:t>坚持从自然界自身去解释自然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 </a:t>
            </a:r>
            <a:r>
              <a:rPr lang="zh-CN" altLang="en-US" sz="2800" dirty="0">
                <a:latin typeface="宋体" panose="02010600030101010101" pitchFamily="2" charset="-122"/>
                <a:ea typeface="宋体" panose="02010600030101010101" pitchFamily="2" charset="-122"/>
              </a:rPr>
              <a:t>用神解释自然</a:t>
            </a:r>
          </a:p>
          <a:p>
            <a:pPr eaLnBrk="1" hangingPunct="1"/>
            <a:r>
              <a:rPr lang="en-US" altLang="zh-CN" sz="2800" dirty="0">
                <a:latin typeface="宋体" panose="02010600030101010101" pitchFamily="2" charset="-122"/>
                <a:ea typeface="宋体" panose="02010600030101010101" pitchFamily="2" charset="-122"/>
              </a:rPr>
              <a:t>   C. </a:t>
            </a:r>
            <a:r>
              <a:rPr lang="zh-CN" altLang="en-US" sz="2800" dirty="0">
                <a:latin typeface="宋体" panose="02010600030101010101" pitchFamily="2" charset="-122"/>
                <a:ea typeface="宋体" panose="02010600030101010101" pitchFamily="2" charset="-122"/>
              </a:rPr>
              <a:t>用理念</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精神解释自然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 </a:t>
            </a:r>
            <a:r>
              <a:rPr lang="zh-CN" altLang="en-US" sz="2800" dirty="0">
                <a:latin typeface="宋体" panose="02010600030101010101" pitchFamily="2" charset="-122"/>
                <a:ea typeface="宋体" panose="02010600030101010101" pitchFamily="2" charset="-122"/>
              </a:rPr>
              <a:t>用原子去解释自然</a:t>
            </a:r>
          </a:p>
          <a:p>
            <a:pPr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内容占位符 2"/>
          <p:cNvSpPr>
            <a:spLocks noGrp="1"/>
          </p:cNvSpPr>
          <p:nvPr>
            <p:ph type="body" idx="4294967295"/>
          </p:nvPr>
        </p:nvSpPr>
        <p:spPr>
          <a:xfrm>
            <a:off x="2164080" y="1123950"/>
            <a:ext cx="8686483" cy="5019675"/>
          </a:xfrm>
        </p:spPr>
        <p:txBody>
          <a:bodyPr/>
          <a:lstStyle/>
          <a:p>
            <a:pPr marL="0" indent="0">
              <a:buNone/>
            </a:pPr>
            <a:r>
              <a:rPr lang="en-US" altLang="zh-CN" sz="2800" b="1" dirty="0"/>
              <a:t>  2.</a:t>
            </a:r>
            <a:r>
              <a:rPr lang="zh-CN" altLang="en-US" sz="2800" b="1" dirty="0"/>
              <a:t>否认世界的统一性的哲学是：</a:t>
            </a:r>
          </a:p>
          <a:p>
            <a:pPr eaLnBrk="1" hangingPunct="1"/>
            <a:r>
              <a:rPr lang="en-US" altLang="zh-CN" sz="2800" dirty="0"/>
              <a:t>A.</a:t>
            </a:r>
            <a:r>
              <a:rPr lang="zh-CN" altLang="en-US" sz="2800" dirty="0"/>
              <a:t>二元论          </a:t>
            </a:r>
            <a:r>
              <a:rPr lang="en-US" altLang="zh-CN" sz="2800" dirty="0"/>
              <a:t>B.</a:t>
            </a:r>
            <a:r>
              <a:rPr lang="zh-CN" altLang="en-US" sz="2800" dirty="0"/>
              <a:t>唯心主义</a:t>
            </a:r>
          </a:p>
          <a:p>
            <a:pPr eaLnBrk="1" hangingPunct="1"/>
            <a:r>
              <a:rPr lang="en-US" altLang="zh-CN" sz="2800" dirty="0"/>
              <a:t>C.</a:t>
            </a:r>
            <a:r>
              <a:rPr lang="zh-CN" altLang="en-US" sz="2800" dirty="0"/>
              <a:t>形而上学      </a:t>
            </a:r>
            <a:r>
              <a:rPr lang="en-US" altLang="zh-CN" sz="2800" dirty="0"/>
              <a:t>D.</a:t>
            </a:r>
            <a:r>
              <a:rPr lang="zh-CN" altLang="en-US" sz="2800" dirty="0"/>
              <a:t>不可知论</a:t>
            </a:r>
          </a:p>
          <a:p>
            <a:pPr eaLnBrk="1" hangingPunct="1"/>
            <a:r>
              <a:rPr lang="en-US" altLang="zh-CN" sz="2800" b="1" dirty="0"/>
              <a:t>3.</a:t>
            </a:r>
            <a:r>
              <a:rPr lang="zh-CN" altLang="en-US" sz="2800" b="1" dirty="0"/>
              <a:t>所谓哲学上的一元论就是认为</a:t>
            </a:r>
          </a:p>
          <a:p>
            <a:pPr eaLnBrk="1" hangingPunct="1"/>
            <a:r>
              <a:rPr lang="en-US" altLang="zh-CN" sz="2800" dirty="0"/>
              <a:t>A.</a:t>
            </a:r>
            <a:r>
              <a:rPr lang="zh-CN" altLang="en-US" sz="2800" dirty="0"/>
              <a:t>世界是物质的   </a:t>
            </a:r>
            <a:r>
              <a:rPr lang="en-US" altLang="zh-CN" sz="2800" dirty="0"/>
              <a:t>B.</a:t>
            </a:r>
            <a:r>
              <a:rPr lang="zh-CN" altLang="en-US" sz="2800" dirty="0"/>
              <a:t>世界是由原子构成的</a:t>
            </a:r>
          </a:p>
          <a:p>
            <a:pPr eaLnBrk="1" hangingPunct="1"/>
            <a:r>
              <a:rPr lang="en-US" altLang="zh-CN" sz="2800" dirty="0"/>
              <a:t>C.</a:t>
            </a:r>
            <a:r>
              <a:rPr lang="zh-CN" altLang="en-US" sz="2800" dirty="0"/>
              <a:t>世界是统一的   </a:t>
            </a:r>
            <a:r>
              <a:rPr lang="en-US" altLang="zh-CN" sz="2800" dirty="0"/>
              <a:t>D.</a:t>
            </a:r>
            <a:r>
              <a:rPr lang="zh-CN" altLang="en-US" sz="2800" dirty="0"/>
              <a:t>世界是上帝创造的</a:t>
            </a:r>
          </a:p>
        </p:txBody>
      </p:sp>
    </p:spTree>
  </p:cSld>
  <p:clrMapOvr>
    <a:masterClrMapping/>
  </p:clrMapOvr>
  <p:transition>
    <p:rand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内容占位符 2"/>
          <p:cNvSpPr>
            <a:spLocks noGrp="1"/>
          </p:cNvSpPr>
          <p:nvPr>
            <p:ph type="body" idx="4294967295"/>
          </p:nvPr>
        </p:nvSpPr>
        <p:spPr>
          <a:xfrm>
            <a:off x="2489201" y="1123950"/>
            <a:ext cx="6990080" cy="5019675"/>
          </a:xfrm>
        </p:spPr>
        <p:txBody>
          <a:bodyPr/>
          <a:lstStyle/>
          <a:p>
            <a:pPr marL="0" indent="0">
              <a:buNone/>
            </a:pPr>
            <a:endParaRPr lang="zh-CN" altLang="en-US" dirty="0"/>
          </a:p>
          <a:p>
            <a:pPr marL="0" indent="0"/>
            <a:r>
              <a:rPr lang="en-US" altLang="zh-CN" sz="2800" dirty="0"/>
              <a:t>4.</a:t>
            </a:r>
            <a:r>
              <a:rPr lang="zh-CN" altLang="en-US" sz="2800" dirty="0"/>
              <a:t>把物质看成是某种或某几种人能直接感知的实物的观点是</a:t>
            </a:r>
          </a:p>
          <a:p>
            <a:pPr marL="0" indent="0"/>
            <a:r>
              <a:rPr lang="en-US" altLang="zh-CN" sz="2800" dirty="0"/>
              <a:t>   </a:t>
            </a:r>
            <a:r>
              <a:rPr lang="en-US" altLang="zh-CN" sz="2800" dirty="0">
                <a:latin typeface="宋体" panose="02010600030101010101" pitchFamily="2" charset="-122"/>
                <a:ea typeface="宋体" panose="02010600030101010101" pitchFamily="2" charset="-122"/>
              </a:rPr>
              <a:t>A. </a:t>
            </a:r>
            <a:r>
              <a:rPr lang="zh-CN" altLang="en-US" sz="2800" dirty="0">
                <a:latin typeface="宋体" panose="02010600030101010101" pitchFamily="2" charset="-122"/>
                <a:ea typeface="宋体" panose="02010600030101010101" pitchFamily="2" charset="-122"/>
              </a:rPr>
              <a:t>形而上学唯物主义观点</a:t>
            </a:r>
          </a:p>
          <a:p>
            <a:pPr marL="0" indent="0"/>
            <a:r>
              <a:rPr lang="en-US" altLang="zh-CN" sz="2800" dirty="0">
                <a:latin typeface="宋体" panose="02010600030101010101" pitchFamily="2" charset="-122"/>
                <a:ea typeface="宋体" panose="02010600030101010101" pitchFamily="2" charset="-122"/>
              </a:rPr>
              <a:t>  B. </a:t>
            </a:r>
            <a:r>
              <a:rPr lang="zh-CN" altLang="en-US" sz="2800" dirty="0">
                <a:latin typeface="宋体" panose="02010600030101010101" pitchFamily="2" charset="-122"/>
                <a:ea typeface="宋体" panose="02010600030101010101" pitchFamily="2" charset="-122"/>
              </a:rPr>
              <a:t>辩证唯物主义观点</a:t>
            </a:r>
          </a:p>
          <a:p>
            <a:pPr marL="0" indent="0"/>
            <a:r>
              <a:rPr lang="en-US" altLang="zh-CN" sz="2800" dirty="0">
                <a:latin typeface="宋体" panose="02010600030101010101" pitchFamily="2" charset="-122"/>
                <a:ea typeface="宋体" panose="02010600030101010101" pitchFamily="2" charset="-122"/>
              </a:rPr>
              <a:t>  C. </a:t>
            </a:r>
            <a:r>
              <a:rPr lang="zh-CN" altLang="en-US" sz="2800" dirty="0">
                <a:latin typeface="宋体" panose="02010600030101010101" pitchFamily="2" charset="-122"/>
                <a:ea typeface="宋体" panose="02010600030101010101" pitchFamily="2" charset="-122"/>
              </a:rPr>
              <a:t>朴素唯物主义观点</a:t>
            </a:r>
          </a:p>
          <a:p>
            <a:pPr marL="0" indent="0"/>
            <a:r>
              <a:rPr lang="en-US" altLang="zh-CN" sz="2800" dirty="0">
                <a:latin typeface="宋体" panose="02010600030101010101" pitchFamily="2" charset="-122"/>
                <a:ea typeface="宋体" panose="02010600030101010101" pitchFamily="2" charset="-122"/>
              </a:rPr>
              <a:t>  D. </a:t>
            </a:r>
            <a:r>
              <a:rPr lang="zh-CN" altLang="en-US" sz="2800" dirty="0">
                <a:latin typeface="宋体" panose="02010600030101010101" pitchFamily="2" charset="-122"/>
                <a:ea typeface="宋体" panose="02010600030101010101" pitchFamily="2" charset="-122"/>
              </a:rPr>
              <a:t>庸俗唯物主义观点</a:t>
            </a:r>
          </a:p>
          <a:p>
            <a:pPr marL="0" indent="0"/>
            <a:endParaRPr lang="zh-CN" altLang="en-US" dirty="0"/>
          </a:p>
        </p:txBody>
      </p:sp>
    </p:spTree>
  </p:cSld>
  <p:clrMapOvr>
    <a:masterClrMapping/>
  </p:clrMapOvr>
  <p:transition>
    <p:random/>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3"/>
          <p:cNvSpPr>
            <a:spLocks noGrp="1"/>
          </p:cNvSpPr>
          <p:nvPr>
            <p:ph idx="4294967295"/>
          </p:nvPr>
        </p:nvSpPr>
        <p:spPr>
          <a:xfrm>
            <a:off x="2346961" y="1123950"/>
            <a:ext cx="7254240" cy="5019675"/>
          </a:xfrm>
        </p:spPr>
        <p:txBody>
          <a:bodyPr/>
          <a:lstStyle/>
          <a:p>
            <a:pPr eaLnBrk="1" hangingPunct="1"/>
            <a:r>
              <a:rPr lang="en-US" altLang="zh-CN" sz="2800" b="1" dirty="0"/>
              <a:t>  </a:t>
            </a:r>
          </a:p>
          <a:p>
            <a:pPr eaLnBrk="1" hangingPunct="1"/>
            <a:r>
              <a:rPr lang="en-US" altLang="zh-CN" sz="2800" b="1" dirty="0"/>
              <a:t>5.</a:t>
            </a:r>
            <a:r>
              <a:rPr lang="zh-CN" altLang="en-US" sz="2800" b="1" dirty="0"/>
              <a:t>物质的唯一特性是</a:t>
            </a:r>
          </a:p>
          <a:p>
            <a:pPr eaLnBrk="1" hangingPunct="1"/>
            <a:r>
              <a:rPr lang="en-US" altLang="zh-CN" sz="2800" dirty="0"/>
              <a:t>A.</a:t>
            </a:r>
            <a:r>
              <a:rPr lang="zh-CN" altLang="en-US" sz="2800" dirty="0"/>
              <a:t>客观实在性      </a:t>
            </a:r>
            <a:r>
              <a:rPr lang="en-US" altLang="zh-CN" sz="2800" dirty="0"/>
              <a:t>B.</a:t>
            </a:r>
            <a:r>
              <a:rPr lang="zh-CN" altLang="en-US" sz="2800" dirty="0"/>
              <a:t>层次结构性</a:t>
            </a:r>
          </a:p>
          <a:p>
            <a:pPr eaLnBrk="1" hangingPunct="1"/>
            <a:r>
              <a:rPr lang="en-US" altLang="zh-CN" sz="2800" dirty="0"/>
              <a:t>C.</a:t>
            </a:r>
            <a:r>
              <a:rPr lang="zh-CN" altLang="en-US" sz="2800" dirty="0"/>
              <a:t>运动特性         </a:t>
            </a:r>
            <a:r>
              <a:rPr lang="en-US" altLang="zh-CN" sz="2800" dirty="0"/>
              <a:t>D.</a:t>
            </a:r>
            <a:r>
              <a:rPr lang="zh-CN" altLang="en-US" sz="2800" dirty="0"/>
              <a:t>时间空间特性</a:t>
            </a:r>
          </a:p>
        </p:txBody>
      </p:sp>
    </p:spTree>
  </p:cSld>
  <p:clrMapOvr>
    <a:masterClrMapping/>
  </p:clrMapOvr>
  <p:transition>
    <p:random/>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内容占位符 2"/>
          <p:cNvSpPr>
            <a:spLocks noGrp="1"/>
          </p:cNvSpPr>
          <p:nvPr>
            <p:ph type="body" idx="4294967295"/>
          </p:nvPr>
        </p:nvSpPr>
        <p:spPr>
          <a:xfrm>
            <a:off x="2184401" y="1259840"/>
            <a:ext cx="7548880" cy="4883785"/>
          </a:xfrm>
        </p:spPr>
        <p:txBody>
          <a:bodyPr/>
          <a:lstStyle/>
          <a:p>
            <a:pPr marL="0" indent="0">
              <a:buNone/>
            </a:pPr>
            <a:r>
              <a:rPr lang="en-US" altLang="zh-CN" sz="2800" dirty="0"/>
              <a:t>6.</a:t>
            </a:r>
            <a:r>
              <a:rPr lang="zh-CN" altLang="en-US" sz="2800" dirty="0"/>
              <a:t>中国古代的佛教理论家惠能</a:t>
            </a:r>
            <a:r>
              <a:rPr lang="en-US" altLang="zh-CN" sz="2800" dirty="0"/>
              <a:t>, </a:t>
            </a:r>
            <a:r>
              <a:rPr lang="zh-CN" altLang="en-US" sz="2800" dirty="0"/>
              <a:t>在听到有人争论是风吹幡动还是幡自己在动时说：“不是风动</a:t>
            </a:r>
            <a:r>
              <a:rPr lang="en-US" altLang="zh-CN" sz="2800" dirty="0"/>
              <a:t>,</a:t>
            </a:r>
            <a:r>
              <a:rPr lang="zh-CN" altLang="en-US" sz="2800" dirty="0"/>
              <a:t>不是幡动</a:t>
            </a:r>
            <a:r>
              <a:rPr lang="en-US" altLang="zh-CN" sz="2800" dirty="0"/>
              <a:t>,</a:t>
            </a:r>
            <a:r>
              <a:rPr lang="zh-CN" altLang="en-US" sz="2800" dirty="0"/>
              <a:t>仁者心动</a:t>
            </a:r>
            <a:r>
              <a:rPr lang="en-US" altLang="zh-CN" sz="2800" dirty="0"/>
              <a:t>"</a:t>
            </a:r>
            <a:r>
              <a:rPr lang="zh-CN" altLang="en-US" sz="2800" dirty="0"/>
              <a:t>。这是</a:t>
            </a:r>
          </a:p>
          <a:p>
            <a:pPr eaLnBrk="1" hangingPunct="1"/>
            <a:r>
              <a:rPr lang="en-US" altLang="zh-CN" sz="2800" dirty="0"/>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客观唯心主义运动观    </a:t>
            </a:r>
            <a:endParaRPr lang="en-US" altLang="zh-CN" sz="2800" dirty="0">
              <a:latin typeface="宋体" panose="02010600030101010101" pitchFamily="2" charset="-122"/>
              <a:ea typeface="宋体" panose="02010600030101010101" pitchFamily="2" charset="-122"/>
            </a:endParaRPr>
          </a:p>
          <a:p>
            <a:pPr eaLnBrk="1" hangingPunct="1"/>
            <a:r>
              <a:rPr lang="en-US" altLang="zh-CN" sz="2800" dirty="0">
                <a:latin typeface="宋体" panose="02010600030101010101" pitchFamily="2" charset="-122"/>
                <a:ea typeface="宋体" panose="02010600030101010101" pitchFamily="2" charset="-122"/>
              </a:rPr>
              <a:t>  B.</a:t>
            </a:r>
            <a:r>
              <a:rPr lang="zh-CN" altLang="en-US" sz="2800" dirty="0">
                <a:latin typeface="宋体" panose="02010600030101010101" pitchFamily="2" charset="-122"/>
                <a:ea typeface="宋体" panose="02010600030101010101" pitchFamily="2" charset="-122"/>
              </a:rPr>
              <a:t>主观唯心主义运动观</a:t>
            </a:r>
          </a:p>
          <a:p>
            <a:pPr eaLnBrk="1" hangingPunct="1"/>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形而上学观点             </a:t>
            </a:r>
            <a:endParaRPr lang="en-US" altLang="zh-CN" sz="2800" dirty="0">
              <a:latin typeface="宋体" panose="02010600030101010101" pitchFamily="2" charset="-122"/>
              <a:ea typeface="宋体" panose="02010600030101010101" pitchFamily="2" charset="-122"/>
            </a:endParaRP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辩证法观点</a:t>
            </a:r>
          </a:p>
          <a:p>
            <a:pPr eaLnBrk="1" hangingPunct="1"/>
            <a:endParaRPr lang="zh-CN" altLang="en-US" dirty="0"/>
          </a:p>
        </p:txBody>
      </p:sp>
    </p:spTree>
  </p:cSld>
  <p:clrMapOvr>
    <a:masterClrMapping/>
  </p:clrMapOvr>
  <p:transition>
    <p:random/>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内容占位符 2"/>
          <p:cNvSpPr>
            <a:spLocks noGrp="1"/>
          </p:cNvSpPr>
          <p:nvPr>
            <p:ph type="body" idx="4294967295"/>
          </p:nvPr>
        </p:nvSpPr>
        <p:spPr>
          <a:xfrm>
            <a:off x="2407921" y="1123950"/>
            <a:ext cx="7010400" cy="5019675"/>
          </a:xfrm>
        </p:spPr>
        <p:txBody>
          <a:bodyPr/>
          <a:lstStyle/>
          <a:p>
            <a:pPr eaLnBrk="1" hangingPunct="1"/>
            <a:endParaRPr lang="en-US" altLang="zh-CN" dirty="0"/>
          </a:p>
          <a:p>
            <a:pPr eaLnBrk="1" hangingPunct="1"/>
            <a:r>
              <a:rPr lang="en-US" altLang="zh-CN" sz="2800" b="1" dirty="0"/>
              <a:t>  7.</a:t>
            </a:r>
            <a:r>
              <a:rPr lang="zh-CN" altLang="en-US" sz="2800" b="1" dirty="0"/>
              <a:t>运动与静止的关系是</a:t>
            </a:r>
          </a:p>
          <a:p>
            <a:pPr eaLnBrk="1" hangingPunct="1"/>
            <a:r>
              <a:rPr lang="en-US" altLang="zh-CN" sz="2800" dirty="0">
                <a:latin typeface="宋体" panose="02010600030101010101" pitchFamily="2" charset="-122"/>
                <a:ea typeface="宋体" panose="02010600030101010101" pitchFamily="2" charset="-122"/>
              </a:rPr>
              <a:t>  A.</a:t>
            </a:r>
            <a:r>
              <a:rPr lang="zh-CN" altLang="en-US" sz="2800" dirty="0">
                <a:latin typeface="宋体" panose="02010600030101010101" pitchFamily="2" charset="-122"/>
                <a:ea typeface="宋体" panose="02010600030101010101" pitchFamily="2" charset="-122"/>
              </a:rPr>
              <a:t>现象与本质的关系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唯物与唯心的关系</a:t>
            </a:r>
          </a:p>
          <a:p>
            <a:pPr eaLnBrk="1" hangingPunct="1"/>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绝对与相对的关系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可知与不可知的关系</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内容占位符 2"/>
          <p:cNvSpPr>
            <a:spLocks noGrp="1"/>
          </p:cNvSpPr>
          <p:nvPr>
            <p:ph type="body" idx="4294967295"/>
          </p:nvPr>
        </p:nvSpPr>
        <p:spPr>
          <a:xfrm>
            <a:off x="2153921" y="1123950"/>
            <a:ext cx="7122160" cy="5019675"/>
          </a:xfrm>
        </p:spPr>
        <p:txBody>
          <a:bodyPr/>
          <a:lstStyle/>
          <a:p>
            <a:pPr eaLnBrk="1" hangingPunct="1"/>
            <a:endParaRPr lang="en-US" altLang="zh-CN" b="1" dirty="0"/>
          </a:p>
          <a:p>
            <a:pPr eaLnBrk="1" hangingPunct="1"/>
            <a:r>
              <a:rPr lang="en-US" altLang="zh-CN" sz="2800" b="1" dirty="0">
                <a:latin typeface="宋体" panose="02010600030101010101" pitchFamily="2" charset="-122"/>
                <a:ea typeface="宋体" panose="02010600030101010101" pitchFamily="2" charset="-122"/>
              </a:rPr>
              <a:t>8.</a:t>
            </a:r>
            <a:r>
              <a:rPr lang="zh-CN" altLang="en-US" sz="2800" b="1" dirty="0">
                <a:latin typeface="宋体" panose="02010600030101010101" pitchFamily="2" charset="-122"/>
                <a:ea typeface="宋体" panose="02010600030101010101" pitchFamily="2" charset="-122"/>
              </a:rPr>
              <a:t>物质的根本属性是</a:t>
            </a:r>
          </a:p>
          <a:p>
            <a:pPr eaLnBrk="1" hangingPunct="1"/>
            <a:r>
              <a:rPr lang="en-US" altLang="zh-CN" sz="2800" dirty="0">
                <a:latin typeface="宋体" panose="02010600030101010101" pitchFamily="2" charset="-122"/>
                <a:ea typeface="宋体" panose="02010600030101010101" pitchFamily="2" charset="-122"/>
              </a:rPr>
              <a:t>  A.</a:t>
            </a:r>
            <a:r>
              <a:rPr lang="zh-CN" altLang="en-US" sz="2800" dirty="0">
                <a:latin typeface="宋体" panose="02010600030101010101" pitchFamily="2" charset="-122"/>
                <a:ea typeface="宋体" panose="02010600030101010101" pitchFamily="2" charset="-122"/>
              </a:rPr>
              <a:t>客观实在性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运动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时间和空间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发展的规律性</a:t>
            </a:r>
          </a:p>
          <a:p>
            <a:pPr eaLnBrk="1" hangingPunct="1"/>
            <a:r>
              <a:rPr lang="en-US" altLang="zh-CN" sz="2800" b="1" dirty="0">
                <a:latin typeface="宋体" panose="02010600030101010101" pitchFamily="2" charset="-122"/>
                <a:ea typeface="宋体" panose="02010600030101010101" pitchFamily="2" charset="-122"/>
              </a:rPr>
              <a:t>9.</a:t>
            </a:r>
            <a:r>
              <a:rPr lang="zh-CN" altLang="en-US" sz="2800" b="1" dirty="0">
                <a:latin typeface="宋体" panose="02010600030101010101" pitchFamily="2" charset="-122"/>
                <a:ea typeface="宋体" panose="02010600030101010101" pitchFamily="2" charset="-122"/>
              </a:rPr>
              <a:t>设想没有运动的物质必然导致</a:t>
            </a:r>
          </a:p>
          <a:p>
            <a:pPr eaLnBrk="1" hangingPunct="1"/>
            <a:r>
              <a:rPr lang="en-US" altLang="zh-CN" sz="2800" dirty="0">
                <a:latin typeface="宋体" panose="02010600030101010101" pitchFamily="2" charset="-122"/>
                <a:ea typeface="宋体" panose="02010600030101010101" pitchFamily="2" charset="-122"/>
              </a:rPr>
              <a:t> A.</a:t>
            </a:r>
            <a:r>
              <a:rPr lang="zh-CN" altLang="en-US" sz="2800" dirty="0">
                <a:latin typeface="宋体" panose="02010600030101010101" pitchFamily="2" charset="-122"/>
                <a:ea typeface="宋体" panose="02010600030101010101" pitchFamily="2" charset="-122"/>
              </a:rPr>
              <a:t>客观唯心论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形而上学唯物论   </a:t>
            </a:r>
            <a:endParaRPr lang="en-US" altLang="zh-CN" sz="2800" dirty="0">
              <a:latin typeface="宋体" panose="02010600030101010101" pitchFamily="2" charset="-122"/>
              <a:ea typeface="宋体" panose="02010600030101010101" pitchFamily="2" charset="-122"/>
            </a:endParaRP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主观唯心论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二元论</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868278" y="1209039"/>
            <a:ext cx="4233909" cy="1102359"/>
          </a:xfrm>
        </p:spPr>
        <p:txBody>
          <a:bodyPr/>
          <a:lstStyle/>
          <a:p>
            <a:r>
              <a:rPr lang="zh-CN" altLang="en-US" dirty="0">
                <a:solidFill>
                  <a:srgbClr val="FF0000"/>
                </a:solidFill>
              </a:rPr>
              <a:t>吴亦凡被捕后脑残粉奇葩的言论</a:t>
            </a:r>
          </a:p>
        </p:txBody>
      </p:sp>
      <p:sp>
        <p:nvSpPr>
          <p:cNvPr id="10" name="图片占位符 9"/>
          <p:cNvSpPr>
            <a:spLocks noGrp="1"/>
          </p:cNvSpPr>
          <p:nvPr>
            <p:ph type="pic" idx="1"/>
          </p:nvPr>
        </p:nvSpPr>
        <p:spPr/>
      </p:sp>
      <p:pic>
        <p:nvPicPr>
          <p:cNvPr id="12" name="图片 11"/>
          <p:cNvPicPr>
            <a:picLocks noChangeAspect="1"/>
          </p:cNvPicPr>
          <p:nvPr/>
        </p:nvPicPr>
        <p:blipFill>
          <a:blip r:embed="rId2"/>
          <a:stretch>
            <a:fillRect/>
          </a:stretch>
        </p:blipFill>
        <p:spPr>
          <a:xfrm>
            <a:off x="5352521" y="1128712"/>
            <a:ext cx="6167965" cy="4600575"/>
          </a:xfrm>
          <a:prstGeom prst="rect">
            <a:avLst/>
          </a:prstGeom>
        </p:spPr>
      </p:pic>
      <p:pic>
        <p:nvPicPr>
          <p:cNvPr id="13" name="图片 12"/>
          <p:cNvPicPr>
            <a:picLocks noChangeAspect="1"/>
          </p:cNvPicPr>
          <p:nvPr/>
        </p:nvPicPr>
        <p:blipFill>
          <a:blip r:embed="rId3"/>
          <a:stretch>
            <a:fillRect/>
          </a:stretch>
        </p:blipFill>
        <p:spPr>
          <a:xfrm>
            <a:off x="839788" y="2428873"/>
            <a:ext cx="4315968" cy="3694116"/>
          </a:xfrm>
          <a:prstGeom prst="rect">
            <a:avLst/>
          </a:prstGeom>
        </p:spPr>
      </p:pic>
      <p:sp>
        <p:nvSpPr>
          <p:cNvPr id="11" name="文本占位符 10"/>
          <p:cNvSpPr>
            <a:spLocks noGrp="1"/>
          </p:cNvSpPr>
          <p:nvPr>
            <p:ph type="body" sz="half" idx="2"/>
          </p:nvPr>
        </p:nvSpPr>
        <p:spPr>
          <a:xfrm>
            <a:off x="839788" y="2311399"/>
            <a:ext cx="4262400" cy="3811589"/>
          </a:xfrm>
        </p:spPr>
        <p:txBody>
          <a:bodyPr/>
          <a:lstStyle/>
          <a:p>
            <a:endParaRPr lang="zh-CN" altLang="en-US" dirty="0"/>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23</a:t>
            </a:fld>
            <a:endParaRPr lang="zh-CN"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内容占位符 2"/>
          <p:cNvSpPr>
            <a:spLocks noGrp="1"/>
          </p:cNvSpPr>
          <p:nvPr>
            <p:ph type="body" idx="4294967295"/>
          </p:nvPr>
        </p:nvSpPr>
        <p:spPr>
          <a:xfrm>
            <a:off x="2560321" y="1123950"/>
            <a:ext cx="7040880" cy="5019675"/>
          </a:xfrm>
        </p:spPr>
        <p:txBody>
          <a:bodyPr/>
          <a:lstStyle/>
          <a:p>
            <a:pPr eaLnBrk="1" hangingPunct="1"/>
            <a:endParaRPr lang="en-US" altLang="zh-CN" b="1" dirty="0"/>
          </a:p>
          <a:p>
            <a:pPr eaLnBrk="1" hangingPunct="1"/>
            <a:r>
              <a:rPr lang="en-US" altLang="zh-CN" sz="2800" b="1" dirty="0"/>
              <a:t>10.</a:t>
            </a:r>
            <a:r>
              <a:rPr lang="zh-CN" altLang="en-US" sz="2800" b="1" dirty="0"/>
              <a:t>人不能两次踏进同一条河流的观点是</a:t>
            </a:r>
          </a:p>
          <a:p>
            <a:pPr eaLnBrk="1" hangingPunct="1"/>
            <a:r>
              <a:rPr lang="en-US" altLang="zh-CN" sz="2800" dirty="0"/>
              <a:t>A.</a:t>
            </a:r>
            <a:r>
              <a:rPr lang="zh-CN" altLang="en-US" sz="2800" dirty="0"/>
              <a:t>不可知论      </a:t>
            </a:r>
            <a:r>
              <a:rPr lang="en-US" altLang="zh-CN" sz="2800" dirty="0"/>
              <a:t>B.</a:t>
            </a:r>
            <a:r>
              <a:rPr lang="zh-CN" altLang="en-US" sz="2800" dirty="0"/>
              <a:t>诡辩论</a:t>
            </a:r>
          </a:p>
          <a:p>
            <a:pPr eaLnBrk="1" hangingPunct="1"/>
            <a:r>
              <a:rPr lang="en-US" altLang="zh-CN" sz="2800" dirty="0"/>
              <a:t>C.</a:t>
            </a:r>
            <a:r>
              <a:rPr lang="zh-CN" altLang="en-US" sz="2800" dirty="0"/>
              <a:t>辩证法          </a:t>
            </a:r>
            <a:r>
              <a:rPr lang="en-US" altLang="zh-CN" sz="2800" dirty="0"/>
              <a:t>D.</a:t>
            </a:r>
            <a:r>
              <a:rPr lang="zh-CN" altLang="en-US" sz="2800" dirty="0"/>
              <a:t>形而上学</a:t>
            </a:r>
          </a:p>
          <a:p>
            <a:pPr eaLnBrk="1" hangingPunct="1"/>
            <a:r>
              <a:rPr lang="en-US" altLang="zh-CN" sz="2800" b="1" dirty="0"/>
              <a:t>11.</a:t>
            </a:r>
            <a:r>
              <a:rPr lang="zh-CN" altLang="en-US" sz="2800" b="1" dirty="0"/>
              <a:t>“是亦彼也，彼亦是也”的观点是</a:t>
            </a:r>
          </a:p>
          <a:p>
            <a:pPr eaLnBrk="1" hangingPunct="1"/>
            <a:r>
              <a:rPr lang="zh-CN" altLang="en-US" sz="2800" dirty="0"/>
              <a:t> </a:t>
            </a:r>
            <a:r>
              <a:rPr lang="en-US" altLang="zh-CN" sz="2800" dirty="0"/>
              <a:t>A.</a:t>
            </a:r>
            <a:r>
              <a:rPr lang="zh-CN" altLang="en-US" sz="2800" dirty="0"/>
              <a:t>不可知论      </a:t>
            </a:r>
            <a:r>
              <a:rPr lang="en-US" altLang="zh-CN" sz="2800" dirty="0"/>
              <a:t>B.</a:t>
            </a:r>
            <a:r>
              <a:rPr lang="zh-CN" altLang="en-US" sz="2800" dirty="0"/>
              <a:t>诡辩论</a:t>
            </a:r>
          </a:p>
          <a:p>
            <a:pPr eaLnBrk="1" hangingPunct="1"/>
            <a:r>
              <a:rPr lang="en-US" altLang="zh-CN" sz="2800" dirty="0"/>
              <a:t>C.</a:t>
            </a:r>
            <a:r>
              <a:rPr lang="zh-CN" altLang="en-US" sz="2800" dirty="0"/>
              <a:t>辩证法          </a:t>
            </a:r>
            <a:r>
              <a:rPr lang="en-US" altLang="zh-CN" sz="2800" dirty="0"/>
              <a:t>D.</a:t>
            </a:r>
            <a:r>
              <a:rPr lang="zh-CN" altLang="en-US" sz="2800" dirty="0"/>
              <a:t>形而上学</a:t>
            </a:r>
          </a:p>
          <a:p>
            <a:pPr eaLnBrk="1" hangingPunct="1"/>
            <a:endParaRPr lang="zh-CN" altLang="en-US" dirty="0"/>
          </a:p>
        </p:txBody>
      </p:sp>
    </p:spTree>
  </p:cSld>
  <p:clrMapOvr>
    <a:masterClrMapping/>
  </p:clrMapOvr>
  <p:transition>
    <p:random/>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内容占位符 2"/>
          <p:cNvSpPr>
            <a:spLocks noGrp="1"/>
          </p:cNvSpPr>
          <p:nvPr>
            <p:ph type="body" idx="4294967295"/>
          </p:nvPr>
        </p:nvSpPr>
        <p:spPr>
          <a:xfrm>
            <a:off x="2651761" y="1123950"/>
            <a:ext cx="6024880" cy="5019675"/>
          </a:xfrm>
        </p:spPr>
        <p:txBody>
          <a:bodyPr/>
          <a:lstStyle/>
          <a:p>
            <a:pPr eaLnBrk="1" hangingPunct="1"/>
            <a:endParaRPr lang="en-US" altLang="zh-CN" dirty="0"/>
          </a:p>
          <a:p>
            <a:pPr eaLnBrk="1" hangingPunct="1"/>
            <a:r>
              <a:rPr lang="en-US" altLang="zh-CN" sz="2800" dirty="0"/>
              <a:t>11.</a:t>
            </a:r>
            <a:r>
              <a:rPr lang="zh-CN" altLang="en-US" sz="2800" b="1" dirty="0"/>
              <a:t>人类意识产生的决定性因素是</a:t>
            </a:r>
          </a:p>
          <a:p>
            <a:pPr eaLnBrk="1" hangingPunct="1"/>
            <a:r>
              <a:rPr lang="en-US" altLang="zh-CN" sz="2800" b="1" dirty="0">
                <a:latin typeface="宋体" panose="02010600030101010101" pitchFamily="2" charset="-122"/>
                <a:ea typeface="宋体" panose="02010600030101010101" pitchFamily="2" charset="-122"/>
              </a:rPr>
              <a:t>A.</a:t>
            </a:r>
            <a:r>
              <a:rPr lang="zh-CN" altLang="en-US" sz="2800" b="1" dirty="0">
                <a:latin typeface="宋体" panose="02010600030101010101" pitchFamily="2" charset="-122"/>
                <a:ea typeface="宋体" panose="02010600030101010101" pitchFamily="2" charset="-122"/>
              </a:rPr>
              <a:t>一切物质的反应特性</a:t>
            </a:r>
          </a:p>
          <a:p>
            <a:pPr eaLnBrk="1" hangingPunct="1"/>
            <a:r>
              <a:rPr lang="en-US" altLang="zh-CN" sz="2800" b="1" dirty="0">
                <a:latin typeface="宋体" panose="02010600030101010101" pitchFamily="2" charset="-122"/>
                <a:ea typeface="宋体" panose="02010600030101010101" pitchFamily="2" charset="-122"/>
              </a:rPr>
              <a:t>B.</a:t>
            </a:r>
            <a:r>
              <a:rPr lang="zh-CN" altLang="en-US" sz="2800" b="1" dirty="0">
                <a:latin typeface="宋体" panose="02010600030101010101" pitchFamily="2" charset="-122"/>
                <a:ea typeface="宋体" panose="02010600030101010101" pitchFamily="2" charset="-122"/>
              </a:rPr>
              <a:t>动物是感觉和心理</a:t>
            </a:r>
          </a:p>
          <a:p>
            <a:pPr eaLnBrk="1" hangingPunct="1"/>
            <a:r>
              <a:rPr lang="en-US" altLang="zh-CN" sz="2800" b="1" dirty="0">
                <a:latin typeface="宋体" panose="02010600030101010101" pitchFamily="2" charset="-122"/>
                <a:ea typeface="宋体" panose="02010600030101010101" pitchFamily="2" charset="-122"/>
              </a:rPr>
              <a:t>C.</a:t>
            </a:r>
            <a:r>
              <a:rPr lang="zh-CN" altLang="en-US" sz="2800" b="1" dirty="0">
                <a:latin typeface="宋体" panose="02010600030101010101" pitchFamily="2" charset="-122"/>
                <a:ea typeface="宋体" panose="02010600030101010101" pitchFamily="2" charset="-122"/>
              </a:rPr>
              <a:t>社会劳动</a:t>
            </a:r>
          </a:p>
          <a:p>
            <a:pPr eaLnBrk="1" hangingPunct="1"/>
            <a:r>
              <a:rPr lang="en-US" altLang="zh-CN" sz="2800" b="1" dirty="0">
                <a:latin typeface="宋体" panose="02010600030101010101" pitchFamily="2" charset="-122"/>
                <a:ea typeface="宋体" panose="02010600030101010101" pitchFamily="2" charset="-122"/>
              </a:rPr>
              <a:t>D.</a:t>
            </a:r>
            <a:r>
              <a:rPr lang="zh-CN" altLang="en-US" sz="2800" b="1" dirty="0">
                <a:latin typeface="宋体" panose="02010600030101010101" pitchFamily="2" charset="-122"/>
                <a:ea typeface="宋体" panose="02010600030101010101" pitchFamily="2" charset="-122"/>
              </a:rPr>
              <a:t>生物的刺激感应性</a:t>
            </a:r>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内容占位符 2"/>
          <p:cNvSpPr>
            <a:spLocks noGrp="1"/>
          </p:cNvSpPr>
          <p:nvPr>
            <p:ph type="body" idx="4294967295"/>
          </p:nvPr>
        </p:nvSpPr>
        <p:spPr>
          <a:xfrm>
            <a:off x="1656080" y="1123950"/>
            <a:ext cx="8432799" cy="5019675"/>
          </a:xfrm>
        </p:spPr>
        <p:txBody>
          <a:bodyPr/>
          <a:lstStyle/>
          <a:p>
            <a:pPr eaLnBrk="1" hangingPunct="1"/>
            <a:endParaRPr lang="en-US" altLang="zh-CN" b="1" dirty="0"/>
          </a:p>
          <a:p>
            <a:pPr eaLnBrk="1" hangingPunct="1"/>
            <a:r>
              <a:rPr lang="en-US" altLang="zh-CN" sz="2800" b="1" dirty="0"/>
              <a:t>12.</a:t>
            </a:r>
            <a:r>
              <a:rPr lang="zh-CN" altLang="en-US" sz="2800" b="1" dirty="0"/>
              <a:t>认为“意识是人脑分泌的特殊物质”的观点是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形而上学唯物主义</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辩证唯物主义</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庸俗唯物主义</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唯心主义</a:t>
            </a:r>
          </a:p>
        </p:txBody>
      </p:sp>
    </p:spTree>
  </p:cSld>
  <p:clrMapOvr>
    <a:masterClrMapping/>
  </p:clrMapOvr>
  <p:transition>
    <p:random/>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内容占位符 2"/>
          <p:cNvSpPr>
            <a:spLocks noGrp="1"/>
          </p:cNvSpPr>
          <p:nvPr>
            <p:ph type="body" idx="4294967295"/>
          </p:nvPr>
        </p:nvSpPr>
        <p:spPr>
          <a:xfrm>
            <a:off x="2174240" y="1123950"/>
            <a:ext cx="8097520" cy="5019675"/>
          </a:xfrm>
        </p:spPr>
        <p:txBody>
          <a:bodyPr/>
          <a:lstStyle/>
          <a:p>
            <a:pPr marL="0" indent="0">
              <a:buNone/>
            </a:pPr>
            <a:r>
              <a:rPr lang="en-US" altLang="zh-CN" sz="2800" b="1" dirty="0">
                <a:latin typeface="宋体" panose="02010600030101010101" pitchFamily="2" charset="-122"/>
                <a:ea typeface="宋体" panose="02010600030101010101" pitchFamily="2" charset="-122"/>
              </a:rPr>
              <a:t> 14.</a:t>
            </a:r>
            <a:r>
              <a:rPr lang="zh-CN" altLang="en-US" sz="2800" b="1" dirty="0">
                <a:latin typeface="宋体" panose="02010600030101010101" pitchFamily="2" charset="-122"/>
                <a:ea typeface="宋体" panose="02010600030101010101" pitchFamily="2" charset="-122"/>
              </a:rPr>
              <a:t>否认意识能动作用的观点是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唯心主义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朴素唯物主义</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形而上学唯物主义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二元论</a:t>
            </a:r>
          </a:p>
          <a:p>
            <a:pPr eaLnBrk="1" hangingPunct="1"/>
            <a:r>
              <a:rPr lang="en-US" altLang="zh-CN" sz="2800" b="1" dirty="0">
                <a:latin typeface="宋体" panose="02010600030101010101" pitchFamily="2" charset="-122"/>
                <a:ea typeface="宋体" panose="02010600030101010101" pitchFamily="2" charset="-122"/>
              </a:rPr>
              <a:t>15.</a:t>
            </a:r>
            <a:r>
              <a:rPr lang="zh-CN" altLang="en-US" sz="2800" b="1" dirty="0">
                <a:latin typeface="宋体" panose="02010600030101010101" pitchFamily="2" charset="-122"/>
                <a:ea typeface="宋体" panose="02010600030101010101" pitchFamily="2" charset="-122"/>
              </a:rPr>
              <a:t>“劳动过程结束时所得到的结果在劳动过程开始时已经在劳动者的表象中存在了。”这是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唯心主义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形而上学唯物主义</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诡辩论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辩证唯物主义</a:t>
            </a:r>
          </a:p>
        </p:txBody>
      </p:sp>
    </p:spTree>
  </p:cSld>
  <p:clrMapOvr>
    <a:masterClrMapping/>
  </p:clrMapOvr>
  <p:transition>
    <p:random/>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15441" y="1554480"/>
            <a:ext cx="8422640" cy="4589145"/>
          </a:xfrm>
        </p:spPr>
        <p:txBody>
          <a:bodyPr/>
          <a:lstStyle/>
          <a:p>
            <a:r>
              <a:rPr lang="en-US" altLang="zh-CN" sz="2800" b="1" dirty="0">
                <a:latin typeface="宋体" panose="02010600030101010101" pitchFamily="2" charset="-122"/>
                <a:ea typeface="宋体" panose="02010600030101010101" pitchFamily="2" charset="-122"/>
              </a:rPr>
              <a:t>15.</a:t>
            </a:r>
            <a:r>
              <a:rPr lang="zh-CN" altLang="en-US" sz="2800" b="1" dirty="0">
                <a:latin typeface="宋体" panose="02010600030101010101" pitchFamily="2" charset="-122"/>
                <a:ea typeface="宋体" panose="02010600030101010101" pitchFamily="2" charset="-122"/>
              </a:rPr>
              <a:t>在人与世界的相互作用中，人与世界同时得到了改变，并获得了日益丰富的内容，造成这一变化的基础是</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自然界自身的运动</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人的意识的能动作用</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人的实践活动</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工具的制造和使用</a:t>
            </a:r>
          </a:p>
          <a:p>
            <a:endParaRPr lang="zh-CN" altLang="en-US" sz="2800" dirty="0">
              <a:latin typeface="宋体" panose="02010600030101010101" pitchFamily="2" charset="-122"/>
              <a:ea typeface="宋体" panose="02010600030101010101" pitchFamily="2" charset="-122"/>
            </a:endParaRPr>
          </a:p>
          <a:p>
            <a:endParaRPr lang="zh-CN" alt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内容占位符 2"/>
          <p:cNvSpPr>
            <a:spLocks noGrp="1"/>
          </p:cNvSpPr>
          <p:nvPr>
            <p:ph type="body" idx="4294967295"/>
          </p:nvPr>
        </p:nvSpPr>
        <p:spPr>
          <a:xfrm>
            <a:off x="2499360" y="1432561"/>
            <a:ext cx="7569200" cy="4834890"/>
          </a:xfrm>
        </p:spPr>
        <p:txBody>
          <a:bodyPr>
            <a:normAutofit/>
          </a:bodyPr>
          <a:lstStyle/>
          <a:p>
            <a:pPr marL="0" indent="0">
              <a:buNone/>
            </a:pPr>
            <a:r>
              <a:rPr lang="en-US" altLang="zh-CN" sz="2800" b="1" dirty="0"/>
              <a:t>16.</a:t>
            </a:r>
            <a:r>
              <a:rPr lang="zh-CN" altLang="en-US" sz="2800" b="1" dirty="0"/>
              <a:t>“观念的东西不外是移入人脑并在人脑中改造过的物质的东西而已”。这是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不可知论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形而上学唯物主义</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诡辩论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辩证唯物主义</a:t>
            </a:r>
          </a:p>
          <a:p>
            <a:pPr eaLnBrk="1" hangingPunct="1"/>
            <a:r>
              <a:rPr lang="en-US" altLang="zh-CN" sz="2800" b="1" dirty="0"/>
              <a:t>17.</a:t>
            </a:r>
            <a:r>
              <a:rPr lang="zh-CN" altLang="en-US" sz="2800" b="1" dirty="0"/>
              <a:t>正确发挥意识能动作用的前提是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尊重规律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经过思维加工</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借助物质条件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经过社会实践</a:t>
            </a:r>
          </a:p>
        </p:txBody>
      </p:sp>
    </p:spTree>
  </p:cSld>
  <p:clrMapOvr>
    <a:masterClrMapping/>
  </p:clrMapOvr>
  <p:transition>
    <p:random/>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内容占位符 2"/>
          <p:cNvSpPr>
            <a:spLocks noGrp="1"/>
          </p:cNvSpPr>
          <p:nvPr>
            <p:ph type="body" idx="4294967295"/>
          </p:nvPr>
        </p:nvSpPr>
        <p:spPr>
          <a:xfrm>
            <a:off x="2153921" y="1554480"/>
            <a:ext cx="7061200" cy="4589145"/>
          </a:xfrm>
        </p:spPr>
        <p:txBody>
          <a:bodyPr/>
          <a:lstStyle/>
          <a:p>
            <a:pPr eaLnBrk="1" hangingPunct="1"/>
            <a:endParaRPr lang="en-US" altLang="zh-CN" dirty="0"/>
          </a:p>
          <a:p>
            <a:pPr eaLnBrk="1" hangingPunct="1"/>
            <a:r>
              <a:rPr lang="en-US" altLang="zh-CN" sz="2800" b="1" dirty="0"/>
              <a:t>18.</a:t>
            </a:r>
            <a:r>
              <a:rPr lang="zh-CN" altLang="en-US" sz="2800" b="1" dirty="0"/>
              <a:t>认为世界统一于存在的观点是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唯物主义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不可知论</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二元论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唯心主义</a:t>
            </a:r>
          </a:p>
        </p:txBody>
      </p:sp>
    </p:spTree>
  </p:cSld>
  <p:clrMapOvr>
    <a:masterClrMapping/>
  </p:clrMapOvr>
  <p:transition>
    <p:random/>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58241" y="1123950"/>
            <a:ext cx="10027920" cy="5019675"/>
          </a:xfrm>
        </p:spPr>
        <p:txBody>
          <a:bodyPr>
            <a:normAutofit/>
          </a:bodyPr>
          <a:lstStyle/>
          <a:p>
            <a:r>
              <a:rPr lang="en-US" altLang="zh-CN" dirty="0"/>
              <a:t>19. </a:t>
            </a:r>
            <a:r>
              <a:rPr lang="zh-CN" altLang="en-US" dirty="0"/>
              <a:t>人的视觉器官有感觉外界物体的光和颜色的功能。  可见光的波长范围一般是 </a:t>
            </a:r>
            <a:r>
              <a:rPr lang="en-US" altLang="zh-CN" dirty="0"/>
              <a:t>380nm </a:t>
            </a:r>
            <a:r>
              <a:rPr lang="zh-CN" altLang="en-US" dirty="0"/>
              <a:t>纳米 到 </a:t>
            </a:r>
            <a:r>
              <a:rPr lang="en-US" altLang="zh-CN" dirty="0"/>
              <a:t>780nm  </a:t>
            </a:r>
            <a:r>
              <a:rPr lang="zh-CN" altLang="en-US" dirty="0"/>
              <a:t>，称为可见光谱。在可见光谱范围内不同波长的辐射使人感觉到不同颜色，一般 来说， </a:t>
            </a:r>
            <a:r>
              <a:rPr lang="en-US" altLang="zh-CN" dirty="0"/>
              <a:t>700nm </a:t>
            </a:r>
            <a:r>
              <a:rPr lang="zh-CN" altLang="en-US" dirty="0"/>
              <a:t>为红色</a:t>
            </a:r>
            <a:r>
              <a:rPr lang="en-US" altLang="zh-CN" dirty="0"/>
              <a:t>580nm  </a:t>
            </a:r>
            <a:r>
              <a:rPr lang="zh-CN" altLang="en-US" dirty="0"/>
              <a:t>为黄色，</a:t>
            </a:r>
            <a:r>
              <a:rPr lang="en-US" altLang="zh-CN" dirty="0"/>
              <a:t>510nm  </a:t>
            </a:r>
            <a:r>
              <a:rPr lang="zh-CN" altLang="en-US" dirty="0"/>
              <a:t>为绿色，</a:t>
            </a:r>
            <a:r>
              <a:rPr lang="en-US" altLang="zh-CN" dirty="0"/>
              <a:t>470nm  </a:t>
            </a:r>
            <a:r>
              <a:rPr lang="zh-CN" altLang="en-US" dirty="0"/>
              <a:t>为蓝色，</a:t>
            </a:r>
            <a:r>
              <a:rPr lang="en-US" altLang="zh-CN" dirty="0"/>
              <a:t>400nm </a:t>
            </a:r>
            <a:r>
              <a:rPr lang="zh-CN" altLang="en-US" dirty="0"/>
              <a:t>为紫色。这 种现象表明    </a:t>
            </a:r>
            <a:endParaRPr lang="en-US" altLang="zh-CN" dirty="0"/>
          </a:p>
          <a:p>
            <a:r>
              <a:rPr lang="zh-CN" altLang="en-US" dirty="0"/>
              <a:t>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人只能认识外界物体作用于感官形成的感觉   </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人的感官所具有的生理阈限是人的认识能力的界限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C.</a:t>
            </a:r>
            <a:r>
              <a:rPr lang="zh-CN" altLang="en-US" dirty="0">
                <a:latin typeface="宋体" panose="02010600030101010101" pitchFamily="2" charset="-122"/>
                <a:ea typeface="宋体" panose="02010600030101010101" pitchFamily="2" charset="-122"/>
              </a:rPr>
              <a:t>人的感觉中包含着对外界事物信息的选择、加工和转换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D.</a:t>
            </a:r>
            <a:r>
              <a:rPr lang="zh-CN" altLang="en-US" dirty="0">
                <a:latin typeface="宋体" panose="02010600030101010101" pitchFamily="2" charset="-122"/>
                <a:ea typeface="宋体" panose="02010600030101010101" pitchFamily="2" charset="-122"/>
              </a:rPr>
              <a:t>人所形成关于事物的感觉是人自身生理活动的结果 </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127761" y="1493520"/>
            <a:ext cx="9072880" cy="4650105"/>
          </a:xfrm>
        </p:spPr>
        <p:txBody>
          <a:bodyPr>
            <a:normAutofit/>
          </a:bodyPr>
          <a:lstStyle/>
          <a:p>
            <a:r>
              <a:rPr lang="en-US" altLang="zh-CN" sz="2800" dirty="0"/>
              <a:t>20.</a:t>
            </a:r>
            <a:r>
              <a:rPr lang="zh-CN" altLang="en-US" sz="2800" dirty="0"/>
              <a:t>人类创造的自然语言和人工语言           </a:t>
            </a:r>
            <a:endParaRPr lang="en-US" altLang="zh-CN" sz="2800" dirty="0"/>
          </a:p>
          <a:p>
            <a:r>
              <a:rPr lang="en-US" altLang="zh-CN" sz="2800" dirty="0">
                <a:latin typeface="宋体" panose="02010600030101010101" pitchFamily="2" charset="-122"/>
                <a:ea typeface="宋体" panose="02010600030101010101" pitchFamily="2" charset="-122"/>
              </a:rPr>
              <a:t> A.</a:t>
            </a:r>
            <a:r>
              <a:rPr lang="zh-CN" altLang="en-US" sz="2800" dirty="0">
                <a:latin typeface="宋体" panose="02010600030101010101" pitchFamily="2" charset="-122"/>
                <a:ea typeface="宋体" panose="02010600030101010101" pitchFamily="2" charset="-122"/>
              </a:rPr>
              <a:t>是人类的主观意识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既非物质，也非意识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是人类意识的物质外壳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D.</a:t>
            </a:r>
            <a:r>
              <a:rPr lang="zh-CN" altLang="en-US" sz="2800" dirty="0">
                <a:latin typeface="宋体" panose="02010600030101010101" pitchFamily="2" charset="-122"/>
                <a:ea typeface="宋体" panose="02010600030101010101" pitchFamily="2" charset="-122"/>
              </a:rPr>
              <a:t>是意识的客观内容 </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98881" y="1595120"/>
            <a:ext cx="9448800" cy="4548505"/>
          </a:xfrm>
        </p:spPr>
        <p:txBody>
          <a:bodyPr/>
          <a:lstStyle/>
          <a:p>
            <a:r>
              <a:rPr lang="en-US" altLang="zh-CN" sz="2800" dirty="0"/>
              <a:t>21.</a:t>
            </a:r>
            <a:r>
              <a:rPr lang="zh-CN" altLang="en-US" sz="2800" dirty="0"/>
              <a:t>相信“意念移物”甚至相信可以用意念里直接改变物质结构，就是信奉</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主张精神主宰世界的主观唯心主义</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主张精神是脱离人脑独立存在的客观唯心论</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认为精神是特殊物质的机械唯物主义</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认为人具有主观能动性的实践唯物主义</a:t>
            </a: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p:cNvSpPr>
            <a:spLocks noGrp="1"/>
          </p:cNvSpPr>
          <p:nvPr>
            <p:ph type="pic" idx="1"/>
          </p:nvPr>
        </p:nvSpPr>
        <p:spPr/>
      </p:sp>
      <p:pic>
        <p:nvPicPr>
          <p:cNvPr id="7" name="图片 6"/>
          <p:cNvPicPr>
            <a:picLocks noChangeAspect="1"/>
          </p:cNvPicPr>
          <p:nvPr/>
        </p:nvPicPr>
        <p:blipFill>
          <a:blip r:embed="rId2"/>
          <a:stretch>
            <a:fillRect/>
          </a:stretch>
        </p:blipFill>
        <p:spPr>
          <a:xfrm>
            <a:off x="5102188" y="1031625"/>
            <a:ext cx="6341640" cy="5105400"/>
          </a:xfrm>
          <a:prstGeom prst="rect">
            <a:avLst/>
          </a:prstGeom>
        </p:spPr>
      </p:pic>
      <p:pic>
        <p:nvPicPr>
          <p:cNvPr id="8" name="图片 7"/>
          <p:cNvPicPr>
            <a:picLocks noChangeAspect="1"/>
          </p:cNvPicPr>
          <p:nvPr/>
        </p:nvPicPr>
        <p:blipFill>
          <a:blip r:embed="rId3"/>
          <a:stretch>
            <a:fillRect/>
          </a:stretch>
        </p:blipFill>
        <p:spPr>
          <a:xfrm>
            <a:off x="464855" y="1168400"/>
            <a:ext cx="4980905" cy="4622800"/>
          </a:xfrm>
          <a:prstGeom prst="rect">
            <a:avLst/>
          </a:prstGeom>
        </p:spPr>
      </p:pic>
      <p:sp>
        <p:nvSpPr>
          <p:cNvPr id="4" name="文本占位符 3"/>
          <p:cNvSpPr>
            <a:spLocks noGrp="1"/>
          </p:cNvSpPr>
          <p:nvPr>
            <p:ph type="body" sz="half" idx="2"/>
          </p:nvPr>
        </p:nvSpPr>
        <p:spPr>
          <a:xfrm>
            <a:off x="579119" y="1788160"/>
            <a:ext cx="4653295" cy="3698240"/>
          </a:xfrm>
        </p:spPr>
        <p:txBody>
          <a:bodyPr/>
          <a:lstStyle/>
          <a:p>
            <a:endParaRPr lang="zh-CN" altLang="en-US" dirty="0"/>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BAD51C41-D05A-4159-BD51-571A1BFB8B0E}" type="slidenum">
              <a:rPr lang="zh-CN" altLang="en-US" smtClean="0"/>
              <a:t>24</a:t>
            </a:fld>
            <a:endParaRPr lang="zh-CN" alt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71600" y="1595120"/>
            <a:ext cx="10148887" cy="4548505"/>
          </a:xfrm>
        </p:spPr>
        <p:txBody>
          <a:bodyPr/>
          <a:lstStyle/>
          <a:p>
            <a:r>
              <a:rPr lang="en-US" altLang="zh-CN" sz="2800" dirty="0"/>
              <a:t>22.</a:t>
            </a:r>
            <a:r>
              <a:rPr lang="zh-CN" altLang="en-US" sz="2800" dirty="0"/>
              <a:t>人类生活的现实世界</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人化自然和人类社会的统一体</a:t>
            </a:r>
          </a:p>
          <a:p>
            <a:r>
              <a:rPr lang="en-US" altLang="zh-CN" sz="2800" b="1" dirty="0">
                <a:latin typeface="宋体" panose="02010600030101010101" pitchFamily="2" charset="-122"/>
                <a:ea typeface="宋体" panose="02010600030101010101" pitchFamily="2" charset="-122"/>
              </a:rPr>
              <a:t>B</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客观世界和主观世界的统一体</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自在自然和人化自然的统一体</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各种社会关系的总和</a:t>
            </a:r>
          </a:p>
          <a:p>
            <a:endParaRPr lang="zh-CN" alt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778001" y="1605280"/>
            <a:ext cx="8503920" cy="4538345"/>
          </a:xfrm>
        </p:spPr>
        <p:txBody>
          <a:bodyPr>
            <a:normAutofit/>
          </a:bodyPr>
          <a:lstStyle/>
          <a:p>
            <a:r>
              <a:rPr lang="en-US" altLang="zh-CN" sz="2800" dirty="0"/>
              <a:t>23.</a:t>
            </a:r>
            <a:r>
              <a:rPr lang="zh-CN" altLang="en-US" sz="2800" dirty="0"/>
              <a:t>人工智能的出现对哲学意识论的意义是</a:t>
            </a:r>
          </a:p>
          <a:p>
            <a:r>
              <a:rPr lang="zh-CN" altLang="en-US" sz="2800" dirty="0"/>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否定了意识对物质的能动性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根本改变了人类意识活动中的主体性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降低了人在意识活动中的主体性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表明意识活动与其他物质形式的同一性</a:t>
            </a:r>
          </a:p>
          <a:p>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00480" y="1544320"/>
            <a:ext cx="9519920" cy="4599305"/>
          </a:xfrm>
        </p:spPr>
        <p:txBody>
          <a:bodyPr/>
          <a:lstStyle/>
          <a:p>
            <a:r>
              <a:rPr lang="en-US" altLang="zh-CN" sz="2800" dirty="0"/>
              <a:t>24.</a:t>
            </a:r>
            <a:r>
              <a:rPr lang="zh-CN" altLang="en-US" sz="2800" dirty="0"/>
              <a:t>唯物主义一元论同唯心主义一无论对立的根本点在于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世界发展动力问题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意识本质问题</a:t>
            </a:r>
          </a:p>
          <a:p>
            <a:r>
              <a:rPr lang="zh-CN" altLang="en-US" sz="2800" dirty="0">
                <a:latin typeface="宋体" panose="02010600030101010101" pitchFamily="2" charset="-122"/>
                <a:ea typeface="宋体" panose="02010600030101010101" pitchFamily="2" charset="-122"/>
              </a:rPr>
              <a:t>   </a:t>
            </a:r>
            <a:r>
              <a:rPr lang="en-US" altLang="zh-CN" sz="2800" b="1" dirty="0">
                <a:latin typeface="宋体" panose="02010600030101010101" pitchFamily="2" charset="-122"/>
                <a:ea typeface="宋体" panose="02010600030101010101" pitchFamily="2" charset="-122"/>
              </a:rPr>
              <a:t>C</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世界本质问题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实践本质问题 </a:t>
            </a:r>
          </a:p>
          <a:p>
            <a:endParaRPr lang="zh-CN" alt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12241" y="1123950"/>
            <a:ext cx="9489440" cy="5019675"/>
          </a:xfrm>
        </p:spPr>
        <p:txBody>
          <a:bodyPr>
            <a:normAutofit/>
          </a:bodyPr>
          <a:lstStyle/>
          <a:p>
            <a:r>
              <a:rPr lang="en-US" altLang="zh-CN" sz="2800" dirty="0"/>
              <a:t>25.</a:t>
            </a:r>
            <a:r>
              <a:rPr lang="zh-CN" altLang="en-US" sz="2800" dirty="0"/>
              <a:t>中国古代哲学家荀子说：“心不在焉，则白黑在前而目不见，雷鼓在侧而耳不闻”。这段话表明人的意识具有 </a:t>
            </a:r>
          </a:p>
          <a:p>
            <a:r>
              <a:rPr lang="zh-CN" altLang="en-US" sz="2800" dirty="0"/>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客观性         </a:t>
            </a:r>
            <a:endParaRPr lang="en-US" altLang="zh-CN" sz="2800" dirty="0">
              <a:latin typeface="宋体" panose="02010600030101010101" pitchFamily="2" charset="-122"/>
              <a:ea typeface="宋体" panose="02010600030101010101" pitchFamily="2" charset="-122"/>
            </a:endParaRPr>
          </a:p>
          <a:p>
            <a:r>
              <a:rPr lang="en-US" altLang="zh-CN" sz="2800" b="1" dirty="0">
                <a:latin typeface="宋体" panose="02010600030101010101" pitchFamily="2" charset="-122"/>
                <a:ea typeface="宋体" panose="02010600030101010101" pitchFamily="2" charset="-122"/>
              </a:rPr>
              <a:t> B</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能动性 </a:t>
            </a:r>
          </a:p>
          <a:p>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对象性        </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任意性</a:t>
            </a:r>
          </a:p>
          <a:p>
            <a:endParaRPr lang="zh-CN" altLang="en-US" sz="28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37921" y="1259840"/>
            <a:ext cx="9032240" cy="4883785"/>
          </a:xfrm>
        </p:spPr>
        <p:txBody>
          <a:bodyPr>
            <a:normAutofit/>
          </a:bodyPr>
          <a:lstStyle/>
          <a:p>
            <a:r>
              <a:rPr lang="en-US" altLang="zh-CN" sz="2800" dirty="0"/>
              <a:t>26.</a:t>
            </a:r>
            <a:r>
              <a:rPr lang="zh-CN" altLang="en-US" sz="2800" dirty="0"/>
              <a:t>“坐地日行八万里，巡天遥看一千河”包含的哲理是</a:t>
            </a:r>
            <a:endParaRPr lang="en-US" altLang="zh-CN" sz="2800"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物质运动的客观性和主观性的统一</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时空的无限性和有限性的统一</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运动的局对性和相对性的统一</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物质的存在性和非存在性的统一</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05281" y="1859280"/>
            <a:ext cx="8453120" cy="4284345"/>
          </a:xfrm>
        </p:spPr>
        <p:txBody>
          <a:bodyPr>
            <a:normAutofit/>
          </a:bodyPr>
          <a:lstStyle/>
          <a:p>
            <a:r>
              <a:rPr lang="en-US" altLang="zh-CN" sz="2800" b="1" dirty="0">
                <a:latin typeface="宋体" panose="02010600030101010101" pitchFamily="2" charset="-122"/>
                <a:ea typeface="宋体" panose="02010600030101010101" pitchFamily="2" charset="-122"/>
              </a:rPr>
              <a:t>27.</a:t>
            </a:r>
            <a:r>
              <a:rPr lang="zh-CN" altLang="en-US" sz="2800" b="1" dirty="0">
                <a:latin typeface="宋体" panose="02010600030101010101" pitchFamily="2" charset="-122"/>
                <a:ea typeface="宋体" panose="02010600030101010101" pitchFamily="2" charset="-122"/>
              </a:rPr>
              <a:t>古诗云“王子去求仙，丹成升九天。洞中方七日，世上已千年”。这是用神话的形式说明了时间的</a:t>
            </a:r>
            <a:endParaRPr lang="en-US" altLang="zh-CN" sz="2800" b="1"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绝对性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相对性</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客观性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无限性</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83361" y="1706880"/>
            <a:ext cx="9215120" cy="4436745"/>
          </a:xfrm>
        </p:spPr>
        <p:txBody>
          <a:bodyPr>
            <a:normAutofit/>
          </a:bodyPr>
          <a:lstStyle/>
          <a:p>
            <a:r>
              <a:rPr lang="en-US" altLang="zh-CN" sz="2800" dirty="0"/>
              <a:t>28.</a:t>
            </a:r>
            <a:r>
              <a:rPr lang="zh-CN" altLang="en-US" sz="2800" dirty="0"/>
              <a:t>使得人类社会和自然界既对立又统一的基础是</a:t>
            </a:r>
            <a:endParaRPr lang="en-US" altLang="zh-CN" sz="2800"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物质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实践</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经济基础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上层建筑</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76401" y="1123950"/>
            <a:ext cx="7741920" cy="5019675"/>
          </a:xfrm>
        </p:spPr>
        <p:txBody>
          <a:bodyPr>
            <a:normAutofit/>
          </a:bodyPr>
          <a:lstStyle/>
          <a:p>
            <a:r>
              <a:rPr lang="en-US" altLang="zh-CN" sz="2800" dirty="0"/>
              <a:t>29.</a:t>
            </a:r>
            <a:r>
              <a:rPr lang="zh-CN" altLang="en-US" sz="2800" dirty="0"/>
              <a:t>荀子说：“天行有常，不为尧存，不为桀亡”这句话体现的哲理是</a:t>
            </a:r>
            <a:endParaRPr lang="en-US" altLang="zh-CN" sz="2800"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物质运动的普遍性</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物质运动的稳定性</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物质运动的客观性</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物质运动的重复性</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标题 1"/>
          <p:cNvSpPr>
            <a:spLocks noGrp="1"/>
          </p:cNvSpPr>
          <p:nvPr>
            <p:ph type="title" idx="4294967295"/>
          </p:nvPr>
        </p:nvSpPr>
        <p:spPr>
          <a:xfrm>
            <a:off x="0" y="0"/>
            <a:ext cx="10850563" cy="1028700"/>
          </a:xfrm>
        </p:spPr>
        <p:txBody>
          <a:bodyPr/>
          <a:lstStyle/>
          <a:p>
            <a:pPr eaLnBrk="1" hangingPunct="1"/>
            <a:r>
              <a:rPr lang="zh-CN" altLang="en-US" dirty="0"/>
              <a:t>                                         多项选择题</a:t>
            </a:r>
          </a:p>
        </p:txBody>
      </p:sp>
      <p:sp>
        <p:nvSpPr>
          <p:cNvPr id="266242" name="内容占位符 2"/>
          <p:cNvSpPr>
            <a:spLocks noGrp="1"/>
          </p:cNvSpPr>
          <p:nvPr>
            <p:ph type="body" idx="4294967295"/>
          </p:nvPr>
        </p:nvSpPr>
        <p:spPr>
          <a:xfrm>
            <a:off x="2275841" y="1123950"/>
            <a:ext cx="8128000" cy="5019675"/>
          </a:xfrm>
        </p:spPr>
        <p:txBody>
          <a:bodyPr/>
          <a:lstStyle/>
          <a:p>
            <a:pPr eaLnBrk="1" hangingPunct="1"/>
            <a:endParaRPr lang="en-US" altLang="zh-CN" b="1" dirty="0"/>
          </a:p>
          <a:p>
            <a:pPr eaLnBrk="1" hangingPunct="1"/>
            <a:endParaRPr lang="en-US" altLang="zh-CN" b="1" dirty="0"/>
          </a:p>
          <a:p>
            <a:pPr eaLnBrk="1" hangingPunct="1"/>
            <a:r>
              <a:rPr lang="en-US" altLang="zh-CN" sz="2800" b="1" dirty="0"/>
              <a:t>1.</a:t>
            </a:r>
            <a:r>
              <a:rPr lang="zh-CN" altLang="en-US" sz="2800" b="1" dirty="0"/>
              <a:t>下列哪些现象属于物质现象</a:t>
            </a:r>
          </a:p>
          <a:p>
            <a:pPr eaLnBrk="1" hangingPunct="1"/>
            <a:r>
              <a:rPr lang="en-US" altLang="zh-CN" sz="2800" dirty="0"/>
              <a:t>  A.</a:t>
            </a:r>
            <a:r>
              <a:rPr lang="zh-CN" altLang="en-US" sz="2800" dirty="0"/>
              <a:t>镜中花，水中月          </a:t>
            </a:r>
            <a:endParaRPr lang="en-US" altLang="zh-CN" sz="2800" dirty="0"/>
          </a:p>
          <a:p>
            <a:pPr eaLnBrk="1" hangingPunct="1"/>
            <a:r>
              <a:rPr lang="en-US" altLang="zh-CN" sz="2800" dirty="0"/>
              <a:t>  B.</a:t>
            </a:r>
            <a:r>
              <a:rPr lang="zh-CN" altLang="en-US" sz="2800" dirty="0"/>
              <a:t>引力场</a:t>
            </a:r>
          </a:p>
          <a:p>
            <a:pPr eaLnBrk="1" hangingPunct="1"/>
            <a:r>
              <a:rPr lang="en-US" altLang="zh-CN" sz="2800" dirty="0"/>
              <a:t>  C.</a:t>
            </a:r>
            <a:r>
              <a:rPr lang="zh-CN" altLang="en-US" sz="2800" dirty="0"/>
              <a:t>生产关系               </a:t>
            </a:r>
            <a:endParaRPr lang="en-US" altLang="zh-CN" sz="2800" dirty="0"/>
          </a:p>
          <a:p>
            <a:pPr eaLnBrk="1" hangingPunct="1"/>
            <a:r>
              <a:rPr lang="en-US" altLang="zh-CN" sz="2800" dirty="0"/>
              <a:t>  D.</a:t>
            </a:r>
            <a:r>
              <a:rPr lang="zh-CN" altLang="en-US" sz="2800" dirty="0"/>
              <a:t>阶级矛盾</a:t>
            </a:r>
          </a:p>
          <a:p>
            <a:pPr eaLnBrk="1" hangingPunct="1"/>
            <a:r>
              <a:rPr lang="en-US" altLang="zh-CN" sz="2800" dirty="0"/>
              <a:t>  E.</a:t>
            </a:r>
            <a:r>
              <a:rPr lang="zh-CN" altLang="en-US" sz="2800" dirty="0"/>
              <a:t>未实施的城建规划</a:t>
            </a:r>
          </a:p>
        </p:txBody>
      </p:sp>
    </p:spTree>
  </p:cSld>
  <p:clrMapOvr>
    <a:masterClrMapping/>
  </p:clrMapOvr>
  <p:transition>
    <p:random/>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内容占位符 2"/>
          <p:cNvSpPr>
            <a:spLocks noGrp="1"/>
          </p:cNvSpPr>
          <p:nvPr>
            <p:ph type="body" idx="4294967295"/>
          </p:nvPr>
        </p:nvSpPr>
        <p:spPr>
          <a:xfrm>
            <a:off x="2113281" y="1123950"/>
            <a:ext cx="7995920" cy="5019675"/>
          </a:xfrm>
        </p:spPr>
        <p:txBody>
          <a:bodyPr/>
          <a:lstStyle/>
          <a:p>
            <a:pPr eaLnBrk="1" hangingPunct="1"/>
            <a:r>
              <a:rPr lang="en-US" altLang="zh-CN" sz="2800" b="1" dirty="0"/>
              <a:t>2.</a:t>
            </a:r>
            <a:r>
              <a:rPr lang="zh-CN" altLang="en-US" sz="2800" b="1" dirty="0"/>
              <a:t>恩格斯说</a:t>
            </a:r>
            <a:r>
              <a:rPr lang="en-US" altLang="zh-CN" sz="2800" b="1" dirty="0"/>
              <a:t>:</a:t>
            </a:r>
            <a:r>
              <a:rPr lang="zh-CN" altLang="en-US" sz="2800" b="1" dirty="0"/>
              <a:t>“物质无非是各种实物的总和</a:t>
            </a:r>
            <a:r>
              <a:rPr lang="en-US" altLang="zh-CN" sz="2800" b="1" dirty="0"/>
              <a:t>,</a:t>
            </a:r>
            <a:r>
              <a:rPr lang="zh-CN" altLang="en-US" sz="2800" b="1" dirty="0"/>
              <a:t>而这个概念就是从这一总和中抽象出来的”，这说明</a:t>
            </a:r>
          </a:p>
          <a:p>
            <a:pPr eaLnBrk="1" hangingPunct="1"/>
            <a:r>
              <a:rPr lang="zh-CN" altLang="en-US" sz="2800" dirty="0"/>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物质范畴是带有普遍性的哲学范畴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物质范畴与实物是共性与个性的关系</a:t>
            </a: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物质范畴就是各种具体实物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物质不过是人的主观产物</a:t>
            </a:r>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E.</a:t>
            </a:r>
            <a:r>
              <a:rPr lang="zh-CN" altLang="en-US" sz="2800" dirty="0">
                <a:latin typeface="楷体" panose="02010609060101010101" pitchFamily="49" charset="-122"/>
                <a:ea typeface="楷体" panose="02010609060101010101" pitchFamily="49" charset="-122"/>
              </a:rPr>
              <a:t>物质和实物完全相同</a:t>
            </a:r>
          </a:p>
          <a:p>
            <a:pPr eaLnBrk="1" hangingPunct="1"/>
            <a:endParaRPr lang="zh-CN" altLang="en-US" dirty="0"/>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dirty="0"/>
          </a:p>
        </p:txBody>
      </p:sp>
      <p:pic>
        <p:nvPicPr>
          <p:cNvPr id="9" name="内容占位符 8"/>
          <p:cNvPicPr>
            <a:picLocks noGrp="1" noChangeAspect="1"/>
          </p:cNvPicPr>
          <p:nvPr>
            <p:ph idx="1"/>
          </p:nvPr>
        </p:nvPicPr>
        <p:blipFill>
          <a:blip r:embed="rId2"/>
          <a:stretch>
            <a:fillRect/>
          </a:stretch>
        </p:blipFill>
        <p:spPr>
          <a:xfrm>
            <a:off x="1757680" y="1148080"/>
            <a:ext cx="7188289" cy="5709920"/>
          </a:xfrm>
          <a:prstGeom prst="rect">
            <a:avLst/>
          </a:prstGeom>
        </p:spPr>
      </p:pic>
      <p:sp>
        <p:nvSpPr>
          <p:cNvPr id="6" name="灯片编号占位符 5"/>
          <p:cNvSpPr>
            <a:spLocks noGrp="1"/>
          </p:cNvSpPr>
          <p:nvPr>
            <p:ph type="sldNum" sz="quarter" idx="12"/>
          </p:nvPr>
        </p:nvSpPr>
        <p:spPr/>
        <p:txBody>
          <a:bodyPr>
            <a:normAutofit fontScale="77500" lnSpcReduction="20000"/>
          </a:bodyPr>
          <a:lstStyle/>
          <a:p>
            <a:pPr>
              <a:defRPr/>
            </a:pPr>
            <a:fld id="{BAD51C41-D05A-4159-BD51-571A1BFB8B0E}" type="slidenum">
              <a:rPr lang="zh-CN" altLang="en-US" smtClean="0"/>
              <a:t>25</a:t>
            </a:fld>
            <a:endParaRPr lang="zh-CN" alt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内容占位符 2"/>
          <p:cNvSpPr>
            <a:spLocks noGrp="1"/>
          </p:cNvSpPr>
          <p:nvPr>
            <p:ph type="body" idx="4294967295"/>
          </p:nvPr>
        </p:nvSpPr>
        <p:spPr>
          <a:xfrm>
            <a:off x="2255521" y="1123950"/>
            <a:ext cx="8270240" cy="5019675"/>
          </a:xfrm>
        </p:spPr>
        <p:txBody>
          <a:bodyPr/>
          <a:lstStyle/>
          <a:p>
            <a:pPr eaLnBrk="1" hangingPunct="1"/>
            <a:endParaRPr lang="en-US" altLang="zh-CN" dirty="0"/>
          </a:p>
          <a:p>
            <a:pPr eaLnBrk="1" hangingPunct="1"/>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列宁物质定义的意义有：</a:t>
            </a: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捍卫了唯物主义哲学</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B. </a:t>
            </a:r>
            <a:r>
              <a:rPr lang="zh-CN" altLang="en-US" sz="2800" dirty="0">
                <a:latin typeface="楷体" panose="02010609060101010101" pitchFamily="49" charset="-122"/>
                <a:ea typeface="楷体" panose="02010609060101010101" pitchFamily="49" charset="-122"/>
              </a:rPr>
              <a:t>揭示了物质对意识的根源性</a:t>
            </a:r>
          </a:p>
          <a:p>
            <a:pPr eaLnBrk="1" hangingPunct="1"/>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坚持了物质的可知性</a:t>
            </a:r>
          </a:p>
          <a:p>
            <a:pPr eaLnBrk="1" hangingPunct="1"/>
            <a:r>
              <a:rPr lang="en-US" altLang="zh-CN" sz="2800" dirty="0">
                <a:latin typeface="楷体" panose="02010609060101010101" pitchFamily="49" charset="-122"/>
                <a:ea typeface="楷体" panose="02010609060101010101" pitchFamily="49" charset="-122"/>
              </a:rPr>
              <a:t>  D. </a:t>
            </a:r>
            <a:r>
              <a:rPr lang="zh-CN" altLang="en-US" sz="2800" dirty="0">
                <a:latin typeface="楷体" panose="02010609060101010101" pitchFamily="49" charset="-122"/>
                <a:ea typeface="楷体" panose="02010609060101010101" pitchFamily="49" charset="-122"/>
              </a:rPr>
              <a:t>克服了形而上学物质观的局限性</a:t>
            </a:r>
          </a:p>
          <a:p>
            <a:pPr eaLnBrk="1" hangingPunct="1"/>
            <a:r>
              <a:rPr lang="en-US" altLang="zh-CN" sz="2800" dirty="0">
                <a:latin typeface="楷体" panose="02010609060101010101" pitchFamily="49" charset="-122"/>
                <a:ea typeface="楷体" panose="02010609060101010101" pitchFamily="49" charset="-122"/>
              </a:rPr>
              <a:t>  E. </a:t>
            </a:r>
            <a:r>
              <a:rPr lang="zh-CN" altLang="en-US" sz="2800" dirty="0">
                <a:latin typeface="楷体" panose="02010609060101010101" pitchFamily="49" charset="-122"/>
                <a:ea typeface="楷体" panose="02010609060101010101" pitchFamily="49" charset="-122"/>
              </a:rPr>
              <a:t>揭示了哲学的物质范畴与自然科学物质结构</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理论的区别</a:t>
            </a:r>
          </a:p>
          <a:p>
            <a:pPr eaLnBrk="1" hangingPunct="1"/>
            <a:endParaRPr lang="zh-CN" altLang="en-US" dirty="0"/>
          </a:p>
        </p:txBody>
      </p:sp>
    </p:spTree>
  </p:cSld>
  <p:clrMapOvr>
    <a:masterClrMapping/>
  </p:clrMapOvr>
  <p:transition>
    <p:random/>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内容占位符 2"/>
          <p:cNvSpPr>
            <a:spLocks noGrp="1"/>
          </p:cNvSpPr>
          <p:nvPr>
            <p:ph type="body" idx="4294967295"/>
          </p:nvPr>
        </p:nvSpPr>
        <p:spPr>
          <a:xfrm>
            <a:off x="2550161" y="1123950"/>
            <a:ext cx="7091680" cy="5019675"/>
          </a:xfrm>
        </p:spPr>
        <p:txBody>
          <a:bodyPr/>
          <a:lstStyle/>
          <a:p>
            <a:pPr eaLnBrk="1" hangingPunct="1"/>
            <a:r>
              <a:rPr lang="zh-CN" altLang="en-US" dirty="0"/>
              <a:t> </a:t>
            </a:r>
            <a:endParaRPr lang="en-US" altLang="zh-CN" dirty="0"/>
          </a:p>
          <a:p>
            <a:pPr eaLnBrk="1" hangingPunct="1"/>
            <a:r>
              <a:rPr lang="en-US" altLang="zh-CN" sz="2800" b="1" dirty="0"/>
              <a:t>4.</a:t>
            </a:r>
            <a:r>
              <a:rPr lang="zh-CN" altLang="en-US" sz="2800" b="1" dirty="0"/>
              <a:t>运动是物质的</a:t>
            </a:r>
          </a:p>
          <a:p>
            <a:pPr eaLnBrk="1" hangingPunct="1"/>
            <a:r>
              <a:rPr lang="en-US" altLang="zh-CN" sz="2800" dirty="0"/>
              <a:t>  A.</a:t>
            </a:r>
            <a:r>
              <a:rPr lang="zh-CN" altLang="en-US" sz="2800" dirty="0"/>
              <a:t>主体      </a:t>
            </a:r>
            <a:r>
              <a:rPr lang="en-US" altLang="zh-CN" sz="2800" dirty="0"/>
              <a:t>B.</a:t>
            </a:r>
            <a:r>
              <a:rPr lang="zh-CN" altLang="en-US" sz="2800" dirty="0"/>
              <a:t>担当者    </a:t>
            </a:r>
            <a:r>
              <a:rPr lang="en-US" altLang="zh-CN" sz="2800" dirty="0"/>
              <a:t>C.</a:t>
            </a:r>
            <a:r>
              <a:rPr lang="zh-CN" altLang="en-US" sz="2800" dirty="0"/>
              <a:t>基本属性 </a:t>
            </a:r>
          </a:p>
          <a:p>
            <a:pPr eaLnBrk="1" hangingPunct="1"/>
            <a:r>
              <a:rPr lang="zh-CN" altLang="en-US" sz="2800" dirty="0"/>
              <a:t>  </a:t>
            </a:r>
            <a:r>
              <a:rPr lang="en-US" altLang="zh-CN" sz="2800" dirty="0"/>
              <a:t>D.</a:t>
            </a:r>
            <a:r>
              <a:rPr lang="zh-CN" altLang="en-US" sz="2800" dirty="0"/>
              <a:t>源泉   </a:t>
            </a:r>
            <a:r>
              <a:rPr lang="en-US" altLang="zh-CN" sz="2800" dirty="0"/>
              <a:t>E.</a:t>
            </a:r>
            <a:r>
              <a:rPr lang="zh-CN" altLang="en-US" sz="2800" dirty="0"/>
              <a:t>存在方式</a:t>
            </a:r>
          </a:p>
          <a:p>
            <a:pPr eaLnBrk="1" hangingPunct="1"/>
            <a:r>
              <a:rPr lang="en-US" altLang="zh-CN" sz="2800" b="1" dirty="0"/>
              <a:t>5. </a:t>
            </a:r>
            <a:r>
              <a:rPr lang="zh-CN" altLang="en-US" sz="2800" b="1" dirty="0"/>
              <a:t>物质是运动的</a:t>
            </a:r>
          </a:p>
          <a:p>
            <a:pPr eaLnBrk="1" hangingPunct="1"/>
            <a:r>
              <a:rPr lang="en-US" altLang="zh-CN" sz="2800" dirty="0"/>
              <a:t>  A.</a:t>
            </a:r>
            <a:r>
              <a:rPr lang="zh-CN" altLang="en-US" sz="2800" dirty="0"/>
              <a:t>主体    </a:t>
            </a:r>
            <a:r>
              <a:rPr lang="en-US" altLang="zh-CN" sz="2800" dirty="0"/>
              <a:t>B.</a:t>
            </a:r>
            <a:r>
              <a:rPr lang="zh-CN" altLang="en-US" sz="2800" dirty="0"/>
              <a:t>担当者      </a:t>
            </a:r>
            <a:r>
              <a:rPr lang="en-US" altLang="zh-CN" sz="2800" dirty="0"/>
              <a:t>C.</a:t>
            </a:r>
            <a:r>
              <a:rPr lang="zh-CN" altLang="en-US" sz="2800" dirty="0"/>
              <a:t>基本属性  </a:t>
            </a:r>
          </a:p>
          <a:p>
            <a:pPr eaLnBrk="1" hangingPunct="1"/>
            <a:r>
              <a:rPr lang="zh-CN" altLang="en-US" sz="2800" dirty="0"/>
              <a:t>  </a:t>
            </a:r>
            <a:r>
              <a:rPr lang="en-US" altLang="zh-CN" sz="2800" dirty="0"/>
              <a:t>D.</a:t>
            </a:r>
            <a:r>
              <a:rPr lang="zh-CN" altLang="en-US" sz="2800" dirty="0"/>
              <a:t>源泉   </a:t>
            </a:r>
            <a:r>
              <a:rPr lang="en-US" altLang="zh-CN" sz="2800" dirty="0"/>
              <a:t>E.</a:t>
            </a:r>
            <a:r>
              <a:rPr lang="zh-CN" altLang="en-US" sz="2800" dirty="0"/>
              <a:t>存在方式</a:t>
            </a:r>
          </a:p>
        </p:txBody>
      </p:sp>
    </p:spTree>
  </p:cSld>
  <p:clrMapOvr>
    <a:masterClrMapping/>
  </p:clrMapOvr>
  <p:transition>
    <p:random/>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内容占位符 2"/>
          <p:cNvSpPr>
            <a:spLocks noGrp="1"/>
          </p:cNvSpPr>
          <p:nvPr>
            <p:ph type="body" idx="4294967295"/>
          </p:nvPr>
        </p:nvSpPr>
        <p:spPr>
          <a:xfrm>
            <a:off x="2286001" y="1123950"/>
            <a:ext cx="7386320" cy="5019675"/>
          </a:xfrm>
        </p:spPr>
        <p:txBody>
          <a:bodyPr/>
          <a:lstStyle/>
          <a:p>
            <a:pPr eaLnBrk="1" hangingPunct="1"/>
            <a:endParaRPr lang="en-US" altLang="zh-CN" b="1" dirty="0"/>
          </a:p>
          <a:p>
            <a:pPr eaLnBrk="1" hangingPunct="1"/>
            <a:r>
              <a:rPr lang="en-US" altLang="zh-CN" sz="2800" b="1" dirty="0"/>
              <a:t>6.</a:t>
            </a:r>
            <a:r>
              <a:rPr lang="zh-CN" altLang="en-US" sz="2800" b="1" dirty="0"/>
              <a:t>人坐在火车上与火车一起驰往目的地</a:t>
            </a:r>
            <a:r>
              <a:rPr lang="en-US" altLang="zh-CN" sz="2800" b="1" dirty="0"/>
              <a:t>.</a:t>
            </a:r>
          </a:p>
          <a:p>
            <a:pPr eaLnBrk="1" hangingPunct="1"/>
            <a:r>
              <a:rPr lang="zh-CN" altLang="en-US" sz="2800" b="1" dirty="0"/>
              <a:t>从运动与静止的关系来看</a:t>
            </a:r>
            <a:r>
              <a:rPr lang="en-US" altLang="zh-CN" sz="2800" b="1" dirty="0"/>
              <a:t>,</a:t>
            </a:r>
            <a:r>
              <a:rPr lang="zh-CN" altLang="en-US" sz="2800" b="1" dirty="0"/>
              <a:t>这表明</a:t>
            </a:r>
          </a:p>
          <a:p>
            <a:pPr eaLnBrk="1" hangingPunct="1"/>
            <a:r>
              <a:rPr lang="en-US" altLang="zh-CN" sz="2800" dirty="0"/>
              <a:t>  A.</a:t>
            </a:r>
            <a:r>
              <a:rPr lang="zh-CN" altLang="en-US" sz="2800" dirty="0"/>
              <a:t>动中有静     </a:t>
            </a:r>
            <a:r>
              <a:rPr lang="en-US" altLang="zh-CN" sz="2800" dirty="0"/>
              <a:t>B.</a:t>
            </a:r>
            <a:r>
              <a:rPr lang="zh-CN" altLang="en-US" sz="2800" dirty="0"/>
              <a:t>静中有动       </a:t>
            </a:r>
            <a:endParaRPr lang="en-US" altLang="zh-CN" sz="2800" dirty="0"/>
          </a:p>
          <a:p>
            <a:pPr eaLnBrk="1" hangingPunct="1"/>
            <a:r>
              <a:rPr lang="zh-CN" altLang="en-US" sz="2800" dirty="0"/>
              <a:t>  </a:t>
            </a:r>
            <a:r>
              <a:rPr lang="en-US" altLang="zh-CN" sz="2800" dirty="0"/>
              <a:t>C.</a:t>
            </a:r>
            <a:r>
              <a:rPr lang="zh-CN" altLang="en-US" sz="2800" dirty="0"/>
              <a:t>动即静         </a:t>
            </a:r>
            <a:r>
              <a:rPr lang="en-US" altLang="zh-CN" sz="2800" dirty="0"/>
              <a:t>D.</a:t>
            </a:r>
            <a:r>
              <a:rPr lang="zh-CN" altLang="en-US" sz="2800" dirty="0"/>
              <a:t>静即动      </a:t>
            </a:r>
            <a:endParaRPr lang="en-US" altLang="zh-CN" sz="2800" dirty="0"/>
          </a:p>
          <a:p>
            <a:pPr eaLnBrk="1" hangingPunct="1"/>
            <a:r>
              <a:rPr lang="en-US" altLang="zh-CN" sz="2800" dirty="0"/>
              <a:t>  E.</a:t>
            </a:r>
            <a:r>
              <a:rPr lang="zh-CN" altLang="en-US" sz="2800" dirty="0"/>
              <a:t>动非静</a:t>
            </a:r>
            <a:r>
              <a:rPr lang="en-US" altLang="zh-CN" sz="2800" dirty="0"/>
              <a:t>,</a:t>
            </a:r>
            <a:r>
              <a:rPr lang="zh-CN" altLang="en-US" sz="2800" dirty="0"/>
              <a:t>静非动	</a:t>
            </a:r>
          </a:p>
          <a:p>
            <a:pPr eaLnBrk="1" hangingPunct="1"/>
            <a:r>
              <a:rPr lang="en-US" altLang="zh-CN" sz="2800" b="1" dirty="0"/>
              <a:t>7.</a:t>
            </a:r>
            <a:r>
              <a:rPr lang="zh-CN" altLang="en-US" sz="2800" b="1" dirty="0"/>
              <a:t>割裂物质和运动的关系会导致</a:t>
            </a:r>
          </a:p>
          <a:p>
            <a:pPr eaLnBrk="1" hangingPunct="1"/>
            <a:r>
              <a:rPr lang="en-US" altLang="zh-CN" sz="2800" dirty="0"/>
              <a:t>   A.</a:t>
            </a:r>
            <a:r>
              <a:rPr lang="zh-CN" altLang="en-US" sz="2800" dirty="0"/>
              <a:t>唯心主义         </a:t>
            </a:r>
            <a:r>
              <a:rPr lang="en-US" altLang="zh-CN" sz="2800" dirty="0"/>
              <a:t>B.</a:t>
            </a:r>
            <a:r>
              <a:rPr lang="zh-CN" altLang="en-US" sz="2800" dirty="0"/>
              <a:t>形而上学     </a:t>
            </a:r>
          </a:p>
          <a:p>
            <a:pPr eaLnBrk="1" hangingPunct="1"/>
            <a:r>
              <a:rPr lang="zh-CN" altLang="en-US" sz="2800" dirty="0"/>
              <a:t>   </a:t>
            </a:r>
            <a:r>
              <a:rPr lang="en-US" altLang="zh-CN" sz="2800" dirty="0"/>
              <a:t>C.</a:t>
            </a:r>
            <a:r>
              <a:rPr lang="zh-CN" altLang="en-US" sz="2800" dirty="0"/>
              <a:t>相对主义         </a:t>
            </a:r>
            <a:r>
              <a:rPr lang="en-US" altLang="zh-CN" sz="2800" dirty="0"/>
              <a:t>D.</a:t>
            </a:r>
            <a:r>
              <a:rPr lang="zh-CN" altLang="en-US" sz="2800" dirty="0"/>
              <a:t>不可知论  </a:t>
            </a:r>
          </a:p>
          <a:p>
            <a:pPr eaLnBrk="1" hangingPunct="1"/>
            <a:r>
              <a:rPr lang="zh-CN" altLang="en-US" sz="2800" dirty="0"/>
              <a:t>   </a:t>
            </a:r>
            <a:r>
              <a:rPr lang="en-US" altLang="zh-CN" sz="2800" dirty="0"/>
              <a:t>E.</a:t>
            </a:r>
            <a:r>
              <a:rPr lang="zh-CN" altLang="en-US" sz="2800" dirty="0"/>
              <a:t>庸俗唯物主义</a:t>
            </a:r>
          </a:p>
          <a:p>
            <a:pPr eaLnBrk="1" hangingPunct="1"/>
            <a:endParaRPr lang="zh-CN" altLang="en-US" dirty="0"/>
          </a:p>
        </p:txBody>
      </p:sp>
    </p:spTree>
  </p:cSld>
  <p:clrMapOvr>
    <a:masterClrMapping/>
  </p:clrMapOvr>
  <p:transition>
    <p:random/>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内容占位符 2"/>
          <p:cNvSpPr>
            <a:spLocks noGrp="1"/>
          </p:cNvSpPr>
          <p:nvPr>
            <p:ph type="body" idx="4294967295"/>
          </p:nvPr>
        </p:nvSpPr>
        <p:spPr>
          <a:xfrm>
            <a:off x="2590800" y="1123950"/>
            <a:ext cx="8259763" cy="5019675"/>
          </a:xfrm>
        </p:spPr>
        <p:txBody>
          <a:bodyPr/>
          <a:lstStyle/>
          <a:p>
            <a:pPr eaLnBrk="1" hangingPunct="1"/>
            <a:endParaRPr lang="en-US" altLang="zh-CN" b="1" dirty="0"/>
          </a:p>
          <a:p>
            <a:pPr eaLnBrk="1" hangingPunct="1"/>
            <a:r>
              <a:rPr lang="en-US" altLang="zh-CN" sz="2800" b="1" dirty="0">
                <a:latin typeface="宋体" panose="02010600030101010101" pitchFamily="2" charset="-122"/>
                <a:ea typeface="宋体" panose="02010600030101010101" pitchFamily="2" charset="-122"/>
              </a:rPr>
              <a:t>8.</a:t>
            </a:r>
            <a:r>
              <a:rPr lang="zh-CN" altLang="en-US" sz="2800" b="1" dirty="0">
                <a:latin typeface="宋体" panose="02010600030101010101" pitchFamily="2" charset="-122"/>
                <a:ea typeface="宋体" panose="02010600030101010101" pitchFamily="2" charset="-122"/>
              </a:rPr>
              <a:t>割裂绝对运动和相对静止的关系会导致</a:t>
            </a: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形而上学不变论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相对主义和诡辩论  </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主观唯心论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客观唯心论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E."</a:t>
            </a:r>
            <a:r>
              <a:rPr lang="zh-CN" altLang="en-US" sz="2800" dirty="0">
                <a:latin typeface="楷体" panose="02010609060101010101" pitchFamily="49" charset="-122"/>
                <a:ea typeface="楷体" panose="02010609060101010101" pitchFamily="49" charset="-122"/>
              </a:rPr>
              <a:t>灾变论</a:t>
            </a:r>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eaLnBrk="1" hangingPunct="1"/>
            <a:endParaRPr lang="zh-CN" altLang="en-US" dirty="0"/>
          </a:p>
        </p:txBody>
      </p:sp>
    </p:spTree>
  </p:cSld>
  <p:clrMapOvr>
    <a:masterClrMapping/>
  </p:clrMapOvr>
  <p:transition>
    <p:random/>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内容占位符 2"/>
          <p:cNvSpPr>
            <a:spLocks noGrp="1"/>
          </p:cNvSpPr>
          <p:nvPr>
            <p:ph type="body" idx="4294967295"/>
          </p:nvPr>
        </p:nvSpPr>
        <p:spPr>
          <a:xfrm>
            <a:off x="2377440" y="1123950"/>
            <a:ext cx="8473123" cy="5019675"/>
          </a:xfrm>
        </p:spPr>
        <p:txBody>
          <a:bodyPr/>
          <a:lstStyle/>
          <a:p>
            <a:pPr eaLnBrk="1" hangingPunct="1"/>
            <a:endParaRPr lang="en-US" altLang="zh-CN" b="1" dirty="0"/>
          </a:p>
          <a:p>
            <a:pPr eaLnBrk="1" hangingPunct="1"/>
            <a:r>
              <a:rPr lang="en-US" altLang="zh-CN" sz="2800" b="1" dirty="0"/>
              <a:t>9.</a:t>
            </a:r>
            <a:r>
              <a:rPr lang="zh-CN" altLang="en-US" sz="2800" b="1" dirty="0"/>
              <a:t>“原则不是研究的出发点，而是它的结果”，这说明</a:t>
            </a:r>
          </a:p>
          <a:p>
            <a:pPr eaLnBrk="1" hangingPunct="1"/>
            <a:r>
              <a:rPr lang="en-US" altLang="zh-CN" sz="2800" dirty="0"/>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理论和思想不能指导研究工作</a:t>
            </a:r>
          </a:p>
          <a:p>
            <a:pPr eaLnBrk="1" hangingPunct="1"/>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调查研究应当从客观实际出发</a:t>
            </a: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理论、思想是从客观实际中总结概括出来的</a:t>
            </a:r>
          </a:p>
          <a:p>
            <a:pPr eaLnBrk="1" hangingPunct="1"/>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 物质是第一性的，意识是第二性的。</a:t>
            </a:r>
          </a:p>
          <a:p>
            <a:pPr eaLnBrk="1" hangingPunct="1"/>
            <a:r>
              <a:rPr lang="en-US" altLang="zh-CN" sz="2800" dirty="0">
                <a:latin typeface="楷体" panose="02010609060101010101" pitchFamily="49" charset="-122"/>
                <a:ea typeface="楷体" panose="02010609060101010101" pitchFamily="49" charset="-122"/>
              </a:rPr>
              <a:t>  E.</a:t>
            </a:r>
            <a:r>
              <a:rPr lang="zh-CN" altLang="en-US" sz="2800" dirty="0">
                <a:latin typeface="楷体" panose="02010609060101010101" pitchFamily="49" charset="-122"/>
                <a:ea typeface="楷体" panose="02010609060101010101" pitchFamily="49" charset="-122"/>
              </a:rPr>
              <a:t>物质和意识相互独立、平行发展</a:t>
            </a:r>
          </a:p>
          <a:p>
            <a:pPr eaLnBrk="1" hangingPunct="1">
              <a:buFont typeface="Arial" panose="020B0604020202020204" pitchFamily="34" charset="0"/>
              <a:buNone/>
            </a:pPr>
            <a:endParaRPr lang="zh-CN" altLang="en-US" dirty="0"/>
          </a:p>
        </p:txBody>
      </p:sp>
    </p:spTree>
  </p:cSld>
  <p:clrMapOvr>
    <a:masterClrMapping/>
  </p:clrMapOvr>
  <p:transition>
    <p:random/>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49680" y="1123950"/>
            <a:ext cx="10270807" cy="5019675"/>
          </a:xfrm>
        </p:spPr>
        <p:txBody>
          <a:bodyPr/>
          <a:lstStyle/>
          <a:p>
            <a:r>
              <a:rPr lang="en-US" altLang="zh-CN" sz="2800" dirty="0"/>
              <a:t>10.</a:t>
            </a:r>
            <a:r>
              <a:rPr lang="zh-CN" altLang="en-US" sz="2800" dirty="0"/>
              <a:t>鲁迅说过：“描神画鬼，毫无对证，本可以专靠神思，所谓‘天马行空’地挥写了。然而他们写出来的却是三只眼、长颈子，也就是在正常的人体身上增加了眼睛一只，拉长了颈子二三尺而已。”这段话说明，人们头脑中的鬼神观念是   </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头脑中主观自生的   </a:t>
            </a:r>
          </a:p>
          <a:p>
            <a:r>
              <a:rPr lang="en-US" altLang="zh-CN" sz="2800" b="1" dirty="0">
                <a:latin typeface="宋体" panose="02010600030101010101" pitchFamily="2" charset="-122"/>
                <a:ea typeface="宋体" panose="02010600030101010101" pitchFamily="2" charset="-122"/>
              </a:rPr>
              <a:t>B</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人脑对客观世界的歪曲反映  </a:t>
            </a:r>
          </a:p>
          <a:p>
            <a:r>
              <a:rPr lang="en-US" altLang="zh-CN" sz="2800" b="1" dirty="0">
                <a:latin typeface="宋体" panose="02010600030101010101" pitchFamily="2" charset="-122"/>
                <a:ea typeface="宋体" panose="02010600030101010101" pitchFamily="2" charset="-122"/>
              </a:rPr>
              <a:t>C</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人脑对鬼神的虚幻反映   </a:t>
            </a:r>
          </a:p>
          <a:p>
            <a:r>
              <a:rPr lang="en-US" altLang="zh-CN" sz="2800" b="1" dirty="0">
                <a:latin typeface="宋体" panose="02010600030101010101" pitchFamily="2" charset="-122"/>
                <a:ea typeface="宋体" panose="02010600030101010101" pitchFamily="2" charset="-122"/>
              </a:rPr>
              <a:t>D</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可以从人世间找到它的原型   </a:t>
            </a:r>
          </a:p>
          <a:p>
            <a:r>
              <a:rPr lang="en-US" altLang="zh-CN" sz="2800" b="1" dirty="0">
                <a:latin typeface="宋体" panose="02010600030101010101" pitchFamily="2" charset="-122"/>
                <a:ea typeface="宋体" panose="02010600030101010101" pitchFamily="2" charset="-122"/>
              </a:rPr>
              <a:t>E</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人按照自己的形象塑造出来的</a:t>
            </a:r>
          </a:p>
          <a:p>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097281" y="1123950"/>
            <a:ext cx="9702800" cy="5019675"/>
          </a:xfrm>
        </p:spPr>
        <p:txBody>
          <a:bodyPr/>
          <a:lstStyle/>
          <a:p>
            <a:r>
              <a:rPr lang="en-US" altLang="zh-CN" sz="2800" dirty="0"/>
              <a:t>11. </a:t>
            </a:r>
            <a:r>
              <a:rPr lang="zh-CN" altLang="en-US" sz="2800" dirty="0"/>
              <a:t>在显微镜下，却是“一沙一世界”，有的晶莹剔透像宝石，有的金黄酥脆像饼干，即使是司空见惯的柴米油盐，在显微镜下也会展现神奇而充满魅力的另一面。显微镜下的“一沙一世界”表明  </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任何事物都具有无限多样的属性 </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事物的本质随着人们的认识变化而改变  </a:t>
            </a:r>
          </a:p>
          <a:p>
            <a:r>
              <a:rPr lang="en-US" altLang="zh-CN" sz="2800" b="1" dirty="0">
                <a:latin typeface="宋体" panose="02010600030101010101" pitchFamily="2" charset="-122"/>
                <a:ea typeface="宋体" panose="02010600030101010101" pitchFamily="2" charset="-122"/>
              </a:rPr>
              <a:t>C</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人们能够透过对个别事物的认识而达到对世界整体的把握</a:t>
            </a:r>
          </a:p>
          <a:p>
            <a:r>
              <a:rPr lang="en-US" altLang="zh-CN" sz="2800" b="1" dirty="0">
                <a:latin typeface="宋体" panose="02010600030101010101" pitchFamily="2" charset="-122"/>
                <a:ea typeface="宋体" panose="02010600030101010101" pitchFamily="2" charset="-122"/>
              </a:rPr>
              <a:t>D</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人们可以通过制造和使用工具日益深化对客观世界的认识</a:t>
            </a:r>
          </a:p>
          <a:p>
            <a:endParaRPr lang="zh-CN" altLang="en-US"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20801" y="1123950"/>
            <a:ext cx="9570720" cy="5019675"/>
          </a:xfrm>
        </p:spPr>
        <p:txBody>
          <a:bodyPr>
            <a:normAutofit/>
          </a:bodyPr>
          <a:lstStyle/>
          <a:p>
            <a:r>
              <a:rPr lang="en-US" altLang="zh-CN" sz="2800" dirty="0"/>
              <a:t>12.</a:t>
            </a:r>
            <a:r>
              <a:rPr lang="zh-CN" altLang="en-US" sz="2800" dirty="0"/>
              <a:t>中国古代哲学家王夫之认为：“动静者，乃阴阳之动静也。”“静者静动，非不动也。”这在哲学上的含义是</a:t>
            </a:r>
            <a:endParaRPr lang="en-US" altLang="zh-CN" sz="2800"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运动和静止是事物的固有属性</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静止是运动的特殊状态</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静止是相对的</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静止就是不动</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运动是静止的总和。</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标题 2049"/>
          <p:cNvSpPr>
            <a:spLocks noGrp="1"/>
          </p:cNvSpPr>
          <p:nvPr>
            <p:ph type="ctrTitle"/>
          </p:nvPr>
        </p:nvSpPr>
        <p:spPr>
          <a:xfrm>
            <a:off x="2976880" y="1938685"/>
            <a:ext cx="5974080" cy="1759555"/>
          </a:xfrm>
        </p:spPr>
        <p:txBody>
          <a:bodyPr>
            <a:normAutofit/>
          </a:bodyPr>
          <a:lstStyle/>
          <a:p>
            <a:pPr eaLnBrk="1" hangingPunct="1"/>
            <a:r>
              <a:rPr lang="zh-CN" altLang="en-US" b="1" u="sng" dirty="0">
                <a:solidFill>
                  <a:srgbClr val="FF0000"/>
                </a:solidFill>
                <a:latin typeface="Verdana" panose="020B0604030504040204" pitchFamily="34" charset="0"/>
              </a:rPr>
              <a:t>第三章   唯物辩证法体系</a:t>
            </a:r>
          </a:p>
        </p:txBody>
      </p:sp>
      <p:sp>
        <p:nvSpPr>
          <p:cNvPr id="3" name="文本占位符 2"/>
          <p:cNvSpPr>
            <a:spLocks noGrp="1"/>
          </p:cNvSpPr>
          <p:nvPr>
            <p:ph type="body" sz="quarter" idx="10"/>
          </p:nvPr>
        </p:nvSpPr>
        <p:spPr/>
        <p:txBody>
          <a:bodyPr/>
          <a:lstStyle/>
          <a:p>
            <a:endParaRPr lang="zh-CN" altLang="en-US"/>
          </a:p>
        </p:txBody>
      </p:sp>
      <p:sp>
        <p:nvSpPr>
          <p:cNvPr id="4" name="文本占位符 3"/>
          <p:cNvSpPr>
            <a:spLocks noGrp="1"/>
          </p:cNvSpPr>
          <p:nvPr>
            <p:ph type="body" sz="quarter" idx="11"/>
          </p:nvPr>
        </p:nvSpPr>
        <p:spPr/>
        <p:txBody>
          <a:bodyPr/>
          <a:lstStyle/>
          <a:p>
            <a:endParaRPr lang="zh-CN" altLang="en-US"/>
          </a:p>
        </p:txBody>
      </p:sp>
    </p:spTree>
  </p:cSld>
  <p:clrMapOvr>
    <a:masterClrMapping/>
  </p:clrMapOvr>
  <p:transition>
    <p:random/>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
        <p:nvSpPr>
          <p:cNvPr id="276482" name="文本框 64514"/>
          <p:cNvSpPr txBox="1">
            <a:spLocks noChangeArrowheads="1"/>
          </p:cNvSpPr>
          <p:nvPr/>
        </p:nvSpPr>
        <p:spPr bwMode="auto">
          <a:xfrm>
            <a:off x="3184525" y="722313"/>
            <a:ext cx="184150" cy="366712"/>
          </a:xfrm>
          <a:prstGeom prst="rect">
            <a:avLst/>
          </a:prstGeom>
          <a:noFill/>
          <a:ln w="9525">
            <a:noFill/>
            <a:miter lim="800000"/>
          </a:ln>
        </p:spPr>
        <p:txBody>
          <a:bodyPr wrap="none">
            <a:spAutoFit/>
          </a:bodyPr>
          <a:lstStyle/>
          <a:p>
            <a:endParaRPr lang="zh-CN" altLang="en-US"/>
          </a:p>
        </p:txBody>
      </p:sp>
      <p:grpSp>
        <p:nvGrpSpPr>
          <p:cNvPr id="64516" name="组合 64515"/>
          <p:cNvGrpSpPr/>
          <p:nvPr/>
        </p:nvGrpSpPr>
        <p:grpSpPr bwMode="auto">
          <a:xfrm>
            <a:off x="3657600" y="1905000"/>
            <a:ext cx="4724400" cy="685800"/>
            <a:chOff x="1296" y="1824"/>
            <a:chExt cx="2976" cy="432"/>
          </a:xfrm>
        </p:grpSpPr>
        <p:sp>
          <p:nvSpPr>
            <p:cNvPr id="64517" name="圆角矩形 64516"/>
            <p:cNvSpPr/>
            <p:nvPr/>
          </p:nvSpPr>
          <p:spPr>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tileRect/>
            </a:gradFill>
            <a:ln w="12700" cap="flat" cmpd="sng">
              <a:solidFill>
                <a:schemeClr val="bg1"/>
              </a:solidFill>
              <a:prstDash val="solid"/>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276502" name="菱形 64517"/>
            <p:cNvSpPr>
              <a:spLocks noChangeArrowheads="1"/>
            </p:cNvSpPr>
            <p:nvPr/>
          </p:nvSpPr>
          <p:spPr bwMode="auto">
            <a:xfrm>
              <a:off x="1296" y="1824"/>
              <a:ext cx="432" cy="432"/>
            </a:xfrm>
            <a:prstGeom prst="diamond">
              <a:avLst/>
            </a:prstGeom>
            <a:solidFill>
              <a:schemeClr val="accent2"/>
            </a:solidFill>
            <a:ln w="25400">
              <a:solidFill>
                <a:schemeClr val="bg1"/>
              </a:solidFill>
              <a:miter lim="800000"/>
            </a:ln>
          </p:spPr>
          <p:txBody>
            <a:bodyPr/>
            <a:lstStyle/>
            <a:p>
              <a:endParaRPr lang="zh-CN" altLang="en-US"/>
            </a:p>
          </p:txBody>
        </p:sp>
        <p:sp>
          <p:nvSpPr>
            <p:cNvPr id="276503" name="文本框 64518"/>
            <p:cNvSpPr txBox="1">
              <a:spLocks noChangeArrowheads="1"/>
            </p:cNvSpPr>
            <p:nvPr/>
          </p:nvSpPr>
          <p:spPr bwMode="auto">
            <a:xfrm>
              <a:off x="1680" y="1934"/>
              <a:ext cx="2160" cy="288"/>
            </a:xfrm>
            <a:prstGeom prst="rect">
              <a:avLst/>
            </a:prstGeom>
            <a:noFill/>
            <a:ln w="9525">
              <a:noFill/>
              <a:miter lim="800000"/>
            </a:ln>
          </p:spPr>
          <p:txBody>
            <a:bodyPr>
              <a:spAutoFit/>
            </a:bodyPr>
            <a:lstStyle/>
            <a:p>
              <a:pPr algn="ctr" eaLnBrk="0" hangingPunct="0"/>
              <a:r>
                <a:rPr lang="zh-CN" altLang="en-US" sz="2400" b="1">
                  <a:solidFill>
                    <a:srgbClr val="000000"/>
                  </a:solidFill>
                </a:rPr>
                <a:t>世界的普遍联系</a:t>
              </a:r>
            </a:p>
          </p:txBody>
        </p:sp>
        <p:sp>
          <p:nvSpPr>
            <p:cNvPr id="276504" name="文本框 64519"/>
            <p:cNvSpPr txBox="1">
              <a:spLocks noChangeArrowheads="1"/>
            </p:cNvSpPr>
            <p:nvPr/>
          </p:nvSpPr>
          <p:spPr bwMode="auto">
            <a:xfrm>
              <a:off x="1393" y="1886"/>
              <a:ext cx="223" cy="288"/>
            </a:xfrm>
            <a:prstGeom prst="rect">
              <a:avLst/>
            </a:prstGeom>
            <a:noFill/>
            <a:ln w="9525">
              <a:noFill/>
              <a:miter lim="800000"/>
            </a:ln>
          </p:spPr>
          <p:txBody>
            <a:bodyPr wrap="none">
              <a:spAutoFit/>
            </a:bodyPr>
            <a:lstStyle/>
            <a:p>
              <a:pPr algn="ctr" eaLnBrk="0" hangingPunct="0"/>
              <a:r>
                <a:rPr lang="en-US" altLang="zh-CN" sz="2400">
                  <a:solidFill>
                    <a:schemeClr val="bg1"/>
                  </a:solidFill>
                </a:rPr>
                <a:t>1</a:t>
              </a:r>
            </a:p>
          </p:txBody>
        </p:sp>
      </p:grpSp>
      <p:grpSp>
        <p:nvGrpSpPr>
          <p:cNvPr id="64521" name="组合 64520"/>
          <p:cNvGrpSpPr/>
          <p:nvPr/>
        </p:nvGrpSpPr>
        <p:grpSpPr bwMode="auto">
          <a:xfrm>
            <a:off x="3657600" y="2743200"/>
            <a:ext cx="4724400" cy="685800"/>
            <a:chOff x="1296" y="1824"/>
            <a:chExt cx="2976" cy="432"/>
          </a:xfrm>
        </p:grpSpPr>
        <p:sp>
          <p:nvSpPr>
            <p:cNvPr id="64522" name="圆角矩形 64521"/>
            <p:cNvSpPr/>
            <p:nvPr/>
          </p:nvSpPr>
          <p:spPr>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tileRect/>
            </a:gradFill>
            <a:ln w="12700" cap="flat" cmpd="sng">
              <a:solidFill>
                <a:schemeClr val="bg1"/>
              </a:solidFill>
              <a:prstDash val="solid"/>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276498" name="菱形 64522"/>
            <p:cNvSpPr>
              <a:spLocks noChangeArrowheads="1"/>
            </p:cNvSpPr>
            <p:nvPr/>
          </p:nvSpPr>
          <p:spPr bwMode="auto">
            <a:xfrm>
              <a:off x="1296" y="1824"/>
              <a:ext cx="432" cy="432"/>
            </a:xfrm>
            <a:prstGeom prst="diamond">
              <a:avLst/>
            </a:prstGeom>
            <a:solidFill>
              <a:schemeClr val="accent1"/>
            </a:solidFill>
            <a:ln w="25400">
              <a:solidFill>
                <a:schemeClr val="bg1"/>
              </a:solidFill>
              <a:miter lim="800000"/>
            </a:ln>
          </p:spPr>
          <p:txBody>
            <a:bodyPr/>
            <a:lstStyle/>
            <a:p>
              <a:endParaRPr lang="zh-CN" altLang="en-US"/>
            </a:p>
          </p:txBody>
        </p:sp>
        <p:sp>
          <p:nvSpPr>
            <p:cNvPr id="276499" name="文本框 64523"/>
            <p:cNvSpPr txBox="1">
              <a:spLocks noChangeArrowheads="1"/>
            </p:cNvSpPr>
            <p:nvPr/>
          </p:nvSpPr>
          <p:spPr bwMode="auto">
            <a:xfrm>
              <a:off x="1680" y="1934"/>
              <a:ext cx="2160" cy="288"/>
            </a:xfrm>
            <a:prstGeom prst="rect">
              <a:avLst/>
            </a:prstGeom>
            <a:noFill/>
            <a:ln w="9525">
              <a:noFill/>
              <a:miter lim="800000"/>
            </a:ln>
          </p:spPr>
          <p:txBody>
            <a:bodyPr>
              <a:spAutoFit/>
            </a:bodyPr>
            <a:lstStyle/>
            <a:p>
              <a:pPr algn="ctr" eaLnBrk="0" hangingPunct="0"/>
              <a:r>
                <a:rPr lang="zh-CN" altLang="en-US" sz="2400" b="1">
                  <a:solidFill>
                    <a:srgbClr val="000000"/>
                  </a:solidFill>
                </a:rPr>
                <a:t>事物的永恒发展</a:t>
              </a:r>
            </a:p>
          </p:txBody>
        </p:sp>
        <p:sp>
          <p:nvSpPr>
            <p:cNvPr id="276500" name="文本框 64524"/>
            <p:cNvSpPr txBox="1">
              <a:spLocks noChangeArrowheads="1"/>
            </p:cNvSpPr>
            <p:nvPr/>
          </p:nvSpPr>
          <p:spPr bwMode="auto">
            <a:xfrm>
              <a:off x="1393" y="1886"/>
              <a:ext cx="223" cy="288"/>
            </a:xfrm>
            <a:prstGeom prst="rect">
              <a:avLst/>
            </a:prstGeom>
            <a:noFill/>
            <a:ln w="9525">
              <a:noFill/>
              <a:miter lim="800000"/>
            </a:ln>
          </p:spPr>
          <p:txBody>
            <a:bodyPr wrap="none">
              <a:spAutoFit/>
            </a:bodyPr>
            <a:lstStyle/>
            <a:p>
              <a:pPr algn="ctr" eaLnBrk="0" hangingPunct="0"/>
              <a:r>
                <a:rPr lang="en-US" altLang="zh-CN" sz="2400">
                  <a:solidFill>
                    <a:schemeClr val="bg1"/>
                  </a:solidFill>
                </a:rPr>
                <a:t>2</a:t>
              </a:r>
            </a:p>
          </p:txBody>
        </p:sp>
      </p:grpSp>
      <p:grpSp>
        <p:nvGrpSpPr>
          <p:cNvPr id="64526" name="组合 64525"/>
          <p:cNvGrpSpPr/>
          <p:nvPr/>
        </p:nvGrpSpPr>
        <p:grpSpPr bwMode="auto">
          <a:xfrm>
            <a:off x="3657600" y="3581400"/>
            <a:ext cx="4724400" cy="685800"/>
            <a:chOff x="1296" y="1824"/>
            <a:chExt cx="2976" cy="432"/>
          </a:xfrm>
        </p:grpSpPr>
        <p:sp>
          <p:nvSpPr>
            <p:cNvPr id="64527" name="圆角矩形 64526"/>
            <p:cNvSpPr/>
            <p:nvPr/>
          </p:nvSpPr>
          <p:spPr>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tileRect/>
            </a:gradFill>
            <a:ln w="12700" cap="flat" cmpd="sng">
              <a:solidFill>
                <a:schemeClr val="bg1"/>
              </a:solidFill>
              <a:prstDash val="solid"/>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276494" name="菱形 64527"/>
            <p:cNvSpPr>
              <a:spLocks noChangeArrowheads="1"/>
            </p:cNvSpPr>
            <p:nvPr/>
          </p:nvSpPr>
          <p:spPr bwMode="auto">
            <a:xfrm>
              <a:off x="1296" y="1824"/>
              <a:ext cx="432" cy="432"/>
            </a:xfrm>
            <a:prstGeom prst="diamond">
              <a:avLst/>
            </a:prstGeom>
            <a:solidFill>
              <a:schemeClr val="hlink"/>
            </a:solidFill>
            <a:ln w="25400">
              <a:solidFill>
                <a:schemeClr val="bg1"/>
              </a:solidFill>
              <a:miter lim="800000"/>
            </a:ln>
          </p:spPr>
          <p:txBody>
            <a:bodyPr/>
            <a:lstStyle/>
            <a:p>
              <a:endParaRPr lang="zh-CN" altLang="en-US"/>
            </a:p>
          </p:txBody>
        </p:sp>
        <p:sp>
          <p:nvSpPr>
            <p:cNvPr id="276495" name="文本框 64528"/>
            <p:cNvSpPr txBox="1">
              <a:spLocks noChangeArrowheads="1"/>
            </p:cNvSpPr>
            <p:nvPr/>
          </p:nvSpPr>
          <p:spPr bwMode="auto">
            <a:xfrm>
              <a:off x="1680" y="1934"/>
              <a:ext cx="2160" cy="288"/>
            </a:xfrm>
            <a:prstGeom prst="rect">
              <a:avLst/>
            </a:prstGeom>
            <a:noFill/>
            <a:ln w="9525">
              <a:noFill/>
              <a:miter lim="800000"/>
            </a:ln>
          </p:spPr>
          <p:txBody>
            <a:bodyPr>
              <a:spAutoFit/>
            </a:bodyPr>
            <a:lstStyle/>
            <a:p>
              <a:pPr algn="ctr" eaLnBrk="0" hangingPunct="0"/>
              <a:r>
                <a:rPr lang="zh-CN" altLang="en-US" sz="2400" b="1">
                  <a:solidFill>
                    <a:srgbClr val="000000"/>
                  </a:solidFill>
                </a:rPr>
                <a:t>唯物辩证法的基本规律</a:t>
              </a:r>
            </a:p>
          </p:txBody>
        </p:sp>
        <p:sp>
          <p:nvSpPr>
            <p:cNvPr id="276496" name="文本框 64529"/>
            <p:cNvSpPr txBox="1">
              <a:spLocks noChangeArrowheads="1"/>
            </p:cNvSpPr>
            <p:nvPr/>
          </p:nvSpPr>
          <p:spPr bwMode="auto">
            <a:xfrm>
              <a:off x="1393" y="1886"/>
              <a:ext cx="223" cy="288"/>
            </a:xfrm>
            <a:prstGeom prst="rect">
              <a:avLst/>
            </a:prstGeom>
            <a:noFill/>
            <a:ln w="9525">
              <a:noFill/>
              <a:miter lim="800000"/>
            </a:ln>
          </p:spPr>
          <p:txBody>
            <a:bodyPr wrap="none">
              <a:spAutoFit/>
            </a:bodyPr>
            <a:lstStyle/>
            <a:p>
              <a:pPr algn="ctr" eaLnBrk="0" hangingPunct="0"/>
              <a:r>
                <a:rPr lang="en-US" altLang="zh-CN" sz="2400">
                  <a:solidFill>
                    <a:schemeClr val="bg1"/>
                  </a:solidFill>
                </a:rPr>
                <a:t>3</a:t>
              </a:r>
            </a:p>
          </p:txBody>
        </p:sp>
      </p:grpSp>
      <p:grpSp>
        <p:nvGrpSpPr>
          <p:cNvPr id="64531" name="组合 64530"/>
          <p:cNvGrpSpPr/>
          <p:nvPr/>
        </p:nvGrpSpPr>
        <p:grpSpPr bwMode="auto">
          <a:xfrm>
            <a:off x="3657600" y="4495800"/>
            <a:ext cx="4724400" cy="685800"/>
            <a:chOff x="1296" y="1824"/>
            <a:chExt cx="2976" cy="432"/>
          </a:xfrm>
        </p:grpSpPr>
        <p:sp>
          <p:nvSpPr>
            <p:cNvPr id="64532" name="圆角矩形 64531"/>
            <p:cNvSpPr/>
            <p:nvPr/>
          </p:nvSpPr>
          <p:spPr>
            <a:xfrm>
              <a:off x="1536" y="1899"/>
              <a:ext cx="273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tileRect/>
            </a:gradFill>
            <a:ln w="12700" cap="flat" cmpd="sng">
              <a:solidFill>
                <a:schemeClr val="bg1"/>
              </a:solidFill>
              <a:prstDash val="solid"/>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276490" name="菱形 64532"/>
            <p:cNvSpPr>
              <a:spLocks noChangeArrowheads="1"/>
            </p:cNvSpPr>
            <p:nvPr/>
          </p:nvSpPr>
          <p:spPr bwMode="auto">
            <a:xfrm>
              <a:off x="1296" y="1824"/>
              <a:ext cx="432" cy="432"/>
            </a:xfrm>
            <a:prstGeom prst="diamond">
              <a:avLst/>
            </a:prstGeom>
            <a:solidFill>
              <a:schemeClr val="folHlink"/>
            </a:solidFill>
            <a:ln w="25400">
              <a:solidFill>
                <a:schemeClr val="bg1"/>
              </a:solidFill>
              <a:miter lim="800000"/>
            </a:ln>
          </p:spPr>
          <p:txBody>
            <a:bodyPr/>
            <a:lstStyle/>
            <a:p>
              <a:endParaRPr lang="zh-CN" altLang="en-US"/>
            </a:p>
          </p:txBody>
        </p:sp>
        <p:sp>
          <p:nvSpPr>
            <p:cNvPr id="276491" name="文本框 64533"/>
            <p:cNvSpPr txBox="1">
              <a:spLocks noChangeArrowheads="1"/>
            </p:cNvSpPr>
            <p:nvPr/>
          </p:nvSpPr>
          <p:spPr bwMode="auto">
            <a:xfrm>
              <a:off x="1680" y="1934"/>
              <a:ext cx="2160" cy="288"/>
            </a:xfrm>
            <a:prstGeom prst="rect">
              <a:avLst/>
            </a:prstGeom>
            <a:noFill/>
            <a:ln w="9525">
              <a:noFill/>
              <a:miter lim="800000"/>
            </a:ln>
          </p:spPr>
          <p:txBody>
            <a:bodyPr>
              <a:spAutoFit/>
            </a:bodyPr>
            <a:lstStyle/>
            <a:p>
              <a:pPr algn="ctr" eaLnBrk="0" hangingPunct="0"/>
              <a:r>
                <a:rPr lang="zh-CN" altLang="en-US" sz="2400" b="1">
                  <a:solidFill>
                    <a:srgbClr val="000000"/>
                  </a:solidFill>
                </a:rPr>
                <a:t>唯物辩证法的基本范畴</a:t>
              </a:r>
            </a:p>
          </p:txBody>
        </p:sp>
        <p:sp>
          <p:nvSpPr>
            <p:cNvPr id="276492" name="文本框 64534"/>
            <p:cNvSpPr txBox="1">
              <a:spLocks noChangeArrowheads="1"/>
            </p:cNvSpPr>
            <p:nvPr/>
          </p:nvSpPr>
          <p:spPr bwMode="auto">
            <a:xfrm>
              <a:off x="1393" y="1886"/>
              <a:ext cx="223" cy="288"/>
            </a:xfrm>
            <a:prstGeom prst="rect">
              <a:avLst/>
            </a:prstGeom>
            <a:noFill/>
            <a:ln w="9525">
              <a:noFill/>
              <a:miter lim="800000"/>
            </a:ln>
          </p:spPr>
          <p:txBody>
            <a:bodyPr wrap="none">
              <a:spAutoFit/>
            </a:bodyPr>
            <a:lstStyle/>
            <a:p>
              <a:pPr algn="ctr" eaLnBrk="0" hangingPunct="0"/>
              <a:r>
                <a:rPr lang="en-US" altLang="zh-CN" sz="2400">
                  <a:solidFill>
                    <a:schemeClr val="bg1"/>
                  </a:solidFill>
                </a:rPr>
                <a:t>4</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barn(inVertical)">
                                      <p:cBhvr>
                                        <p:cTn id="7" dur="500"/>
                                        <p:tgtEl>
                                          <p:spTgt spid="645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4521"/>
                                        </p:tgtEl>
                                        <p:attrNameLst>
                                          <p:attrName>style.visibility</p:attrName>
                                        </p:attrNameLst>
                                      </p:cBhvr>
                                      <p:to>
                                        <p:strVal val="visible"/>
                                      </p:to>
                                    </p:set>
                                    <p:animEffect transition="in" filter="barn(inVertical)">
                                      <p:cBhvr>
                                        <p:cTn id="12" dur="500"/>
                                        <p:tgtEl>
                                          <p:spTgt spid="645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4526"/>
                                        </p:tgtEl>
                                        <p:attrNameLst>
                                          <p:attrName>style.visibility</p:attrName>
                                        </p:attrNameLst>
                                      </p:cBhvr>
                                      <p:to>
                                        <p:strVal val="visible"/>
                                      </p:to>
                                    </p:set>
                                    <p:animEffect transition="in" filter="barn(inVertical)">
                                      <p:cBhvr>
                                        <p:cTn id="17" dur="500"/>
                                        <p:tgtEl>
                                          <p:spTgt spid="645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4531"/>
                                        </p:tgtEl>
                                        <p:attrNameLst>
                                          <p:attrName>style.visibility</p:attrName>
                                        </p:attrNameLst>
                                      </p:cBhvr>
                                      <p:to>
                                        <p:strVal val="visible"/>
                                      </p:to>
                                    </p:set>
                                    <p:animEffect transition="in" filter="barn(inVertical)">
                                      <p:cBhvr>
                                        <p:cTn id="22" dur="500"/>
                                        <p:tgtEl>
                                          <p:spTgt spid="64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8640" y="1016000"/>
            <a:ext cx="6541135" cy="2804160"/>
          </a:xfrm>
        </p:spPr>
        <p:txBody>
          <a:bodyPr>
            <a:noAutofit/>
          </a:bodyPr>
          <a:lstStyle/>
          <a:p>
            <a:r>
              <a:rPr lang="zh-CN" altLang="en-US" sz="3200" b="0" dirty="0">
                <a:latin typeface="楷体" panose="02010609060101010101" pitchFamily="49" charset="-122"/>
                <a:ea typeface="楷体" panose="02010609060101010101" pitchFamily="49" charset="-122"/>
              </a:rPr>
              <a:t>第二，我们失去了生活的本质，失去了自我，过着一种不真实的生活。</a:t>
            </a:r>
            <a:br>
              <a:rPr lang="en-US" altLang="zh-CN" sz="3200" b="0" dirty="0">
                <a:latin typeface="楷体" panose="02010609060101010101" pitchFamily="49" charset="-122"/>
                <a:ea typeface="楷体" panose="02010609060101010101" pitchFamily="49" charset="-122"/>
              </a:rPr>
            </a:br>
            <a:endParaRPr lang="zh-CN" altLang="en-US" sz="3200" b="0" dirty="0">
              <a:latin typeface="楷体" panose="02010609060101010101" pitchFamily="49" charset="-122"/>
              <a:ea typeface="楷体" panose="02010609060101010101" pitchFamily="49" charset="-122"/>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90240" y="2070558"/>
            <a:ext cx="8092917" cy="1621509"/>
          </a:xfrm>
        </p:spPr>
        <p:txBody>
          <a:bodyPr/>
          <a:lstStyle/>
          <a:p>
            <a:r>
              <a:rPr lang="zh-CN" altLang="en-US" dirty="0">
                <a:solidFill>
                  <a:srgbClr val="FF0000"/>
                </a:solidFill>
              </a:rPr>
              <a:t>第一节  世界的普遍联系</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04159" y="751841"/>
            <a:ext cx="6360161" cy="873760"/>
          </a:xfrm>
        </p:spPr>
        <p:txBody>
          <a:bodyPr>
            <a:noAutofit/>
          </a:bodyPr>
          <a:lstStyle/>
          <a:p>
            <a:r>
              <a:rPr lang="zh-CN" altLang="en-US" sz="3200" dirty="0">
                <a:solidFill>
                  <a:srgbClr val="FF0000"/>
                </a:solidFill>
                <a:latin typeface="宋体" panose="02010600030101010101" pitchFamily="2" charset="-122"/>
                <a:ea typeface="宋体" panose="02010600030101010101" pitchFamily="2" charset="-122"/>
              </a:rPr>
              <a:t>一、人类思维方式的演进</a:t>
            </a:r>
          </a:p>
        </p:txBody>
      </p:sp>
      <p:sp>
        <p:nvSpPr>
          <p:cNvPr id="3" name="文本占位符 2"/>
          <p:cNvSpPr>
            <a:spLocks noGrp="1"/>
          </p:cNvSpPr>
          <p:nvPr>
            <p:ph type="body" idx="1"/>
          </p:nvPr>
        </p:nvSpPr>
        <p:spPr>
          <a:xfrm>
            <a:off x="2875280" y="1778001"/>
            <a:ext cx="7437120" cy="3840479"/>
          </a:xfrm>
        </p:spPr>
        <p:txBody>
          <a:bodyPr>
            <a:noAutofit/>
          </a:bodyPr>
          <a:lstStyle/>
          <a:p>
            <a:r>
              <a:rPr lang="en-US" altLang="zh-CN" sz="2800" dirty="0"/>
              <a:t>1.</a:t>
            </a:r>
            <a:r>
              <a:rPr lang="zh-CN" altLang="en-US" sz="2800" dirty="0"/>
              <a:t>古代的朴素辩证法</a:t>
            </a:r>
            <a:endParaRPr lang="en-US" altLang="zh-CN" sz="2800" dirty="0"/>
          </a:p>
          <a:p>
            <a:r>
              <a:rPr lang="zh-CN" altLang="en-US" sz="2800" dirty="0">
                <a:latin typeface="楷体" panose="02010609060101010101" pitchFamily="49" charset="-122"/>
                <a:ea typeface="楷体" panose="02010609060101010101" pitchFamily="49" charset="-122"/>
              </a:rPr>
              <a:t>由古希腊哲学家赫拉克利特首先提出：认为“一切都存在又不存在，因为一切都在不断变化，不断地生成和消失。”它“虽然正确把握了现象的总的画面的一般性质，却不足以说明构成这幅总画面的各个细节；而我们要是不知道这些细节，就看不清总画面。”（文集，卷三，</a:t>
            </a:r>
            <a:r>
              <a:rPr lang="en-US" altLang="zh-CN" sz="2800" dirty="0">
                <a:latin typeface="楷体" panose="02010609060101010101" pitchFamily="49" charset="-122"/>
                <a:ea typeface="楷体" panose="02010609060101010101" pitchFamily="49" charset="-122"/>
              </a:rPr>
              <a:t>P538-539</a:t>
            </a:r>
            <a:r>
              <a:rPr lang="zh-CN" altLang="en-US" sz="2800" dirty="0">
                <a:latin typeface="楷体" panose="02010609060101010101" pitchFamily="49" charset="-122"/>
                <a:ea typeface="楷体" panose="02010609060101010101" pitchFamily="49" charset="-122"/>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016000"/>
            <a:ext cx="7120765" cy="4226560"/>
          </a:xfrm>
        </p:spPr>
        <p:txBody>
          <a:bodyPr>
            <a:noAutofit/>
          </a:bodyPr>
          <a:lstStyle/>
          <a:p>
            <a:r>
              <a:rPr lang="en-US" altLang="zh-CN" sz="2800" dirty="0"/>
              <a:t>   2.</a:t>
            </a:r>
            <a:r>
              <a:rPr lang="zh-CN" altLang="en-US" sz="2800" dirty="0"/>
              <a:t>形而上学阶段</a:t>
            </a:r>
            <a:endParaRPr lang="en-US" altLang="zh-CN" sz="2800" dirty="0"/>
          </a:p>
          <a:p>
            <a:r>
              <a:rPr lang="en-US" altLang="zh-CN" sz="2800" dirty="0">
                <a:latin typeface="楷体" panose="02010609060101010101" pitchFamily="49" charset="-122"/>
                <a:ea typeface="楷体" panose="02010609060101010101" pitchFamily="49" charset="-122"/>
              </a:rPr>
              <a:t>  15</a:t>
            </a:r>
            <a:r>
              <a:rPr lang="zh-CN" altLang="en-US" sz="2800" dirty="0">
                <a:latin typeface="楷体" panose="02010609060101010101" pitchFamily="49" charset="-122"/>
                <a:ea typeface="楷体" panose="02010609060101010101" pitchFamily="49" charset="-122"/>
              </a:rPr>
              <a:t>世纪后半叶开始，自然科学出于“搜集材料”阶段：“把各种自然物和自然偶成孤立起来，撇开宏大的总的联系去进行考察，因此，就不是从运动状态，而是从静止状态去考察</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这种考察方法被培根和洛克从自然科学中移植哲学以后，就造成了最近几个世纪所特有的局限性，即形而上学的思维方式。”</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762000"/>
            <a:ext cx="7212205" cy="5079999"/>
          </a:xfrm>
        </p:spPr>
        <p:txBody>
          <a:bodyPr>
            <a:noAutofit/>
          </a:bodyPr>
          <a:lstStyle/>
          <a:p>
            <a:r>
              <a:rPr lang="zh-CN" altLang="en-US" sz="2800" dirty="0">
                <a:latin typeface="楷体" panose="02010609060101010101" pitchFamily="49" charset="-122"/>
                <a:ea typeface="楷体" panose="02010609060101010101" pitchFamily="49" charset="-122"/>
              </a:rPr>
              <a:t>形而上学的思维方式的缺陷是：</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第一，事物以及在思想上的反映即概念，是孤立的，应当逐个的分别加以考察的、固定的、僵死的、一成不变的研究对象。（只见树木，不见森林）</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第二，“他们在绝对不相容的对立中思维；他们的说法是：‘是就是，不是就不是，除此而外，都是鬼话。’”</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“形而上学的考察方式，虽然在相当广泛的、各依对象性质而大小不同领域中是合理的，而且是十分必要的。“（文集，卷三</a:t>
            </a:r>
            <a:r>
              <a:rPr lang="en-US" altLang="zh-CN" sz="2800" dirty="0">
                <a:latin typeface="楷体" panose="02010609060101010101" pitchFamily="49" charset="-122"/>
                <a:ea typeface="楷体" panose="02010609060101010101" pitchFamily="49" charset="-122"/>
              </a:rPr>
              <a:t>539-540</a:t>
            </a:r>
            <a:r>
              <a:rPr lang="zh-CN" altLang="en-US" sz="2800" dirty="0">
                <a:latin typeface="楷体" panose="02010609060101010101" pitchFamily="49" charset="-122"/>
                <a:ea typeface="楷体" panose="02010609060101010101" pitchFamily="49" charset="-122"/>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680720"/>
            <a:ext cx="7567805" cy="5679440"/>
          </a:xfrm>
        </p:spPr>
        <p:txBody>
          <a:bodyPr>
            <a:noAutofit/>
          </a:bodyPr>
          <a:lstStyle/>
          <a:p>
            <a:r>
              <a:rPr lang="en-US" altLang="zh-CN" sz="2800" dirty="0"/>
              <a:t>3.</a:t>
            </a:r>
            <a:r>
              <a:rPr lang="zh-CN" altLang="en-US" sz="2800" dirty="0"/>
              <a:t>唯心主义辩证法</a:t>
            </a:r>
            <a:endParaRPr lang="en-US" altLang="zh-CN" sz="2800" dirty="0"/>
          </a:p>
          <a:p>
            <a:r>
              <a:rPr lang="zh-CN" altLang="en-US" sz="2800" dirty="0">
                <a:latin typeface="楷体" panose="02010609060101010101" pitchFamily="49" charset="-122"/>
                <a:ea typeface="楷体" panose="02010609060101010101" pitchFamily="49" charset="-122"/>
              </a:rPr>
              <a:t>   “这种近代德国哲学在黑格尔的体系中完成了。在这个体系中，黑格尔第一次</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这是他的伟大功绩</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把整个自然界的历史的和精神的世界描写为我一个过程，即把</a:t>
            </a:r>
            <a:r>
              <a:rPr lang="zh-CN" altLang="en-US" sz="2800">
                <a:latin typeface="楷体" panose="02010609060101010101" pitchFamily="49" charset="-122"/>
                <a:ea typeface="楷体" panose="02010609060101010101" pitchFamily="49" charset="-122"/>
              </a:rPr>
              <a:t>它描写为处于不断</a:t>
            </a:r>
            <a:r>
              <a:rPr lang="zh-CN" altLang="en-US" sz="2800" dirty="0">
                <a:latin typeface="楷体" panose="02010609060101010101" pitchFamily="49" charset="-122"/>
                <a:ea typeface="楷体" panose="02010609060101010101" pitchFamily="49" charset="-122"/>
              </a:rPr>
              <a:t>运动、变化、转变和发展中，并企图揭示这种运动和发展的内在联系。”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黑格尔体系没有解决向自己提出的这个任务，主要是因为他受到三种限制：第一，自己的必然有限的知识的限制；第二，他那个时代有限的知识和见解的限制；第三，他是一个唯心主义者。</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463041"/>
            <a:ext cx="6744845" cy="2390064"/>
          </a:xfrm>
        </p:spPr>
        <p:txBody>
          <a:bodyPr>
            <a:noAutofit/>
          </a:bodyPr>
          <a:lstStyle/>
          <a:p>
            <a:r>
              <a:rPr lang="en-US" altLang="zh-CN" sz="2800" dirty="0"/>
              <a:t>4.</a:t>
            </a:r>
            <a:r>
              <a:rPr lang="zh-CN" altLang="en-US" sz="2800" dirty="0"/>
              <a:t>唯物主义辩证法</a:t>
            </a:r>
            <a:endParaRPr lang="en-US" altLang="zh-CN" sz="2800" dirty="0"/>
          </a:p>
          <a:p>
            <a:r>
              <a:rPr lang="zh-CN" altLang="en-US" sz="2800" b="1" dirty="0">
                <a:latin typeface="楷体" panose="02010609060101010101" pitchFamily="49" charset="-122"/>
                <a:ea typeface="楷体" panose="02010609060101010101" pitchFamily="49" charset="-122"/>
              </a:rPr>
              <a:t>联系的观点和发展的观点是唯物辩证法的</a:t>
            </a:r>
            <a:r>
              <a:rPr lang="zh-CN" altLang="en-US" sz="2800" b="1" dirty="0">
                <a:solidFill>
                  <a:srgbClr val="FF0000"/>
                </a:solidFill>
                <a:latin typeface="楷体" panose="02010609060101010101" pitchFamily="49" charset="-122"/>
                <a:ea typeface="楷体" panose="02010609060101010101" pitchFamily="49" charset="-122"/>
              </a:rPr>
              <a:t>两个总特征。</a:t>
            </a:r>
            <a:endParaRPr lang="en-US" altLang="zh-CN" sz="2800" b="1" dirty="0">
              <a:solidFill>
                <a:srgbClr val="FF0000"/>
              </a:solidFill>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唯物辩证法是由三大规律和各对范畴组成的科学体系。</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文本占位符 65538"/>
          <p:cNvSpPr>
            <a:spLocks noGrp="1"/>
          </p:cNvSpPr>
          <p:nvPr>
            <p:ph type="body" idx="4294967295"/>
          </p:nvPr>
        </p:nvSpPr>
        <p:spPr>
          <a:xfrm>
            <a:off x="2057400" y="1117600"/>
            <a:ext cx="8874760" cy="4871403"/>
          </a:xfrm>
        </p:spPr>
        <p:txBody>
          <a:bodyPr>
            <a:normAutofit/>
          </a:bodyPr>
          <a:lstStyle/>
          <a:p>
            <a:pPr eaLnBrk="1" hangingPunct="1"/>
            <a:r>
              <a:rPr lang="zh-CN" altLang="en-US" sz="3200" b="1" dirty="0">
                <a:solidFill>
                  <a:srgbClr val="FF0000"/>
                </a:solidFill>
              </a:rPr>
              <a:t>二、联系的客观普遍性</a:t>
            </a:r>
            <a:endParaRPr lang="en-US" altLang="zh-CN" sz="3200" b="1" dirty="0">
              <a:solidFill>
                <a:srgbClr val="FF0000"/>
              </a:solidFill>
            </a:endParaRPr>
          </a:p>
          <a:p>
            <a:pPr eaLnBrk="1" hangingPunct="1"/>
            <a:r>
              <a:rPr lang="zh-CN" altLang="en-US" sz="2800" b="1" dirty="0">
                <a:latin typeface="宋体" panose="02010600030101010101" pitchFamily="2" charset="-122"/>
                <a:ea typeface="宋体" panose="02010600030101010101" pitchFamily="2" charset="-122"/>
              </a:rPr>
              <a:t>（一）联系的客观普遍性原理</a:t>
            </a: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联系是事物之间以及事物内部各要素之间的相互影响、相互制约、相互作用。</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联系的客观性是指它是客观事物本身固有的，不依人的意志为转移。</a:t>
            </a:r>
          </a:p>
          <a:p>
            <a:pPr eaLnBrk="1" hangingPunct="1"/>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联系的普遍性一方面是指世界上的任何事物都必然和其他事物相互联系着；另一方面指事物内部各个要素也必然同其他事物相互联系着；整个世界是相互联系的有机整体。</a:t>
            </a:r>
          </a:p>
          <a:p>
            <a:pPr eaLnBrk="1" hangingPunct="1"/>
            <a:endParaRPr lang="zh-CN" altLang="en-US" sz="2800" dirty="0">
              <a:latin typeface="楷体_GB2312"/>
              <a:ea typeface="楷体_GB231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0818">
                                            <p:txEl>
                                              <p:pRg st="0" end="0"/>
                                            </p:txEl>
                                          </p:spTgt>
                                        </p:tgtEl>
                                        <p:attrNameLst>
                                          <p:attrName>style.visibility</p:attrName>
                                        </p:attrNameLst>
                                      </p:cBhvr>
                                      <p:to>
                                        <p:strVal val="visible"/>
                                      </p:to>
                                    </p:set>
                                    <p:animEffect transition="in" filter="circle(in)">
                                      <p:cBhvr>
                                        <p:cTn id="7" dur="2000"/>
                                        <p:tgtEl>
                                          <p:spTgt spid="2908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0818">
                                            <p:txEl>
                                              <p:pRg st="1" end="1"/>
                                            </p:txEl>
                                          </p:spTgt>
                                        </p:tgtEl>
                                        <p:attrNameLst>
                                          <p:attrName>style.visibility</p:attrName>
                                        </p:attrNameLst>
                                      </p:cBhvr>
                                      <p:to>
                                        <p:strVal val="visible"/>
                                      </p:to>
                                    </p:set>
                                    <p:animEffect transition="in" filter="circle(in)">
                                      <p:cBhvr>
                                        <p:cTn id="12" dur="2000"/>
                                        <p:tgtEl>
                                          <p:spTgt spid="2908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90818">
                                            <p:txEl>
                                              <p:pRg st="2" end="2"/>
                                            </p:txEl>
                                          </p:spTgt>
                                        </p:tgtEl>
                                        <p:attrNameLst>
                                          <p:attrName>style.visibility</p:attrName>
                                        </p:attrNameLst>
                                      </p:cBhvr>
                                      <p:to>
                                        <p:strVal val="visible"/>
                                      </p:to>
                                    </p:set>
                                    <p:animEffect transition="in" filter="circle(in)">
                                      <p:cBhvr>
                                        <p:cTn id="17" dur="2000"/>
                                        <p:tgtEl>
                                          <p:spTgt spid="2908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90818">
                                            <p:txEl>
                                              <p:pRg st="3" end="3"/>
                                            </p:txEl>
                                          </p:spTgt>
                                        </p:tgtEl>
                                        <p:attrNameLst>
                                          <p:attrName>style.visibility</p:attrName>
                                        </p:attrNameLst>
                                      </p:cBhvr>
                                      <p:to>
                                        <p:strVal val="visible"/>
                                      </p:to>
                                    </p:set>
                                    <p:animEffect transition="in" filter="circle(in)">
                                      <p:cBhvr>
                                        <p:cTn id="22" dur="2000"/>
                                        <p:tgtEl>
                                          <p:spTgt spid="2908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90818">
                                            <p:txEl>
                                              <p:pRg st="4" end="4"/>
                                            </p:txEl>
                                          </p:spTgt>
                                        </p:tgtEl>
                                        <p:attrNameLst>
                                          <p:attrName>style.visibility</p:attrName>
                                        </p:attrNameLst>
                                      </p:cBhvr>
                                      <p:to>
                                        <p:strVal val="visible"/>
                                      </p:to>
                                    </p:set>
                                    <p:animEffect transition="in" filter="circle(in)">
                                      <p:cBhvr>
                                        <p:cTn id="27" dur="2000"/>
                                        <p:tgtEl>
                                          <p:spTgt spid="2908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90321" y="1123950"/>
            <a:ext cx="7752079" cy="5019675"/>
          </a:xfrm>
        </p:spPr>
        <p:txBody>
          <a:bodyPr>
            <a:normAutofit/>
          </a:bodyPr>
          <a:lstStyle/>
          <a:p>
            <a:r>
              <a:rPr lang="zh-CN" altLang="en-US" sz="2800" b="1" dirty="0">
                <a:latin typeface="宋体" panose="02010600030101010101" pitchFamily="2" charset="-122"/>
                <a:ea typeface="宋体" panose="02010600030101010101" pitchFamily="2" charset="-122"/>
              </a:rPr>
              <a:t>（二）联系的辨证含义</a:t>
            </a:r>
          </a:p>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唯物辩证法所理解的联系是相互区别的具体事物之间的联系，它是以事物之间的确定界限为前提的。</a:t>
            </a:r>
          </a:p>
          <a:p>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形而上学把事物之间的界限绝对化，因此是“只见树木，不见森林。”</a:t>
            </a:r>
          </a:p>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相对主义和诡辩论抹煞了事物之间的界限，认为事物之间的关系是“是亦彼也，彼亦是也。”</a:t>
            </a:r>
          </a:p>
          <a:p>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936240" y="802640"/>
            <a:ext cx="5329141" cy="1320801"/>
          </a:xfrm>
        </p:spPr>
        <p:txBody>
          <a:bodyPr>
            <a:normAutofit/>
          </a:bodyPr>
          <a:lstStyle/>
          <a:p>
            <a:r>
              <a:rPr lang="zh-CN" altLang="en-US" sz="3200" dirty="0">
                <a:solidFill>
                  <a:srgbClr val="FF0000"/>
                </a:solidFill>
              </a:rPr>
              <a:t>三、联系的多样性和条件性</a:t>
            </a:r>
          </a:p>
        </p:txBody>
      </p:sp>
      <p:sp>
        <p:nvSpPr>
          <p:cNvPr id="5" name="文本占位符 4"/>
          <p:cNvSpPr>
            <a:spLocks noGrp="1"/>
          </p:cNvSpPr>
          <p:nvPr>
            <p:ph type="body" idx="1"/>
          </p:nvPr>
        </p:nvSpPr>
        <p:spPr>
          <a:xfrm>
            <a:off x="2846195" y="2407920"/>
            <a:ext cx="6236845" cy="1950719"/>
          </a:xfrm>
        </p:spPr>
        <p:txBody>
          <a:bodyPr>
            <a:noAutofit/>
          </a:bodyPr>
          <a:lstStyle/>
          <a:p>
            <a:r>
              <a:rPr lang="zh-CN" altLang="en-US" sz="2800" dirty="0"/>
              <a:t>（一）联系的多样性</a:t>
            </a:r>
            <a:endParaRPr lang="en-US" altLang="zh-CN" sz="2800" dirty="0"/>
          </a:p>
          <a:p>
            <a:r>
              <a:rPr lang="zh-CN" altLang="en-US" sz="2800" dirty="0">
                <a:latin typeface="楷体" panose="02010609060101010101" pitchFamily="49" charset="-122"/>
                <a:ea typeface="楷体" panose="02010609060101010101" pitchFamily="49" charset="-122"/>
              </a:rPr>
              <a:t>直接和间接联系；内部和外部联系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本质和非本质联系；必然和偶然联系</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280161"/>
            <a:ext cx="5419185" cy="711200"/>
          </a:xfrm>
        </p:spPr>
        <p:txBody>
          <a:bodyPr>
            <a:normAutofit/>
          </a:bodyPr>
          <a:lstStyle/>
          <a:p>
            <a:r>
              <a:rPr lang="zh-CN" altLang="en-US" sz="2800" dirty="0">
                <a:latin typeface="宋体" panose="02010600030101010101" pitchFamily="2" charset="-122"/>
                <a:ea typeface="宋体" panose="02010600030101010101" pitchFamily="2" charset="-122"/>
              </a:rPr>
              <a:t>（二）联系的条件性</a:t>
            </a:r>
          </a:p>
        </p:txBody>
      </p:sp>
      <p:sp>
        <p:nvSpPr>
          <p:cNvPr id="3" name="文本占位符 2"/>
          <p:cNvSpPr>
            <a:spLocks noGrp="1"/>
          </p:cNvSpPr>
          <p:nvPr>
            <p:ph type="body" idx="1"/>
          </p:nvPr>
        </p:nvSpPr>
        <p:spPr>
          <a:xfrm>
            <a:off x="2580640" y="2245360"/>
            <a:ext cx="8148320" cy="2966719"/>
          </a:xfrm>
        </p:spPr>
        <p:txBody>
          <a:bodyPr>
            <a:noAutofit/>
          </a:bodyPr>
          <a:lstStyle/>
          <a:p>
            <a:r>
              <a:rPr lang="zh-CN" altLang="en-US" sz="2800" dirty="0">
                <a:latin typeface="楷体" panose="02010609060101010101" pitchFamily="49" charset="-122"/>
                <a:ea typeface="楷体" panose="02010609060101010101" pitchFamily="49" charset="-122"/>
              </a:rPr>
              <a:t>条件是对事物存在和发展发生作用的各要素的总和。</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第一，条件对事物（包括人）的存在和发展有支撑和制约作用。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第二，条件是可变的，但条件的改变不是任意的。</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第三，要一切以时间、地点和条件为转移。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6400" y="1310641"/>
            <a:ext cx="7092950" cy="4003040"/>
          </a:xfrm>
        </p:spPr>
        <p:txBody>
          <a:bodyPr>
            <a:noAutofit/>
          </a:bodyPr>
          <a:lstStyle/>
          <a:p>
            <a:r>
              <a:rPr lang="zh-CN" altLang="en-US" sz="2800" b="0" dirty="0">
                <a:latin typeface="华文楷体" panose="02010600040101010101" pitchFamily="2" charset="-122"/>
                <a:ea typeface="华文楷体" panose="02010600040101010101" pitchFamily="2" charset="-122"/>
              </a:rPr>
              <a:t>“货币的力量多大，我的力量就多大。因此，我是什么和我能够做什么，绝不是由我的个性特征决定的。我是丑的，但我能给我买到最美的女人。可见，我并不丑，因为丑的作用，丑的吓人的力量，被货币化为乌有了。我是一个邪恶的、不诚实的、没有良心的、没有头脑的人，可是货币是受尊敬的。因此，它的占有者也受尊敬。”</a:t>
            </a:r>
            <a:br>
              <a:rPr lang="en-US" altLang="zh-CN" sz="2800" b="0" dirty="0">
                <a:latin typeface="华文楷体" panose="02010600040101010101" pitchFamily="2" charset="-122"/>
                <a:ea typeface="华文楷体" panose="02010600040101010101" pitchFamily="2" charset="-122"/>
              </a:rPr>
            </a:br>
            <a:r>
              <a:rPr lang="en-US" altLang="zh-CN" sz="2000" dirty="0">
                <a:latin typeface="楷体" panose="02010609060101010101" pitchFamily="49" charset="-122"/>
                <a:ea typeface="楷体" panose="02010609060101010101" pitchFamily="49" charset="-122"/>
              </a:rPr>
              <a:t>——《1844</a:t>
            </a:r>
            <a:r>
              <a:rPr lang="zh-CN" altLang="en-US" sz="2000" dirty="0">
                <a:latin typeface="楷体" panose="02010609060101010101" pitchFamily="49" charset="-122"/>
                <a:ea typeface="楷体" panose="02010609060101010101" pitchFamily="49" charset="-122"/>
              </a:rPr>
              <a:t>年经济学哲学手稿</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文集第一卷</a:t>
            </a:r>
            <a:r>
              <a:rPr lang="en-US" altLang="zh-CN" sz="2000" dirty="0">
                <a:latin typeface="楷体" panose="02010609060101010101" pitchFamily="49" charset="-122"/>
                <a:ea typeface="楷体" panose="02010609060101010101" pitchFamily="49" charset="-122"/>
              </a:rPr>
              <a:t>244-245</a:t>
            </a:r>
            <a:r>
              <a:rPr lang="zh-CN" altLang="en-US" sz="2000" dirty="0">
                <a:latin typeface="楷体" panose="02010609060101010101" pitchFamily="49" charset="-122"/>
                <a:ea typeface="楷体" panose="02010609060101010101" pitchFamily="49" charset="-122"/>
              </a:rPr>
              <a:t>页。</a:t>
            </a:r>
          </a:p>
        </p:txBody>
      </p:sp>
      <p:sp>
        <p:nvSpPr>
          <p:cNvPr id="3" name="文本占位符 2"/>
          <p:cNvSpPr>
            <a:spLocks noGrp="1"/>
          </p:cNvSpPr>
          <p:nvPr>
            <p:ph type="body" idx="1"/>
          </p:nvPr>
        </p:nvSpPr>
        <p:spPr>
          <a:xfrm>
            <a:off x="2846195" y="638176"/>
            <a:ext cx="5419185" cy="342900"/>
          </a:xfrm>
        </p:spPr>
        <p:txBody>
          <a:bodyPr/>
          <a:lstStyle/>
          <a:p>
            <a:endParaRPr lang="zh-CN" alt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文本占位符 254978"/>
          <p:cNvSpPr>
            <a:spLocks noGrp="1"/>
          </p:cNvSpPr>
          <p:nvPr>
            <p:ph type="body" idx="4294967295"/>
          </p:nvPr>
        </p:nvSpPr>
        <p:spPr>
          <a:xfrm>
            <a:off x="2194561" y="1249680"/>
            <a:ext cx="6837680" cy="4893945"/>
          </a:xfrm>
        </p:spPr>
        <p:txBody>
          <a:bodyPr/>
          <a:lstStyle/>
          <a:p>
            <a:pPr eaLnBrk="1" hangingPunct="1"/>
            <a:r>
              <a:rPr lang="zh-CN" altLang="en-US" sz="2800" b="1" dirty="0"/>
              <a:t>四、普遍联系和系统思想</a:t>
            </a: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系统及其特征</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）系统是由若干相互联系的要素组成的稳定整体。</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）系统的特征：整体性；有序性；结构性。</a:t>
            </a:r>
          </a:p>
          <a:p>
            <a:pPr eaLnBrk="1" hangingPunct="1"/>
            <a:endParaRPr lang="zh-CN" altLang="en-US" sz="2800" dirty="0">
              <a:latin typeface="楷体_GB2312"/>
              <a:ea typeface="楷体_GB231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3889">
                                            <p:txEl>
                                              <p:pRg st="0" end="0"/>
                                            </p:txEl>
                                          </p:spTgt>
                                        </p:tgtEl>
                                        <p:attrNameLst>
                                          <p:attrName>style.visibility</p:attrName>
                                        </p:attrNameLst>
                                      </p:cBhvr>
                                      <p:to>
                                        <p:strVal val="visible"/>
                                      </p:to>
                                    </p:set>
                                    <p:animEffect transition="in" filter="wheel(1)">
                                      <p:cBhvr>
                                        <p:cTn id="7" dur="2000"/>
                                        <p:tgtEl>
                                          <p:spTgt spid="2938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93889">
                                            <p:txEl>
                                              <p:pRg st="1" end="1"/>
                                            </p:txEl>
                                          </p:spTgt>
                                        </p:tgtEl>
                                        <p:attrNameLst>
                                          <p:attrName>style.visibility</p:attrName>
                                        </p:attrNameLst>
                                      </p:cBhvr>
                                      <p:to>
                                        <p:strVal val="visible"/>
                                      </p:to>
                                    </p:set>
                                    <p:animEffect transition="in" filter="wheel(1)">
                                      <p:cBhvr>
                                        <p:cTn id="12" dur="2000"/>
                                        <p:tgtEl>
                                          <p:spTgt spid="2938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93889">
                                            <p:txEl>
                                              <p:pRg st="2" end="2"/>
                                            </p:txEl>
                                          </p:spTgt>
                                        </p:tgtEl>
                                        <p:attrNameLst>
                                          <p:attrName>style.visibility</p:attrName>
                                        </p:attrNameLst>
                                      </p:cBhvr>
                                      <p:to>
                                        <p:strVal val="visible"/>
                                      </p:to>
                                    </p:set>
                                    <p:animEffect transition="in" filter="wheel(1)">
                                      <p:cBhvr>
                                        <p:cTn id="17" dur="2000"/>
                                        <p:tgtEl>
                                          <p:spTgt spid="2938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93889">
                                            <p:txEl>
                                              <p:pRg st="3" end="3"/>
                                            </p:txEl>
                                          </p:spTgt>
                                        </p:tgtEl>
                                        <p:attrNameLst>
                                          <p:attrName>style.visibility</p:attrName>
                                        </p:attrNameLst>
                                      </p:cBhvr>
                                      <p:to>
                                        <p:strVal val="visible"/>
                                      </p:to>
                                    </p:set>
                                    <p:animEffect transition="in" filter="wheel(1)">
                                      <p:cBhvr>
                                        <p:cTn id="22" dur="2000"/>
                                        <p:tgtEl>
                                          <p:spTgt spid="2938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89"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文本占位符 256002"/>
          <p:cNvSpPr>
            <a:spLocks noGrp="1"/>
          </p:cNvSpPr>
          <p:nvPr>
            <p:ph type="body" idx="4294967295"/>
          </p:nvPr>
        </p:nvSpPr>
        <p:spPr>
          <a:xfrm>
            <a:off x="2235200" y="1452880"/>
            <a:ext cx="8615363" cy="4690745"/>
          </a:xfrm>
        </p:spPr>
        <p:txBody>
          <a:bodyPr/>
          <a:lstStyle/>
          <a:p>
            <a:pPr eaLnBrk="1" hangingPunct="1"/>
            <a:r>
              <a:rPr lang="en-US" altLang="zh-CN" sz="3200" dirty="0"/>
              <a:t>2.</a:t>
            </a:r>
            <a:r>
              <a:rPr lang="zh-CN" altLang="en-US" sz="3200" dirty="0"/>
              <a:t>整体和部分的辨证关系</a:t>
            </a:r>
          </a:p>
          <a:p>
            <a:pPr eaLnBrk="1" hangingPunct="1"/>
            <a:r>
              <a:rPr lang="zh-CN" altLang="en-US" sz="2800" dirty="0">
                <a:latin typeface="楷体" panose="02010609060101010101" pitchFamily="49" charset="-122"/>
                <a:ea typeface="楷体" panose="02010609060101010101" pitchFamily="49" charset="-122"/>
                <a:cs typeface="楷体_GB2312"/>
              </a:rPr>
              <a:t>第一，它们相互依赖。一方面，整体依赖部分，它由部分构成；另一方面，部分依赖整体，脱离整体的部分无意义。</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4913">
                                            <p:txEl>
                                              <p:pRg st="0" end="0"/>
                                            </p:txEl>
                                          </p:spTgt>
                                        </p:tgtEl>
                                        <p:attrNameLst>
                                          <p:attrName>style.visibility</p:attrName>
                                        </p:attrNameLst>
                                      </p:cBhvr>
                                      <p:to>
                                        <p:strVal val="visible"/>
                                      </p:to>
                                    </p:set>
                                    <p:animEffect transition="in" filter="circle(in)">
                                      <p:cBhvr>
                                        <p:cTn id="7" dur="2000"/>
                                        <p:tgtEl>
                                          <p:spTgt spid="2949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4913">
                                            <p:txEl>
                                              <p:pRg st="1" end="1"/>
                                            </p:txEl>
                                          </p:spTgt>
                                        </p:tgtEl>
                                        <p:attrNameLst>
                                          <p:attrName>style.visibility</p:attrName>
                                        </p:attrNameLst>
                                      </p:cBhvr>
                                      <p:to>
                                        <p:strVal val="visible"/>
                                      </p:to>
                                    </p:set>
                                    <p:animEffect transition="in" filter="circle(in)">
                                      <p:cBhvr>
                                        <p:cTn id="12" dur="2000"/>
                                        <p:tgtEl>
                                          <p:spTgt spid="2949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3"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标题 88065"/>
          <p:cNvSpPr>
            <a:spLocks noGrp="1"/>
          </p:cNvSpPr>
          <p:nvPr>
            <p:ph type="title" idx="4294967295"/>
          </p:nvPr>
        </p:nvSpPr>
        <p:spPr>
          <a:xfrm>
            <a:off x="7315200" y="533400"/>
            <a:ext cx="4876800" cy="1143000"/>
          </a:xfrm>
        </p:spPr>
        <p:txBody>
          <a:bodyPr/>
          <a:lstStyle/>
          <a:p>
            <a:pPr eaLnBrk="1" hangingPunct="1"/>
            <a:r>
              <a:rPr lang="zh-CN" altLang="en-US">
                <a:solidFill>
                  <a:srgbClr val="006600"/>
                </a:solidFill>
              </a:rPr>
              <a:t>如果手是这样？</a:t>
            </a:r>
          </a:p>
        </p:txBody>
      </p:sp>
      <p:pic>
        <p:nvPicPr>
          <p:cNvPr id="295938" name="内容占位符 88066" descr="跳舞"/>
          <p:cNvPicPr>
            <a:picLocks noGrp="1" noChangeAspect="1"/>
          </p:cNvPicPr>
          <p:nvPr>
            <p:ph sz="half" idx="4294967295"/>
          </p:nvPr>
        </p:nvPicPr>
        <p:blipFill>
          <a:blip r:embed="rId2"/>
          <a:srcRect/>
          <a:stretch>
            <a:fillRect/>
          </a:stretch>
        </p:blipFill>
        <p:spPr>
          <a:xfrm>
            <a:off x="0" y="1447800"/>
            <a:ext cx="3529013" cy="2986088"/>
          </a:xfrm>
        </p:spPr>
      </p:pic>
      <p:pic>
        <p:nvPicPr>
          <p:cNvPr id="295939" name="内容占位符 88067" descr="ss2-2"/>
          <p:cNvPicPr>
            <a:picLocks noGrp="1" noChangeAspect="1"/>
          </p:cNvPicPr>
          <p:nvPr>
            <p:ph sz="half" idx="4294967295"/>
          </p:nvPr>
        </p:nvPicPr>
        <p:blipFill>
          <a:blip r:embed="rId3"/>
          <a:srcRect/>
          <a:stretch>
            <a:fillRect/>
          </a:stretch>
        </p:blipFill>
        <p:spPr>
          <a:xfrm>
            <a:off x="9890125" y="1371600"/>
            <a:ext cx="2301875" cy="2743200"/>
          </a:xfrm>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
        <p:nvSpPr>
          <p:cNvPr id="88069" name="文本框 88068"/>
          <p:cNvSpPr txBox="1">
            <a:spLocks noChangeArrowheads="1"/>
          </p:cNvSpPr>
          <p:nvPr/>
        </p:nvSpPr>
        <p:spPr bwMode="auto">
          <a:xfrm>
            <a:off x="2667000" y="4495801"/>
            <a:ext cx="6629400" cy="1433513"/>
          </a:xfrm>
          <a:prstGeom prst="rect">
            <a:avLst/>
          </a:prstGeom>
          <a:noFill/>
          <a:ln w="9525">
            <a:noFill/>
            <a:miter lim="800000"/>
          </a:ln>
        </p:spPr>
        <p:txBody>
          <a:bodyPr>
            <a:spAutoFit/>
          </a:bodyPr>
          <a:lstStyle/>
          <a:p>
            <a:pPr>
              <a:spcBef>
                <a:spcPct val="50000"/>
              </a:spcBef>
            </a:pPr>
            <a:r>
              <a:rPr lang="zh-CN" altLang="en-US" sz="3200" b="1"/>
              <a:t>        </a:t>
            </a:r>
            <a:r>
              <a:rPr lang="zh-CN" altLang="en-US" sz="2800" b="1">
                <a:solidFill>
                  <a:srgbClr val="000000"/>
                </a:solidFill>
                <a:ea typeface="楷体_GB2312"/>
                <a:cs typeface="楷体_GB2312"/>
              </a:rPr>
              <a:t>割下来的手就失去了它的独立的存在，</a:t>
            </a:r>
            <a:r>
              <a:rPr lang="en-US" altLang="zh-CN" sz="2800" b="1">
                <a:solidFill>
                  <a:srgbClr val="000000"/>
                </a:solidFill>
                <a:ea typeface="楷体_GB2312"/>
                <a:cs typeface="楷体_GB2312"/>
              </a:rPr>
              <a:t>……</a:t>
            </a:r>
            <a:r>
              <a:rPr lang="zh-CN" altLang="en-US" sz="2800" b="1">
                <a:solidFill>
                  <a:srgbClr val="000000"/>
                </a:solidFill>
                <a:ea typeface="楷体_GB2312"/>
                <a:cs typeface="楷体_GB2312"/>
              </a:rPr>
              <a:t>只有作为有机体的一部分，手才能获得它的地位。</a:t>
            </a:r>
          </a:p>
        </p:txBody>
      </p:sp>
      <p:sp>
        <p:nvSpPr>
          <p:cNvPr id="88070" name="文本框 88069"/>
          <p:cNvSpPr txBox="1">
            <a:spLocks noChangeArrowheads="1"/>
          </p:cNvSpPr>
          <p:nvPr/>
        </p:nvSpPr>
        <p:spPr bwMode="auto">
          <a:xfrm>
            <a:off x="6477001" y="5562600"/>
            <a:ext cx="2519363" cy="579438"/>
          </a:xfrm>
          <a:prstGeom prst="rect">
            <a:avLst/>
          </a:prstGeom>
          <a:noFill/>
          <a:ln w="9525">
            <a:noFill/>
            <a:miter lim="800000"/>
          </a:ln>
        </p:spPr>
        <p:txBody>
          <a:bodyPr>
            <a:spAutoFit/>
          </a:bodyPr>
          <a:lstStyle/>
          <a:p>
            <a:pPr>
              <a:spcBef>
                <a:spcPct val="50000"/>
              </a:spcBef>
            </a:pPr>
            <a:r>
              <a:rPr lang="en-US" altLang="zh-CN" sz="3200" b="1">
                <a:solidFill>
                  <a:srgbClr val="000000"/>
                </a:solidFill>
              </a:rPr>
              <a:t>——</a:t>
            </a:r>
            <a:r>
              <a:rPr lang="zh-CN" altLang="en-US" sz="3200" b="1">
                <a:solidFill>
                  <a:srgbClr val="000000"/>
                </a:solidFill>
              </a:rPr>
              <a:t>黑格尔</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5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95937"/>
                                        </p:tgtEl>
                                        <p:attrNameLst>
                                          <p:attrName>style.visibility</p:attrName>
                                        </p:attrNameLst>
                                      </p:cBhvr>
                                      <p:to>
                                        <p:strVal val="visible"/>
                                      </p:to>
                                    </p:set>
                                    <p:animEffect transition="in" filter="dissolve">
                                      <p:cBhvr>
                                        <p:cTn id="11" dur="500"/>
                                        <p:tgtEl>
                                          <p:spTgt spid="29593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959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8069"/>
                                        </p:tgtEl>
                                        <p:attrNameLst>
                                          <p:attrName>style.visibility</p:attrName>
                                        </p:attrNameLst>
                                      </p:cBhvr>
                                      <p:to>
                                        <p:strVal val="visible"/>
                                      </p:to>
                                    </p:set>
                                    <p:animEffect transition="in" filter="dissolve">
                                      <p:cBhvr>
                                        <p:cTn id="20" dur="500"/>
                                        <p:tgtEl>
                                          <p:spTgt spid="88069"/>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88070"/>
                                        </p:tgtEl>
                                        <p:attrNameLst>
                                          <p:attrName>style.visibility</p:attrName>
                                        </p:attrNameLst>
                                      </p:cBhvr>
                                      <p:to>
                                        <p:strVal val="visible"/>
                                      </p:to>
                                    </p:set>
                                    <p:animEffect transition="in" filter="dissolve">
                                      <p:cBhvr>
                                        <p:cTn id="24" dur="500"/>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7" grpId="0"/>
      <p:bldP spid="88069" grpId="0"/>
      <p:bldP spid="88070"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文本占位符 257026"/>
          <p:cNvSpPr>
            <a:spLocks noGrp="1"/>
          </p:cNvSpPr>
          <p:nvPr>
            <p:ph type="body" idx="4294967295"/>
          </p:nvPr>
        </p:nvSpPr>
        <p:spPr>
          <a:xfrm>
            <a:off x="2265681" y="1402080"/>
            <a:ext cx="8138160" cy="4741545"/>
          </a:xfrm>
        </p:spPr>
        <p:txBody>
          <a:bodyPr/>
          <a:lstStyle/>
          <a:p>
            <a:pPr eaLnBrk="1" hangingPunct="1"/>
            <a:r>
              <a:rPr lang="zh-CN" altLang="en-US" sz="2800" dirty="0">
                <a:latin typeface="楷体" panose="02010609060101010101" pitchFamily="49" charset="-122"/>
                <a:ea typeface="楷体" panose="02010609060101010101" pitchFamily="49" charset="-122"/>
                <a:cs typeface="楷体_GB2312"/>
              </a:rPr>
              <a:t>第二，优化的系统整体大于部分的总和。</a:t>
            </a:r>
          </a:p>
          <a:p>
            <a:pPr eaLnBrk="1" hangingPunct="1"/>
            <a:r>
              <a:rPr lang="zh-CN" altLang="en-US" sz="2800" dirty="0">
                <a:latin typeface="楷体" panose="02010609060101010101" pitchFamily="49" charset="-122"/>
                <a:ea typeface="楷体" panose="02010609060101010101" pitchFamily="49" charset="-122"/>
                <a:cs typeface="楷体_GB2312"/>
              </a:rPr>
              <a:t>第三，它们相互作用，整体对部分有支配作用；部分也有其相对的独立性。</a:t>
            </a:r>
          </a:p>
          <a:p>
            <a:pPr eaLnBrk="1" hangingPunct="1"/>
            <a:r>
              <a:rPr lang="zh-CN" altLang="en-US" sz="2800" dirty="0">
                <a:latin typeface="楷体" panose="02010609060101010101" pitchFamily="49" charset="-122"/>
                <a:ea typeface="楷体" panose="02010609060101010101" pitchFamily="49" charset="-122"/>
                <a:cs typeface="楷体_GB2312"/>
              </a:rPr>
              <a:t>第四，这一原理要求我们既要顾全大局，又不能忽视局部利益的实现。</a:t>
            </a:r>
          </a:p>
          <a:p>
            <a:pPr eaLnBrk="1" hangingPunct="1"/>
            <a:endParaRPr lang="zh-CN" altLang="en-US" dirty="0">
              <a:solidFill>
                <a:schemeClr val="tx2"/>
              </a:solidFill>
              <a:latin typeface="楷体_GB2312"/>
              <a:ea typeface="楷体_GB231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61">
                                            <p:txEl>
                                              <p:pRg st="0" end="0"/>
                                            </p:txEl>
                                          </p:spTgt>
                                        </p:tgtEl>
                                        <p:attrNameLst>
                                          <p:attrName>style.visibility</p:attrName>
                                        </p:attrNameLst>
                                      </p:cBhvr>
                                      <p:to>
                                        <p:strVal val="visible"/>
                                      </p:to>
                                    </p:set>
                                    <p:animEffect transition="in" filter="fade">
                                      <p:cBhvr>
                                        <p:cTn id="7" dur="1000"/>
                                        <p:tgtEl>
                                          <p:spTgt spid="296961">
                                            <p:txEl>
                                              <p:pRg st="0" end="0"/>
                                            </p:txEl>
                                          </p:spTgt>
                                        </p:tgtEl>
                                      </p:cBhvr>
                                    </p:animEffect>
                                    <p:anim calcmode="lin" valueType="num">
                                      <p:cBhvr>
                                        <p:cTn id="8" dur="1000" fill="hold"/>
                                        <p:tgtEl>
                                          <p:spTgt spid="29696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6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61">
                                            <p:txEl>
                                              <p:pRg st="1" end="1"/>
                                            </p:txEl>
                                          </p:spTgt>
                                        </p:tgtEl>
                                        <p:attrNameLst>
                                          <p:attrName>style.visibility</p:attrName>
                                        </p:attrNameLst>
                                      </p:cBhvr>
                                      <p:to>
                                        <p:strVal val="visible"/>
                                      </p:to>
                                    </p:set>
                                    <p:animEffect transition="in" filter="fade">
                                      <p:cBhvr>
                                        <p:cTn id="14" dur="1000"/>
                                        <p:tgtEl>
                                          <p:spTgt spid="296961">
                                            <p:txEl>
                                              <p:pRg st="1" end="1"/>
                                            </p:txEl>
                                          </p:spTgt>
                                        </p:tgtEl>
                                      </p:cBhvr>
                                    </p:animEffect>
                                    <p:anim calcmode="lin" valueType="num">
                                      <p:cBhvr>
                                        <p:cTn id="15" dur="1000" fill="hold"/>
                                        <p:tgtEl>
                                          <p:spTgt spid="29696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6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61">
                                            <p:txEl>
                                              <p:pRg st="2" end="2"/>
                                            </p:txEl>
                                          </p:spTgt>
                                        </p:tgtEl>
                                        <p:attrNameLst>
                                          <p:attrName>style.visibility</p:attrName>
                                        </p:attrNameLst>
                                      </p:cBhvr>
                                      <p:to>
                                        <p:strVal val="visible"/>
                                      </p:to>
                                    </p:set>
                                    <p:animEffect transition="in" filter="fade">
                                      <p:cBhvr>
                                        <p:cTn id="21" dur="1000"/>
                                        <p:tgtEl>
                                          <p:spTgt spid="296961">
                                            <p:txEl>
                                              <p:pRg st="2" end="2"/>
                                            </p:txEl>
                                          </p:spTgt>
                                        </p:tgtEl>
                                      </p:cBhvr>
                                    </p:animEffect>
                                    <p:anim calcmode="lin" valueType="num">
                                      <p:cBhvr>
                                        <p:cTn id="22" dur="1000" fill="hold"/>
                                        <p:tgtEl>
                                          <p:spTgt spid="29696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6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1"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98800" y="2070558"/>
            <a:ext cx="8214837" cy="1621509"/>
          </a:xfrm>
        </p:spPr>
        <p:txBody>
          <a:bodyPr/>
          <a:lstStyle/>
          <a:p>
            <a:r>
              <a:rPr lang="zh-CN" altLang="en-US" dirty="0">
                <a:solidFill>
                  <a:srgbClr val="FF0000"/>
                </a:solidFill>
              </a:rPr>
              <a:t>第二节  事物的永恒发展</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文本占位符 100353"/>
          <p:cNvSpPr>
            <a:spLocks noGrp="1"/>
          </p:cNvSpPr>
          <p:nvPr>
            <p:ph type="body" idx="4294967295"/>
          </p:nvPr>
        </p:nvSpPr>
        <p:spPr>
          <a:xfrm>
            <a:off x="2153920" y="1178561"/>
            <a:ext cx="7701280" cy="4969828"/>
          </a:xfrm>
        </p:spPr>
        <p:txBody>
          <a:bodyPr>
            <a:normAutofit/>
          </a:bodyPr>
          <a:lstStyle/>
          <a:p>
            <a:pPr eaLnBrk="1" hangingPunct="1"/>
            <a:r>
              <a:rPr lang="zh-CN" altLang="en-US" sz="3200" b="1" dirty="0">
                <a:solidFill>
                  <a:srgbClr val="FF0000"/>
                </a:solidFill>
                <a:latin typeface="楷体_GB2312"/>
                <a:ea typeface="楷体_GB2312"/>
                <a:cs typeface="楷体_GB2312"/>
              </a:rPr>
              <a:t>一、发展的实质</a:t>
            </a: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运动、变化、发展的区别</a:t>
            </a:r>
          </a:p>
          <a:p>
            <a:pPr eaLnBrk="1" hangingPunct="1"/>
            <a:r>
              <a:rPr lang="zh-CN" altLang="en-US" sz="2800" dirty="0">
                <a:latin typeface="楷体" panose="02010609060101010101" pitchFamily="49" charset="-122"/>
                <a:ea typeface="楷体" panose="02010609060101010101" pitchFamily="49" charset="-122"/>
                <a:cs typeface="楷体_GB2312"/>
              </a:rPr>
              <a:t>运动：包括宇宙间的一切变化和过程。它主要标志事物变动不居的动态过程，说明事物不会永远固定在一点上。</a:t>
            </a:r>
          </a:p>
          <a:p>
            <a:pPr eaLnBrk="1" hangingPunct="1"/>
            <a:r>
              <a:rPr lang="zh-CN" altLang="en-US" sz="2800" dirty="0">
                <a:latin typeface="楷体" panose="02010609060101010101" pitchFamily="49" charset="-122"/>
                <a:ea typeface="楷体" panose="02010609060101010101" pitchFamily="49" charset="-122"/>
                <a:cs typeface="楷体_GB2312"/>
              </a:rPr>
              <a:t>变化：指运动的一般内容，即运动的多样性。主要指事物内部和外部联系的演变。</a:t>
            </a:r>
          </a:p>
          <a:p>
            <a:pPr eaLnBrk="1" hangingPunct="1"/>
            <a:r>
              <a:rPr lang="zh-CN" altLang="en-US" sz="2800" dirty="0">
                <a:latin typeface="楷体" panose="02010609060101010101" pitchFamily="49" charset="-122"/>
                <a:ea typeface="楷体" panose="02010609060101010101" pitchFamily="49" charset="-122"/>
                <a:cs typeface="楷体_GB2312"/>
              </a:rPr>
              <a:t>发展：指前进的变化或进化，是新事物的产生和旧事物的灭亡。</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7985">
                                            <p:txEl>
                                              <p:pRg st="0" end="0"/>
                                            </p:txEl>
                                          </p:spTgt>
                                        </p:tgtEl>
                                        <p:attrNameLst>
                                          <p:attrName>style.visibility</p:attrName>
                                        </p:attrNameLst>
                                      </p:cBhvr>
                                      <p:to>
                                        <p:strVal val="visible"/>
                                      </p:to>
                                    </p:set>
                                    <p:animEffect transition="in" filter="box(in)">
                                      <p:cBhvr>
                                        <p:cTn id="7" dur="500"/>
                                        <p:tgtEl>
                                          <p:spTgt spid="2979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97985">
                                            <p:txEl>
                                              <p:pRg st="1" end="1"/>
                                            </p:txEl>
                                          </p:spTgt>
                                        </p:tgtEl>
                                        <p:attrNameLst>
                                          <p:attrName>style.visibility</p:attrName>
                                        </p:attrNameLst>
                                      </p:cBhvr>
                                      <p:to>
                                        <p:strVal val="visible"/>
                                      </p:to>
                                    </p:set>
                                    <p:animEffect transition="in" filter="box(in)">
                                      <p:cBhvr>
                                        <p:cTn id="12" dur="500"/>
                                        <p:tgtEl>
                                          <p:spTgt spid="2979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97985">
                                            <p:txEl>
                                              <p:pRg st="2" end="2"/>
                                            </p:txEl>
                                          </p:spTgt>
                                        </p:tgtEl>
                                        <p:attrNameLst>
                                          <p:attrName>style.visibility</p:attrName>
                                        </p:attrNameLst>
                                      </p:cBhvr>
                                      <p:to>
                                        <p:strVal val="visible"/>
                                      </p:to>
                                    </p:set>
                                    <p:animEffect transition="in" filter="box(in)">
                                      <p:cBhvr>
                                        <p:cTn id="17" dur="500"/>
                                        <p:tgtEl>
                                          <p:spTgt spid="2979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97985">
                                            <p:txEl>
                                              <p:pRg st="3" end="3"/>
                                            </p:txEl>
                                          </p:spTgt>
                                        </p:tgtEl>
                                        <p:attrNameLst>
                                          <p:attrName>style.visibility</p:attrName>
                                        </p:attrNameLst>
                                      </p:cBhvr>
                                      <p:to>
                                        <p:strVal val="visible"/>
                                      </p:to>
                                    </p:set>
                                    <p:animEffect transition="in" filter="box(in)">
                                      <p:cBhvr>
                                        <p:cTn id="22" dur="500"/>
                                        <p:tgtEl>
                                          <p:spTgt spid="2979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97985">
                                            <p:txEl>
                                              <p:pRg st="4" end="4"/>
                                            </p:txEl>
                                          </p:spTgt>
                                        </p:tgtEl>
                                        <p:attrNameLst>
                                          <p:attrName>style.visibility</p:attrName>
                                        </p:attrNameLst>
                                      </p:cBhvr>
                                      <p:to>
                                        <p:strVal val="visible"/>
                                      </p:to>
                                    </p:set>
                                    <p:animEffect transition="in" filter="box(in)">
                                      <p:cBhvr>
                                        <p:cTn id="27" dur="500"/>
                                        <p:tgtEl>
                                          <p:spTgt spid="2979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5"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文本占位符 103425"/>
          <p:cNvSpPr>
            <a:spLocks noGrp="1"/>
          </p:cNvSpPr>
          <p:nvPr>
            <p:ph type="body" idx="4294967295"/>
          </p:nvPr>
        </p:nvSpPr>
        <p:spPr>
          <a:xfrm>
            <a:off x="2057400" y="2590800"/>
            <a:ext cx="8468360" cy="3886200"/>
          </a:xfrm>
        </p:spPr>
        <p:txBody>
          <a:bodyPr/>
          <a:lstStyle/>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cs typeface="楷体_GB2312"/>
              </a:rPr>
              <a:t>新事物：是指符合客观规律具有强大生命力和远大前途的事物。</a:t>
            </a:r>
            <a:endParaRPr lang="en-US" altLang="zh-CN" sz="2800" dirty="0">
              <a:latin typeface="楷体" panose="02010609060101010101" pitchFamily="49" charset="-122"/>
              <a:ea typeface="楷体" panose="02010609060101010101" pitchFamily="49" charset="-122"/>
              <a:cs typeface="楷体_GB2312"/>
            </a:endParaRP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cs typeface="楷体_GB2312"/>
              </a:rPr>
              <a:t>旧事物：是指在历史发展过程中逐渐丧失其存在的必然性、日趋灭亡的事物。</a:t>
            </a:r>
          </a:p>
          <a:p>
            <a:pPr marL="0" indent="0" eaLnBrk="1" hangingPunct="1">
              <a:buNone/>
            </a:pPr>
            <a:r>
              <a:rPr lang="zh-CN" altLang="en-US" sz="2800" dirty="0">
                <a:latin typeface="楷体" panose="02010609060101010101" pitchFamily="49" charset="-122"/>
                <a:ea typeface="楷体" panose="02010609060101010101" pitchFamily="49" charset="-122"/>
                <a:cs typeface="楷体_GB2312"/>
              </a:rPr>
              <a:t>区分的根本标准是：是否符合事物发展的必然趋势</a:t>
            </a:r>
            <a:r>
              <a:rPr lang="zh-CN" altLang="en-US" dirty="0">
                <a:solidFill>
                  <a:schemeClr val="tx2"/>
                </a:solidFill>
                <a:latin typeface="楷体_GB2312"/>
                <a:ea typeface="楷体_GB2312"/>
                <a:cs typeface="楷体_GB2312"/>
              </a:rPr>
              <a:t>、</a:t>
            </a:r>
          </a:p>
        </p:txBody>
      </p:sp>
      <p:sp>
        <p:nvSpPr>
          <p:cNvPr id="285698" name="标题 103426"/>
          <p:cNvSpPr>
            <a:spLocks noGrp="1"/>
          </p:cNvSpPr>
          <p:nvPr>
            <p:ph type="title" idx="4294967295"/>
          </p:nvPr>
        </p:nvSpPr>
        <p:spPr>
          <a:xfrm>
            <a:off x="1920241" y="990600"/>
            <a:ext cx="10271760" cy="1066800"/>
          </a:xfrm>
        </p:spPr>
        <p:txBody>
          <a:bodyPr>
            <a:normAutofit/>
          </a:bodyPr>
          <a:lstStyle/>
          <a:p>
            <a:pPr eaLnBrk="1" hangingPunct="1"/>
            <a:r>
              <a:rPr lang="en-US" altLang="zh-CN" dirty="0">
                <a:solidFill>
                  <a:schemeClr val="tx2"/>
                </a:solidFill>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发展的实质是新事物的产生和旧事物的灭亡</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9009">
                                            <p:txEl>
                                              <p:pRg st="0" end="0"/>
                                            </p:txEl>
                                          </p:spTgt>
                                        </p:tgtEl>
                                        <p:attrNameLst>
                                          <p:attrName>style.visibility</p:attrName>
                                        </p:attrNameLst>
                                      </p:cBhvr>
                                      <p:to>
                                        <p:strVal val="visible"/>
                                      </p:to>
                                    </p:set>
                                    <p:anim calcmode="lin" valueType="num">
                                      <p:cBhvr additive="base">
                                        <p:cTn id="7" dur="500" fill="hold"/>
                                        <p:tgtEl>
                                          <p:spTgt spid="29900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90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9009">
                                            <p:txEl>
                                              <p:pRg st="1" end="1"/>
                                            </p:txEl>
                                          </p:spTgt>
                                        </p:tgtEl>
                                        <p:attrNameLst>
                                          <p:attrName>style.visibility</p:attrName>
                                        </p:attrNameLst>
                                      </p:cBhvr>
                                      <p:to>
                                        <p:strVal val="visible"/>
                                      </p:to>
                                    </p:set>
                                    <p:anim calcmode="lin" valueType="num">
                                      <p:cBhvr additive="base">
                                        <p:cTn id="13" dur="500" fill="hold"/>
                                        <p:tgtEl>
                                          <p:spTgt spid="29900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90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9009">
                                            <p:txEl>
                                              <p:pRg st="2" end="2"/>
                                            </p:txEl>
                                          </p:spTgt>
                                        </p:tgtEl>
                                        <p:attrNameLst>
                                          <p:attrName>style.visibility</p:attrName>
                                        </p:attrNameLst>
                                      </p:cBhvr>
                                      <p:to>
                                        <p:strVal val="visible"/>
                                      </p:to>
                                    </p:set>
                                    <p:anim calcmode="lin" valueType="num">
                                      <p:cBhvr additive="base">
                                        <p:cTn id="19" dur="500" fill="hold"/>
                                        <p:tgtEl>
                                          <p:spTgt spid="29900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900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09"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矩形 105473"/>
          <p:cNvSpPr>
            <a:spLocks noChangeArrowheads="1"/>
          </p:cNvSpPr>
          <p:nvPr/>
        </p:nvSpPr>
        <p:spPr bwMode="auto">
          <a:xfrm>
            <a:off x="2667000" y="609600"/>
            <a:ext cx="7605464" cy="990600"/>
          </a:xfrm>
          <a:prstGeom prst="rect">
            <a:avLst/>
          </a:prstGeom>
          <a:noFill/>
          <a:ln w="9525">
            <a:noFill/>
            <a:miter lim="800000"/>
          </a:ln>
        </p:spPr>
        <p:txBody>
          <a:bodyPr anchor="ctr"/>
          <a:lstStyle/>
          <a:p>
            <a:pPr>
              <a:buClr>
                <a:srgbClr val="000000"/>
              </a:buClr>
            </a:pPr>
            <a:r>
              <a:rPr lang="en-US" altLang="zh-CN" sz="3600" b="1" dirty="0">
                <a:latin typeface="Garamond" panose="02020404030301010803" pitchFamily="18" charset="0"/>
                <a:ea typeface="黑体" panose="02010609060101010101" pitchFamily="49" charset="-122"/>
              </a:rPr>
              <a:t>3.</a:t>
            </a:r>
            <a:r>
              <a:rPr lang="zh-CN" altLang="en-US" sz="3600" b="1" dirty="0">
                <a:latin typeface="Garamond" panose="02020404030301010803" pitchFamily="18" charset="0"/>
                <a:ea typeface="黑体" panose="02010609060101010101" pitchFamily="49" charset="-122"/>
              </a:rPr>
              <a:t>新生事物不可战胜的原理</a:t>
            </a:r>
            <a:endParaRPr lang="zh-CN" altLang="en-US" sz="3200" b="1" dirty="0">
              <a:latin typeface="Verdana" panose="020B0604030504040204" pitchFamily="34" charset="0"/>
            </a:endParaRPr>
          </a:p>
        </p:txBody>
      </p:sp>
      <p:sp>
        <p:nvSpPr>
          <p:cNvPr id="105475" name="文本框 105474"/>
          <p:cNvSpPr txBox="1"/>
          <p:nvPr/>
        </p:nvSpPr>
        <p:spPr>
          <a:xfrm>
            <a:off x="2514600" y="1447800"/>
            <a:ext cx="7086600" cy="1371600"/>
          </a:xfrm>
          <a:prstGeom prst="rect">
            <a:avLst/>
          </a:prstGeom>
          <a:noFill/>
          <a:ln w="9525">
            <a:noFill/>
          </a:ln>
        </p:spPr>
        <p:txBody>
          <a:bodyPr lIns="92075" tIns="46036" rIns="92075" bIns="46036"/>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lnSpc>
                <a:spcPct val="120000"/>
              </a:lnSpc>
              <a:spcBef>
                <a:spcPct val="50000"/>
              </a:spcBef>
              <a:defRPr/>
            </a:pPr>
            <a:r>
              <a:rPr lang="en-US" altLang="zh-CN" b="0"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(1)</a:t>
            </a:r>
            <a:r>
              <a:rPr lang="zh-CN" altLang="en-US" b="0" dirty="0">
                <a:solidFill>
                  <a:schemeClr val="tx1"/>
                </a:solidFill>
                <a:latin typeface="楷体" panose="02010609060101010101" pitchFamily="49" charset="-122"/>
                <a:ea typeface="楷体" panose="02010609060101010101" pitchFamily="49" charset="-122"/>
              </a:rPr>
              <a:t>这是由新旧事物的本质特点和事物发展的辩证本性所决定的。</a:t>
            </a:r>
          </a:p>
        </p:txBody>
      </p:sp>
      <p:pic>
        <p:nvPicPr>
          <p:cNvPr id="105476" name="图片 105475" descr="从黑猩猩到现代人"/>
          <p:cNvPicPr>
            <a:picLocks noChangeAspect="1"/>
          </p:cNvPicPr>
          <p:nvPr/>
        </p:nvPicPr>
        <p:blipFill>
          <a:blip r:embed="rId2"/>
          <a:srcRect l="307" r="2147" b="2301"/>
          <a:stretch>
            <a:fillRect/>
          </a:stretch>
        </p:blipFill>
        <p:spPr bwMode="auto">
          <a:xfrm>
            <a:off x="2667000" y="3200400"/>
            <a:ext cx="4006850" cy="3332480"/>
          </a:xfrm>
          <a:prstGeom prst="rect">
            <a:avLst/>
          </a:prstGeom>
          <a:noFill/>
          <a:ln w="9525">
            <a:solidFill>
              <a:srgbClr val="E5E5FF"/>
            </a:solidFill>
            <a:miter lim="800000"/>
            <a:headEnd/>
            <a:tailEnd/>
          </a:ln>
        </p:spPr>
      </p:pic>
      <p:pic>
        <p:nvPicPr>
          <p:cNvPr id="105477" name="图片 105476" descr="人的一生"/>
          <p:cNvPicPr>
            <a:picLocks noChangeAspect="1"/>
          </p:cNvPicPr>
          <p:nvPr/>
        </p:nvPicPr>
        <p:blipFill>
          <a:blip r:embed="rId3"/>
          <a:srcRect/>
          <a:stretch>
            <a:fillRect/>
          </a:stretch>
        </p:blipFill>
        <p:spPr bwMode="auto">
          <a:xfrm>
            <a:off x="6858000" y="2819400"/>
            <a:ext cx="3139440" cy="3810000"/>
          </a:xfrm>
          <a:prstGeom prst="rect">
            <a:avLst/>
          </a:prstGeom>
          <a:noFill/>
          <a:ln w="9525">
            <a:solidFill>
              <a:srgbClr val="E5E5FF"/>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dissolve">
                                      <p:cBhvr>
                                        <p:cTn id="7" dur="500"/>
                                        <p:tgtEl>
                                          <p:spTgt spid="105475"/>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105476"/>
                                        </p:tgtEl>
                                        <p:attrNameLst>
                                          <p:attrName>style.visibility</p:attrName>
                                        </p:attrNameLst>
                                      </p:cBhvr>
                                      <p:to>
                                        <p:strVal val="visible"/>
                                      </p:to>
                                    </p:set>
                                    <p:anim calcmode="lin" valueType="num">
                                      <p:cBhvr>
                                        <p:cTn id="11" dur="500" fill="hold"/>
                                        <p:tgtEl>
                                          <p:spTgt spid="105476"/>
                                        </p:tgtEl>
                                        <p:attrNameLst>
                                          <p:attrName>ppt_x</p:attrName>
                                        </p:attrNameLst>
                                      </p:cBhvr>
                                      <p:tavLst>
                                        <p:tav tm="0">
                                          <p:val>
                                            <p:strVal val="#ppt_x-#ppt_w/2"/>
                                          </p:val>
                                        </p:tav>
                                        <p:tav tm="100000">
                                          <p:val>
                                            <p:strVal val="#ppt_x"/>
                                          </p:val>
                                        </p:tav>
                                      </p:tavLst>
                                    </p:anim>
                                    <p:anim calcmode="lin" valueType="num">
                                      <p:cBhvr>
                                        <p:cTn id="12" dur="500" fill="hold"/>
                                        <p:tgtEl>
                                          <p:spTgt spid="105476"/>
                                        </p:tgtEl>
                                        <p:attrNameLst>
                                          <p:attrName>ppt_y</p:attrName>
                                        </p:attrNameLst>
                                      </p:cBhvr>
                                      <p:tavLst>
                                        <p:tav tm="0">
                                          <p:val>
                                            <p:strVal val="#ppt_y"/>
                                          </p:val>
                                        </p:tav>
                                        <p:tav tm="100000">
                                          <p:val>
                                            <p:strVal val="#ppt_y"/>
                                          </p:val>
                                        </p:tav>
                                      </p:tavLst>
                                    </p:anim>
                                    <p:anim calcmode="lin" valueType="num">
                                      <p:cBhvr>
                                        <p:cTn id="13" dur="500" fill="hold"/>
                                        <p:tgtEl>
                                          <p:spTgt spid="105476"/>
                                        </p:tgtEl>
                                        <p:attrNameLst>
                                          <p:attrName>ppt_w</p:attrName>
                                        </p:attrNameLst>
                                      </p:cBhvr>
                                      <p:tavLst>
                                        <p:tav tm="0">
                                          <p:val>
                                            <p:fltVal val="0"/>
                                          </p:val>
                                        </p:tav>
                                        <p:tav tm="100000">
                                          <p:val>
                                            <p:strVal val="#ppt_w"/>
                                          </p:val>
                                        </p:tav>
                                      </p:tavLst>
                                    </p:anim>
                                    <p:anim calcmode="lin" valueType="num">
                                      <p:cBhvr>
                                        <p:cTn id="14" dur="500" fill="hold"/>
                                        <p:tgtEl>
                                          <p:spTgt spid="105476"/>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4" fill="hold" nodeType="afterEffect">
                                  <p:stCondLst>
                                    <p:cond delay="0"/>
                                  </p:stCondLst>
                                  <p:childTnLst>
                                    <p:set>
                                      <p:cBhvr>
                                        <p:cTn id="17" dur="1" fill="hold">
                                          <p:stCondLst>
                                            <p:cond delay="0"/>
                                          </p:stCondLst>
                                        </p:cTn>
                                        <p:tgtEl>
                                          <p:spTgt spid="105477"/>
                                        </p:tgtEl>
                                        <p:attrNameLst>
                                          <p:attrName>style.visibility</p:attrName>
                                        </p:attrNameLst>
                                      </p:cBhvr>
                                      <p:to>
                                        <p:strVal val="visible"/>
                                      </p:to>
                                    </p:set>
                                    <p:anim calcmode="lin" valueType="num">
                                      <p:cBhvr>
                                        <p:cTn id="18" dur="500" fill="hold"/>
                                        <p:tgtEl>
                                          <p:spTgt spid="105477"/>
                                        </p:tgtEl>
                                        <p:attrNameLst>
                                          <p:attrName>ppt_x</p:attrName>
                                        </p:attrNameLst>
                                      </p:cBhvr>
                                      <p:tavLst>
                                        <p:tav tm="0">
                                          <p:val>
                                            <p:strVal val="#ppt_x"/>
                                          </p:val>
                                        </p:tav>
                                        <p:tav tm="100000">
                                          <p:val>
                                            <p:strVal val="#ppt_x"/>
                                          </p:val>
                                        </p:tav>
                                      </p:tavLst>
                                    </p:anim>
                                    <p:anim calcmode="lin" valueType="num">
                                      <p:cBhvr>
                                        <p:cTn id="19" dur="500" fill="hold"/>
                                        <p:tgtEl>
                                          <p:spTgt spid="105477"/>
                                        </p:tgtEl>
                                        <p:attrNameLst>
                                          <p:attrName>ppt_y</p:attrName>
                                        </p:attrNameLst>
                                      </p:cBhvr>
                                      <p:tavLst>
                                        <p:tav tm="0">
                                          <p:val>
                                            <p:strVal val="#ppt_y+#ppt_h/2"/>
                                          </p:val>
                                        </p:tav>
                                        <p:tav tm="100000">
                                          <p:val>
                                            <p:strVal val="#ppt_y"/>
                                          </p:val>
                                        </p:tav>
                                      </p:tavLst>
                                    </p:anim>
                                    <p:anim calcmode="lin" valueType="num">
                                      <p:cBhvr>
                                        <p:cTn id="20" dur="500" fill="hold"/>
                                        <p:tgtEl>
                                          <p:spTgt spid="105477"/>
                                        </p:tgtEl>
                                        <p:attrNameLst>
                                          <p:attrName>ppt_w</p:attrName>
                                        </p:attrNameLst>
                                      </p:cBhvr>
                                      <p:tavLst>
                                        <p:tav tm="0">
                                          <p:val>
                                            <p:strVal val="#ppt_w"/>
                                          </p:val>
                                        </p:tav>
                                        <p:tav tm="100000">
                                          <p:val>
                                            <p:strVal val="#ppt_w"/>
                                          </p:val>
                                        </p:tav>
                                      </p:tavLst>
                                    </p:anim>
                                    <p:anim calcmode="lin" valueType="num">
                                      <p:cBhvr>
                                        <p:cTn id="21" dur="500" fill="hold"/>
                                        <p:tgtEl>
                                          <p:spTgt spid="1054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文本占位符 106498"/>
          <p:cNvSpPr>
            <a:spLocks noGrp="1"/>
          </p:cNvSpPr>
          <p:nvPr>
            <p:ph type="body" idx="4294967295"/>
          </p:nvPr>
        </p:nvSpPr>
        <p:spPr>
          <a:xfrm>
            <a:off x="2509521" y="1524000"/>
            <a:ext cx="7863839" cy="4624388"/>
          </a:xfrm>
        </p:spPr>
        <p:txBody>
          <a:bodyPr/>
          <a:lstStyle/>
          <a:p>
            <a:pPr marL="0" indent="0">
              <a:buNone/>
            </a:pPr>
            <a:r>
              <a:rPr lang="en-US" altLang="zh-CN" dirty="0">
                <a:solidFill>
                  <a:schemeClr val="tx2"/>
                </a:solidFill>
                <a:latin typeface="宋体" panose="02010600030101010101" pitchFamily="2" charset="-122"/>
              </a:rPr>
              <a:t> </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新事物具有新的要素、结构和功能，能够适应变化了的环境和条件。 </a:t>
            </a: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）新事物在内容上优越于旧事物，它对旧事物进行“扬弃”。</a:t>
            </a: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）在社会历史领域中，新事物符合人民群众的利益，能得到人民群众的拥护和支持。</a:t>
            </a:r>
          </a:p>
          <a:p>
            <a:pPr marL="0" indent="0"/>
            <a:endParaRPr lang="zh-CN" altLang="en-US" sz="2800" dirty="0">
              <a:latin typeface="宋体" panose="02010600030101010101" pitchFamily="2" charset="-122"/>
              <a:ea typeface="宋体" panose="02010600030101010101" pitchFamily="2" charset="-12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1057">
                                            <p:txEl>
                                              <p:pRg st="0" end="0"/>
                                            </p:txEl>
                                          </p:spTgt>
                                        </p:tgtEl>
                                        <p:attrNameLst>
                                          <p:attrName>style.visibility</p:attrName>
                                        </p:attrNameLst>
                                      </p:cBhvr>
                                      <p:to>
                                        <p:strVal val="visible"/>
                                      </p:to>
                                    </p:set>
                                    <p:anim calcmode="lin" valueType="num">
                                      <p:cBhvr additive="base">
                                        <p:cTn id="7" dur="500" fill="hold"/>
                                        <p:tgtEl>
                                          <p:spTgt spid="30105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10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1057">
                                            <p:txEl>
                                              <p:pRg st="1" end="1"/>
                                            </p:txEl>
                                          </p:spTgt>
                                        </p:tgtEl>
                                        <p:attrNameLst>
                                          <p:attrName>style.visibility</p:attrName>
                                        </p:attrNameLst>
                                      </p:cBhvr>
                                      <p:to>
                                        <p:strVal val="visible"/>
                                      </p:to>
                                    </p:set>
                                    <p:anim calcmode="lin" valueType="num">
                                      <p:cBhvr additive="base">
                                        <p:cTn id="13" dur="500" fill="hold"/>
                                        <p:tgtEl>
                                          <p:spTgt spid="30105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10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1057">
                                            <p:txEl>
                                              <p:pRg st="2" end="2"/>
                                            </p:txEl>
                                          </p:spTgt>
                                        </p:tgtEl>
                                        <p:attrNameLst>
                                          <p:attrName>style.visibility</p:attrName>
                                        </p:attrNameLst>
                                      </p:cBhvr>
                                      <p:to>
                                        <p:strVal val="visible"/>
                                      </p:to>
                                    </p:set>
                                    <p:anim calcmode="lin" valueType="num">
                                      <p:cBhvr additive="base">
                                        <p:cTn id="19" dur="500" fill="hold"/>
                                        <p:tgtEl>
                                          <p:spTgt spid="30105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105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7"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矩形 107521"/>
          <p:cNvSpPr>
            <a:spLocks noChangeArrowheads="1"/>
          </p:cNvSpPr>
          <p:nvPr/>
        </p:nvSpPr>
        <p:spPr bwMode="auto">
          <a:xfrm>
            <a:off x="3048000" y="609600"/>
            <a:ext cx="6019800" cy="1219200"/>
          </a:xfrm>
          <a:prstGeom prst="rect">
            <a:avLst/>
          </a:prstGeom>
          <a:noFill/>
          <a:ln w="9525">
            <a:noFill/>
            <a:miter lim="800000"/>
          </a:ln>
        </p:spPr>
        <p:txBody>
          <a:bodyPr anchor="ctr"/>
          <a:lstStyle/>
          <a:p>
            <a:pPr>
              <a:buClr>
                <a:srgbClr val="000000"/>
              </a:buClr>
            </a:pPr>
            <a:r>
              <a:rPr lang="en-US" altLang="zh-CN" sz="2800" b="1" dirty="0">
                <a:latin typeface="Garamond" panose="02020404030301010803" pitchFamily="18" charset="0"/>
                <a:ea typeface="黑体" panose="02010609060101010101" pitchFamily="49" charset="-122"/>
              </a:rPr>
              <a:t>4.</a:t>
            </a:r>
            <a:r>
              <a:rPr lang="zh-CN" altLang="en-US" sz="2800" b="1" dirty="0">
                <a:latin typeface="Garamond" panose="02020404030301010803" pitchFamily="18" charset="0"/>
                <a:ea typeface="黑体" panose="02010609060101010101" pitchFamily="49" charset="-122"/>
              </a:rPr>
              <a:t>事物的发展是一个过程</a:t>
            </a:r>
            <a:r>
              <a:rPr lang="zh-CN" altLang="en-US" sz="2800" dirty="0">
                <a:latin typeface="Garamond" panose="02020404030301010803" pitchFamily="18" charset="0"/>
                <a:ea typeface="ˎ̥"/>
                <a:cs typeface="ˎ̥"/>
              </a:rPr>
              <a:t> </a:t>
            </a:r>
            <a:endParaRPr lang="zh-CN" altLang="en-US" sz="2800" b="1" dirty="0">
              <a:latin typeface="Verdana" panose="020B0604030504040204" pitchFamily="34" charset="0"/>
            </a:endParaRPr>
          </a:p>
        </p:txBody>
      </p:sp>
      <p:sp>
        <p:nvSpPr>
          <p:cNvPr id="107523" name="矩形 107522"/>
          <p:cNvSpPr/>
          <p:nvPr/>
        </p:nvSpPr>
        <p:spPr>
          <a:xfrm>
            <a:off x="2667000" y="1600201"/>
            <a:ext cx="6858000" cy="366236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buSzPct val="70000"/>
              <a:buFont typeface="Wingdings" panose="05000000000000000000" pitchFamily="2" charset="2"/>
              <a:buChar char="n"/>
              <a:defRPr/>
            </a:pPr>
            <a:endParaRPr lang="zh-CN" altLang="en-US" sz="3200" dirty="0">
              <a:effectLst>
                <a:outerShdw blurRad="38100" dist="38100" dir="2700000">
                  <a:srgbClr val="C0C0C0"/>
                </a:outerShdw>
              </a:effectLst>
              <a:latin typeface="楷体_GB2312" pitchFamily="49" charset="-122"/>
              <a:ea typeface="ˎ̥"/>
            </a:endParaRPr>
          </a:p>
        </p:txBody>
      </p:sp>
      <p:sp>
        <p:nvSpPr>
          <p:cNvPr id="107524" name="矩形 107523"/>
          <p:cNvSpPr>
            <a:spLocks noChangeArrowheads="1"/>
          </p:cNvSpPr>
          <p:nvPr/>
        </p:nvSpPr>
        <p:spPr bwMode="auto">
          <a:xfrm>
            <a:off x="5181600" y="2264401"/>
            <a:ext cx="4663440" cy="3908762"/>
          </a:xfrm>
          <a:prstGeom prst="rect">
            <a:avLst/>
          </a:prstGeom>
          <a:noFill/>
          <a:ln w="12700">
            <a:noFill/>
            <a:miter lim="800000"/>
          </a:ln>
        </p:spPr>
        <p:txBody>
          <a:bodyPr wrap="square" anchor="ctr">
            <a:spAutoFit/>
          </a:bodyPr>
          <a:lstStyle/>
          <a:p>
            <a:r>
              <a:rPr lang="zh-CN" altLang="en-US" sz="2400" b="1" dirty="0">
                <a:latin typeface="楷体" panose="02010609060101010101" pitchFamily="49" charset="-122"/>
                <a:ea typeface="楷体" panose="02010609060101010101" pitchFamily="49" charset="-122"/>
                <a:cs typeface="文鼎CS楷体"/>
              </a:rPr>
              <a:t>      </a:t>
            </a:r>
            <a:r>
              <a:rPr lang="zh-CN" altLang="en-US" sz="2400" b="1" dirty="0">
                <a:latin typeface="楷体" panose="02010609060101010101" pitchFamily="49" charset="-122"/>
                <a:ea typeface="楷体" panose="02010609060101010101" pitchFamily="49" charset="-122"/>
              </a:rPr>
              <a:t>“一个伟大的基本思想，即 认为世界不是既成事物的集合体而是过程的集合体，其中各个似乎稳定的事物同它们在我们头脑中的思想映象即概念一样都处在生成和灭亡的不断变化中，在这种变化中，尽管有种种表面的偶然性，尽管有种种暂时的倒退，前进的发展终究会实现。 </a:t>
            </a:r>
            <a:r>
              <a:rPr lang="zh-CN" altLang="en-US"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cs typeface="楷体_GB2312"/>
              </a:rPr>
              <a:t>                  ——</a:t>
            </a:r>
            <a:r>
              <a:rPr lang="zh-CN" altLang="en-US" sz="2400" b="1" dirty="0">
                <a:latin typeface="楷体" panose="02010609060101010101" pitchFamily="49" charset="-122"/>
                <a:ea typeface="楷体" panose="02010609060101010101" pitchFamily="49" charset="-122"/>
                <a:cs typeface="楷体_GB2312"/>
              </a:rPr>
              <a:t>恩格斯</a:t>
            </a:r>
            <a:r>
              <a:rPr lang="zh-CN" altLang="en-US" sz="2400" b="1" dirty="0">
                <a:latin typeface="楷体" panose="02010609060101010101" pitchFamily="49" charset="-122"/>
                <a:ea typeface="楷体" panose="02010609060101010101" pitchFamily="49" charset="-122"/>
                <a:cs typeface="文鼎CS楷体"/>
              </a:rPr>
              <a:t> </a:t>
            </a:r>
            <a:endParaRPr lang="zh-CN" altLang="en-US" sz="2400" dirty="0">
              <a:latin typeface="楷体" panose="02010609060101010101" pitchFamily="49" charset="-122"/>
              <a:ea typeface="楷体" panose="02010609060101010101" pitchFamily="49" charset="-122"/>
            </a:endParaRPr>
          </a:p>
        </p:txBody>
      </p:sp>
      <p:pic>
        <p:nvPicPr>
          <p:cNvPr id="107525" name="图片 107524" descr="恩格思像"/>
          <p:cNvPicPr>
            <a:picLocks noChangeAspect="1"/>
          </p:cNvPicPr>
          <p:nvPr/>
        </p:nvPicPr>
        <p:blipFill>
          <a:blip r:embed="rId2"/>
          <a:srcRect/>
          <a:stretch>
            <a:fillRect/>
          </a:stretch>
        </p:blipFill>
        <p:spPr bwMode="auto">
          <a:xfrm>
            <a:off x="2133600" y="2540000"/>
            <a:ext cx="2915920" cy="3429000"/>
          </a:xfrm>
          <a:prstGeom prst="rect">
            <a:avLst/>
          </a:prstGeom>
          <a:noFill/>
          <a:ln w="9525">
            <a:solidFill>
              <a:srgbClr val="0099CC"/>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7525"/>
                                        </p:tgtEl>
                                        <p:attrNameLst>
                                          <p:attrName>style.visibility</p:attrName>
                                        </p:attrNameLst>
                                      </p:cBhvr>
                                      <p:to>
                                        <p:strVal val="visible"/>
                                      </p:to>
                                    </p:set>
                                    <p:animEffect transition="in" filter="slide(fromBottom)">
                                      <p:cBhvr>
                                        <p:cTn id="7" dur="500"/>
                                        <p:tgtEl>
                                          <p:spTgt spid="10752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7522"/>
                                        </p:tgtEl>
                                        <p:attrNameLst>
                                          <p:attrName>style.visibility</p:attrName>
                                        </p:attrNameLst>
                                      </p:cBhvr>
                                      <p:to>
                                        <p:strVal val="visible"/>
                                      </p:to>
                                    </p:set>
                                    <p:animEffect transition="in" filter="circle(in)">
                                      <p:cBhvr>
                                        <p:cTn id="12" dur="2000"/>
                                        <p:tgtEl>
                                          <p:spTgt spid="10752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7524"/>
                                        </p:tgtEl>
                                        <p:attrNameLst>
                                          <p:attrName>style.visibility</p:attrName>
                                        </p:attrNameLst>
                                      </p:cBhvr>
                                      <p:to>
                                        <p:strVal val="visible"/>
                                      </p:to>
                                    </p:set>
                                    <p:animEffect transition="in" filter="wheel(1)">
                                      <p:cBhvr>
                                        <p:cTn id="17" dur="2000"/>
                                        <p:tgtEl>
                                          <p:spTgt spid="10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p:bldP spid="1075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942130"/>
            <a:ext cx="5419185" cy="1910973"/>
          </a:xfrm>
        </p:spPr>
        <p:txBody>
          <a:bodyPr>
            <a:noAutofit/>
          </a:bodyPr>
          <a:lstStyle/>
          <a:p>
            <a:br>
              <a:rPr lang="en-US" altLang="zh-CN" sz="3200" dirty="0">
                <a:latin typeface="楷体" panose="02010609060101010101" pitchFamily="49" charset="-122"/>
                <a:ea typeface="楷体" panose="02010609060101010101" pitchFamily="49" charset="-122"/>
              </a:rPr>
            </a:br>
            <a:br>
              <a:rPr lang="en-US" altLang="zh-CN" sz="3200" dirty="0">
                <a:latin typeface="楷体" panose="02010609060101010101" pitchFamily="49" charset="-122"/>
                <a:ea typeface="楷体" panose="02010609060101010101" pitchFamily="49" charset="-122"/>
              </a:rPr>
            </a:br>
            <a:br>
              <a:rPr lang="en-US" altLang="zh-CN" sz="3200" dirty="0">
                <a:latin typeface="楷体" panose="02010609060101010101" pitchFamily="49" charset="-122"/>
                <a:ea typeface="楷体" panose="02010609060101010101" pitchFamily="49" charset="-122"/>
              </a:rPr>
            </a:br>
            <a:r>
              <a:rPr lang="zh-CN" altLang="en-US" sz="3200" dirty="0">
                <a:latin typeface="楷体" panose="02010609060101010101" pitchFamily="49" charset="-122"/>
                <a:ea typeface="楷体" panose="02010609060101010101" pitchFamily="49" charset="-122"/>
              </a:rPr>
              <a:t>第三，人与人之间的关系被异化了。</a:t>
            </a:r>
            <a:br>
              <a:rPr lang="zh-CN" altLang="en-US" sz="3200" dirty="0">
                <a:latin typeface="楷体" panose="02010609060101010101" pitchFamily="49" charset="-122"/>
                <a:ea typeface="楷体" panose="02010609060101010101" pitchFamily="49" charset="-122"/>
              </a:rPr>
            </a:br>
            <a:br>
              <a:rPr lang="zh-CN" altLang="en-US" sz="3200"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10639" y="1442720"/>
            <a:ext cx="8158481" cy="4700905"/>
          </a:xfrm>
        </p:spPr>
        <p:txBody>
          <a:bodyPr/>
          <a:lstStyle/>
          <a:p>
            <a:r>
              <a:rPr lang="zh-CN" altLang="en-US" sz="2800" dirty="0">
                <a:latin typeface="楷体" panose="02010609060101010101" pitchFamily="49" charset="-122"/>
                <a:ea typeface="楷体" panose="02010609060101010101" pitchFamily="49" charset="-122"/>
              </a:rPr>
              <a:t>第一，过程就是指事物自身发生、发展和灭亡的历史。任何事物只有经过一定的过程才能实现自身的发展。</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第二，事物发展的从内容看，是新形态、新要素、新结构、新功能和新关系的更替和对旧东西的取代；从形式看，在时间和空间的交替。 </a:t>
            </a:r>
          </a:p>
          <a:p>
            <a:endParaRPr lang="zh-CN" alt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文本占位符 258050"/>
          <p:cNvSpPr>
            <a:spLocks noGrp="1"/>
          </p:cNvSpPr>
          <p:nvPr>
            <p:ph type="body" idx="4294967295"/>
          </p:nvPr>
        </p:nvSpPr>
        <p:spPr>
          <a:xfrm>
            <a:off x="2194561" y="1123950"/>
            <a:ext cx="7691120" cy="5019675"/>
          </a:xfrm>
        </p:spPr>
        <p:txBody>
          <a:bodyPr/>
          <a:lstStyle/>
          <a:p>
            <a:pPr eaLnBrk="1" hangingPunct="1"/>
            <a:endParaRPr lang="en-US" altLang="zh-CN" sz="2800" dirty="0"/>
          </a:p>
          <a:p>
            <a:pPr eaLnBrk="1" hangingPunct="1"/>
            <a:r>
              <a:rPr lang="zh-CN" altLang="en-US" sz="3200" b="1" dirty="0">
                <a:solidFill>
                  <a:srgbClr val="FF0000"/>
                </a:solidFill>
              </a:rPr>
              <a:t>二、两种根本对立的发展观</a:t>
            </a:r>
          </a:p>
          <a:p>
            <a:pPr marL="0" indent="0" eaLnBrk="1" hangingPunct="1">
              <a:buNone/>
            </a:pPr>
            <a:r>
              <a:rPr lang="en-US" altLang="zh-CN" sz="2800" dirty="0">
                <a:solidFill>
                  <a:schemeClr val="tx2"/>
                </a:solidFill>
                <a:latin typeface="楷体" panose="02010609060101010101" pitchFamily="49" charset="-122"/>
                <a:ea typeface="楷体_GB2312"/>
                <a:cs typeface="楷体_GB2312"/>
              </a:rPr>
              <a:t> </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联系观点和孤立观点的对立</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全面观点和片面观点的对立</a:t>
            </a:r>
          </a:p>
          <a:p>
            <a:pPr eaLnBrk="1" hangingPunct="1"/>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发展观点和静止观点的对立</a:t>
            </a:r>
          </a:p>
          <a:p>
            <a:pPr eaLnBrk="1" hangingPunct="1"/>
            <a:r>
              <a:rPr lang="en-US" altLang="zh-CN" sz="2800" dirty="0">
                <a:latin typeface="楷体" panose="02010609060101010101" pitchFamily="49" charset="-122"/>
                <a:ea typeface="楷体" panose="02010609060101010101" pitchFamily="49" charset="-122"/>
                <a:cs typeface="楷体_GB2312"/>
              </a:rPr>
              <a:t>4.</a:t>
            </a:r>
            <a:r>
              <a:rPr lang="zh-CN" altLang="en-US" sz="2800" dirty="0">
                <a:latin typeface="楷体" panose="02010609060101010101" pitchFamily="49" charset="-122"/>
                <a:ea typeface="楷体" panose="02010609060101010101" pitchFamily="49" charset="-122"/>
                <a:cs typeface="楷体_GB2312"/>
              </a:rPr>
              <a:t>它们对立的焦点在于是否承认矛盾是事物发展的动力。</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3105">
                                            <p:txEl>
                                              <p:pRg st="1" end="1"/>
                                            </p:txEl>
                                          </p:spTgt>
                                        </p:tgtEl>
                                        <p:attrNameLst>
                                          <p:attrName>style.visibility</p:attrName>
                                        </p:attrNameLst>
                                      </p:cBhvr>
                                      <p:to>
                                        <p:strVal val="visible"/>
                                      </p:to>
                                    </p:set>
                                    <p:anim calcmode="lin" valueType="num">
                                      <p:cBhvr additive="base">
                                        <p:cTn id="7" dur="500" fill="hold"/>
                                        <p:tgtEl>
                                          <p:spTgt spid="30310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310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3105">
                                            <p:txEl>
                                              <p:pRg st="2" end="2"/>
                                            </p:txEl>
                                          </p:spTgt>
                                        </p:tgtEl>
                                        <p:attrNameLst>
                                          <p:attrName>style.visibility</p:attrName>
                                        </p:attrNameLst>
                                      </p:cBhvr>
                                      <p:to>
                                        <p:strVal val="visible"/>
                                      </p:to>
                                    </p:set>
                                    <p:anim calcmode="lin" valueType="num">
                                      <p:cBhvr additive="base">
                                        <p:cTn id="13" dur="500" fill="hold"/>
                                        <p:tgtEl>
                                          <p:spTgt spid="30310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31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3105">
                                            <p:txEl>
                                              <p:pRg st="3" end="3"/>
                                            </p:txEl>
                                          </p:spTgt>
                                        </p:tgtEl>
                                        <p:attrNameLst>
                                          <p:attrName>style.visibility</p:attrName>
                                        </p:attrNameLst>
                                      </p:cBhvr>
                                      <p:to>
                                        <p:strVal val="visible"/>
                                      </p:to>
                                    </p:set>
                                    <p:anim calcmode="lin" valueType="num">
                                      <p:cBhvr additive="base">
                                        <p:cTn id="19" dur="500" fill="hold"/>
                                        <p:tgtEl>
                                          <p:spTgt spid="30310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310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3105">
                                            <p:txEl>
                                              <p:pRg st="4" end="4"/>
                                            </p:txEl>
                                          </p:spTgt>
                                        </p:tgtEl>
                                        <p:attrNameLst>
                                          <p:attrName>style.visibility</p:attrName>
                                        </p:attrNameLst>
                                      </p:cBhvr>
                                      <p:to>
                                        <p:strVal val="visible"/>
                                      </p:to>
                                    </p:set>
                                    <p:anim calcmode="lin" valueType="num">
                                      <p:cBhvr additive="base">
                                        <p:cTn id="25" dur="500" fill="hold"/>
                                        <p:tgtEl>
                                          <p:spTgt spid="30310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310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3105">
                                            <p:txEl>
                                              <p:pRg st="5" end="5"/>
                                            </p:txEl>
                                          </p:spTgt>
                                        </p:tgtEl>
                                        <p:attrNameLst>
                                          <p:attrName>style.visibility</p:attrName>
                                        </p:attrNameLst>
                                      </p:cBhvr>
                                      <p:to>
                                        <p:strVal val="visible"/>
                                      </p:to>
                                    </p:set>
                                    <p:anim calcmode="lin" valueType="num">
                                      <p:cBhvr additive="base">
                                        <p:cTn id="31" dur="500" fill="hold"/>
                                        <p:tgtEl>
                                          <p:spTgt spid="30310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310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5"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矩形 109569"/>
          <p:cNvSpPr>
            <a:spLocks noChangeArrowheads="1"/>
          </p:cNvSpPr>
          <p:nvPr/>
        </p:nvSpPr>
        <p:spPr bwMode="auto">
          <a:xfrm>
            <a:off x="2362200" y="838200"/>
            <a:ext cx="7162800" cy="1066800"/>
          </a:xfrm>
          <a:prstGeom prst="rect">
            <a:avLst/>
          </a:prstGeom>
          <a:noFill/>
          <a:ln w="9525">
            <a:noFill/>
            <a:miter lim="800000"/>
          </a:ln>
        </p:spPr>
        <p:txBody>
          <a:bodyPr>
            <a:spAutoFit/>
          </a:bodyPr>
          <a:lstStyle/>
          <a:p>
            <a:pPr algn="just">
              <a:spcBef>
                <a:spcPct val="20000"/>
              </a:spcBef>
            </a:pPr>
            <a:r>
              <a:rPr lang="zh-CN" altLang="en-US" sz="3200" b="1" dirty="0">
                <a:solidFill>
                  <a:srgbClr val="FF0000"/>
                </a:solidFill>
                <a:ea typeface="黑体" panose="02010609060101010101" pitchFamily="49" charset="-122"/>
              </a:rPr>
              <a:t>三、对立统一规律是唯物辩证法体系的实质和核心</a:t>
            </a:r>
          </a:p>
        </p:txBody>
      </p:sp>
      <p:sp>
        <p:nvSpPr>
          <p:cNvPr id="109571" name="矩形 109570"/>
          <p:cNvSpPr/>
          <p:nvPr/>
        </p:nvSpPr>
        <p:spPr>
          <a:xfrm>
            <a:off x="2667000" y="2133600"/>
            <a:ext cx="6858000" cy="3884140"/>
          </a:xfrm>
          <a:prstGeom prst="rect">
            <a:avLst/>
          </a:prstGeom>
          <a:noFill/>
          <a:ln w="9525">
            <a:noFill/>
          </a:ln>
        </p:spPr>
        <p:txBody>
          <a:bodyPr>
            <a:spAutoFit/>
          </a:bodyPr>
          <a:lstStyle/>
          <a:p>
            <a:pPr algn="just">
              <a:spcBef>
                <a:spcPct val="20000"/>
              </a:spcBef>
              <a:buClr>
                <a:srgbClr val="FF6600"/>
              </a:buClr>
              <a:buFont typeface="Wingdings" panose="05000000000000000000" pitchFamily="2" charset="2"/>
              <a:buChar char="v"/>
              <a:defRPr/>
            </a:pPr>
            <a:r>
              <a:rPr lang="en-US" altLang="zh-CN" sz="2800" b="1" dirty="0">
                <a:effectLst>
                  <a:outerShdw blurRad="38100" dist="38100" dir="2700000">
                    <a:srgbClr val="C0C0C0"/>
                  </a:outerShdw>
                </a:effectLst>
                <a:latin typeface="楷体" panose="02010609060101010101" pitchFamily="49" charset="-122"/>
                <a:ea typeface="楷体" panose="02010609060101010101" pitchFamily="49" charset="-122"/>
              </a:rPr>
              <a:t>1.</a:t>
            </a:r>
            <a:r>
              <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rPr>
              <a:t>它揭示了事物普遍联系的根本内容和事物变化、发展的内在动力；</a:t>
            </a:r>
          </a:p>
          <a:p>
            <a:pPr algn="just">
              <a:spcBef>
                <a:spcPct val="20000"/>
              </a:spcBef>
              <a:buClr>
                <a:srgbClr val="FF6600"/>
              </a:buClr>
              <a:buFont typeface="Wingdings" panose="05000000000000000000" pitchFamily="2" charset="2"/>
              <a:buChar char="v"/>
              <a:defRPr/>
            </a:pPr>
            <a:r>
              <a:rPr lang="en-US" altLang="zh-CN" sz="2800" b="1" dirty="0">
                <a:effectLst>
                  <a:outerShdw blurRad="38100" dist="38100" dir="2700000">
                    <a:srgbClr val="C0C0C0"/>
                  </a:outerShdw>
                </a:effectLst>
                <a:latin typeface="楷体" panose="02010609060101010101" pitchFamily="49" charset="-122"/>
                <a:ea typeface="楷体" panose="02010609060101010101" pitchFamily="49" charset="-122"/>
              </a:rPr>
              <a:t>2.</a:t>
            </a:r>
            <a:r>
              <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rPr>
              <a:t>它是贯穿于其他规律和范畴的主线，是理解辩证法其他规律和范畴的钥匙；</a:t>
            </a:r>
          </a:p>
          <a:p>
            <a:pPr algn="just">
              <a:spcBef>
                <a:spcPct val="20000"/>
              </a:spcBef>
              <a:buClr>
                <a:srgbClr val="FF6600"/>
              </a:buClr>
              <a:buFont typeface="Wingdings" panose="05000000000000000000" pitchFamily="2" charset="2"/>
              <a:buChar char="v"/>
              <a:defRPr/>
            </a:pPr>
            <a:r>
              <a:rPr lang="en-US" altLang="zh-CN" sz="2800" b="1" dirty="0">
                <a:effectLst>
                  <a:outerShdw blurRad="38100" dist="38100" dir="2700000">
                    <a:srgbClr val="C0C0C0"/>
                  </a:outerShdw>
                </a:effectLst>
                <a:latin typeface="楷体" panose="02010609060101010101" pitchFamily="49" charset="-122"/>
                <a:ea typeface="楷体" panose="02010609060101010101" pitchFamily="49" charset="-122"/>
              </a:rPr>
              <a:t>3.</a:t>
            </a:r>
            <a:r>
              <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rPr>
              <a:t>是否承认对立统一规律是辩证法与形而上学的根本分歧和斗争的焦点；</a:t>
            </a:r>
          </a:p>
          <a:p>
            <a:pPr algn="just">
              <a:spcBef>
                <a:spcPct val="20000"/>
              </a:spcBef>
              <a:buClr>
                <a:srgbClr val="FF6600"/>
              </a:buClr>
              <a:buFont typeface="Wingdings" panose="05000000000000000000" pitchFamily="2" charset="2"/>
              <a:buChar char="v"/>
              <a:defRPr/>
            </a:pPr>
            <a:r>
              <a:rPr lang="en-US" altLang="zh-CN" sz="2800" b="1" dirty="0">
                <a:effectLst>
                  <a:outerShdw blurRad="38100" dist="38100" dir="2700000">
                    <a:srgbClr val="C0C0C0"/>
                  </a:outerShdw>
                </a:effectLst>
                <a:latin typeface="楷体" panose="02010609060101010101" pitchFamily="49" charset="-122"/>
                <a:ea typeface="楷体" panose="02010609060101010101" pitchFamily="49" charset="-122"/>
              </a:rPr>
              <a:t>4.</a:t>
            </a:r>
            <a:r>
              <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rPr>
              <a:t>矛盾分析法是根本的认识方法。</a:t>
            </a:r>
          </a:p>
          <a:p>
            <a:pPr algn="just">
              <a:spcBef>
                <a:spcPct val="20000"/>
              </a:spcBef>
              <a:buClr>
                <a:srgbClr val="FF6600"/>
              </a:buClr>
              <a:buFont typeface="Wingdings" panose="05000000000000000000" pitchFamily="2" charset="2"/>
              <a:buChar char="v"/>
              <a:defRPr/>
            </a:pPr>
            <a:endParaRPr lang="zh-CN" altLang="en-US" sz="2800" b="1" dirty="0">
              <a:solidFill>
                <a:schemeClr val="tx2"/>
              </a:solidFill>
              <a:effectLst>
                <a:outerShdw blurRad="38100" dist="38100" dir="2700000">
                  <a:srgbClr val="C0C0C0"/>
                </a:outerShdw>
              </a:effectLst>
              <a:latin typeface="Arial" panose="020B0604020202020204" pitchFamily="34" charset="0"/>
              <a:ea typeface="楷体_GB2312" pitchFamily="49" charset="-12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wipe(down)">
                                      <p:cBhvr>
                                        <p:cTn id="7" dur="500"/>
                                        <p:tgtEl>
                                          <p:spTgt spid="10957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9571"/>
                                        </p:tgtEl>
                                        <p:attrNameLst>
                                          <p:attrName>style.visibility</p:attrName>
                                        </p:attrNameLst>
                                      </p:cBhvr>
                                      <p:to>
                                        <p:strVal val="visible"/>
                                      </p:to>
                                    </p:set>
                                    <p:animEffect transition="in" filter="circle(in)">
                                      <p:cBhvr>
                                        <p:cTn id="12" dur="2000"/>
                                        <p:tgtEl>
                                          <p:spTgt spid="10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87040" y="2070558"/>
            <a:ext cx="8296117" cy="1621509"/>
          </a:xfrm>
        </p:spPr>
        <p:txBody>
          <a:bodyPr/>
          <a:lstStyle/>
          <a:p>
            <a:r>
              <a:rPr lang="zh-CN" altLang="en-US" dirty="0">
                <a:solidFill>
                  <a:srgbClr val="FF0000"/>
                </a:solidFill>
              </a:rPr>
              <a:t>第三节  唯物辩证法的基本规律</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文本框 108545"/>
          <p:cNvSpPr txBox="1">
            <a:spLocks noChangeArrowheads="1"/>
          </p:cNvSpPr>
          <p:nvPr/>
        </p:nvSpPr>
        <p:spPr bwMode="auto">
          <a:xfrm>
            <a:off x="1981200" y="914400"/>
            <a:ext cx="8940800" cy="5105400"/>
          </a:xfrm>
          <a:prstGeom prst="rect">
            <a:avLst/>
          </a:prstGeom>
          <a:noFill/>
          <a:ln w="12700">
            <a:noFill/>
            <a:miter lim="800000"/>
          </a:ln>
        </p:spPr>
        <p:txBody>
          <a:bodyPr lIns="92075" tIns="46036" rIns="92075" bIns="46036"/>
          <a:lstStyle/>
          <a:p>
            <a:pPr marL="342900" indent="-342900">
              <a:buClr>
                <a:schemeClr val="hlink"/>
              </a:buClr>
              <a:buFont typeface="Wingdings" panose="05000000000000000000" pitchFamily="2" charset="2"/>
              <a:buChar char="v"/>
            </a:pPr>
            <a:r>
              <a:rPr lang="zh-CN" altLang="en-US" sz="2800" dirty="0">
                <a:solidFill>
                  <a:schemeClr val="accent1"/>
                </a:solidFill>
                <a:latin typeface="Garamond" panose="02020404030301010803" pitchFamily="18" charset="0"/>
              </a:rPr>
              <a:t>  </a:t>
            </a:r>
            <a:endParaRPr lang="zh-CN" altLang="en-US" sz="3600" b="1" dirty="0">
              <a:solidFill>
                <a:schemeClr val="tx2"/>
              </a:solidFill>
              <a:latin typeface="Garamond" panose="02020404030301010803" pitchFamily="18" charset="0"/>
              <a:ea typeface="黑体" panose="02010609060101010101" pitchFamily="49" charset="-122"/>
            </a:endParaRPr>
          </a:p>
          <a:p>
            <a:pPr marL="342900" indent="-342900">
              <a:buClr>
                <a:schemeClr val="hlink"/>
              </a:buClr>
              <a:buFont typeface="Wingdings" panose="05000000000000000000" pitchFamily="2" charset="2"/>
              <a:buChar char="v"/>
            </a:pPr>
            <a:endParaRPr lang="zh-CN" altLang="en-US" sz="3600" b="1" dirty="0">
              <a:solidFill>
                <a:schemeClr val="tx2"/>
              </a:solidFill>
              <a:latin typeface="Garamond" panose="02020404030301010803" pitchFamily="18" charset="0"/>
            </a:endParaRPr>
          </a:p>
          <a:p>
            <a:pPr marL="342900" indent="-342900">
              <a:buClr>
                <a:schemeClr val="hlink"/>
              </a:buClr>
              <a:buFont typeface="Wingdings" panose="05000000000000000000" pitchFamily="2" charset="2"/>
              <a:buChar char="v"/>
            </a:pPr>
            <a:r>
              <a:rPr lang="zh-CN" altLang="en-US" sz="2800" b="1" dirty="0">
                <a:latin typeface="宋体" panose="02010600030101010101" pitchFamily="2" charset="-122"/>
                <a:ea typeface="宋体" panose="02010600030101010101" pitchFamily="2" charset="-122"/>
              </a:rPr>
              <a:t>唯物辩证法</a:t>
            </a:r>
            <a:r>
              <a:rPr lang="zh-CN" altLang="en-US" sz="2800" b="1" dirty="0">
                <a:solidFill>
                  <a:srgbClr val="FF0000"/>
                </a:solidFill>
                <a:latin typeface="宋体" panose="02010600030101010101" pitchFamily="2" charset="-122"/>
                <a:ea typeface="宋体" panose="02010600030101010101" pitchFamily="2" charset="-122"/>
              </a:rPr>
              <a:t>两个</a:t>
            </a:r>
            <a:r>
              <a:rPr lang="zh-CN" altLang="en-US" sz="2800" b="1" dirty="0">
                <a:latin typeface="宋体" panose="02010600030101010101" pitchFamily="2" charset="-122"/>
                <a:ea typeface="宋体" panose="02010600030101010101" pitchFamily="2" charset="-122"/>
              </a:rPr>
              <a:t>总的特征：联系的观点和发展的观点。</a:t>
            </a:r>
            <a:r>
              <a:rPr lang="zh-CN" altLang="en-US" sz="2800" b="1" dirty="0">
                <a:latin typeface="宋体" panose="02010600030101010101" pitchFamily="2" charset="-122"/>
                <a:ea typeface="宋体" panose="02010600030101010101" pitchFamily="2" charset="-122"/>
                <a:cs typeface="楷体_GB2312"/>
              </a:rPr>
              <a:t>唯物辩证法的三大规律都是在揭示事物的联系和发展。对立统一规律揭示了事物发展的</a:t>
            </a:r>
            <a:r>
              <a:rPr lang="zh-CN" altLang="en-US" sz="2800" b="1" dirty="0">
                <a:solidFill>
                  <a:srgbClr val="FF0000"/>
                </a:solidFill>
                <a:latin typeface="宋体" panose="02010600030101010101" pitchFamily="2" charset="-122"/>
                <a:ea typeface="宋体" panose="02010600030101010101" pitchFamily="2" charset="-122"/>
                <a:cs typeface="楷体_GB2312"/>
              </a:rPr>
              <a:t>动力和源泉</a:t>
            </a:r>
            <a:r>
              <a:rPr lang="zh-CN" altLang="en-US" sz="2800" b="1" dirty="0">
                <a:latin typeface="宋体" panose="02010600030101010101" pitchFamily="2" charset="-122"/>
                <a:ea typeface="宋体" panose="02010600030101010101" pitchFamily="2" charset="-122"/>
                <a:cs typeface="楷体_GB2312"/>
              </a:rPr>
              <a:t>；质量互变规律揭示了事物发展的两种基本</a:t>
            </a:r>
            <a:r>
              <a:rPr lang="zh-CN" altLang="en-US" sz="2800" b="1" dirty="0">
                <a:solidFill>
                  <a:srgbClr val="FF0000"/>
                </a:solidFill>
                <a:latin typeface="宋体" panose="02010600030101010101" pitchFamily="2" charset="-122"/>
                <a:ea typeface="宋体" panose="02010600030101010101" pitchFamily="2" charset="-122"/>
                <a:cs typeface="楷体_GB2312"/>
              </a:rPr>
              <a:t>状态或形式</a:t>
            </a:r>
            <a:r>
              <a:rPr lang="zh-CN" altLang="en-US" sz="2800" b="1" dirty="0">
                <a:latin typeface="宋体" panose="02010600030101010101" pitchFamily="2" charset="-122"/>
                <a:ea typeface="宋体" panose="02010600030101010101" pitchFamily="2" charset="-122"/>
                <a:cs typeface="楷体_GB2312"/>
              </a:rPr>
              <a:t>，否定之否定规律揭示了事物发展的</a:t>
            </a:r>
            <a:r>
              <a:rPr lang="zh-CN" altLang="en-US" sz="2800" b="1" dirty="0">
                <a:solidFill>
                  <a:srgbClr val="FF0000"/>
                </a:solidFill>
                <a:latin typeface="宋体" panose="02010600030101010101" pitchFamily="2" charset="-122"/>
                <a:ea typeface="宋体" panose="02010600030101010101" pitchFamily="2" charset="-122"/>
                <a:cs typeface="楷体_GB2312"/>
              </a:rPr>
              <a:t>趋势和道路。</a:t>
            </a:r>
          </a:p>
        </p:txBody>
      </p:sp>
      <p:sp>
        <p:nvSpPr>
          <p:cNvPr id="291842" name="矩形 108546"/>
          <p:cNvSpPr>
            <a:spLocks noChangeArrowheads="1"/>
          </p:cNvSpPr>
          <p:nvPr/>
        </p:nvSpPr>
        <p:spPr bwMode="auto">
          <a:xfrm>
            <a:off x="1524000" y="4005264"/>
            <a:ext cx="285750" cy="579437"/>
          </a:xfrm>
          <a:prstGeom prst="rect">
            <a:avLst/>
          </a:prstGeom>
          <a:noFill/>
          <a:ln w="12700">
            <a:noFill/>
            <a:miter lim="800000"/>
          </a:ln>
        </p:spPr>
        <p:txBody>
          <a:bodyPr wrap="none" anchor="ctr">
            <a:spAutoFit/>
          </a:bodyPr>
          <a:lstStyle/>
          <a:p>
            <a:r>
              <a:rPr lang="zh-CN" altLang="en-US" sz="3200" b="1">
                <a:latin typeface="Times New Roman" panose="02020603050405020304" pitchFamily="18" charset="0"/>
                <a:ea typeface="文鼎CS楷体"/>
                <a:cs typeface="文鼎CS楷体"/>
              </a:rPr>
              <a:t> </a:t>
            </a:r>
            <a:endParaRPr lang="zh-CN" altLang="en-US"/>
          </a:p>
        </p:txBody>
      </p:sp>
      <p:sp>
        <p:nvSpPr>
          <p:cNvPr id="291843" name="矩形 108547"/>
          <p:cNvSpPr>
            <a:spLocks noChangeArrowheads="1"/>
          </p:cNvSpPr>
          <p:nvPr/>
        </p:nvSpPr>
        <p:spPr bwMode="auto">
          <a:xfrm>
            <a:off x="1703388" y="4652964"/>
            <a:ext cx="285750" cy="579437"/>
          </a:xfrm>
          <a:prstGeom prst="rect">
            <a:avLst/>
          </a:prstGeom>
          <a:noFill/>
          <a:ln w="12700">
            <a:noFill/>
            <a:miter lim="800000"/>
          </a:ln>
        </p:spPr>
        <p:txBody>
          <a:bodyPr wrap="none" anchor="ctr">
            <a:spAutoFit/>
          </a:bodyPr>
          <a:lstStyle/>
          <a:p>
            <a:r>
              <a:rPr lang="zh-CN" altLang="en-US" sz="3200" b="1">
                <a:latin typeface="Times New Roman" panose="02020603050405020304" pitchFamily="18" charset="0"/>
                <a:ea typeface="文鼎CS楷体"/>
                <a:cs typeface="文鼎CS楷体"/>
              </a:rPr>
              <a:t> </a:t>
            </a:r>
            <a:endParaRPr lang="zh-CN" altLang="en-US"/>
          </a:p>
        </p:txBody>
      </p:sp>
      <p:sp>
        <p:nvSpPr>
          <p:cNvPr id="291844" name="矩形 108548"/>
          <p:cNvSpPr>
            <a:spLocks noChangeArrowheads="1"/>
          </p:cNvSpPr>
          <p:nvPr/>
        </p:nvSpPr>
        <p:spPr bwMode="auto">
          <a:xfrm>
            <a:off x="1524000" y="5300664"/>
            <a:ext cx="285750" cy="579437"/>
          </a:xfrm>
          <a:prstGeom prst="rect">
            <a:avLst/>
          </a:prstGeom>
          <a:noFill/>
          <a:ln w="12700">
            <a:noFill/>
            <a:miter lim="800000"/>
          </a:ln>
        </p:spPr>
        <p:txBody>
          <a:bodyPr wrap="none" anchor="ctr">
            <a:spAutoFit/>
          </a:bodyPr>
          <a:lstStyle/>
          <a:p>
            <a:r>
              <a:rPr lang="zh-CN" altLang="en-US" sz="3200" b="1">
                <a:latin typeface="Times New Roman" panose="02020603050405020304" pitchFamily="18" charset="0"/>
                <a:ea typeface="文鼎CS楷体"/>
                <a:cs typeface="文鼎CS楷体"/>
              </a:rPr>
              <a:t> </a:t>
            </a:r>
            <a:endParaRPr lang="zh-CN" altLang="en-US"/>
          </a:p>
        </p:txBody>
      </p:sp>
      <p:sp>
        <p:nvSpPr>
          <p:cNvPr id="291845" name="矩形 108549"/>
          <p:cNvSpPr>
            <a:spLocks noChangeArrowheads="1"/>
          </p:cNvSpPr>
          <p:nvPr/>
        </p:nvSpPr>
        <p:spPr bwMode="auto">
          <a:xfrm>
            <a:off x="1524000" y="5949950"/>
            <a:ext cx="285750" cy="579438"/>
          </a:xfrm>
          <a:prstGeom prst="rect">
            <a:avLst/>
          </a:prstGeom>
          <a:noFill/>
          <a:ln w="12700">
            <a:noFill/>
            <a:miter lim="800000"/>
          </a:ln>
        </p:spPr>
        <p:txBody>
          <a:bodyPr wrap="none" anchor="ctr">
            <a:spAutoFit/>
          </a:bodyPr>
          <a:lstStyle/>
          <a:p>
            <a:r>
              <a:rPr lang="zh-CN" altLang="en-US" sz="3200" b="1">
                <a:latin typeface="Times New Roman" panose="02020603050405020304" pitchFamily="18" charset="0"/>
                <a:ea typeface="文鼎CS楷体"/>
                <a:cs typeface="文鼎CS楷体"/>
              </a:rPr>
              <a:t> </a:t>
            </a:r>
            <a:endParaRPr lang="zh-CN" altLang="en-US"/>
          </a:p>
        </p:txBody>
      </p:sp>
      <p:sp>
        <p:nvSpPr>
          <p:cNvPr id="291846" name="文本框 108550"/>
          <p:cNvSpPr txBox="1">
            <a:spLocks noChangeArrowheads="1"/>
          </p:cNvSpPr>
          <p:nvPr/>
        </p:nvSpPr>
        <p:spPr bwMode="auto">
          <a:xfrm>
            <a:off x="8442325" y="177801"/>
            <a:ext cx="1606550" cy="519113"/>
          </a:xfrm>
          <a:prstGeom prst="rect">
            <a:avLst/>
          </a:prstGeom>
          <a:noFill/>
          <a:ln w="9525">
            <a:noFill/>
            <a:miter lim="800000"/>
          </a:ln>
        </p:spPr>
        <p:txBody>
          <a:bodyPr wrap="none">
            <a:spAutoFit/>
          </a:bodyPr>
          <a:lstStyle/>
          <a:p>
            <a:pPr algn="just">
              <a:spcBef>
                <a:spcPct val="20000"/>
              </a:spcBef>
            </a:pPr>
            <a:r>
              <a:rPr lang="zh-CN" altLang="en-US" sz="2800" b="1" i="1">
                <a:solidFill>
                  <a:srgbClr val="FFFF00"/>
                </a:solidFill>
                <a:ea typeface="华文行楷" panose="02010800040101010101" pitchFamily="2" charset="-122"/>
              </a:rPr>
              <a:t>目录回顾</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wipe(down)">
                                      <p:cBhvr>
                                        <p:cTn id="7" dur="580">
                                          <p:stCondLst>
                                            <p:cond delay="0"/>
                                          </p:stCondLst>
                                        </p:cTn>
                                        <p:tgtEl>
                                          <p:spTgt spid="108546"/>
                                        </p:tgtEl>
                                      </p:cBhvr>
                                    </p:animEffect>
                                    <p:anim calcmode="lin" valueType="num">
                                      <p:cBhvr>
                                        <p:cTn id="8" dur="1822" tmFilter="0,0; 0.14,0.36; 0.43,0.73; 0.71,0.91; 1.0,1.0">
                                          <p:stCondLst>
                                            <p:cond delay="0"/>
                                          </p:stCondLst>
                                        </p:cTn>
                                        <p:tgtEl>
                                          <p:spTgt spid="1085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85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85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85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854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8546"/>
                                        </p:tgtEl>
                                      </p:cBhvr>
                                      <p:to x="100000" y="60000"/>
                                    </p:animScale>
                                    <p:animScale>
                                      <p:cBhvr>
                                        <p:cTn id="14" dur="166" decel="50000">
                                          <p:stCondLst>
                                            <p:cond delay="676"/>
                                          </p:stCondLst>
                                        </p:cTn>
                                        <p:tgtEl>
                                          <p:spTgt spid="108546"/>
                                        </p:tgtEl>
                                      </p:cBhvr>
                                      <p:to x="100000" y="100000"/>
                                    </p:animScale>
                                    <p:animScale>
                                      <p:cBhvr>
                                        <p:cTn id="15" dur="26">
                                          <p:stCondLst>
                                            <p:cond delay="1312"/>
                                          </p:stCondLst>
                                        </p:cTn>
                                        <p:tgtEl>
                                          <p:spTgt spid="108546"/>
                                        </p:tgtEl>
                                      </p:cBhvr>
                                      <p:to x="100000" y="80000"/>
                                    </p:animScale>
                                    <p:animScale>
                                      <p:cBhvr>
                                        <p:cTn id="16" dur="166" decel="50000">
                                          <p:stCondLst>
                                            <p:cond delay="1338"/>
                                          </p:stCondLst>
                                        </p:cTn>
                                        <p:tgtEl>
                                          <p:spTgt spid="108546"/>
                                        </p:tgtEl>
                                      </p:cBhvr>
                                      <p:to x="100000" y="100000"/>
                                    </p:animScale>
                                    <p:animScale>
                                      <p:cBhvr>
                                        <p:cTn id="17" dur="26">
                                          <p:stCondLst>
                                            <p:cond delay="1642"/>
                                          </p:stCondLst>
                                        </p:cTn>
                                        <p:tgtEl>
                                          <p:spTgt spid="108546"/>
                                        </p:tgtEl>
                                      </p:cBhvr>
                                      <p:to x="100000" y="90000"/>
                                    </p:animScale>
                                    <p:animScale>
                                      <p:cBhvr>
                                        <p:cTn id="18" dur="166" decel="50000">
                                          <p:stCondLst>
                                            <p:cond delay="1668"/>
                                          </p:stCondLst>
                                        </p:cTn>
                                        <p:tgtEl>
                                          <p:spTgt spid="108546"/>
                                        </p:tgtEl>
                                      </p:cBhvr>
                                      <p:to x="100000" y="100000"/>
                                    </p:animScale>
                                    <p:animScale>
                                      <p:cBhvr>
                                        <p:cTn id="19" dur="26">
                                          <p:stCondLst>
                                            <p:cond delay="1808"/>
                                          </p:stCondLst>
                                        </p:cTn>
                                        <p:tgtEl>
                                          <p:spTgt spid="108546"/>
                                        </p:tgtEl>
                                      </p:cBhvr>
                                      <p:to x="100000" y="95000"/>
                                    </p:animScale>
                                    <p:animScale>
                                      <p:cBhvr>
                                        <p:cTn id="20" dur="166" decel="50000">
                                          <p:stCondLst>
                                            <p:cond delay="1834"/>
                                          </p:stCondLst>
                                        </p:cTn>
                                        <p:tgtEl>
                                          <p:spTgt spid="1085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框 110593"/>
          <p:cNvSpPr txBox="1">
            <a:spLocks noChangeArrowheads="1"/>
          </p:cNvSpPr>
          <p:nvPr/>
        </p:nvSpPr>
        <p:spPr bwMode="auto">
          <a:xfrm>
            <a:off x="2133600" y="3810000"/>
            <a:ext cx="7010400" cy="954107"/>
          </a:xfrm>
          <a:prstGeom prst="rect">
            <a:avLst/>
          </a:prstGeom>
          <a:noFill/>
          <a:ln w="9525">
            <a:noFill/>
            <a:miter lim="800000"/>
          </a:ln>
        </p:spPr>
        <p:txBody>
          <a:bodyPr>
            <a:spAutoFit/>
          </a:bodyPr>
          <a:lstStyle/>
          <a:p>
            <a:pPr>
              <a:spcBef>
                <a:spcPct val="50000"/>
              </a:spcBef>
              <a:buClr>
                <a:srgbClr val="000000"/>
              </a:buClr>
            </a:pPr>
            <a:r>
              <a:rPr lang="zh-CN" altLang="en-US" sz="2800" b="1" dirty="0">
                <a:solidFill>
                  <a:srgbClr val="FF0000"/>
                </a:solidFill>
                <a:latin typeface="楷体" panose="02010609060101010101" pitchFamily="49" charset="-122"/>
                <a:ea typeface="楷体" panose="02010609060101010101" pitchFamily="49" charset="-122"/>
                <a:cs typeface="楷体_GB2312"/>
              </a:rPr>
              <a:t>辩证唯物主义理论中所指的矛盾，是否就是我们平时生活语境中矛盾？</a:t>
            </a:r>
          </a:p>
        </p:txBody>
      </p:sp>
      <p:sp>
        <p:nvSpPr>
          <p:cNvPr id="110595" name="矩形 110594"/>
          <p:cNvSpPr>
            <a:spLocks noChangeArrowheads="1"/>
          </p:cNvSpPr>
          <p:nvPr/>
        </p:nvSpPr>
        <p:spPr bwMode="auto">
          <a:xfrm>
            <a:off x="3048000" y="2667000"/>
            <a:ext cx="1828800" cy="76200"/>
          </a:xfrm>
          <a:prstGeom prst="rect">
            <a:avLst/>
          </a:prstGeom>
          <a:solidFill>
            <a:schemeClr val="accent1"/>
          </a:solidFill>
          <a:ln w="9525">
            <a:solidFill>
              <a:schemeClr val="tx1"/>
            </a:solidFill>
            <a:miter lim="800000"/>
          </a:ln>
        </p:spPr>
        <p:txBody>
          <a:bodyPr/>
          <a:lstStyle/>
          <a:p>
            <a:endParaRPr lang="zh-CN" altLang="en-US"/>
          </a:p>
        </p:txBody>
      </p:sp>
      <p:sp>
        <p:nvSpPr>
          <p:cNvPr id="110596" name="文本框 110595"/>
          <p:cNvSpPr txBox="1">
            <a:spLocks noChangeArrowheads="1"/>
          </p:cNvSpPr>
          <p:nvPr/>
        </p:nvSpPr>
        <p:spPr bwMode="auto">
          <a:xfrm>
            <a:off x="5257800" y="4343400"/>
            <a:ext cx="5181600" cy="579438"/>
          </a:xfrm>
          <a:prstGeom prst="rect">
            <a:avLst/>
          </a:prstGeom>
          <a:noFill/>
          <a:ln w="9525">
            <a:noFill/>
            <a:miter lim="800000"/>
          </a:ln>
        </p:spPr>
        <p:txBody>
          <a:bodyPr>
            <a:spAutoFit/>
          </a:bodyPr>
          <a:lstStyle/>
          <a:p>
            <a:pPr>
              <a:spcBef>
                <a:spcPct val="50000"/>
              </a:spcBef>
              <a:buClr>
                <a:srgbClr val="000000"/>
              </a:buClr>
            </a:pPr>
            <a:r>
              <a:rPr lang="zh-CN" altLang="en-US" sz="3200">
                <a:latin typeface="Times New Roman" panose="02020603050405020304" pitchFamily="18" charset="0"/>
                <a:ea typeface="方正大黑简体"/>
                <a:cs typeface="方正大黑简体"/>
              </a:rPr>
              <a:t>        </a:t>
            </a:r>
            <a:endParaRPr lang="zh-CN" altLang="en-US" sz="3200" b="1">
              <a:solidFill>
                <a:schemeClr val="bg1"/>
              </a:solidFill>
              <a:latin typeface="Times New Roman" panose="02020603050405020304" pitchFamily="18" charset="0"/>
              <a:ea typeface="方正大黑简体"/>
              <a:cs typeface="方正大黑简体"/>
            </a:endParaRPr>
          </a:p>
        </p:txBody>
      </p:sp>
      <p:sp>
        <p:nvSpPr>
          <p:cNvPr id="110597" name="矩形 110596"/>
          <p:cNvSpPr>
            <a:spLocks noChangeArrowheads="1"/>
          </p:cNvSpPr>
          <p:nvPr/>
        </p:nvSpPr>
        <p:spPr bwMode="auto">
          <a:xfrm>
            <a:off x="1775520" y="792164"/>
            <a:ext cx="8663880" cy="3108543"/>
          </a:xfrm>
          <a:prstGeom prst="rect">
            <a:avLst/>
          </a:prstGeom>
          <a:noFill/>
          <a:ln w="9525">
            <a:noFill/>
            <a:miter lim="800000"/>
          </a:ln>
        </p:spPr>
        <p:txBody>
          <a:bodyPr wrap="square">
            <a:spAutoFit/>
          </a:bodyPr>
          <a:lstStyle/>
          <a:p>
            <a:pPr algn="just"/>
            <a:r>
              <a:rPr lang="en-US" altLang="zh-CN" sz="3200" b="1" dirty="0">
                <a:solidFill>
                  <a:srgbClr val="FF0000"/>
                </a:solidFill>
                <a:ea typeface="楷体_GB2312"/>
                <a:cs typeface="楷体_GB2312"/>
              </a:rPr>
              <a:t>    </a:t>
            </a:r>
            <a:r>
              <a:rPr lang="zh-CN" altLang="en-US" sz="3200" b="1" dirty="0">
                <a:solidFill>
                  <a:srgbClr val="FF0000"/>
                </a:solidFill>
                <a:ea typeface="楷体_GB2312"/>
                <a:cs typeface="楷体_GB2312"/>
              </a:rPr>
              <a:t>一、对立统一规律（矛盾规律）</a:t>
            </a:r>
          </a:p>
          <a:p>
            <a:pPr algn="just"/>
            <a:endParaRPr lang="zh-CN" altLang="en-US" sz="3600" b="1" dirty="0">
              <a:ea typeface="楷体_GB2312"/>
              <a:cs typeface="楷体_GB2312"/>
            </a:endParaRPr>
          </a:p>
          <a:p>
            <a:pPr algn="just"/>
            <a:r>
              <a:rPr lang="zh-CN" altLang="en-US" sz="3200" b="1" dirty="0">
                <a:solidFill>
                  <a:srgbClr val="006600"/>
                </a:solidFill>
                <a:ea typeface="黑体" panose="02010609060101010101" pitchFamily="49" charset="-122"/>
              </a:rPr>
              <a:t>    </a:t>
            </a:r>
            <a:r>
              <a:rPr lang="zh-CN" altLang="en-US" sz="3200" b="1" dirty="0">
                <a:ea typeface="黑体" panose="02010609060101010101" pitchFamily="49" charset="-122"/>
              </a:rPr>
              <a:t>（一）矛盾及其基本属性</a:t>
            </a:r>
          </a:p>
          <a:p>
            <a:pPr algn="just"/>
            <a:r>
              <a:rPr lang="zh-CN" altLang="en-US" sz="3200" b="1" dirty="0">
                <a:solidFill>
                  <a:srgbClr val="006600"/>
                </a:solidFill>
                <a:ea typeface="黑体" panose="02010609060101010101" pitchFamily="49" charset="-122"/>
              </a:rPr>
              <a:t> </a:t>
            </a:r>
          </a:p>
          <a:p>
            <a:pPr algn="just"/>
            <a:r>
              <a:rPr lang="en-US" altLang="zh-CN" sz="2800" b="1" dirty="0">
                <a:latin typeface="新宋体" panose="02010609030101010101" charset="-122"/>
                <a:ea typeface="新宋体" panose="02010609030101010101" charset="-122"/>
                <a:cs typeface="楷体_GB2312"/>
              </a:rPr>
              <a:t>    </a:t>
            </a:r>
            <a:r>
              <a:rPr lang="en-US" altLang="zh-CN" sz="3200" b="1" dirty="0">
                <a:latin typeface="新宋体" panose="02010609030101010101" charset="-122"/>
                <a:ea typeface="新宋体" panose="02010609030101010101" charset="-122"/>
                <a:cs typeface="楷体_GB2312"/>
              </a:rPr>
              <a:t>1.</a:t>
            </a:r>
            <a:r>
              <a:rPr lang="zh-CN" altLang="en-US" sz="3200" b="1" dirty="0">
                <a:latin typeface="新宋体" panose="02010609030101010101" charset="-122"/>
                <a:ea typeface="新宋体" panose="02010609030101010101" charset="-122"/>
                <a:cs typeface="楷体_GB2312"/>
              </a:rPr>
              <a:t>矛盾概念的基本理解</a:t>
            </a:r>
          </a:p>
          <a:p>
            <a:pPr algn="just"/>
            <a:endParaRPr lang="zh-CN" altLang="en-US" sz="2800" b="1" dirty="0">
              <a:solidFill>
                <a:schemeClr val="tx2"/>
              </a:solidFill>
              <a:latin typeface="楷体_GB2312"/>
              <a:ea typeface="楷体_GB231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barn(inVertical)">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fade">
                                      <p:cBhvr>
                                        <p:cTn id="12" dur="2000"/>
                                        <p:tgtEl>
                                          <p:spTgt spid="110594"/>
                                        </p:tgtEl>
                                      </p:cBhvr>
                                    </p:animEffect>
                                    <p:anim calcmode="lin" valueType="num">
                                      <p:cBhvr>
                                        <p:cTn id="13" dur="2000" fill="hold"/>
                                        <p:tgtEl>
                                          <p:spTgt spid="110594"/>
                                        </p:tgtEl>
                                        <p:attrNameLst>
                                          <p:attrName>ppt_w</p:attrName>
                                        </p:attrNameLst>
                                      </p:cBhvr>
                                      <p:tavLst>
                                        <p:tav tm="0" fmla="#ppt_w*sin(2.5*pi*$)">
                                          <p:val>
                                            <p:fltVal val="0"/>
                                          </p:val>
                                        </p:tav>
                                        <p:tav tm="100000">
                                          <p:val>
                                            <p:fltVal val="1"/>
                                          </p:val>
                                        </p:tav>
                                      </p:tavLst>
                                    </p:anim>
                                    <p:anim calcmode="lin" valueType="num">
                                      <p:cBhvr>
                                        <p:cTn id="14" dur="2000" fill="hold"/>
                                        <p:tgtEl>
                                          <p:spTgt spid="110594"/>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2" presetClass="entr" presetSubtype="2" fill="hold" grpId="0" nodeType="afterEffect">
                                  <p:stCondLst>
                                    <p:cond delay="0"/>
                                  </p:stCondLst>
                                  <p:childTnLst>
                                    <p:set>
                                      <p:cBhvr>
                                        <p:cTn id="17" dur="1" fill="hold">
                                          <p:stCondLst>
                                            <p:cond delay="0"/>
                                          </p:stCondLst>
                                        </p:cTn>
                                        <p:tgtEl>
                                          <p:spTgt spid="110596"/>
                                        </p:tgtEl>
                                        <p:attrNameLst>
                                          <p:attrName>style.visibility</p:attrName>
                                        </p:attrNameLst>
                                      </p:cBhvr>
                                      <p:to>
                                        <p:strVal val="visible"/>
                                      </p:to>
                                    </p:set>
                                    <p:anim calcmode="lin" valueType="num">
                                      <p:cBhvr additive="base">
                                        <p:cTn id="18" dur="500" fill="hold"/>
                                        <p:tgtEl>
                                          <p:spTgt spid="110596"/>
                                        </p:tgtEl>
                                        <p:attrNameLst>
                                          <p:attrName>ppt_x</p:attrName>
                                        </p:attrNameLst>
                                      </p:cBhvr>
                                      <p:tavLst>
                                        <p:tav tm="0">
                                          <p:val>
                                            <p:strVal val="1+#ppt_w/2"/>
                                          </p:val>
                                        </p:tav>
                                        <p:tav tm="100000">
                                          <p:val>
                                            <p:strVal val="#ppt_x"/>
                                          </p:val>
                                        </p:tav>
                                      </p:tavLst>
                                    </p:anim>
                                    <p:anim calcmode="lin" valueType="num">
                                      <p:cBhvr additive="base">
                                        <p:cTn id="19" dur="500" fill="hold"/>
                                        <p:tgtEl>
                                          <p:spTgt spid="11059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0597"/>
                                        </p:tgtEl>
                                        <p:attrNameLst>
                                          <p:attrName>style.visibility</p:attrName>
                                        </p:attrNameLst>
                                      </p:cBhvr>
                                      <p:to>
                                        <p:strVal val="visible"/>
                                      </p:to>
                                    </p:set>
                                    <p:animEffect transition="in" filter="fade">
                                      <p:cBhvr>
                                        <p:cTn id="24" dur="1000"/>
                                        <p:tgtEl>
                                          <p:spTgt spid="110597"/>
                                        </p:tgtEl>
                                      </p:cBhvr>
                                    </p:animEffect>
                                    <p:anim calcmode="lin" valueType="num">
                                      <p:cBhvr>
                                        <p:cTn id="25" dur="1000" fill="hold"/>
                                        <p:tgtEl>
                                          <p:spTgt spid="110597"/>
                                        </p:tgtEl>
                                        <p:attrNameLst>
                                          <p:attrName>ppt_x</p:attrName>
                                        </p:attrNameLst>
                                      </p:cBhvr>
                                      <p:tavLst>
                                        <p:tav tm="0">
                                          <p:val>
                                            <p:strVal val="#ppt_x"/>
                                          </p:val>
                                        </p:tav>
                                        <p:tav tm="100000">
                                          <p:val>
                                            <p:strVal val="#ppt_x"/>
                                          </p:val>
                                        </p:tav>
                                      </p:tavLst>
                                    </p:anim>
                                    <p:anim calcmode="lin" valueType="num">
                                      <p:cBhvr>
                                        <p:cTn id="26" dur="1000" fill="hold"/>
                                        <p:tgtEl>
                                          <p:spTgt spid="1105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596" grpId="0"/>
      <p:bldP spid="110597"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直接连接符 111617"/>
          <p:cNvSpPr/>
          <p:nvPr/>
        </p:nvSpPr>
        <p:spPr>
          <a:xfrm>
            <a:off x="3124200" y="3886200"/>
            <a:ext cx="0" cy="609600"/>
          </a:xfrm>
          <a:prstGeom prst="line">
            <a:avLst/>
          </a:prstGeom>
          <a:ln w="57150" cap="flat" cmpd="sng">
            <a:solidFill>
              <a:schemeClr val="folHlink"/>
            </a:solidFill>
            <a:prstDash val="solid"/>
            <a:headEnd type="none" w="med" len="med"/>
            <a:tailEnd type="triangle" w="med" len="med"/>
          </a:ln>
          <a:effectLst>
            <a:outerShdw dist="35921" dir="2699999" algn="ctr" rotWithShape="0">
              <a:schemeClr val="bg2"/>
            </a:outerShdw>
          </a:effectLst>
        </p:spPr>
      </p:sp>
      <p:grpSp>
        <p:nvGrpSpPr>
          <p:cNvPr id="111619" name="组合 111618"/>
          <p:cNvGrpSpPr/>
          <p:nvPr/>
        </p:nvGrpSpPr>
        <p:grpSpPr bwMode="auto">
          <a:xfrm>
            <a:off x="7413626" y="1984376"/>
            <a:ext cx="2873375" cy="1901825"/>
            <a:chOff x="3710" y="1250"/>
            <a:chExt cx="1810" cy="1102"/>
          </a:xfrm>
        </p:grpSpPr>
        <p:pic>
          <p:nvPicPr>
            <p:cNvPr id="293907" name="图片 111619" descr="矛盾002"/>
            <p:cNvPicPr>
              <a:picLocks noChangeAspect="1"/>
            </p:cNvPicPr>
            <p:nvPr/>
          </p:nvPicPr>
          <p:blipFill>
            <a:blip r:embed="rId2"/>
            <a:srcRect l="2138" t="3159" r="2116" b="2632"/>
            <a:stretch>
              <a:fillRect/>
            </a:stretch>
          </p:blipFill>
          <p:spPr bwMode="auto">
            <a:xfrm>
              <a:off x="3710" y="1250"/>
              <a:ext cx="1772" cy="1102"/>
            </a:xfrm>
            <a:prstGeom prst="rect">
              <a:avLst/>
            </a:prstGeom>
            <a:noFill/>
            <a:ln w="28575">
              <a:solidFill>
                <a:schemeClr val="folHlink"/>
              </a:solidFill>
              <a:miter lim="800000"/>
              <a:headEnd/>
              <a:tailEnd/>
            </a:ln>
          </p:spPr>
        </p:pic>
        <p:sp>
          <p:nvSpPr>
            <p:cNvPr id="293908" name="文本框 111620"/>
            <p:cNvSpPr txBox="1">
              <a:spLocks noChangeArrowheads="1"/>
            </p:cNvSpPr>
            <p:nvPr/>
          </p:nvSpPr>
          <p:spPr bwMode="auto">
            <a:xfrm>
              <a:off x="3984" y="1273"/>
              <a:ext cx="1536" cy="230"/>
            </a:xfrm>
            <a:prstGeom prst="rect">
              <a:avLst/>
            </a:prstGeom>
            <a:noFill/>
            <a:ln w="9525">
              <a:noFill/>
              <a:miter lim="800000"/>
            </a:ln>
          </p:spPr>
          <p:txBody>
            <a:bodyPr>
              <a:spAutoFit/>
            </a:bodyPr>
            <a:lstStyle/>
            <a:p>
              <a:pPr>
                <a:spcBef>
                  <a:spcPct val="50000"/>
                </a:spcBef>
                <a:buClr>
                  <a:srgbClr val="000000"/>
                </a:buClr>
              </a:pPr>
              <a:r>
                <a:rPr lang="zh-CN" altLang="en-US" sz="2000" b="1">
                  <a:solidFill>
                    <a:schemeClr val="bg1"/>
                  </a:solidFill>
                  <a:latin typeface="方正大黑简体"/>
                  <a:ea typeface="方正大黑简体"/>
                  <a:cs typeface="方正大黑简体"/>
                </a:rPr>
                <a:t>我的矛无坚不摧</a:t>
              </a:r>
              <a:r>
                <a:rPr lang="zh-CN" altLang="en-US" sz="2000">
                  <a:latin typeface="方正大黑简体"/>
                  <a:ea typeface="方正大黑简体"/>
                  <a:cs typeface="方正大黑简体"/>
                </a:rPr>
                <a:t>！</a:t>
              </a:r>
            </a:p>
          </p:txBody>
        </p:sp>
      </p:grpSp>
      <p:sp>
        <p:nvSpPr>
          <p:cNvPr id="111622" name="直接连接符 111621"/>
          <p:cNvSpPr/>
          <p:nvPr/>
        </p:nvSpPr>
        <p:spPr>
          <a:xfrm flipH="1">
            <a:off x="6934200" y="2971800"/>
            <a:ext cx="457200" cy="0"/>
          </a:xfrm>
          <a:prstGeom prst="line">
            <a:avLst/>
          </a:prstGeom>
          <a:ln w="57150" cap="flat" cmpd="sng">
            <a:solidFill>
              <a:schemeClr val="folHlink"/>
            </a:solidFill>
            <a:prstDash val="solid"/>
            <a:headEnd type="none" w="med" len="med"/>
            <a:tailEnd type="triangle" w="med" len="med"/>
          </a:ln>
          <a:effectLst>
            <a:outerShdw dist="35921" dir="2699999" algn="ctr" rotWithShape="0">
              <a:schemeClr val="bg2"/>
            </a:outerShdw>
          </a:effectLst>
        </p:spPr>
      </p:sp>
      <p:sp>
        <p:nvSpPr>
          <p:cNvPr id="111623" name="直接连接符 111622"/>
          <p:cNvSpPr/>
          <p:nvPr/>
        </p:nvSpPr>
        <p:spPr>
          <a:xfrm flipH="1">
            <a:off x="4572000" y="2971800"/>
            <a:ext cx="457200" cy="0"/>
          </a:xfrm>
          <a:prstGeom prst="line">
            <a:avLst/>
          </a:prstGeom>
          <a:ln w="57150" cap="flat" cmpd="sng">
            <a:solidFill>
              <a:schemeClr val="folHlink"/>
            </a:solidFill>
            <a:prstDash val="solid"/>
            <a:headEnd type="none" w="med" len="med"/>
            <a:tailEnd type="triangle" w="med" len="med"/>
          </a:ln>
          <a:effectLst>
            <a:outerShdw dist="35921" dir="2699999" algn="ctr" rotWithShape="0">
              <a:schemeClr val="bg2"/>
            </a:outerShdw>
          </a:effectLst>
        </p:spPr>
      </p:sp>
      <p:grpSp>
        <p:nvGrpSpPr>
          <p:cNvPr id="111624" name="组合 111623"/>
          <p:cNvGrpSpPr/>
          <p:nvPr/>
        </p:nvGrpSpPr>
        <p:grpSpPr bwMode="auto">
          <a:xfrm>
            <a:off x="5029200" y="1955800"/>
            <a:ext cx="1981200" cy="1930400"/>
            <a:chOff x="2208" y="1232"/>
            <a:chExt cx="1248" cy="1216"/>
          </a:xfrm>
        </p:grpSpPr>
        <p:pic>
          <p:nvPicPr>
            <p:cNvPr id="293905" name="图片 111624" descr="矛盾003"/>
            <p:cNvPicPr>
              <a:picLocks noChangeAspect="1"/>
            </p:cNvPicPr>
            <p:nvPr/>
          </p:nvPicPr>
          <p:blipFill>
            <a:blip r:embed="rId3"/>
            <a:srcRect l="3931" t="1266" r="1720" b="2531"/>
            <a:stretch>
              <a:fillRect/>
            </a:stretch>
          </p:blipFill>
          <p:spPr bwMode="auto">
            <a:xfrm>
              <a:off x="2230" y="1232"/>
              <a:ext cx="1178" cy="1216"/>
            </a:xfrm>
            <a:prstGeom prst="rect">
              <a:avLst/>
            </a:prstGeom>
            <a:noFill/>
            <a:ln w="28575">
              <a:solidFill>
                <a:schemeClr val="folHlink"/>
              </a:solidFill>
              <a:miter lim="800000"/>
              <a:headEnd/>
              <a:tailEnd/>
            </a:ln>
          </p:spPr>
        </p:pic>
        <p:sp>
          <p:nvSpPr>
            <p:cNvPr id="293906" name="文本框 111625"/>
            <p:cNvSpPr txBox="1">
              <a:spLocks noChangeArrowheads="1"/>
            </p:cNvSpPr>
            <p:nvPr/>
          </p:nvSpPr>
          <p:spPr bwMode="auto">
            <a:xfrm>
              <a:off x="2208" y="1296"/>
              <a:ext cx="1248" cy="446"/>
            </a:xfrm>
            <a:prstGeom prst="rect">
              <a:avLst/>
            </a:prstGeom>
            <a:noFill/>
            <a:ln w="9525">
              <a:noFill/>
              <a:miter lim="800000"/>
            </a:ln>
          </p:spPr>
          <p:txBody>
            <a:bodyPr>
              <a:spAutoFit/>
            </a:bodyPr>
            <a:lstStyle/>
            <a:p>
              <a:pPr>
                <a:spcBef>
                  <a:spcPct val="50000"/>
                </a:spcBef>
                <a:buClr>
                  <a:srgbClr val="000000"/>
                </a:buClr>
              </a:pPr>
              <a:r>
                <a:rPr lang="zh-CN" altLang="en-US" sz="2000">
                  <a:latin typeface="方正大黑简体"/>
                  <a:ea typeface="方正大黑简体"/>
                  <a:cs typeface="方正大黑简体"/>
                </a:rPr>
                <a:t>      </a:t>
              </a:r>
              <a:r>
                <a:rPr lang="zh-CN" altLang="en-US" sz="2000" b="1">
                  <a:solidFill>
                    <a:schemeClr val="bg1"/>
                  </a:solidFill>
                  <a:latin typeface="方正大黑简体"/>
                  <a:ea typeface="方正大黑简体"/>
                  <a:cs typeface="方正大黑简体"/>
                </a:rPr>
                <a:t>我的盾没   有利器能穿过它！</a:t>
              </a:r>
            </a:p>
          </p:txBody>
        </p:sp>
      </p:grpSp>
      <p:grpSp>
        <p:nvGrpSpPr>
          <p:cNvPr id="111627" name="组合 111626"/>
          <p:cNvGrpSpPr/>
          <p:nvPr/>
        </p:nvGrpSpPr>
        <p:grpSpPr bwMode="auto">
          <a:xfrm>
            <a:off x="2057401" y="1981201"/>
            <a:ext cx="2549525" cy="1908175"/>
            <a:chOff x="314" y="1235"/>
            <a:chExt cx="1606" cy="1202"/>
          </a:xfrm>
        </p:grpSpPr>
        <p:pic>
          <p:nvPicPr>
            <p:cNvPr id="293903" name="图片 111627" descr="矛盾004"/>
            <p:cNvPicPr>
              <a:picLocks noChangeAspect="1"/>
            </p:cNvPicPr>
            <p:nvPr/>
          </p:nvPicPr>
          <p:blipFill>
            <a:blip r:embed="rId4"/>
            <a:srcRect l="1921" t="2979" r="3229" b="2979"/>
            <a:stretch>
              <a:fillRect/>
            </a:stretch>
          </p:blipFill>
          <p:spPr bwMode="auto">
            <a:xfrm>
              <a:off x="314" y="1235"/>
              <a:ext cx="1606" cy="1202"/>
            </a:xfrm>
            <a:prstGeom prst="rect">
              <a:avLst/>
            </a:prstGeom>
            <a:noFill/>
            <a:ln w="28575">
              <a:solidFill>
                <a:schemeClr val="folHlink"/>
              </a:solidFill>
              <a:miter lim="800000"/>
              <a:headEnd/>
              <a:tailEnd/>
            </a:ln>
          </p:spPr>
        </p:pic>
        <p:sp>
          <p:nvSpPr>
            <p:cNvPr id="293904" name="文本框 111628"/>
            <p:cNvSpPr txBox="1">
              <a:spLocks noChangeArrowheads="1"/>
            </p:cNvSpPr>
            <p:nvPr/>
          </p:nvSpPr>
          <p:spPr bwMode="auto">
            <a:xfrm>
              <a:off x="432" y="1321"/>
              <a:ext cx="1440" cy="446"/>
            </a:xfrm>
            <a:prstGeom prst="rect">
              <a:avLst/>
            </a:prstGeom>
            <a:noFill/>
            <a:ln w="9525">
              <a:noFill/>
              <a:miter lim="800000"/>
            </a:ln>
          </p:spPr>
          <p:txBody>
            <a:bodyPr>
              <a:spAutoFit/>
            </a:bodyPr>
            <a:lstStyle/>
            <a:p>
              <a:pPr>
                <a:spcBef>
                  <a:spcPct val="50000"/>
                </a:spcBef>
                <a:buClr>
                  <a:srgbClr val="000000"/>
                </a:buClr>
              </a:pPr>
              <a:r>
                <a:rPr lang="zh-CN" altLang="en-US" sz="2000">
                  <a:latin typeface="方正大黑简体"/>
                  <a:ea typeface="方正大黑简体"/>
                  <a:cs typeface="方正大黑简体"/>
                </a:rPr>
                <a:t>    </a:t>
              </a:r>
              <a:r>
                <a:rPr lang="zh-CN" altLang="en-US" sz="2000" b="1">
                  <a:solidFill>
                    <a:schemeClr val="bg1"/>
                  </a:solidFill>
                  <a:latin typeface="方正大黑简体"/>
                  <a:ea typeface="方正大黑简体"/>
                  <a:cs typeface="方正大黑简体"/>
                </a:rPr>
                <a:t>如果用你的矛去刺你的盾，如何？</a:t>
              </a:r>
            </a:p>
          </p:txBody>
        </p:sp>
      </p:grpSp>
      <p:grpSp>
        <p:nvGrpSpPr>
          <p:cNvPr id="111630" name="组合 111629"/>
          <p:cNvGrpSpPr/>
          <p:nvPr/>
        </p:nvGrpSpPr>
        <p:grpSpPr bwMode="auto">
          <a:xfrm>
            <a:off x="2057400" y="4495800"/>
            <a:ext cx="2514600" cy="1970088"/>
            <a:chOff x="336" y="2809"/>
            <a:chExt cx="1584" cy="1241"/>
          </a:xfrm>
        </p:grpSpPr>
        <p:pic>
          <p:nvPicPr>
            <p:cNvPr id="293901" name="图片 111630" descr="矛盾005"/>
            <p:cNvPicPr>
              <a:picLocks noChangeAspect="1"/>
            </p:cNvPicPr>
            <p:nvPr/>
          </p:nvPicPr>
          <p:blipFill>
            <a:blip r:embed="rId5"/>
            <a:srcRect l="1334" t="3833" r="2693" b="2237"/>
            <a:stretch>
              <a:fillRect/>
            </a:stretch>
          </p:blipFill>
          <p:spPr bwMode="auto">
            <a:xfrm>
              <a:off x="336" y="2809"/>
              <a:ext cx="1584" cy="1241"/>
            </a:xfrm>
            <a:prstGeom prst="rect">
              <a:avLst/>
            </a:prstGeom>
            <a:noFill/>
            <a:ln w="28575">
              <a:solidFill>
                <a:schemeClr val="folHlink"/>
              </a:solidFill>
              <a:miter lim="800000"/>
              <a:headEnd/>
              <a:tailEnd/>
            </a:ln>
          </p:spPr>
        </p:pic>
        <p:sp>
          <p:nvSpPr>
            <p:cNvPr id="293902" name="文本框 111631"/>
            <p:cNvSpPr txBox="1">
              <a:spLocks noChangeArrowheads="1"/>
            </p:cNvSpPr>
            <p:nvPr/>
          </p:nvSpPr>
          <p:spPr bwMode="auto">
            <a:xfrm>
              <a:off x="1344" y="2857"/>
              <a:ext cx="528" cy="250"/>
            </a:xfrm>
            <a:prstGeom prst="rect">
              <a:avLst/>
            </a:prstGeom>
            <a:solidFill>
              <a:schemeClr val="tx1"/>
            </a:solidFill>
            <a:ln w="9525">
              <a:noFill/>
              <a:miter lim="800000"/>
            </a:ln>
          </p:spPr>
          <p:txBody>
            <a:bodyPr>
              <a:spAutoFit/>
            </a:bodyPr>
            <a:lstStyle/>
            <a:p>
              <a:pPr>
                <a:spcBef>
                  <a:spcPct val="50000"/>
                </a:spcBef>
                <a:buClr>
                  <a:srgbClr val="000000"/>
                </a:buClr>
              </a:pPr>
              <a:r>
                <a:rPr lang="zh-CN" altLang="en-US" sz="2000" b="1">
                  <a:solidFill>
                    <a:srgbClr val="FF3300"/>
                  </a:solidFill>
                  <a:latin typeface="方正琥珀简体"/>
                  <a:ea typeface="方正琥珀简体"/>
                  <a:cs typeface="方正琥珀简体"/>
                </a:rPr>
                <a:t>！？</a:t>
              </a:r>
            </a:p>
          </p:txBody>
        </p:sp>
      </p:grpSp>
      <p:sp>
        <p:nvSpPr>
          <p:cNvPr id="111633" name="文本框 111632"/>
          <p:cNvSpPr txBox="1">
            <a:spLocks noChangeArrowheads="1"/>
          </p:cNvSpPr>
          <p:nvPr/>
        </p:nvSpPr>
        <p:spPr bwMode="auto">
          <a:xfrm>
            <a:off x="3352800" y="838200"/>
            <a:ext cx="5029200" cy="579438"/>
          </a:xfrm>
          <a:prstGeom prst="rect">
            <a:avLst/>
          </a:prstGeom>
          <a:noFill/>
          <a:ln w="9525">
            <a:noFill/>
            <a:miter lim="800000"/>
          </a:ln>
        </p:spPr>
        <p:txBody>
          <a:bodyPr>
            <a:spAutoFit/>
          </a:bodyPr>
          <a:lstStyle/>
          <a:p>
            <a:pPr>
              <a:spcBef>
                <a:spcPct val="50000"/>
              </a:spcBef>
              <a:buClr>
                <a:srgbClr val="000000"/>
              </a:buClr>
            </a:pPr>
            <a:r>
              <a:rPr lang="zh-CN" altLang="en-US" sz="3200" b="1">
                <a:solidFill>
                  <a:srgbClr val="006600"/>
                </a:solidFill>
                <a:latin typeface="Times New Roman" panose="02020603050405020304" pitchFamily="18" charset="0"/>
                <a:ea typeface="黑体" panose="02010609060101010101" pitchFamily="49" charset="-122"/>
              </a:rPr>
              <a:t>寓言故事：自相矛盾</a:t>
            </a:r>
          </a:p>
        </p:txBody>
      </p:sp>
      <p:sp>
        <p:nvSpPr>
          <p:cNvPr id="111634" name="矩形 111633"/>
          <p:cNvSpPr>
            <a:spLocks noChangeArrowheads="1"/>
          </p:cNvSpPr>
          <p:nvPr/>
        </p:nvSpPr>
        <p:spPr bwMode="auto">
          <a:xfrm>
            <a:off x="3429000" y="1524000"/>
            <a:ext cx="4114800" cy="76200"/>
          </a:xfrm>
          <a:prstGeom prst="rect">
            <a:avLst/>
          </a:prstGeom>
          <a:solidFill>
            <a:schemeClr val="accent1"/>
          </a:solidFill>
          <a:ln w="9525">
            <a:solidFill>
              <a:schemeClr val="tx1"/>
            </a:solidFill>
            <a:miter lim="800000"/>
          </a:ln>
        </p:spPr>
        <p:txBody>
          <a:bodyPr/>
          <a:lstStyle/>
          <a:p>
            <a:endParaRPr lang="zh-CN" altLang="en-US"/>
          </a:p>
        </p:txBody>
      </p:sp>
      <p:sp>
        <p:nvSpPr>
          <p:cNvPr id="111635" name="文本框 111634"/>
          <p:cNvSpPr txBox="1">
            <a:spLocks noChangeArrowheads="1"/>
          </p:cNvSpPr>
          <p:nvPr/>
        </p:nvSpPr>
        <p:spPr bwMode="auto">
          <a:xfrm>
            <a:off x="5257800" y="4343401"/>
            <a:ext cx="4343400" cy="1433513"/>
          </a:xfrm>
          <a:prstGeom prst="rect">
            <a:avLst/>
          </a:prstGeom>
          <a:noFill/>
          <a:ln w="9525">
            <a:noFill/>
            <a:miter lim="800000"/>
          </a:ln>
        </p:spPr>
        <p:txBody>
          <a:bodyPr>
            <a:spAutoFit/>
          </a:bodyPr>
          <a:lstStyle/>
          <a:p>
            <a:pPr>
              <a:spcBef>
                <a:spcPct val="50000"/>
              </a:spcBef>
              <a:buClr>
                <a:srgbClr val="000000"/>
              </a:buClr>
            </a:pPr>
            <a:r>
              <a:rPr lang="zh-CN" altLang="en-US" sz="2800" b="1" dirty="0">
                <a:latin typeface="楷体" panose="02010609060101010101" pitchFamily="49" charset="-122"/>
                <a:ea typeface="楷体" panose="02010609060101010101" pitchFamily="49" charset="-122"/>
                <a:cs typeface="楷体_GB2312"/>
              </a:rPr>
              <a:t>这里的“矛盾”是逻辑矛盾，而不是唯物辩证法所说的辩证矛盾。</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1634"/>
                                        </p:tgtEl>
                                        <p:attrNameLst>
                                          <p:attrName>style.visibility</p:attrName>
                                        </p:attrNameLst>
                                      </p:cBhvr>
                                      <p:to>
                                        <p:strVal val="visible"/>
                                      </p:to>
                                    </p:set>
                                    <p:animEffect transition="in" filter="barn(inVertical)">
                                      <p:cBhvr>
                                        <p:cTn id="7" dur="500"/>
                                        <p:tgtEl>
                                          <p:spTgt spid="111634"/>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11633"/>
                                        </p:tgtEl>
                                        <p:attrNameLst>
                                          <p:attrName>style.visibility</p:attrName>
                                        </p:attrNameLst>
                                      </p:cBhvr>
                                      <p:to>
                                        <p:strVal val="visible"/>
                                      </p:to>
                                    </p:set>
                                    <p:anim calcmode="lin" valueType="num">
                                      <p:cBhvr>
                                        <p:cTn id="11" dur="500" fill="hold"/>
                                        <p:tgtEl>
                                          <p:spTgt spid="111633"/>
                                        </p:tgtEl>
                                        <p:attrNameLst>
                                          <p:attrName>ppt_w</p:attrName>
                                        </p:attrNameLst>
                                      </p:cBhvr>
                                      <p:tavLst>
                                        <p:tav tm="0">
                                          <p:val>
                                            <p:fltVal val="0"/>
                                          </p:val>
                                        </p:tav>
                                        <p:tav tm="100000">
                                          <p:val>
                                            <p:strVal val="#ppt_w"/>
                                          </p:val>
                                        </p:tav>
                                      </p:tavLst>
                                    </p:anim>
                                    <p:anim calcmode="lin" valueType="num">
                                      <p:cBhvr>
                                        <p:cTn id="12" dur="500" fill="hold"/>
                                        <p:tgtEl>
                                          <p:spTgt spid="111633"/>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2" fill="hold" nodeType="afterEffect">
                                  <p:stCondLst>
                                    <p:cond delay="0"/>
                                  </p:stCondLst>
                                  <p:childTnLst>
                                    <p:set>
                                      <p:cBhvr>
                                        <p:cTn id="15" dur="1" fill="hold">
                                          <p:stCondLst>
                                            <p:cond delay="0"/>
                                          </p:stCondLst>
                                        </p:cTn>
                                        <p:tgtEl>
                                          <p:spTgt spid="111619"/>
                                        </p:tgtEl>
                                        <p:attrNameLst>
                                          <p:attrName>style.visibility</p:attrName>
                                        </p:attrNameLst>
                                      </p:cBhvr>
                                      <p:to>
                                        <p:strVal val="visible"/>
                                      </p:to>
                                    </p:set>
                                    <p:animEffect transition="in" filter="slide(fromRight)">
                                      <p:cBhvr>
                                        <p:cTn id="16" dur="500"/>
                                        <p:tgtEl>
                                          <p:spTgt spid="111619"/>
                                        </p:tgtEl>
                                      </p:cBhvr>
                                    </p:animEffect>
                                  </p:childTnLst>
                                </p:cTn>
                              </p:par>
                            </p:childTnLst>
                          </p:cTn>
                        </p:par>
                        <p:par>
                          <p:cTn id="17" fill="hold">
                            <p:stCondLst>
                              <p:cond delay="1500"/>
                            </p:stCondLst>
                            <p:childTnLst>
                              <p:par>
                                <p:cTn id="18" presetID="17" presetClass="entr" presetSubtype="2" fill="hold" nodeType="afterEffect">
                                  <p:stCondLst>
                                    <p:cond delay="0"/>
                                  </p:stCondLst>
                                  <p:childTnLst>
                                    <p:set>
                                      <p:cBhvr>
                                        <p:cTn id="19" dur="1" fill="hold">
                                          <p:stCondLst>
                                            <p:cond delay="0"/>
                                          </p:stCondLst>
                                        </p:cTn>
                                        <p:tgtEl>
                                          <p:spTgt spid="111622"/>
                                        </p:tgtEl>
                                        <p:attrNameLst>
                                          <p:attrName>style.visibility</p:attrName>
                                        </p:attrNameLst>
                                      </p:cBhvr>
                                      <p:to>
                                        <p:strVal val="visible"/>
                                      </p:to>
                                    </p:set>
                                    <p:anim calcmode="lin" valueType="num">
                                      <p:cBhvr>
                                        <p:cTn id="20" dur="500" fill="hold"/>
                                        <p:tgtEl>
                                          <p:spTgt spid="111622"/>
                                        </p:tgtEl>
                                        <p:attrNameLst>
                                          <p:attrName>ppt_x</p:attrName>
                                        </p:attrNameLst>
                                      </p:cBhvr>
                                      <p:tavLst>
                                        <p:tav tm="0">
                                          <p:val>
                                            <p:strVal val="#ppt_x+#ppt_w/2"/>
                                          </p:val>
                                        </p:tav>
                                        <p:tav tm="100000">
                                          <p:val>
                                            <p:strVal val="#ppt_x"/>
                                          </p:val>
                                        </p:tav>
                                      </p:tavLst>
                                    </p:anim>
                                    <p:anim calcmode="lin" valueType="num">
                                      <p:cBhvr>
                                        <p:cTn id="21" dur="500" fill="hold"/>
                                        <p:tgtEl>
                                          <p:spTgt spid="111622"/>
                                        </p:tgtEl>
                                        <p:attrNameLst>
                                          <p:attrName>ppt_y</p:attrName>
                                        </p:attrNameLst>
                                      </p:cBhvr>
                                      <p:tavLst>
                                        <p:tav tm="0">
                                          <p:val>
                                            <p:strVal val="#ppt_y"/>
                                          </p:val>
                                        </p:tav>
                                        <p:tav tm="100000">
                                          <p:val>
                                            <p:strVal val="#ppt_y"/>
                                          </p:val>
                                        </p:tav>
                                      </p:tavLst>
                                    </p:anim>
                                    <p:anim calcmode="lin" valueType="num">
                                      <p:cBhvr>
                                        <p:cTn id="22" dur="500" fill="hold"/>
                                        <p:tgtEl>
                                          <p:spTgt spid="111622"/>
                                        </p:tgtEl>
                                        <p:attrNameLst>
                                          <p:attrName>ppt_w</p:attrName>
                                        </p:attrNameLst>
                                      </p:cBhvr>
                                      <p:tavLst>
                                        <p:tav tm="0">
                                          <p:val>
                                            <p:fltVal val="0"/>
                                          </p:val>
                                        </p:tav>
                                        <p:tav tm="100000">
                                          <p:val>
                                            <p:strVal val="#ppt_w"/>
                                          </p:val>
                                        </p:tav>
                                      </p:tavLst>
                                    </p:anim>
                                    <p:anim calcmode="lin" valueType="num">
                                      <p:cBhvr>
                                        <p:cTn id="23" dur="500" fill="hold"/>
                                        <p:tgtEl>
                                          <p:spTgt spid="111622"/>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2" presetClass="entr" presetSubtype="2" fill="hold" nodeType="afterEffect">
                                  <p:stCondLst>
                                    <p:cond delay="0"/>
                                  </p:stCondLst>
                                  <p:childTnLst>
                                    <p:set>
                                      <p:cBhvr>
                                        <p:cTn id="26" dur="1" fill="hold">
                                          <p:stCondLst>
                                            <p:cond delay="0"/>
                                          </p:stCondLst>
                                        </p:cTn>
                                        <p:tgtEl>
                                          <p:spTgt spid="111624"/>
                                        </p:tgtEl>
                                        <p:attrNameLst>
                                          <p:attrName>style.visibility</p:attrName>
                                        </p:attrNameLst>
                                      </p:cBhvr>
                                      <p:to>
                                        <p:strVal val="visible"/>
                                      </p:to>
                                    </p:set>
                                    <p:animEffect transition="in" filter="slide(fromRight)">
                                      <p:cBhvr>
                                        <p:cTn id="27" dur="500"/>
                                        <p:tgtEl>
                                          <p:spTgt spid="111624"/>
                                        </p:tgtEl>
                                      </p:cBhvr>
                                    </p:animEffect>
                                  </p:childTnLst>
                                </p:cTn>
                              </p:par>
                            </p:childTnLst>
                          </p:cTn>
                        </p:par>
                        <p:par>
                          <p:cTn id="28" fill="hold">
                            <p:stCondLst>
                              <p:cond delay="2500"/>
                            </p:stCondLst>
                            <p:childTnLst>
                              <p:par>
                                <p:cTn id="29" presetID="17" presetClass="entr" presetSubtype="2" fill="hold" nodeType="afterEffect">
                                  <p:stCondLst>
                                    <p:cond delay="0"/>
                                  </p:stCondLst>
                                  <p:childTnLst>
                                    <p:set>
                                      <p:cBhvr>
                                        <p:cTn id="30" dur="1" fill="hold">
                                          <p:stCondLst>
                                            <p:cond delay="0"/>
                                          </p:stCondLst>
                                        </p:cTn>
                                        <p:tgtEl>
                                          <p:spTgt spid="111623"/>
                                        </p:tgtEl>
                                        <p:attrNameLst>
                                          <p:attrName>style.visibility</p:attrName>
                                        </p:attrNameLst>
                                      </p:cBhvr>
                                      <p:to>
                                        <p:strVal val="visible"/>
                                      </p:to>
                                    </p:set>
                                    <p:anim calcmode="lin" valueType="num">
                                      <p:cBhvr>
                                        <p:cTn id="31" dur="500" fill="hold"/>
                                        <p:tgtEl>
                                          <p:spTgt spid="111623"/>
                                        </p:tgtEl>
                                        <p:attrNameLst>
                                          <p:attrName>ppt_x</p:attrName>
                                        </p:attrNameLst>
                                      </p:cBhvr>
                                      <p:tavLst>
                                        <p:tav tm="0">
                                          <p:val>
                                            <p:strVal val="#ppt_x+#ppt_w/2"/>
                                          </p:val>
                                        </p:tav>
                                        <p:tav tm="100000">
                                          <p:val>
                                            <p:strVal val="#ppt_x"/>
                                          </p:val>
                                        </p:tav>
                                      </p:tavLst>
                                    </p:anim>
                                    <p:anim calcmode="lin" valueType="num">
                                      <p:cBhvr>
                                        <p:cTn id="32" dur="500" fill="hold"/>
                                        <p:tgtEl>
                                          <p:spTgt spid="111623"/>
                                        </p:tgtEl>
                                        <p:attrNameLst>
                                          <p:attrName>ppt_y</p:attrName>
                                        </p:attrNameLst>
                                      </p:cBhvr>
                                      <p:tavLst>
                                        <p:tav tm="0">
                                          <p:val>
                                            <p:strVal val="#ppt_y"/>
                                          </p:val>
                                        </p:tav>
                                        <p:tav tm="100000">
                                          <p:val>
                                            <p:strVal val="#ppt_y"/>
                                          </p:val>
                                        </p:tav>
                                      </p:tavLst>
                                    </p:anim>
                                    <p:anim calcmode="lin" valueType="num">
                                      <p:cBhvr>
                                        <p:cTn id="33" dur="500" fill="hold"/>
                                        <p:tgtEl>
                                          <p:spTgt spid="111623"/>
                                        </p:tgtEl>
                                        <p:attrNameLst>
                                          <p:attrName>ppt_w</p:attrName>
                                        </p:attrNameLst>
                                      </p:cBhvr>
                                      <p:tavLst>
                                        <p:tav tm="0">
                                          <p:val>
                                            <p:fltVal val="0"/>
                                          </p:val>
                                        </p:tav>
                                        <p:tav tm="100000">
                                          <p:val>
                                            <p:strVal val="#ppt_w"/>
                                          </p:val>
                                        </p:tav>
                                      </p:tavLst>
                                    </p:anim>
                                    <p:anim calcmode="lin" valueType="num">
                                      <p:cBhvr>
                                        <p:cTn id="34" dur="500" fill="hold"/>
                                        <p:tgtEl>
                                          <p:spTgt spid="111623"/>
                                        </p:tgtEl>
                                        <p:attrNameLst>
                                          <p:attrName>ppt_h</p:attrName>
                                        </p:attrNameLst>
                                      </p:cBhvr>
                                      <p:tavLst>
                                        <p:tav tm="0">
                                          <p:val>
                                            <p:strVal val="#ppt_h"/>
                                          </p:val>
                                        </p:tav>
                                        <p:tav tm="100000">
                                          <p:val>
                                            <p:strVal val="#ppt_h"/>
                                          </p:val>
                                        </p:tav>
                                      </p:tavLst>
                                    </p:anim>
                                  </p:childTnLst>
                                </p:cTn>
                              </p:par>
                            </p:childTnLst>
                          </p:cTn>
                        </p:par>
                        <p:par>
                          <p:cTn id="35" fill="hold">
                            <p:stCondLst>
                              <p:cond delay="3000"/>
                            </p:stCondLst>
                            <p:childTnLst>
                              <p:par>
                                <p:cTn id="36" presetID="12" presetClass="entr" presetSubtype="2" fill="hold" nodeType="afterEffect">
                                  <p:stCondLst>
                                    <p:cond delay="0"/>
                                  </p:stCondLst>
                                  <p:childTnLst>
                                    <p:set>
                                      <p:cBhvr>
                                        <p:cTn id="37" dur="1" fill="hold">
                                          <p:stCondLst>
                                            <p:cond delay="0"/>
                                          </p:stCondLst>
                                        </p:cTn>
                                        <p:tgtEl>
                                          <p:spTgt spid="111627"/>
                                        </p:tgtEl>
                                        <p:attrNameLst>
                                          <p:attrName>style.visibility</p:attrName>
                                        </p:attrNameLst>
                                      </p:cBhvr>
                                      <p:to>
                                        <p:strVal val="visible"/>
                                      </p:to>
                                    </p:set>
                                    <p:animEffect transition="in" filter="slide(fromRight)">
                                      <p:cBhvr>
                                        <p:cTn id="38" dur="500"/>
                                        <p:tgtEl>
                                          <p:spTgt spid="111627"/>
                                        </p:tgtEl>
                                      </p:cBhvr>
                                    </p:animEffect>
                                  </p:childTnLst>
                                </p:cTn>
                              </p:par>
                            </p:childTnLst>
                          </p:cTn>
                        </p:par>
                        <p:par>
                          <p:cTn id="39" fill="hold">
                            <p:stCondLst>
                              <p:cond delay="3500"/>
                            </p:stCondLst>
                            <p:childTnLst>
                              <p:par>
                                <p:cTn id="40" presetID="17" presetClass="entr" presetSubtype="1" fill="hold" nodeType="afterEffect">
                                  <p:stCondLst>
                                    <p:cond delay="0"/>
                                  </p:stCondLst>
                                  <p:childTnLst>
                                    <p:set>
                                      <p:cBhvr>
                                        <p:cTn id="41" dur="1" fill="hold">
                                          <p:stCondLst>
                                            <p:cond delay="0"/>
                                          </p:stCondLst>
                                        </p:cTn>
                                        <p:tgtEl>
                                          <p:spTgt spid="111618"/>
                                        </p:tgtEl>
                                        <p:attrNameLst>
                                          <p:attrName>style.visibility</p:attrName>
                                        </p:attrNameLst>
                                      </p:cBhvr>
                                      <p:to>
                                        <p:strVal val="visible"/>
                                      </p:to>
                                    </p:set>
                                    <p:anim calcmode="lin" valueType="num">
                                      <p:cBhvr>
                                        <p:cTn id="42" dur="500" fill="hold"/>
                                        <p:tgtEl>
                                          <p:spTgt spid="111618"/>
                                        </p:tgtEl>
                                        <p:attrNameLst>
                                          <p:attrName>ppt_x</p:attrName>
                                        </p:attrNameLst>
                                      </p:cBhvr>
                                      <p:tavLst>
                                        <p:tav tm="0">
                                          <p:val>
                                            <p:strVal val="#ppt_x"/>
                                          </p:val>
                                        </p:tav>
                                        <p:tav tm="100000">
                                          <p:val>
                                            <p:strVal val="#ppt_x"/>
                                          </p:val>
                                        </p:tav>
                                      </p:tavLst>
                                    </p:anim>
                                    <p:anim calcmode="lin" valueType="num">
                                      <p:cBhvr>
                                        <p:cTn id="43" dur="500" fill="hold"/>
                                        <p:tgtEl>
                                          <p:spTgt spid="111618"/>
                                        </p:tgtEl>
                                        <p:attrNameLst>
                                          <p:attrName>ppt_y</p:attrName>
                                        </p:attrNameLst>
                                      </p:cBhvr>
                                      <p:tavLst>
                                        <p:tav tm="0">
                                          <p:val>
                                            <p:strVal val="#ppt_y-#ppt_h/2"/>
                                          </p:val>
                                        </p:tav>
                                        <p:tav tm="100000">
                                          <p:val>
                                            <p:strVal val="#ppt_y"/>
                                          </p:val>
                                        </p:tav>
                                      </p:tavLst>
                                    </p:anim>
                                    <p:anim calcmode="lin" valueType="num">
                                      <p:cBhvr>
                                        <p:cTn id="44" dur="500" fill="hold"/>
                                        <p:tgtEl>
                                          <p:spTgt spid="111618"/>
                                        </p:tgtEl>
                                        <p:attrNameLst>
                                          <p:attrName>ppt_w</p:attrName>
                                        </p:attrNameLst>
                                      </p:cBhvr>
                                      <p:tavLst>
                                        <p:tav tm="0">
                                          <p:val>
                                            <p:strVal val="#ppt_w"/>
                                          </p:val>
                                        </p:tav>
                                        <p:tav tm="100000">
                                          <p:val>
                                            <p:strVal val="#ppt_w"/>
                                          </p:val>
                                        </p:tav>
                                      </p:tavLst>
                                    </p:anim>
                                    <p:anim calcmode="lin" valueType="num">
                                      <p:cBhvr>
                                        <p:cTn id="45" dur="500" fill="hold"/>
                                        <p:tgtEl>
                                          <p:spTgt spid="111618"/>
                                        </p:tgtEl>
                                        <p:attrNameLst>
                                          <p:attrName>ppt_h</p:attrName>
                                        </p:attrNameLst>
                                      </p:cBhvr>
                                      <p:tavLst>
                                        <p:tav tm="0">
                                          <p:val>
                                            <p:fltVal val="0"/>
                                          </p:val>
                                        </p:tav>
                                        <p:tav tm="100000">
                                          <p:val>
                                            <p:strVal val="#ppt_h"/>
                                          </p:val>
                                        </p:tav>
                                      </p:tavLst>
                                    </p:anim>
                                  </p:childTnLst>
                                </p:cTn>
                              </p:par>
                            </p:childTnLst>
                          </p:cTn>
                        </p:par>
                        <p:par>
                          <p:cTn id="46" fill="hold">
                            <p:stCondLst>
                              <p:cond delay="4000"/>
                            </p:stCondLst>
                            <p:childTnLst>
                              <p:par>
                                <p:cTn id="47" presetID="12" presetClass="entr" presetSubtype="1" fill="hold" nodeType="afterEffect">
                                  <p:stCondLst>
                                    <p:cond delay="0"/>
                                  </p:stCondLst>
                                  <p:childTnLst>
                                    <p:set>
                                      <p:cBhvr>
                                        <p:cTn id="48" dur="1" fill="hold">
                                          <p:stCondLst>
                                            <p:cond delay="0"/>
                                          </p:stCondLst>
                                        </p:cTn>
                                        <p:tgtEl>
                                          <p:spTgt spid="111630"/>
                                        </p:tgtEl>
                                        <p:attrNameLst>
                                          <p:attrName>style.visibility</p:attrName>
                                        </p:attrNameLst>
                                      </p:cBhvr>
                                      <p:to>
                                        <p:strVal val="visible"/>
                                      </p:to>
                                    </p:set>
                                    <p:animEffect transition="in" filter="slide(fromTop)">
                                      <p:cBhvr>
                                        <p:cTn id="49" dur="500"/>
                                        <p:tgtEl>
                                          <p:spTgt spid="1116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1635"/>
                                        </p:tgtEl>
                                        <p:attrNameLst>
                                          <p:attrName>style.visibility</p:attrName>
                                        </p:attrNameLst>
                                      </p:cBhvr>
                                      <p:to>
                                        <p:strVal val="visible"/>
                                      </p:to>
                                    </p:set>
                                    <p:animEffect transition="in" filter="fade">
                                      <p:cBhvr>
                                        <p:cTn id="54" dur="500"/>
                                        <p:tgtEl>
                                          <p:spTgt spid="111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3" grpId="0"/>
      <p:bldP spid="111635"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88721" y="1391920"/>
            <a:ext cx="9550400" cy="4751705"/>
          </a:xfrm>
        </p:spPr>
        <p:txBody>
          <a:bodyPr>
            <a:normAutofit/>
          </a:bodyPr>
          <a:lstStyle/>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）矛盾是事物之间以及事物内部各要素之间的既对立又统一及其关系，简言之，矛盾就是对立统一或相反相成。</a:t>
            </a: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）矛盾有两个基本属性：对立是斗争性；统一是同一性。</a:t>
            </a: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）辩证法所理解的矛盾是客观矛盾，既不是也不包含逻辑矛盾。（逻辑矛盾指在同一思维里，对同一事物同时作出两种相反的判断。）</a:t>
            </a:r>
          </a:p>
          <a:p>
            <a:endParaRPr lang="zh-CN" altLang="en-US" sz="28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矩形 113665"/>
          <p:cNvSpPr>
            <a:spLocks noChangeArrowheads="1"/>
          </p:cNvSpPr>
          <p:nvPr/>
        </p:nvSpPr>
        <p:spPr bwMode="auto">
          <a:xfrm>
            <a:off x="3048000" y="685800"/>
            <a:ext cx="3600450" cy="1219200"/>
          </a:xfrm>
          <a:prstGeom prst="rect">
            <a:avLst/>
          </a:prstGeom>
          <a:noFill/>
          <a:ln w="9525">
            <a:noFill/>
            <a:miter lim="800000"/>
          </a:ln>
        </p:spPr>
        <p:txBody>
          <a:bodyPr anchor="ctr"/>
          <a:lstStyle/>
          <a:p>
            <a:pPr>
              <a:buClr>
                <a:srgbClr val="000000"/>
              </a:buClr>
            </a:pPr>
            <a:br>
              <a:rPr lang="zh-CN" altLang="en-US" sz="2800" b="1">
                <a:latin typeface="Garamond" panose="02020404030301010803" pitchFamily="18" charset="0"/>
              </a:rPr>
            </a:br>
            <a:endParaRPr lang="zh-CN" altLang="en-US" sz="3200" b="1">
              <a:solidFill>
                <a:schemeClr val="bg1"/>
              </a:solidFill>
              <a:latin typeface="Verdana" panose="020B0604030504040204" pitchFamily="34" charset="0"/>
            </a:endParaRPr>
          </a:p>
        </p:txBody>
      </p:sp>
      <p:sp>
        <p:nvSpPr>
          <p:cNvPr id="113667" name="文本框 113666"/>
          <p:cNvSpPr txBox="1"/>
          <p:nvPr/>
        </p:nvSpPr>
        <p:spPr>
          <a:xfrm>
            <a:off x="3124200" y="1057276"/>
            <a:ext cx="7329488" cy="701675"/>
          </a:xfrm>
          <a:prstGeom prst="rect">
            <a:avLst/>
          </a:prstGeom>
          <a:noFill/>
          <a:ln w="9525">
            <a:noFill/>
          </a:ln>
        </p:spPr>
        <p:txBody>
          <a:bodyPr>
            <a:spAutoFit/>
          </a:bodyPr>
          <a:lstStyle/>
          <a:p>
            <a:pPr>
              <a:spcBef>
                <a:spcPct val="50000"/>
              </a:spcBef>
              <a:buClr>
                <a:srgbClr val="FF3300"/>
              </a:buClr>
              <a:buFont typeface="Wingdings" panose="05000000000000000000" pitchFamily="2" charset="2"/>
              <a:buNone/>
              <a:defRPr/>
            </a:pPr>
            <a:r>
              <a:rPr lang="zh-CN" altLang="en-US" sz="4000" b="1" dirty="0">
                <a:effectLst>
                  <a:outerShdw blurRad="38100" dist="38100" dir="2700000">
                    <a:srgbClr val="C0C0C0"/>
                  </a:outerShdw>
                </a:effectLst>
                <a:latin typeface="楷体_GB2312" pitchFamily="49" charset="-122"/>
                <a:ea typeface="楷体_GB2312" pitchFamily="49" charset="-122"/>
              </a:rPr>
              <a:t>  </a:t>
            </a:r>
          </a:p>
        </p:txBody>
      </p:sp>
      <p:sp>
        <p:nvSpPr>
          <p:cNvPr id="113668" name="文本框 113667"/>
          <p:cNvSpPr txBox="1">
            <a:spLocks noChangeArrowheads="1"/>
          </p:cNvSpPr>
          <p:nvPr/>
        </p:nvSpPr>
        <p:spPr bwMode="auto">
          <a:xfrm>
            <a:off x="2667000" y="2057401"/>
            <a:ext cx="6858000" cy="1501775"/>
          </a:xfrm>
          <a:prstGeom prst="rect">
            <a:avLst/>
          </a:prstGeom>
          <a:noFill/>
          <a:ln w="9525">
            <a:noFill/>
            <a:miter lim="800000"/>
          </a:ln>
        </p:spPr>
        <p:txBody>
          <a:bodyPr>
            <a:spAutoFit/>
          </a:bodyPr>
          <a:lstStyle/>
          <a:p>
            <a:pPr>
              <a:lnSpc>
                <a:spcPct val="110000"/>
              </a:lnSpc>
              <a:spcBef>
                <a:spcPct val="50000"/>
              </a:spcBef>
            </a:pPr>
            <a:r>
              <a:rPr lang="zh-CN" altLang="en-US" sz="2800" dirty="0">
                <a:latin typeface="新宋体" panose="02010609030101010101" charset="-122"/>
                <a:ea typeface="新宋体" panose="02010609030101010101" charset="-122"/>
                <a:cs typeface="楷体_GB2312"/>
              </a:rPr>
              <a:t>（</a:t>
            </a:r>
            <a:r>
              <a:rPr lang="en-US" altLang="zh-CN" sz="2800" dirty="0">
                <a:latin typeface="新宋体" panose="02010609030101010101" charset="-122"/>
                <a:ea typeface="新宋体" panose="02010609030101010101" charset="-122"/>
                <a:cs typeface="楷体_GB2312"/>
              </a:rPr>
              <a:t>1</a:t>
            </a:r>
            <a:r>
              <a:rPr lang="zh-CN" altLang="en-US" sz="2800" dirty="0">
                <a:latin typeface="新宋体" panose="02010609030101010101" charset="-122"/>
                <a:ea typeface="新宋体" panose="02010609030101010101" charset="-122"/>
                <a:cs typeface="楷体_GB2312"/>
              </a:rPr>
              <a:t>）含义：矛盾的同一性是指矛盾着的对立面之间内在的不可分割的联系。它是“异中之同”</a:t>
            </a:r>
          </a:p>
        </p:txBody>
      </p:sp>
      <p:sp>
        <p:nvSpPr>
          <p:cNvPr id="113671" name="矩形 113670"/>
          <p:cNvSpPr>
            <a:spLocks noChangeArrowheads="1"/>
          </p:cNvSpPr>
          <p:nvPr/>
        </p:nvSpPr>
        <p:spPr bwMode="auto">
          <a:xfrm>
            <a:off x="2915921" y="1295400"/>
            <a:ext cx="3680144" cy="523220"/>
          </a:xfrm>
          <a:prstGeom prst="rect">
            <a:avLst/>
          </a:prstGeom>
          <a:noFill/>
          <a:ln w="12700">
            <a:noFill/>
            <a:miter lim="800000"/>
          </a:ln>
        </p:spPr>
        <p:txBody>
          <a:bodyPr wrap="square">
            <a:spAutoFit/>
          </a:bodyPr>
          <a:lstStyle/>
          <a:p>
            <a:r>
              <a:rPr lang="en-US" altLang="zh-CN" sz="2800" b="1" dirty="0">
                <a:latin typeface="宋体" panose="02010600030101010101" pitchFamily="2" charset="-122"/>
                <a:ea typeface="宋体" panose="02010600030101010101" pitchFamily="2" charset="-122"/>
                <a:cs typeface="文鼎CS楷体"/>
              </a:rPr>
              <a:t>2.</a:t>
            </a:r>
            <a:r>
              <a:rPr lang="zh-CN" altLang="en-US" sz="2800" b="1" dirty="0">
                <a:latin typeface="宋体" panose="02010600030101010101" pitchFamily="2" charset="-122"/>
                <a:ea typeface="宋体" panose="02010600030101010101" pitchFamily="2" charset="-122"/>
                <a:cs typeface="文鼎CS楷体"/>
              </a:rPr>
              <a:t>矛盾的同一性</a:t>
            </a:r>
            <a:endParaRPr lang="zh-CN" altLang="en-US" sz="2800" dirty="0">
              <a:latin typeface="宋体" panose="02010600030101010101" pitchFamily="2" charset="-122"/>
              <a:ea typeface="宋体" panose="02010600030101010101" pitchFamily="2" charset="-12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3667"/>
                                        </p:tgtEl>
                                        <p:attrNameLst>
                                          <p:attrName>style.visibility</p:attrName>
                                        </p:attrNameLst>
                                      </p:cBhvr>
                                      <p:to>
                                        <p:strVal val="visible"/>
                                      </p:to>
                                    </p:set>
                                    <p:anim calcmode="lin" valueType="num">
                                      <p:cBhvr additive="base">
                                        <p:cTn id="7" dur="500" fill="hold"/>
                                        <p:tgtEl>
                                          <p:spTgt spid="113667"/>
                                        </p:tgtEl>
                                        <p:attrNameLst>
                                          <p:attrName>ppt_x</p:attrName>
                                        </p:attrNameLst>
                                      </p:cBhvr>
                                      <p:tavLst>
                                        <p:tav tm="0">
                                          <p:val>
                                            <p:strVal val="0-#ppt_w/2"/>
                                          </p:val>
                                        </p:tav>
                                        <p:tav tm="100000">
                                          <p:val>
                                            <p:strVal val="#ppt_x"/>
                                          </p:val>
                                        </p:tav>
                                      </p:tavLst>
                                    </p:anim>
                                    <p:anim calcmode="lin" valueType="num">
                                      <p:cBhvr additive="base">
                                        <p:cTn id="8" dur="500" fill="hold"/>
                                        <p:tgtEl>
                                          <p:spTgt spid="1136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13668"/>
                                        </p:tgtEl>
                                        <p:attrNameLst>
                                          <p:attrName>style.visibility</p:attrName>
                                        </p:attrNameLst>
                                      </p:cBhvr>
                                      <p:to>
                                        <p:strVal val="visible"/>
                                      </p:to>
                                    </p:set>
                                    <p:anim calcmode="lin" valueType="num">
                                      <p:cBhvr>
                                        <p:cTn id="13" dur="500" fill="hold"/>
                                        <p:tgtEl>
                                          <p:spTgt spid="113668"/>
                                        </p:tgtEl>
                                        <p:attrNameLst>
                                          <p:attrName>ppt_w</p:attrName>
                                        </p:attrNameLst>
                                      </p:cBhvr>
                                      <p:tavLst>
                                        <p:tav tm="0">
                                          <p:val>
                                            <p:fltVal val="0"/>
                                          </p:val>
                                        </p:tav>
                                        <p:tav tm="100000">
                                          <p:val>
                                            <p:strVal val="#ppt_w"/>
                                          </p:val>
                                        </p:tav>
                                      </p:tavLst>
                                    </p:anim>
                                    <p:anim calcmode="lin" valueType="num">
                                      <p:cBhvr>
                                        <p:cTn id="14" dur="500" fill="hold"/>
                                        <p:tgtEl>
                                          <p:spTgt spid="113668"/>
                                        </p:tgtEl>
                                        <p:attrNameLst>
                                          <p:attrName>ppt_h</p:attrName>
                                        </p:attrNameLst>
                                      </p:cBhvr>
                                      <p:tavLst>
                                        <p:tav tm="0">
                                          <p:val>
                                            <p:fltVal val="0"/>
                                          </p:val>
                                        </p:tav>
                                        <p:tav tm="100000">
                                          <p:val>
                                            <p:strVal val="#ppt_h"/>
                                          </p:val>
                                        </p:tav>
                                      </p:tavLst>
                                    </p:anim>
                                    <p:animEffect transition="in" filter="fade">
                                      <p:cBhvr>
                                        <p:cTn id="15" dur="500"/>
                                        <p:tgtEl>
                                          <p:spTgt spid="11366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3671"/>
                                        </p:tgtEl>
                                        <p:attrNameLst>
                                          <p:attrName>style.visibility</p:attrName>
                                        </p:attrNameLst>
                                      </p:cBhvr>
                                      <p:to>
                                        <p:strVal val="visible"/>
                                      </p:to>
                                    </p:set>
                                    <p:anim calcmode="lin" valueType="num">
                                      <p:cBhvr additive="base">
                                        <p:cTn id="20" dur="500" fill="hold"/>
                                        <p:tgtEl>
                                          <p:spTgt spid="113671"/>
                                        </p:tgtEl>
                                        <p:attrNameLst>
                                          <p:attrName>ppt_x</p:attrName>
                                        </p:attrNameLst>
                                      </p:cBhvr>
                                      <p:tavLst>
                                        <p:tav tm="0">
                                          <p:val>
                                            <p:strVal val="#ppt_x"/>
                                          </p:val>
                                        </p:tav>
                                        <p:tav tm="100000">
                                          <p:val>
                                            <p:strVal val="#ppt_x"/>
                                          </p:val>
                                        </p:tav>
                                      </p:tavLst>
                                    </p:anim>
                                    <p:anim calcmode="lin" valueType="num">
                                      <p:cBhvr additive="base">
                                        <p:cTn id="21" dur="500" fill="hold"/>
                                        <p:tgtEl>
                                          <p:spTgt spid="1136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P spid="113668" grpId="0"/>
      <p:bldP spid="113671"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文本框 114689"/>
          <p:cNvSpPr txBox="1">
            <a:spLocks noChangeArrowheads="1"/>
          </p:cNvSpPr>
          <p:nvPr/>
        </p:nvSpPr>
        <p:spPr bwMode="auto">
          <a:xfrm>
            <a:off x="1982788" y="1676400"/>
            <a:ext cx="7466012" cy="1066800"/>
          </a:xfrm>
          <a:prstGeom prst="rect">
            <a:avLst/>
          </a:prstGeom>
          <a:noFill/>
          <a:ln w="9525">
            <a:noFill/>
            <a:miter lim="800000"/>
          </a:ln>
        </p:spPr>
        <p:txBody>
          <a:bodyPr lIns="92075" tIns="46036" rIns="92075" bIns="46036"/>
          <a:lstStyle/>
          <a:p>
            <a:pPr marL="742950" lvl="1" indent="-285750">
              <a:spcBef>
                <a:spcPct val="50000"/>
              </a:spcBef>
              <a:buClr>
                <a:srgbClr val="FF3300"/>
              </a:buClr>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）内容：第一，矛盾双方相互依存。</a:t>
            </a:r>
          </a:p>
        </p:txBody>
      </p:sp>
      <p:sp>
        <p:nvSpPr>
          <p:cNvPr id="114691" name="文本框 114690"/>
          <p:cNvSpPr txBox="1">
            <a:spLocks noChangeArrowheads="1"/>
          </p:cNvSpPr>
          <p:nvPr/>
        </p:nvSpPr>
        <p:spPr bwMode="auto">
          <a:xfrm>
            <a:off x="1982788" y="279400"/>
            <a:ext cx="8229600" cy="1143000"/>
          </a:xfrm>
          <a:prstGeom prst="rect">
            <a:avLst/>
          </a:prstGeom>
          <a:noFill/>
          <a:ln w="9525">
            <a:noFill/>
            <a:miter lim="800000"/>
          </a:ln>
        </p:spPr>
        <p:txBody>
          <a:bodyPr lIns="92075" tIns="46036" rIns="92075" bIns="46036" anchor="ctr"/>
          <a:lstStyle/>
          <a:p>
            <a:pPr>
              <a:spcBef>
                <a:spcPct val="50000"/>
              </a:spcBef>
              <a:buClr>
                <a:srgbClr val="FF3300"/>
              </a:buClr>
              <a:buFont typeface="Wingdings" panose="05000000000000000000" pitchFamily="2" charset="2"/>
              <a:buChar char="v"/>
            </a:pPr>
            <a:r>
              <a:rPr lang="zh-CN" altLang="en-US" sz="3200">
                <a:latin typeface="Garamond" panose="02020404030301010803" pitchFamily="18" charset="0"/>
                <a:ea typeface="ˎ̥"/>
                <a:cs typeface="ˎ̥"/>
              </a:rPr>
              <a:t>  </a:t>
            </a:r>
            <a:endParaRPr lang="zh-CN" altLang="en-US" sz="3200" b="1">
              <a:solidFill>
                <a:schemeClr val="bg1"/>
              </a:solidFill>
              <a:latin typeface="Verdana" panose="020B0604030504040204" pitchFamily="34" charset="0"/>
            </a:endParaRPr>
          </a:p>
        </p:txBody>
      </p:sp>
      <p:sp>
        <p:nvSpPr>
          <p:cNvPr id="114692" name="矩形 114691"/>
          <p:cNvSpPr>
            <a:spLocks noChangeArrowheads="1"/>
          </p:cNvSpPr>
          <p:nvPr/>
        </p:nvSpPr>
        <p:spPr bwMode="auto">
          <a:xfrm>
            <a:off x="2438400" y="990601"/>
            <a:ext cx="7218643" cy="523220"/>
          </a:xfrm>
          <a:prstGeom prst="rect">
            <a:avLst/>
          </a:prstGeom>
          <a:noFill/>
          <a:ln w="12700">
            <a:noFill/>
            <a:miter lim="800000"/>
          </a:ln>
        </p:spPr>
        <p:txBody>
          <a:bodyPr wrap="none">
            <a:spAutoFit/>
          </a:bodyPr>
          <a:lstStyle/>
          <a:p>
            <a:r>
              <a:rPr lang="zh-CN" altLang="en-US" sz="2800" dirty="0">
                <a:latin typeface="Times New Roman" panose="02020603050405020304" pitchFamily="18" charset="0"/>
                <a:ea typeface="黑体" panose="02010609060101010101" pitchFamily="49"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）特点：矛盾的同一性是相对的有条件的</a:t>
            </a:r>
          </a:p>
        </p:txBody>
      </p:sp>
      <p:sp>
        <p:nvSpPr>
          <p:cNvPr id="114693" name="文本框 114692"/>
          <p:cNvSpPr txBox="1">
            <a:spLocks noChangeArrowheads="1"/>
          </p:cNvSpPr>
          <p:nvPr/>
        </p:nvSpPr>
        <p:spPr bwMode="auto">
          <a:xfrm>
            <a:off x="5449888" y="2857501"/>
            <a:ext cx="4151312" cy="2357568"/>
          </a:xfrm>
          <a:prstGeom prst="rect">
            <a:avLst/>
          </a:prstGeom>
          <a:noFill/>
          <a:ln w="9525">
            <a:solidFill>
              <a:srgbClr val="FFFFFF"/>
            </a:solidFill>
            <a:miter lim="800000"/>
          </a:ln>
        </p:spPr>
        <p:txBody>
          <a:bodyPr>
            <a:spAutoFit/>
          </a:bodyPr>
          <a:lstStyle/>
          <a:p>
            <a:pPr>
              <a:lnSpc>
                <a:spcPct val="110000"/>
              </a:lnSpc>
            </a:pPr>
            <a:r>
              <a:rPr lang="zh-CN" altLang="en-US" sz="3200" dirty="0">
                <a:latin typeface="方正大黑简体"/>
                <a:ea typeface="方正大黑简体"/>
                <a:cs typeface="方正大黑简体"/>
              </a:rPr>
              <a:t>    </a:t>
            </a:r>
            <a:r>
              <a:rPr lang="zh-CN" altLang="en-US" sz="2800" b="1" dirty="0">
                <a:latin typeface="华文行楷" panose="02010800040101010101" pitchFamily="2" charset="-122"/>
                <a:ea typeface="华文行楷" panose="02010800040101010101" pitchFamily="2" charset="-122"/>
                <a:cs typeface="楷体_GB2312"/>
              </a:rPr>
              <a:t>有无相生，难易相成，长短相形，高下相倾，音声相和，前后相随。</a:t>
            </a:r>
            <a:r>
              <a:rPr lang="zh-CN" altLang="en-US" sz="2800" dirty="0">
                <a:latin typeface="华文行楷" panose="02010800040101010101" pitchFamily="2" charset="-122"/>
                <a:ea typeface="华文行楷" panose="02010800040101010101" pitchFamily="2" charset="-122"/>
                <a:cs typeface="楷体_GB2312"/>
              </a:rPr>
              <a:t>      </a:t>
            </a:r>
          </a:p>
          <a:p>
            <a:pPr>
              <a:lnSpc>
                <a:spcPct val="90000"/>
              </a:lnSpc>
            </a:pPr>
            <a:endParaRPr lang="zh-CN" altLang="en-US" sz="2800" dirty="0">
              <a:latin typeface="华文行楷" panose="02010800040101010101" pitchFamily="2" charset="-122"/>
              <a:ea typeface="华文行楷" panose="02010800040101010101" pitchFamily="2" charset="-122"/>
              <a:cs typeface="楷体_GB2312"/>
            </a:endParaRPr>
          </a:p>
          <a:p>
            <a:pPr>
              <a:lnSpc>
                <a:spcPct val="90000"/>
              </a:lnSpc>
            </a:pPr>
            <a:r>
              <a:rPr lang="zh-CN" altLang="en-US" sz="2800" dirty="0">
                <a:latin typeface="华文行楷" panose="02010800040101010101" pitchFamily="2" charset="-122"/>
                <a:ea typeface="华文行楷" panose="02010800040101010101" pitchFamily="2" charset="-122"/>
                <a:cs typeface="楷体_GB2312"/>
              </a:rPr>
              <a:t>     </a:t>
            </a:r>
            <a:r>
              <a:rPr lang="zh-CN" altLang="en-US" sz="2800" dirty="0">
                <a:latin typeface="华文行楷" panose="02010800040101010101" pitchFamily="2" charset="-122"/>
                <a:ea typeface="华文行楷" panose="02010800040101010101" pitchFamily="2" charset="-122"/>
                <a:cs typeface="楷体_GB2312"/>
                <a:sym typeface="Symbol" panose="05050102010706020507" pitchFamily="18" charset="2"/>
              </a:rPr>
              <a:t></a:t>
            </a:r>
            <a:r>
              <a:rPr lang="en-US" altLang="zh-CN" sz="2800" dirty="0">
                <a:latin typeface="华文行楷" panose="02010800040101010101" pitchFamily="2" charset="-122"/>
                <a:ea typeface="华文行楷" panose="02010800040101010101" pitchFamily="2" charset="-122"/>
                <a:cs typeface="楷体_GB2312"/>
              </a:rPr>
              <a:t>《</a:t>
            </a:r>
            <a:r>
              <a:rPr lang="zh-CN" altLang="en-US" sz="2800" b="1" dirty="0">
                <a:latin typeface="华文行楷" panose="02010800040101010101" pitchFamily="2" charset="-122"/>
                <a:ea typeface="华文行楷" panose="02010800040101010101" pitchFamily="2" charset="-122"/>
                <a:cs typeface="楷体_GB2312"/>
              </a:rPr>
              <a:t>老子</a:t>
            </a:r>
            <a:r>
              <a:rPr lang="en-US" altLang="zh-CN" sz="2800" dirty="0">
                <a:latin typeface="华文行楷" panose="02010800040101010101" pitchFamily="2" charset="-122"/>
                <a:ea typeface="华文行楷" panose="02010800040101010101" pitchFamily="2" charset="-122"/>
                <a:cs typeface="楷体_GB2312"/>
              </a:rPr>
              <a:t>》</a:t>
            </a:r>
            <a:endParaRPr lang="en-US" altLang="zh-CN" sz="2800" dirty="0">
              <a:latin typeface="华文行楷" panose="02010800040101010101" pitchFamily="2" charset="-122"/>
              <a:ea typeface="华文行楷" panose="02010800040101010101" pitchFamily="2" charset="-122"/>
              <a:cs typeface="楷体_GB2312"/>
              <a:sym typeface="Symbol" panose="05050102010706020507" pitchFamily="18" charset="2"/>
            </a:endParaRPr>
          </a:p>
        </p:txBody>
      </p:sp>
      <p:pic>
        <p:nvPicPr>
          <p:cNvPr id="114694" name="图片 114693" descr="老子头像"/>
          <p:cNvPicPr>
            <a:picLocks noChangeAspect="1"/>
          </p:cNvPicPr>
          <p:nvPr/>
        </p:nvPicPr>
        <p:blipFill>
          <a:blip r:embed="rId2"/>
          <a:srcRect/>
          <a:stretch>
            <a:fillRect/>
          </a:stretch>
        </p:blipFill>
        <p:spPr bwMode="auto">
          <a:xfrm>
            <a:off x="2209801" y="2590800"/>
            <a:ext cx="3021013" cy="3962400"/>
          </a:xfrm>
          <a:prstGeom prst="rect">
            <a:avLst/>
          </a:prstGeom>
          <a:noFill/>
          <a:ln w="9525">
            <a:solidFill>
              <a:srgbClr val="E5E5FF"/>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691"/>
                                        </p:tgtEl>
                                        <p:attrNameLst>
                                          <p:attrName>style.visibility</p:attrName>
                                        </p:attrNameLst>
                                      </p:cBhvr>
                                      <p:to>
                                        <p:strVal val="visible"/>
                                      </p:to>
                                    </p:set>
                                    <p:anim calcmode="lin" valueType="num">
                                      <p:cBhvr additive="base">
                                        <p:cTn id="7" dur="500" fill="hold"/>
                                        <p:tgtEl>
                                          <p:spTgt spid="114691"/>
                                        </p:tgtEl>
                                        <p:attrNameLst>
                                          <p:attrName>ppt_x</p:attrName>
                                        </p:attrNameLst>
                                      </p:cBhvr>
                                      <p:tavLst>
                                        <p:tav tm="0">
                                          <p:val>
                                            <p:strVal val="0-#ppt_w/2"/>
                                          </p:val>
                                        </p:tav>
                                        <p:tav tm="100000">
                                          <p:val>
                                            <p:strVal val="#ppt_x"/>
                                          </p:val>
                                        </p:tav>
                                      </p:tavLst>
                                    </p:anim>
                                    <p:anim calcmode="lin" valueType="num">
                                      <p:cBhvr additive="base">
                                        <p:cTn id="8" dur="500" fill="hold"/>
                                        <p:tgtEl>
                                          <p:spTgt spid="1146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childTnLst>
                                    <p:animClr clrSpc="rgb" dir="cw">
                                      <p:cBhvr override="childStyle">
                                        <p:cTn id="12" dur="250" autoRev="1" fill="remove"/>
                                        <p:tgtEl>
                                          <p:spTgt spid="114693"/>
                                        </p:tgtEl>
                                        <p:attrNameLst>
                                          <p:attrName>style.color</p:attrName>
                                        </p:attrNameLst>
                                      </p:cBhvr>
                                      <p:to>
                                        <a:schemeClr val="bg1"/>
                                      </p:to>
                                    </p:animClr>
                                    <p:animClr clrSpc="rgb" dir="cw">
                                      <p:cBhvr>
                                        <p:cTn id="13" dur="250" autoRev="1" fill="remove"/>
                                        <p:tgtEl>
                                          <p:spTgt spid="114693"/>
                                        </p:tgtEl>
                                        <p:attrNameLst>
                                          <p:attrName>fillcolor</p:attrName>
                                        </p:attrNameLst>
                                      </p:cBhvr>
                                      <p:to>
                                        <a:schemeClr val="bg1"/>
                                      </p:to>
                                    </p:animClr>
                                    <p:set>
                                      <p:cBhvr>
                                        <p:cTn id="14" dur="250" autoRev="1" fill="remove"/>
                                        <p:tgtEl>
                                          <p:spTgt spid="114693"/>
                                        </p:tgtEl>
                                        <p:attrNameLst>
                                          <p:attrName>fill.type</p:attrName>
                                        </p:attrNameLst>
                                      </p:cBhvr>
                                      <p:to>
                                        <p:strVal val="solid"/>
                                      </p:to>
                                    </p:set>
                                    <p:set>
                                      <p:cBhvr>
                                        <p:cTn id="15" dur="250" autoRev="1" fill="remove"/>
                                        <p:tgtEl>
                                          <p:spTgt spid="114693"/>
                                        </p:tgtEl>
                                        <p:attrNameLst>
                                          <p:attrName>fill.on</p:attrName>
                                        </p:attrNameLst>
                                      </p:cBhvr>
                                      <p:to>
                                        <p:strVal val="true"/>
                                      </p:to>
                                    </p:set>
                                  </p:childTnLst>
                                </p:cTn>
                              </p:par>
                            </p:childTnLst>
                          </p:cTn>
                        </p:par>
                        <p:par>
                          <p:cTn id="16" fill="hold">
                            <p:stCondLst>
                              <p:cond delay="500"/>
                            </p:stCondLst>
                            <p:childTnLst>
                              <p:par>
                                <p:cTn id="17" presetID="12" presetClass="entr" presetSubtype="4" fill="hold" nodeType="afterEffect">
                                  <p:stCondLst>
                                    <p:cond delay="0"/>
                                  </p:stCondLst>
                                  <p:childTnLst>
                                    <p:set>
                                      <p:cBhvr>
                                        <p:cTn id="18" dur="1" fill="hold">
                                          <p:stCondLst>
                                            <p:cond delay="0"/>
                                          </p:stCondLst>
                                        </p:cTn>
                                        <p:tgtEl>
                                          <p:spTgt spid="114694"/>
                                        </p:tgtEl>
                                        <p:attrNameLst>
                                          <p:attrName>style.visibility</p:attrName>
                                        </p:attrNameLst>
                                      </p:cBhvr>
                                      <p:to>
                                        <p:strVal val="visible"/>
                                      </p:to>
                                    </p:set>
                                    <p:animEffect transition="in" filter="slide(fromBottom)">
                                      <p:cBhvr>
                                        <p:cTn id="19" dur="500"/>
                                        <p:tgtEl>
                                          <p:spTgt spid="11469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4692"/>
                                        </p:tgtEl>
                                        <p:attrNameLst>
                                          <p:attrName>style.visibility</p:attrName>
                                        </p:attrNameLst>
                                      </p:cBhvr>
                                      <p:to>
                                        <p:strVal val="visible"/>
                                      </p:to>
                                    </p:set>
                                    <p:animEffect transition="in" filter="barn(inVertical)">
                                      <p:cBhvr>
                                        <p:cTn id="24" dur="500"/>
                                        <p:tgtEl>
                                          <p:spTgt spid="11469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4690"/>
                                        </p:tgtEl>
                                        <p:attrNameLst>
                                          <p:attrName>style.visibility</p:attrName>
                                        </p:attrNameLst>
                                      </p:cBhvr>
                                      <p:to>
                                        <p:strVal val="visible"/>
                                      </p:to>
                                    </p:set>
                                    <p:anim calcmode="lin" valueType="num">
                                      <p:cBhvr additive="base">
                                        <p:cTn id="29" dur="500" fill="hold"/>
                                        <p:tgtEl>
                                          <p:spTgt spid="114690"/>
                                        </p:tgtEl>
                                        <p:attrNameLst>
                                          <p:attrName>ppt_x</p:attrName>
                                        </p:attrNameLst>
                                      </p:cBhvr>
                                      <p:tavLst>
                                        <p:tav tm="0">
                                          <p:val>
                                            <p:strVal val="#ppt_x"/>
                                          </p:val>
                                        </p:tav>
                                        <p:tav tm="100000">
                                          <p:val>
                                            <p:strVal val="#ppt_x"/>
                                          </p:val>
                                        </p:tav>
                                      </p:tavLst>
                                    </p:anim>
                                    <p:anim calcmode="lin" valueType="num">
                                      <p:cBhvr additive="base">
                                        <p:cTn id="30" dur="500" fill="hold"/>
                                        <p:tgtEl>
                                          <p:spTgt spid="114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1" grpId="0"/>
      <p:bldP spid="114692" grpId="0"/>
      <p:bldP spid="1146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rot="10800000" flipV="1">
            <a:off x="2846194" y="457201"/>
            <a:ext cx="5419185" cy="762000"/>
          </a:xfrm>
        </p:spPr>
        <p:txBody>
          <a:bodyPr>
            <a:normAutofit fontScale="90000"/>
          </a:bodyPr>
          <a:lstStyle/>
          <a:p>
            <a:br>
              <a:rPr lang="zh-CN" altLang="en-US" dirty="0"/>
            </a:br>
            <a:br>
              <a:rPr lang="zh-CN" altLang="en-US" dirty="0"/>
            </a:br>
            <a:endParaRPr lang="zh-CN" altLang="en-US" dirty="0"/>
          </a:p>
        </p:txBody>
      </p:sp>
      <p:sp>
        <p:nvSpPr>
          <p:cNvPr id="3" name="文本占位符 2"/>
          <p:cNvSpPr>
            <a:spLocks noGrp="1"/>
          </p:cNvSpPr>
          <p:nvPr>
            <p:ph type="body" idx="1"/>
          </p:nvPr>
        </p:nvSpPr>
        <p:spPr>
          <a:xfrm>
            <a:off x="2552700" y="1628775"/>
            <a:ext cx="7219949" cy="2224329"/>
          </a:xfrm>
        </p:spPr>
        <p:txBody>
          <a:bodyPr>
            <a:noAutofit/>
          </a:bodyPr>
          <a:lstStyle/>
          <a:p>
            <a:r>
              <a:rPr lang="zh-CN" altLang="en-US" sz="2400" dirty="0">
                <a:latin typeface="楷体" panose="02010609060101010101" pitchFamily="49" charset="-122"/>
                <a:ea typeface="楷体" panose="02010609060101010101" pitchFamily="49" charset="-122"/>
              </a:rPr>
              <a:t>资产阶级“使人和人之间除了赤裸裸的利害关系，除了冷酷无情的‘现金交易’，就再也没有任何别的联系了。它把宗教虔诚、骑士热忱、小市民的伤感这些神圣发作，淹没在利己主义打算的冰水之中。它把人的尊严变成了交换价值。”“资产阶级抹去了一切向来受人尊崇和令人敬畏的职业的神圣光环。它把医生、律师、教士、诗人和学者变成了它出钱招雇的雇佣劳动者。”“资产阶级撕下来罩在家庭关系上的温情脉脉的面纱，把这种关系变成了纯粹的金钱关系。”</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共产党宣言</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文集第</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卷，第</a:t>
            </a:r>
            <a:r>
              <a:rPr lang="en-US" altLang="zh-CN" sz="2400" dirty="0">
                <a:latin typeface="楷体" panose="02010609060101010101" pitchFamily="49" charset="-122"/>
                <a:ea typeface="楷体" panose="02010609060101010101" pitchFamily="49" charset="-122"/>
              </a:rPr>
              <a:t>34</a:t>
            </a:r>
            <a:r>
              <a:rPr lang="zh-CN" altLang="en-US" sz="2400" dirty="0">
                <a:latin typeface="楷体" panose="02010609060101010101" pitchFamily="49" charset="-122"/>
                <a:ea typeface="楷体" panose="02010609060101010101" pitchFamily="49" charset="-122"/>
              </a:rPr>
              <a:t>页。</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矩形 115713"/>
          <p:cNvSpPr/>
          <p:nvPr/>
        </p:nvSpPr>
        <p:spPr>
          <a:xfrm>
            <a:off x="2743200" y="914400"/>
            <a:ext cx="6705600" cy="1473200"/>
          </a:xfrm>
          <a:prstGeom prst="rect">
            <a:avLst/>
          </a:prstGeom>
          <a:noFill/>
          <a:ln w="9525">
            <a:noFill/>
          </a:ln>
        </p:spPr>
        <p:txBody>
          <a:bodyPr lIns="92075" tIns="46036" rIns="92075" bIns="46036"/>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spcBef>
                <a:spcPct val="50000"/>
              </a:spcBef>
              <a:buClr>
                <a:srgbClr val="FF3300"/>
              </a:buClr>
              <a:buSzPct val="70000"/>
              <a:buFont typeface="Wingdings" panose="05000000000000000000" pitchFamily="2" charset="2"/>
              <a:buChar char="Ø"/>
              <a:defRPr/>
            </a:pPr>
            <a:r>
              <a:rPr lang="zh-CN" altLang="en-US"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第二，矛盾双方相互贯通即相互渗透和相互转化。</a:t>
            </a:r>
          </a:p>
        </p:txBody>
      </p:sp>
      <p:sp>
        <p:nvSpPr>
          <p:cNvPr id="115715" name="文本框 115714"/>
          <p:cNvSpPr txBox="1">
            <a:spLocks noChangeArrowheads="1"/>
          </p:cNvSpPr>
          <p:nvPr/>
        </p:nvSpPr>
        <p:spPr bwMode="auto">
          <a:xfrm>
            <a:off x="3276600" y="914400"/>
            <a:ext cx="5943600" cy="990600"/>
          </a:xfrm>
          <a:prstGeom prst="rect">
            <a:avLst/>
          </a:prstGeom>
          <a:noFill/>
          <a:ln w="9525">
            <a:noFill/>
            <a:miter lim="800000"/>
          </a:ln>
        </p:spPr>
        <p:txBody>
          <a:bodyPr lIns="92075" tIns="46036" rIns="92075" bIns="46036" anchor="ctr"/>
          <a:lstStyle/>
          <a:p>
            <a:pPr>
              <a:spcBef>
                <a:spcPct val="50000"/>
              </a:spcBef>
              <a:buClr>
                <a:srgbClr val="FF3300"/>
              </a:buClr>
              <a:buFont typeface="Wingdings" panose="05000000000000000000" pitchFamily="2" charset="2"/>
              <a:buNone/>
            </a:pPr>
            <a:endParaRPr lang="zh-CN" altLang="en-US" sz="3200" b="1">
              <a:solidFill>
                <a:srgbClr val="006600"/>
              </a:solidFill>
              <a:latin typeface="Verdana" panose="020B0604030504040204" pitchFamily="34" charset="0"/>
              <a:ea typeface="黑体" panose="02010609060101010101" pitchFamily="49" charset="-122"/>
            </a:endParaRPr>
          </a:p>
        </p:txBody>
      </p:sp>
      <p:pic>
        <p:nvPicPr>
          <p:cNvPr id="115716" name="图片 115715" descr="克隆过程图（彩色）"/>
          <p:cNvPicPr>
            <a:picLocks noChangeAspect="1"/>
          </p:cNvPicPr>
          <p:nvPr/>
        </p:nvPicPr>
        <p:blipFill>
          <a:blip r:embed="rId2"/>
          <a:srcRect b="14789"/>
          <a:stretch>
            <a:fillRect/>
          </a:stretch>
        </p:blipFill>
        <p:spPr bwMode="auto">
          <a:xfrm>
            <a:off x="2667000" y="2138363"/>
            <a:ext cx="3125788" cy="2590800"/>
          </a:xfrm>
          <a:prstGeom prst="rect">
            <a:avLst/>
          </a:prstGeom>
          <a:noFill/>
          <a:ln w="9525">
            <a:solidFill>
              <a:srgbClr val="E5E5FF"/>
            </a:solidFill>
            <a:miter lim="800000"/>
            <a:headEnd/>
            <a:tailEnd/>
          </a:ln>
        </p:spPr>
      </p:pic>
      <p:pic>
        <p:nvPicPr>
          <p:cNvPr id="115717" name="图片 115716" descr="棉羊多莉（彩色）"/>
          <p:cNvPicPr>
            <a:picLocks noChangeAspect="1"/>
          </p:cNvPicPr>
          <p:nvPr/>
        </p:nvPicPr>
        <p:blipFill>
          <a:blip r:embed="rId3"/>
          <a:srcRect l="1643" r="3081" b="10614"/>
          <a:stretch>
            <a:fillRect/>
          </a:stretch>
        </p:blipFill>
        <p:spPr bwMode="auto">
          <a:xfrm>
            <a:off x="5792788" y="2138363"/>
            <a:ext cx="3732212" cy="2590800"/>
          </a:xfrm>
          <a:prstGeom prst="rect">
            <a:avLst/>
          </a:prstGeom>
          <a:noFill/>
          <a:ln w="9525">
            <a:solidFill>
              <a:srgbClr val="E5E5FF"/>
            </a:solidFill>
            <a:miter lim="800000"/>
            <a:headEnd/>
            <a:tailEnd/>
          </a:ln>
        </p:spPr>
      </p:pic>
      <p:sp>
        <p:nvSpPr>
          <p:cNvPr id="115718" name="文本框 115717"/>
          <p:cNvSpPr txBox="1">
            <a:spLocks noChangeArrowheads="1"/>
          </p:cNvSpPr>
          <p:nvPr/>
        </p:nvSpPr>
        <p:spPr bwMode="auto">
          <a:xfrm>
            <a:off x="2667000" y="5257800"/>
            <a:ext cx="6324600" cy="946150"/>
          </a:xfrm>
          <a:prstGeom prst="rect">
            <a:avLst/>
          </a:prstGeom>
          <a:noFill/>
          <a:ln w="9525">
            <a:noFill/>
            <a:miter lim="800000"/>
          </a:ln>
        </p:spPr>
        <p:txBody>
          <a:bodyPr>
            <a:spAutoFit/>
          </a:bodyPr>
          <a:lstStyle/>
          <a:p>
            <a:pPr>
              <a:spcBef>
                <a:spcPct val="50000"/>
              </a:spcBef>
            </a:pPr>
            <a:r>
              <a:rPr lang="zh-CN" altLang="en-US" sz="2800" dirty="0">
                <a:latin typeface="华文楷体" panose="02010600040101010101" pitchFamily="2" charset="-122"/>
                <a:ea typeface="华文楷体" panose="02010600040101010101" pitchFamily="2" charset="-122"/>
                <a:cs typeface="方正大黑简体"/>
              </a:rPr>
              <a:t>“克隆”是细胞与个体之间的相互贯通、相互转化。</a:t>
            </a:r>
            <a:endParaRPr lang="zh-CN" altLang="en-US" sz="2800" dirty="0">
              <a:latin typeface="华文楷体" panose="02010600040101010101" pitchFamily="2" charset="-122"/>
              <a:ea typeface="华文楷体" panose="02010600040101010101" pitchFamily="2" charset="-122"/>
            </a:endParaRPr>
          </a:p>
        </p:txBody>
      </p:sp>
      <p:sp>
        <p:nvSpPr>
          <p:cNvPr id="115719" name="文本框 115718"/>
          <p:cNvSpPr txBox="1">
            <a:spLocks noChangeArrowheads="1"/>
          </p:cNvSpPr>
          <p:nvPr/>
        </p:nvSpPr>
        <p:spPr bwMode="auto">
          <a:xfrm>
            <a:off x="3125789" y="4729163"/>
            <a:ext cx="2124075" cy="519112"/>
          </a:xfrm>
          <a:prstGeom prst="rect">
            <a:avLst/>
          </a:prstGeom>
          <a:noFill/>
          <a:ln w="9525">
            <a:noFill/>
            <a:miter lim="800000"/>
          </a:ln>
        </p:spPr>
        <p:txBody>
          <a:bodyPr>
            <a:spAutoFit/>
          </a:bodyPr>
          <a:lstStyle/>
          <a:p>
            <a:pPr>
              <a:spcBef>
                <a:spcPct val="50000"/>
              </a:spcBef>
            </a:pPr>
            <a:r>
              <a:rPr lang="zh-CN" altLang="en-US" sz="2800" b="1">
                <a:latin typeface="黑体" panose="02010609060101010101" pitchFamily="49" charset="-122"/>
                <a:ea typeface="黑体" panose="02010609060101010101" pitchFamily="49" charset="-122"/>
              </a:rPr>
              <a:t>克隆过程</a:t>
            </a:r>
            <a:endParaRPr lang="zh-CN" altLang="en-US"/>
          </a:p>
        </p:txBody>
      </p:sp>
      <p:sp>
        <p:nvSpPr>
          <p:cNvPr id="115720" name="文本框 115719"/>
          <p:cNvSpPr txBox="1">
            <a:spLocks noChangeArrowheads="1"/>
          </p:cNvSpPr>
          <p:nvPr/>
        </p:nvSpPr>
        <p:spPr bwMode="auto">
          <a:xfrm>
            <a:off x="6478588" y="4729163"/>
            <a:ext cx="2819400" cy="519112"/>
          </a:xfrm>
          <a:prstGeom prst="rect">
            <a:avLst/>
          </a:prstGeom>
          <a:noFill/>
          <a:ln w="9525">
            <a:noFill/>
            <a:miter lim="800000"/>
          </a:ln>
        </p:spPr>
        <p:txBody>
          <a:bodyPr>
            <a:spAutoFit/>
          </a:bodyPr>
          <a:lstStyle/>
          <a:p>
            <a:pPr>
              <a:spcBef>
                <a:spcPct val="50000"/>
              </a:spcBef>
            </a:pPr>
            <a:r>
              <a:rPr lang="zh-CN" altLang="en-US" sz="2800" b="1">
                <a:latin typeface="黑体" panose="02010609060101010101" pitchFamily="49" charset="-122"/>
                <a:ea typeface="黑体" panose="02010609060101010101" pitchFamily="49" charset="-122"/>
              </a:rPr>
              <a:t>克隆棉羊“多莉” </a:t>
            </a:r>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slide(fromLeft)">
                                      <p:cBhvr>
                                        <p:cTn id="7" dur="500"/>
                                        <p:tgtEl>
                                          <p:spTgt spid="1157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15715"/>
                                        </p:tgtEl>
                                        <p:attrNameLst>
                                          <p:attrName>style.visibility</p:attrName>
                                        </p:attrNameLst>
                                      </p:cBhvr>
                                      <p:to>
                                        <p:strVal val="visible"/>
                                      </p:to>
                                    </p:set>
                                    <p:animEffect transition="in" filter="fade">
                                      <p:cBhvr>
                                        <p:cTn id="12" dur="500"/>
                                        <p:tgtEl>
                                          <p:spTgt spid="11571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15716"/>
                                        </p:tgtEl>
                                        <p:attrNameLst>
                                          <p:attrName>style.visibility</p:attrName>
                                        </p:attrNameLst>
                                      </p:cBhvr>
                                      <p:to>
                                        <p:strVal val="visible"/>
                                      </p:to>
                                    </p:set>
                                    <p:anim calcmode="lin" valueType="num">
                                      <p:cBhvr additive="base">
                                        <p:cTn id="16" dur="500" fill="hold"/>
                                        <p:tgtEl>
                                          <p:spTgt spid="115716"/>
                                        </p:tgtEl>
                                        <p:attrNameLst>
                                          <p:attrName>ppt_x</p:attrName>
                                        </p:attrNameLst>
                                      </p:cBhvr>
                                      <p:tavLst>
                                        <p:tav tm="0">
                                          <p:val>
                                            <p:strVal val="0-#ppt_w/2"/>
                                          </p:val>
                                        </p:tav>
                                        <p:tav tm="100000">
                                          <p:val>
                                            <p:strVal val="#ppt_x"/>
                                          </p:val>
                                        </p:tav>
                                      </p:tavLst>
                                    </p:anim>
                                    <p:anim calcmode="lin" valueType="num">
                                      <p:cBhvr additive="base">
                                        <p:cTn id="17" dur="500" fill="hold"/>
                                        <p:tgtEl>
                                          <p:spTgt spid="11571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115717"/>
                                        </p:tgtEl>
                                        <p:attrNameLst>
                                          <p:attrName>style.visibility</p:attrName>
                                        </p:attrNameLst>
                                      </p:cBhvr>
                                      <p:to>
                                        <p:strVal val="visible"/>
                                      </p:to>
                                    </p:set>
                                    <p:anim calcmode="lin" valueType="num">
                                      <p:cBhvr additive="base">
                                        <p:cTn id="21" dur="500" fill="hold"/>
                                        <p:tgtEl>
                                          <p:spTgt spid="115717"/>
                                        </p:tgtEl>
                                        <p:attrNameLst>
                                          <p:attrName>ppt_x</p:attrName>
                                        </p:attrNameLst>
                                      </p:cBhvr>
                                      <p:tavLst>
                                        <p:tav tm="0">
                                          <p:val>
                                            <p:strVal val="1+#ppt_w/2"/>
                                          </p:val>
                                        </p:tav>
                                        <p:tav tm="100000">
                                          <p:val>
                                            <p:strVal val="#ppt_x"/>
                                          </p:val>
                                        </p:tav>
                                      </p:tavLst>
                                    </p:anim>
                                    <p:anim calcmode="lin" valueType="num">
                                      <p:cBhvr additive="base">
                                        <p:cTn id="22" dur="500" fill="hold"/>
                                        <p:tgtEl>
                                          <p:spTgt spid="11571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15718"/>
                                        </p:tgtEl>
                                        <p:attrNameLst>
                                          <p:attrName>style.visibility</p:attrName>
                                        </p:attrNameLst>
                                      </p:cBhvr>
                                      <p:to>
                                        <p:strVal val="visible"/>
                                      </p:to>
                                    </p:set>
                                    <p:animEffect transition="in" filter="wipe(down)">
                                      <p:cBhvr>
                                        <p:cTn id="27" dur="580">
                                          <p:stCondLst>
                                            <p:cond delay="0"/>
                                          </p:stCondLst>
                                        </p:cTn>
                                        <p:tgtEl>
                                          <p:spTgt spid="115718"/>
                                        </p:tgtEl>
                                      </p:cBhvr>
                                    </p:animEffect>
                                    <p:anim calcmode="lin" valueType="num">
                                      <p:cBhvr>
                                        <p:cTn id="28" dur="1822" tmFilter="0,0; 0.14,0.36; 0.43,0.73; 0.71,0.91; 1.0,1.0">
                                          <p:stCondLst>
                                            <p:cond delay="0"/>
                                          </p:stCondLst>
                                        </p:cTn>
                                        <p:tgtEl>
                                          <p:spTgt spid="115718"/>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15718"/>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15718"/>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15718"/>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15718"/>
                                        </p:tgtEl>
                                        <p:attrNameLst>
                                          <p:attrName>ppt_y</p:attrName>
                                        </p:attrNameLst>
                                      </p:cBhvr>
                                      <p:tavLst>
                                        <p:tav tm="0" fmla="#ppt_y-sin(pi*$)/81">
                                          <p:val>
                                            <p:fltVal val="0"/>
                                          </p:val>
                                        </p:tav>
                                        <p:tav tm="100000">
                                          <p:val>
                                            <p:fltVal val="1"/>
                                          </p:val>
                                        </p:tav>
                                      </p:tavLst>
                                    </p:anim>
                                    <p:animScale>
                                      <p:cBhvr>
                                        <p:cTn id="33" dur="26">
                                          <p:stCondLst>
                                            <p:cond delay="650"/>
                                          </p:stCondLst>
                                        </p:cTn>
                                        <p:tgtEl>
                                          <p:spTgt spid="115718"/>
                                        </p:tgtEl>
                                      </p:cBhvr>
                                      <p:to x="100000" y="60000"/>
                                    </p:animScale>
                                    <p:animScale>
                                      <p:cBhvr>
                                        <p:cTn id="34" dur="166" decel="50000">
                                          <p:stCondLst>
                                            <p:cond delay="676"/>
                                          </p:stCondLst>
                                        </p:cTn>
                                        <p:tgtEl>
                                          <p:spTgt spid="115718"/>
                                        </p:tgtEl>
                                      </p:cBhvr>
                                      <p:to x="100000" y="100000"/>
                                    </p:animScale>
                                    <p:animScale>
                                      <p:cBhvr>
                                        <p:cTn id="35" dur="26">
                                          <p:stCondLst>
                                            <p:cond delay="1312"/>
                                          </p:stCondLst>
                                        </p:cTn>
                                        <p:tgtEl>
                                          <p:spTgt spid="115718"/>
                                        </p:tgtEl>
                                      </p:cBhvr>
                                      <p:to x="100000" y="80000"/>
                                    </p:animScale>
                                    <p:animScale>
                                      <p:cBhvr>
                                        <p:cTn id="36" dur="166" decel="50000">
                                          <p:stCondLst>
                                            <p:cond delay="1338"/>
                                          </p:stCondLst>
                                        </p:cTn>
                                        <p:tgtEl>
                                          <p:spTgt spid="115718"/>
                                        </p:tgtEl>
                                      </p:cBhvr>
                                      <p:to x="100000" y="100000"/>
                                    </p:animScale>
                                    <p:animScale>
                                      <p:cBhvr>
                                        <p:cTn id="37" dur="26">
                                          <p:stCondLst>
                                            <p:cond delay="1642"/>
                                          </p:stCondLst>
                                        </p:cTn>
                                        <p:tgtEl>
                                          <p:spTgt spid="115718"/>
                                        </p:tgtEl>
                                      </p:cBhvr>
                                      <p:to x="100000" y="90000"/>
                                    </p:animScale>
                                    <p:animScale>
                                      <p:cBhvr>
                                        <p:cTn id="38" dur="166" decel="50000">
                                          <p:stCondLst>
                                            <p:cond delay="1668"/>
                                          </p:stCondLst>
                                        </p:cTn>
                                        <p:tgtEl>
                                          <p:spTgt spid="115718"/>
                                        </p:tgtEl>
                                      </p:cBhvr>
                                      <p:to x="100000" y="100000"/>
                                    </p:animScale>
                                    <p:animScale>
                                      <p:cBhvr>
                                        <p:cTn id="39" dur="26">
                                          <p:stCondLst>
                                            <p:cond delay="1808"/>
                                          </p:stCondLst>
                                        </p:cTn>
                                        <p:tgtEl>
                                          <p:spTgt spid="115718"/>
                                        </p:tgtEl>
                                      </p:cBhvr>
                                      <p:to x="100000" y="95000"/>
                                    </p:animScale>
                                    <p:animScale>
                                      <p:cBhvr>
                                        <p:cTn id="40" dur="166" decel="50000">
                                          <p:stCondLst>
                                            <p:cond delay="1834"/>
                                          </p:stCondLst>
                                        </p:cTn>
                                        <p:tgtEl>
                                          <p:spTgt spid="115718"/>
                                        </p:tgtEl>
                                      </p:cBhvr>
                                      <p:to x="100000" y="100000"/>
                                    </p:animScale>
                                  </p:childTnLst>
                                </p:cTn>
                              </p:par>
                            </p:childTnLst>
                          </p:cTn>
                        </p:par>
                        <p:par>
                          <p:cTn id="41" fill="hold">
                            <p:stCondLst>
                              <p:cond delay="2000"/>
                            </p:stCondLst>
                            <p:childTnLst>
                              <p:par>
                                <p:cTn id="42" presetID="17" presetClass="entr" presetSubtype="10" fill="hold" grpId="0" nodeType="afterEffect">
                                  <p:stCondLst>
                                    <p:cond delay="0"/>
                                  </p:stCondLst>
                                  <p:childTnLst>
                                    <p:set>
                                      <p:cBhvr>
                                        <p:cTn id="43" dur="1" fill="hold">
                                          <p:stCondLst>
                                            <p:cond delay="0"/>
                                          </p:stCondLst>
                                        </p:cTn>
                                        <p:tgtEl>
                                          <p:spTgt spid="115719"/>
                                        </p:tgtEl>
                                        <p:attrNameLst>
                                          <p:attrName>style.visibility</p:attrName>
                                        </p:attrNameLst>
                                      </p:cBhvr>
                                      <p:to>
                                        <p:strVal val="visible"/>
                                      </p:to>
                                    </p:set>
                                    <p:anim calcmode="lin" valueType="num">
                                      <p:cBhvr>
                                        <p:cTn id="44" dur="500" fill="hold"/>
                                        <p:tgtEl>
                                          <p:spTgt spid="115719"/>
                                        </p:tgtEl>
                                        <p:attrNameLst>
                                          <p:attrName>ppt_w</p:attrName>
                                        </p:attrNameLst>
                                      </p:cBhvr>
                                      <p:tavLst>
                                        <p:tav tm="0">
                                          <p:val>
                                            <p:fltVal val="0"/>
                                          </p:val>
                                        </p:tav>
                                        <p:tav tm="100000">
                                          <p:val>
                                            <p:strVal val="#ppt_w"/>
                                          </p:val>
                                        </p:tav>
                                      </p:tavLst>
                                    </p:anim>
                                    <p:anim calcmode="lin" valueType="num">
                                      <p:cBhvr>
                                        <p:cTn id="45" dur="500" fill="hold"/>
                                        <p:tgtEl>
                                          <p:spTgt spid="115719"/>
                                        </p:tgtEl>
                                        <p:attrNameLst>
                                          <p:attrName>ppt_h</p:attrName>
                                        </p:attrNameLst>
                                      </p:cBhvr>
                                      <p:tavLst>
                                        <p:tav tm="0">
                                          <p:val>
                                            <p:strVal val="#ppt_h"/>
                                          </p:val>
                                        </p:tav>
                                        <p:tav tm="100000">
                                          <p:val>
                                            <p:strVal val="#ppt_h"/>
                                          </p:val>
                                        </p:tav>
                                      </p:tavLst>
                                    </p:anim>
                                  </p:childTnLst>
                                </p:cTn>
                              </p:par>
                            </p:childTnLst>
                          </p:cTn>
                        </p:par>
                        <p:par>
                          <p:cTn id="46" fill="hold">
                            <p:stCondLst>
                              <p:cond delay="2500"/>
                            </p:stCondLst>
                            <p:childTnLst>
                              <p:par>
                                <p:cTn id="47" presetID="17" presetClass="entr" presetSubtype="10" fill="hold" grpId="0" nodeType="afterEffect">
                                  <p:stCondLst>
                                    <p:cond delay="0"/>
                                  </p:stCondLst>
                                  <p:childTnLst>
                                    <p:set>
                                      <p:cBhvr>
                                        <p:cTn id="48" dur="1" fill="hold">
                                          <p:stCondLst>
                                            <p:cond delay="0"/>
                                          </p:stCondLst>
                                        </p:cTn>
                                        <p:tgtEl>
                                          <p:spTgt spid="115720"/>
                                        </p:tgtEl>
                                        <p:attrNameLst>
                                          <p:attrName>style.visibility</p:attrName>
                                        </p:attrNameLst>
                                      </p:cBhvr>
                                      <p:to>
                                        <p:strVal val="visible"/>
                                      </p:to>
                                    </p:set>
                                    <p:anim calcmode="lin" valueType="num">
                                      <p:cBhvr>
                                        <p:cTn id="49" dur="500" fill="hold"/>
                                        <p:tgtEl>
                                          <p:spTgt spid="115720"/>
                                        </p:tgtEl>
                                        <p:attrNameLst>
                                          <p:attrName>ppt_w</p:attrName>
                                        </p:attrNameLst>
                                      </p:cBhvr>
                                      <p:tavLst>
                                        <p:tav tm="0">
                                          <p:val>
                                            <p:fltVal val="0"/>
                                          </p:val>
                                        </p:tav>
                                        <p:tav tm="100000">
                                          <p:val>
                                            <p:strVal val="#ppt_w"/>
                                          </p:val>
                                        </p:tav>
                                      </p:tavLst>
                                    </p:anim>
                                    <p:anim calcmode="lin" valueType="num">
                                      <p:cBhvr>
                                        <p:cTn id="50" dur="500" fill="hold"/>
                                        <p:tgtEl>
                                          <p:spTgt spid="1157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115715" grpId="0"/>
      <p:bldP spid="115718" grpId="0"/>
      <p:bldP spid="115719" grpId="0"/>
      <p:bldP spid="115720"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文本框 116737"/>
          <p:cNvSpPr txBox="1">
            <a:spLocks noChangeArrowheads="1"/>
          </p:cNvSpPr>
          <p:nvPr/>
        </p:nvSpPr>
        <p:spPr bwMode="auto">
          <a:xfrm>
            <a:off x="3352800" y="990600"/>
            <a:ext cx="4038600" cy="523220"/>
          </a:xfrm>
          <a:prstGeom prst="rect">
            <a:avLst/>
          </a:prstGeom>
          <a:noFill/>
          <a:ln w="9525">
            <a:noFill/>
            <a:miter lim="800000"/>
          </a:ln>
        </p:spPr>
        <p:txBody>
          <a:bodyPr>
            <a:spAutoFit/>
          </a:bodyPr>
          <a:lstStyle/>
          <a:p>
            <a:pPr>
              <a:spcBef>
                <a:spcPct val="50000"/>
              </a:spcBef>
            </a:pPr>
            <a:r>
              <a:rPr lang="en-US" altLang="zh-CN" sz="2800" b="1" dirty="0">
                <a:latin typeface="Times New Roman" panose="02020603050405020304" pitchFamily="18" charset="0"/>
                <a:ea typeface="黑体" panose="02010609060101010101" pitchFamily="49" charset="-122"/>
              </a:rPr>
              <a:t>3.</a:t>
            </a:r>
            <a:r>
              <a:rPr lang="zh-CN" altLang="en-US" sz="2800" b="1" dirty="0">
                <a:latin typeface="Times New Roman" panose="02020603050405020304" pitchFamily="18" charset="0"/>
                <a:ea typeface="黑体" panose="02010609060101010101" pitchFamily="49" charset="-122"/>
              </a:rPr>
              <a:t>矛盾斗争性</a:t>
            </a:r>
            <a:endParaRPr lang="zh-CN" altLang="en-US" sz="2800" dirty="0">
              <a:ea typeface="黑体" panose="02010609060101010101" pitchFamily="49" charset="-122"/>
            </a:endParaRPr>
          </a:p>
        </p:txBody>
      </p:sp>
      <p:sp>
        <p:nvSpPr>
          <p:cNvPr id="116740" name="文本框 116739"/>
          <p:cNvSpPr txBox="1"/>
          <p:nvPr/>
        </p:nvSpPr>
        <p:spPr>
          <a:xfrm>
            <a:off x="2590800" y="1779588"/>
            <a:ext cx="6934200" cy="4138612"/>
          </a:xfrm>
          <a:prstGeom prst="rect">
            <a:avLst/>
          </a:prstGeom>
          <a:noFill/>
          <a:ln w="9525">
            <a:noFill/>
          </a:ln>
        </p:spPr>
        <p:txBody>
          <a:bodyPr lIns="92075" tIns="46036" rIns="92075" bIns="46036"/>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spcBef>
                <a:spcPct val="50000"/>
              </a:spcBef>
              <a:defRPr/>
            </a:pPr>
            <a:r>
              <a:rPr lang="zh-CN" altLang="en-US"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a:t>
            </a:r>
            <a:r>
              <a:rPr lang="en-US" altLang="zh-CN"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1</a:t>
            </a:r>
            <a:r>
              <a:rPr lang="zh-CN" altLang="en-US"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）含义：</a:t>
            </a:r>
            <a:r>
              <a:rPr lang="zh-CN" altLang="en-US" dirty="0">
                <a:solidFill>
                  <a:schemeClr val="tx1"/>
                </a:solidFill>
                <a:latin typeface="楷体" panose="02010609060101010101" pitchFamily="49" charset="-122"/>
                <a:ea typeface="楷体" panose="02010609060101010101" pitchFamily="49" charset="-122"/>
              </a:rPr>
              <a:t>矛盾的斗争性是指矛盾着的对立面之间互相排斥的属性。</a:t>
            </a:r>
          </a:p>
        </p:txBody>
      </p:sp>
      <p:grpSp>
        <p:nvGrpSpPr>
          <p:cNvPr id="116741" name="组合 116740"/>
          <p:cNvGrpSpPr/>
          <p:nvPr/>
        </p:nvGrpSpPr>
        <p:grpSpPr bwMode="auto">
          <a:xfrm>
            <a:off x="1776414" y="3578225"/>
            <a:ext cx="2314575" cy="2827338"/>
            <a:chOff x="384" y="2640"/>
            <a:chExt cx="1458" cy="1488"/>
          </a:xfrm>
        </p:grpSpPr>
        <p:pic>
          <p:nvPicPr>
            <p:cNvPr id="299024" name="图片 116741" descr="邬江兴01"/>
            <p:cNvPicPr>
              <a:picLocks noChangeAspect="1"/>
            </p:cNvPicPr>
            <p:nvPr/>
          </p:nvPicPr>
          <p:blipFill>
            <a:blip r:embed="rId2"/>
            <a:srcRect l="1695" r="3391" b="1958"/>
            <a:stretch>
              <a:fillRect/>
            </a:stretch>
          </p:blipFill>
          <p:spPr bwMode="auto">
            <a:xfrm>
              <a:off x="384" y="2640"/>
              <a:ext cx="1458" cy="1488"/>
            </a:xfrm>
            <a:prstGeom prst="rect">
              <a:avLst/>
            </a:prstGeom>
            <a:noFill/>
            <a:ln w="9525">
              <a:solidFill>
                <a:srgbClr val="FFFFCC"/>
              </a:solidFill>
              <a:miter lim="800000"/>
              <a:headEnd/>
              <a:tailEnd/>
            </a:ln>
          </p:spPr>
        </p:pic>
        <p:sp>
          <p:nvSpPr>
            <p:cNvPr id="299025" name="文本框 116742"/>
            <p:cNvSpPr txBox="1">
              <a:spLocks noChangeArrowheads="1"/>
            </p:cNvSpPr>
            <p:nvPr/>
          </p:nvSpPr>
          <p:spPr bwMode="auto">
            <a:xfrm>
              <a:off x="384" y="3840"/>
              <a:ext cx="960" cy="243"/>
            </a:xfrm>
            <a:prstGeom prst="rect">
              <a:avLst/>
            </a:prstGeom>
            <a:noFill/>
            <a:ln w="9525">
              <a:noFill/>
              <a:miter lim="800000"/>
            </a:ln>
          </p:spPr>
          <p:txBody>
            <a:bodyPr>
              <a:spAutoFit/>
            </a:bodyPr>
            <a:lstStyle/>
            <a:p>
              <a:pPr>
                <a:spcBef>
                  <a:spcPct val="50000"/>
                </a:spcBef>
              </a:pPr>
              <a:r>
                <a:rPr lang="zh-CN" altLang="en-US" sz="2400" b="1">
                  <a:latin typeface="黑体" panose="02010609060101010101" pitchFamily="49" charset="-122"/>
                  <a:ea typeface="黑体" panose="02010609060101010101" pitchFamily="49" charset="-122"/>
                </a:rPr>
                <a:t>学术争鸣</a:t>
              </a:r>
              <a:endParaRPr lang="zh-CN" altLang="en-US"/>
            </a:p>
          </p:txBody>
        </p:sp>
      </p:grpSp>
      <p:grpSp>
        <p:nvGrpSpPr>
          <p:cNvPr id="116744" name="组合 116743"/>
          <p:cNvGrpSpPr/>
          <p:nvPr/>
        </p:nvGrpSpPr>
        <p:grpSpPr bwMode="auto">
          <a:xfrm>
            <a:off x="6858000" y="4719639"/>
            <a:ext cx="3276600" cy="1773237"/>
            <a:chOff x="1950" y="2840"/>
            <a:chExt cx="1968" cy="1347"/>
          </a:xfrm>
        </p:grpSpPr>
        <p:pic>
          <p:nvPicPr>
            <p:cNvPr id="299022" name="图片 116744" descr="批判法轮功04"/>
            <p:cNvPicPr>
              <a:picLocks noChangeAspect="1"/>
            </p:cNvPicPr>
            <p:nvPr/>
          </p:nvPicPr>
          <p:blipFill>
            <a:blip r:embed="rId3"/>
            <a:srcRect l="865" t="62024" r="52597" b="1183"/>
            <a:stretch>
              <a:fillRect/>
            </a:stretch>
          </p:blipFill>
          <p:spPr bwMode="auto">
            <a:xfrm>
              <a:off x="1950" y="2840"/>
              <a:ext cx="1968" cy="1282"/>
            </a:xfrm>
            <a:prstGeom prst="rect">
              <a:avLst/>
            </a:prstGeom>
            <a:noFill/>
            <a:ln w="9525">
              <a:solidFill>
                <a:srgbClr val="FFFFCC"/>
              </a:solidFill>
              <a:miter lim="800000"/>
              <a:headEnd/>
              <a:tailEnd/>
            </a:ln>
          </p:spPr>
        </p:pic>
        <p:sp>
          <p:nvSpPr>
            <p:cNvPr id="299023" name="文本框 116745"/>
            <p:cNvSpPr txBox="1">
              <a:spLocks noChangeArrowheads="1"/>
            </p:cNvSpPr>
            <p:nvPr/>
          </p:nvSpPr>
          <p:spPr bwMode="auto">
            <a:xfrm>
              <a:off x="1968" y="3839"/>
              <a:ext cx="1488" cy="348"/>
            </a:xfrm>
            <a:prstGeom prst="rect">
              <a:avLst/>
            </a:prstGeom>
            <a:noFill/>
            <a:ln w="9525">
              <a:noFill/>
              <a:miter lim="800000"/>
            </a:ln>
          </p:spPr>
          <p:txBody>
            <a:bodyPr>
              <a:spAutoFit/>
            </a:bodyPr>
            <a:lstStyle/>
            <a:p>
              <a:pPr>
                <a:spcBef>
                  <a:spcPct val="50000"/>
                </a:spcBef>
              </a:pPr>
              <a:r>
                <a:rPr lang="zh-CN" altLang="en-US" sz="2400" b="1">
                  <a:latin typeface="黑体" panose="02010609060101010101" pitchFamily="49" charset="-122"/>
                  <a:ea typeface="黑体" panose="02010609060101010101" pitchFamily="49" charset="-122"/>
                </a:rPr>
                <a:t>批评与自我批评</a:t>
              </a:r>
              <a:endParaRPr lang="zh-CN" altLang="en-US"/>
            </a:p>
          </p:txBody>
        </p:sp>
      </p:grpSp>
      <p:grpSp>
        <p:nvGrpSpPr>
          <p:cNvPr id="116747" name="组合 116746"/>
          <p:cNvGrpSpPr/>
          <p:nvPr/>
        </p:nvGrpSpPr>
        <p:grpSpPr bwMode="auto">
          <a:xfrm>
            <a:off x="6858000" y="3505201"/>
            <a:ext cx="3276600" cy="1325299"/>
            <a:chOff x="384" y="1344"/>
            <a:chExt cx="2016" cy="1473"/>
          </a:xfrm>
        </p:grpSpPr>
        <p:pic>
          <p:nvPicPr>
            <p:cNvPr id="299020" name="图片 116747" descr="抗日03"/>
            <p:cNvPicPr>
              <a:picLocks noChangeAspect="1"/>
            </p:cNvPicPr>
            <p:nvPr/>
          </p:nvPicPr>
          <p:blipFill>
            <a:blip r:embed="rId4"/>
            <a:srcRect l="2020" t="2191" r="2020" b="2191"/>
            <a:stretch>
              <a:fillRect/>
            </a:stretch>
          </p:blipFill>
          <p:spPr bwMode="auto">
            <a:xfrm>
              <a:off x="384" y="1344"/>
              <a:ext cx="2016" cy="1219"/>
            </a:xfrm>
            <a:prstGeom prst="rect">
              <a:avLst/>
            </a:prstGeom>
            <a:noFill/>
            <a:ln w="9525">
              <a:solidFill>
                <a:srgbClr val="FFFFCC"/>
              </a:solidFill>
              <a:miter lim="800000"/>
              <a:headEnd/>
              <a:tailEnd/>
            </a:ln>
          </p:spPr>
        </p:pic>
        <p:sp>
          <p:nvSpPr>
            <p:cNvPr id="299021" name="文本框 116748"/>
            <p:cNvSpPr txBox="1">
              <a:spLocks noChangeArrowheads="1"/>
            </p:cNvSpPr>
            <p:nvPr/>
          </p:nvSpPr>
          <p:spPr bwMode="auto">
            <a:xfrm>
              <a:off x="720" y="2304"/>
              <a:ext cx="1008" cy="513"/>
            </a:xfrm>
            <a:prstGeom prst="rect">
              <a:avLst/>
            </a:prstGeom>
            <a:noFill/>
            <a:ln w="9525">
              <a:noFill/>
              <a:miter lim="800000"/>
            </a:ln>
          </p:spPr>
          <p:txBody>
            <a:bodyPr>
              <a:spAutoFit/>
            </a:bodyPr>
            <a:lstStyle/>
            <a:p>
              <a:pPr>
                <a:spcBef>
                  <a:spcPct val="50000"/>
                </a:spcBef>
              </a:pPr>
              <a:r>
                <a:rPr lang="zh-CN" altLang="en-US" sz="2400" b="1">
                  <a:latin typeface="黑体" panose="02010609060101010101" pitchFamily="49" charset="-122"/>
                  <a:ea typeface="黑体" panose="02010609060101010101" pitchFamily="49" charset="-122"/>
                </a:rPr>
                <a:t>战场厮杀</a:t>
              </a:r>
              <a:endParaRPr lang="zh-CN" altLang="en-US"/>
            </a:p>
          </p:txBody>
        </p:sp>
      </p:grpSp>
      <p:grpSp>
        <p:nvGrpSpPr>
          <p:cNvPr id="116750" name="组合 116749"/>
          <p:cNvGrpSpPr/>
          <p:nvPr/>
        </p:nvGrpSpPr>
        <p:grpSpPr bwMode="auto">
          <a:xfrm>
            <a:off x="4297364" y="3578225"/>
            <a:ext cx="2338387" cy="2827338"/>
            <a:chOff x="4032" y="1680"/>
            <a:chExt cx="1473" cy="1872"/>
          </a:xfrm>
        </p:grpSpPr>
        <p:pic>
          <p:nvPicPr>
            <p:cNvPr id="299018" name="图片 116750" descr="蔬菜市场"/>
            <p:cNvPicPr>
              <a:picLocks noChangeAspect="1"/>
            </p:cNvPicPr>
            <p:nvPr/>
          </p:nvPicPr>
          <p:blipFill>
            <a:blip r:embed="rId5"/>
            <a:srcRect l="2882" t="7796" b="8405"/>
            <a:stretch>
              <a:fillRect/>
            </a:stretch>
          </p:blipFill>
          <p:spPr bwMode="auto">
            <a:xfrm>
              <a:off x="4039" y="1680"/>
              <a:ext cx="1466" cy="1872"/>
            </a:xfrm>
            <a:prstGeom prst="rect">
              <a:avLst/>
            </a:prstGeom>
            <a:noFill/>
            <a:ln w="9525">
              <a:solidFill>
                <a:srgbClr val="FFFFCC"/>
              </a:solidFill>
              <a:miter lim="800000"/>
              <a:headEnd/>
              <a:tailEnd/>
            </a:ln>
          </p:spPr>
        </p:pic>
        <p:sp>
          <p:nvSpPr>
            <p:cNvPr id="299019" name="文本框 116751"/>
            <p:cNvSpPr txBox="1">
              <a:spLocks noChangeArrowheads="1"/>
            </p:cNvSpPr>
            <p:nvPr/>
          </p:nvSpPr>
          <p:spPr bwMode="auto">
            <a:xfrm>
              <a:off x="4032" y="3216"/>
              <a:ext cx="912" cy="306"/>
            </a:xfrm>
            <a:prstGeom prst="rect">
              <a:avLst/>
            </a:prstGeom>
            <a:noFill/>
            <a:ln w="9525">
              <a:noFill/>
              <a:miter lim="800000"/>
            </a:ln>
          </p:spPr>
          <p:txBody>
            <a:bodyPr>
              <a:spAutoFit/>
            </a:bodyPr>
            <a:lstStyle/>
            <a:p>
              <a:pPr>
                <a:spcBef>
                  <a:spcPct val="50000"/>
                </a:spcBef>
              </a:pPr>
              <a:r>
                <a:rPr lang="zh-CN" altLang="en-US" sz="2400" b="1">
                  <a:latin typeface="黑体" panose="02010609060101010101" pitchFamily="49" charset="-122"/>
                  <a:ea typeface="黑体" panose="02010609060101010101" pitchFamily="49" charset="-122"/>
                </a:rPr>
                <a:t>市场竞争</a:t>
              </a:r>
              <a:endParaRPr lang="zh-CN" altLang="en-US"/>
            </a:p>
          </p:txBody>
        </p:sp>
      </p:gr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p:cTn id="7" dur="500" fill="hold"/>
                                        <p:tgtEl>
                                          <p:spTgt spid="116738"/>
                                        </p:tgtEl>
                                        <p:attrNameLst>
                                          <p:attrName>ppt_w</p:attrName>
                                        </p:attrNameLst>
                                      </p:cBhvr>
                                      <p:tavLst>
                                        <p:tav tm="0">
                                          <p:val>
                                            <p:fltVal val="0"/>
                                          </p:val>
                                        </p:tav>
                                        <p:tav tm="100000">
                                          <p:val>
                                            <p:strVal val="#ppt_w"/>
                                          </p:val>
                                        </p:tav>
                                      </p:tavLst>
                                    </p:anim>
                                    <p:anim calcmode="lin" valueType="num">
                                      <p:cBhvr>
                                        <p:cTn id="8" dur="500" fill="hold"/>
                                        <p:tgtEl>
                                          <p:spTgt spid="11673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16740"/>
                                        </p:tgtEl>
                                        <p:attrNameLst>
                                          <p:attrName>style.visibility</p:attrName>
                                        </p:attrNameLst>
                                      </p:cBhvr>
                                      <p:to>
                                        <p:strVal val="visible"/>
                                      </p:to>
                                    </p:set>
                                    <p:animEffect transition="in" filter="dissolve">
                                      <p:cBhvr>
                                        <p:cTn id="12" dur="500"/>
                                        <p:tgtEl>
                                          <p:spTgt spid="116740"/>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16741"/>
                                        </p:tgtEl>
                                        <p:attrNameLst>
                                          <p:attrName>style.visibility</p:attrName>
                                        </p:attrNameLst>
                                      </p:cBhvr>
                                      <p:to>
                                        <p:strVal val="visible"/>
                                      </p:to>
                                    </p:set>
                                    <p:anim calcmode="lin" valueType="num">
                                      <p:cBhvr additive="base">
                                        <p:cTn id="16" dur="500" fill="hold"/>
                                        <p:tgtEl>
                                          <p:spTgt spid="116741"/>
                                        </p:tgtEl>
                                        <p:attrNameLst>
                                          <p:attrName>ppt_x</p:attrName>
                                        </p:attrNameLst>
                                      </p:cBhvr>
                                      <p:tavLst>
                                        <p:tav tm="0">
                                          <p:val>
                                            <p:strVal val="0-#ppt_w/2"/>
                                          </p:val>
                                        </p:tav>
                                        <p:tav tm="100000">
                                          <p:val>
                                            <p:strVal val="#ppt_x"/>
                                          </p:val>
                                        </p:tav>
                                      </p:tavLst>
                                    </p:anim>
                                    <p:anim calcmode="lin" valueType="num">
                                      <p:cBhvr additive="base">
                                        <p:cTn id="17" dur="500" fill="hold"/>
                                        <p:tgtEl>
                                          <p:spTgt spid="11674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16744"/>
                                        </p:tgtEl>
                                        <p:attrNameLst>
                                          <p:attrName>style.visibility</p:attrName>
                                        </p:attrNameLst>
                                      </p:cBhvr>
                                      <p:to>
                                        <p:strVal val="visible"/>
                                      </p:to>
                                    </p:set>
                                    <p:anim calcmode="lin" valueType="num">
                                      <p:cBhvr additive="base">
                                        <p:cTn id="21" dur="500" fill="hold"/>
                                        <p:tgtEl>
                                          <p:spTgt spid="116744"/>
                                        </p:tgtEl>
                                        <p:attrNameLst>
                                          <p:attrName>ppt_x</p:attrName>
                                        </p:attrNameLst>
                                      </p:cBhvr>
                                      <p:tavLst>
                                        <p:tav tm="0">
                                          <p:val>
                                            <p:strVal val="#ppt_x"/>
                                          </p:val>
                                        </p:tav>
                                        <p:tav tm="100000">
                                          <p:val>
                                            <p:strVal val="#ppt_x"/>
                                          </p:val>
                                        </p:tav>
                                      </p:tavLst>
                                    </p:anim>
                                    <p:anim calcmode="lin" valueType="num">
                                      <p:cBhvr additive="base">
                                        <p:cTn id="22" dur="500" fill="hold"/>
                                        <p:tgtEl>
                                          <p:spTgt spid="11674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116747"/>
                                        </p:tgtEl>
                                        <p:attrNameLst>
                                          <p:attrName>style.visibility</p:attrName>
                                        </p:attrNameLst>
                                      </p:cBhvr>
                                      <p:to>
                                        <p:strVal val="visible"/>
                                      </p:to>
                                    </p:set>
                                    <p:anim calcmode="lin" valueType="num">
                                      <p:cBhvr additive="base">
                                        <p:cTn id="26" dur="500" fill="hold"/>
                                        <p:tgtEl>
                                          <p:spTgt spid="116747"/>
                                        </p:tgtEl>
                                        <p:attrNameLst>
                                          <p:attrName>ppt_x</p:attrName>
                                        </p:attrNameLst>
                                      </p:cBhvr>
                                      <p:tavLst>
                                        <p:tav tm="0">
                                          <p:val>
                                            <p:strVal val="#ppt_x"/>
                                          </p:val>
                                        </p:tav>
                                        <p:tav tm="100000">
                                          <p:val>
                                            <p:strVal val="#ppt_x"/>
                                          </p:val>
                                        </p:tav>
                                      </p:tavLst>
                                    </p:anim>
                                    <p:anim calcmode="lin" valueType="num">
                                      <p:cBhvr additive="base">
                                        <p:cTn id="27" dur="500" fill="hold"/>
                                        <p:tgtEl>
                                          <p:spTgt spid="116747"/>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116750"/>
                                        </p:tgtEl>
                                        <p:attrNameLst>
                                          <p:attrName>style.visibility</p:attrName>
                                        </p:attrNameLst>
                                      </p:cBhvr>
                                      <p:to>
                                        <p:strVal val="visible"/>
                                      </p:to>
                                    </p:set>
                                    <p:anim calcmode="lin" valueType="num">
                                      <p:cBhvr additive="base">
                                        <p:cTn id="31" dur="500" fill="hold"/>
                                        <p:tgtEl>
                                          <p:spTgt spid="116750"/>
                                        </p:tgtEl>
                                        <p:attrNameLst>
                                          <p:attrName>ppt_x</p:attrName>
                                        </p:attrNameLst>
                                      </p:cBhvr>
                                      <p:tavLst>
                                        <p:tav tm="0">
                                          <p:val>
                                            <p:strVal val="1+#ppt_w/2"/>
                                          </p:val>
                                        </p:tav>
                                        <p:tav tm="100000">
                                          <p:val>
                                            <p:strVal val="#ppt_x"/>
                                          </p:val>
                                        </p:tav>
                                      </p:tavLst>
                                    </p:anim>
                                    <p:anim calcmode="lin" valueType="num">
                                      <p:cBhvr additive="base">
                                        <p:cTn id="32" dur="500" fill="hold"/>
                                        <p:tgtEl>
                                          <p:spTgt spid="1167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p:bldP spid="116740"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文本占位符 259074"/>
          <p:cNvSpPr>
            <a:spLocks noGrp="1"/>
          </p:cNvSpPr>
          <p:nvPr>
            <p:ph type="body" idx="4294967295"/>
          </p:nvPr>
        </p:nvSpPr>
        <p:spPr>
          <a:xfrm>
            <a:off x="2164080" y="1229359"/>
            <a:ext cx="6868160" cy="4103053"/>
          </a:xfrm>
        </p:spPr>
        <p:txBody>
          <a:bodyPr>
            <a:normAutofit lnSpcReduction="10000"/>
          </a:bodyPr>
          <a:lstStyle/>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）特点：</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斗争性是绝对的无条件的。这是指斗争性既受具体条件的限制同时又能打破条件的限制。</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）内容：</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第一，它是一个含义极为广泛而且普遍的概念，政治斗争只是它的内容之一。</a:t>
            </a:r>
          </a:p>
          <a:p>
            <a:pPr eaLnBrk="1" hangingPunct="1"/>
            <a:r>
              <a:rPr lang="zh-CN" altLang="en-US" sz="2800" dirty="0">
                <a:latin typeface="楷体" panose="02010609060101010101" pitchFamily="49" charset="-122"/>
                <a:ea typeface="楷体" panose="02010609060101010101" pitchFamily="49" charset="-122"/>
                <a:cs typeface="楷体_GB2312"/>
              </a:rPr>
              <a:t>第二，它有一个由隐到显的发展过程。</a:t>
            </a:r>
          </a:p>
          <a:p>
            <a:pPr eaLnBrk="1" hangingPunct="1"/>
            <a:r>
              <a:rPr lang="zh-CN" altLang="en-US" sz="2800" dirty="0">
                <a:latin typeface="楷体" panose="02010609060101010101" pitchFamily="49" charset="-122"/>
                <a:ea typeface="楷体" panose="02010609060101010101" pitchFamily="49" charset="-122"/>
                <a:cs typeface="楷体_GB2312"/>
              </a:rPr>
              <a:t>第三，凡有矛盾必有斗争性。</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3345">
                                            <p:txEl>
                                              <p:pRg st="0" end="0"/>
                                            </p:txEl>
                                          </p:spTgt>
                                        </p:tgtEl>
                                        <p:attrNameLst>
                                          <p:attrName>style.visibility</p:attrName>
                                        </p:attrNameLst>
                                      </p:cBhvr>
                                      <p:to>
                                        <p:strVal val="visible"/>
                                      </p:to>
                                    </p:set>
                                    <p:animEffect transition="in" filter="barn(inVertical)">
                                      <p:cBhvr>
                                        <p:cTn id="7" dur="500"/>
                                        <p:tgtEl>
                                          <p:spTgt spid="3133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3345">
                                            <p:txEl>
                                              <p:pRg st="1" end="1"/>
                                            </p:txEl>
                                          </p:spTgt>
                                        </p:tgtEl>
                                        <p:attrNameLst>
                                          <p:attrName>style.visibility</p:attrName>
                                        </p:attrNameLst>
                                      </p:cBhvr>
                                      <p:to>
                                        <p:strVal val="visible"/>
                                      </p:to>
                                    </p:set>
                                    <p:animEffect transition="in" filter="barn(inVertical)">
                                      <p:cBhvr>
                                        <p:cTn id="12" dur="500"/>
                                        <p:tgtEl>
                                          <p:spTgt spid="3133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3345">
                                            <p:txEl>
                                              <p:pRg st="2" end="2"/>
                                            </p:txEl>
                                          </p:spTgt>
                                        </p:tgtEl>
                                        <p:attrNameLst>
                                          <p:attrName>style.visibility</p:attrName>
                                        </p:attrNameLst>
                                      </p:cBhvr>
                                      <p:to>
                                        <p:strVal val="visible"/>
                                      </p:to>
                                    </p:set>
                                    <p:animEffect transition="in" filter="barn(inVertical)">
                                      <p:cBhvr>
                                        <p:cTn id="17" dur="500"/>
                                        <p:tgtEl>
                                          <p:spTgt spid="3133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3345">
                                            <p:txEl>
                                              <p:pRg st="3" end="3"/>
                                            </p:txEl>
                                          </p:spTgt>
                                        </p:tgtEl>
                                        <p:attrNameLst>
                                          <p:attrName>style.visibility</p:attrName>
                                        </p:attrNameLst>
                                      </p:cBhvr>
                                      <p:to>
                                        <p:strVal val="visible"/>
                                      </p:to>
                                    </p:set>
                                    <p:animEffect transition="in" filter="barn(inVertical)">
                                      <p:cBhvr>
                                        <p:cTn id="22" dur="500"/>
                                        <p:tgtEl>
                                          <p:spTgt spid="3133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3345">
                                            <p:txEl>
                                              <p:pRg st="4" end="4"/>
                                            </p:txEl>
                                          </p:spTgt>
                                        </p:tgtEl>
                                        <p:attrNameLst>
                                          <p:attrName>style.visibility</p:attrName>
                                        </p:attrNameLst>
                                      </p:cBhvr>
                                      <p:to>
                                        <p:strVal val="visible"/>
                                      </p:to>
                                    </p:set>
                                    <p:animEffect transition="in" filter="barn(inVertical)">
                                      <p:cBhvr>
                                        <p:cTn id="27" dur="500"/>
                                        <p:tgtEl>
                                          <p:spTgt spid="3133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3345">
                                            <p:txEl>
                                              <p:pRg st="5" end="5"/>
                                            </p:txEl>
                                          </p:spTgt>
                                        </p:tgtEl>
                                        <p:attrNameLst>
                                          <p:attrName>style.visibility</p:attrName>
                                        </p:attrNameLst>
                                      </p:cBhvr>
                                      <p:to>
                                        <p:strVal val="visible"/>
                                      </p:to>
                                    </p:set>
                                    <p:animEffect transition="in" filter="barn(inVertical)">
                                      <p:cBhvr>
                                        <p:cTn id="32" dur="500"/>
                                        <p:tgtEl>
                                          <p:spTgt spid="3133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5"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文本框 117761"/>
          <p:cNvSpPr txBox="1">
            <a:spLocks noChangeArrowheads="1"/>
          </p:cNvSpPr>
          <p:nvPr/>
        </p:nvSpPr>
        <p:spPr bwMode="auto">
          <a:xfrm>
            <a:off x="2514600" y="533400"/>
            <a:ext cx="7010400" cy="1219200"/>
          </a:xfrm>
          <a:prstGeom prst="rect">
            <a:avLst/>
          </a:prstGeom>
          <a:noFill/>
          <a:ln w="9525">
            <a:noFill/>
            <a:miter lim="800000"/>
          </a:ln>
        </p:spPr>
        <p:txBody>
          <a:bodyPr lIns="92075" tIns="46036" rIns="92075" bIns="46036" anchor="ctr"/>
          <a:lstStyle/>
          <a:p>
            <a:pPr>
              <a:spcBef>
                <a:spcPct val="50000"/>
              </a:spcBef>
              <a:buClr>
                <a:srgbClr val="000000"/>
              </a:buClr>
            </a:pPr>
            <a:r>
              <a:rPr lang="en-US" altLang="zh-CN" sz="3600" b="1" dirty="0">
                <a:solidFill>
                  <a:srgbClr val="006600"/>
                </a:solidFill>
                <a:latin typeface="Garamond" panose="02020404030301010803" pitchFamily="18" charset="0"/>
                <a:ea typeface="黑体" panose="02010609060101010101" pitchFamily="49" charset="-122"/>
              </a:rPr>
              <a:t>4.</a:t>
            </a:r>
            <a:r>
              <a:rPr lang="zh-CN" altLang="en-US" sz="3600" b="1" dirty="0">
                <a:solidFill>
                  <a:srgbClr val="006600"/>
                </a:solidFill>
                <a:latin typeface="Garamond" panose="02020404030301010803" pitchFamily="18" charset="0"/>
                <a:ea typeface="黑体" panose="02010609060101010101" pitchFamily="49" charset="-122"/>
              </a:rPr>
              <a:t>矛盾同一性和斗争性的关系</a:t>
            </a:r>
            <a:endParaRPr lang="zh-CN" altLang="en-US" sz="3600" b="1" dirty="0">
              <a:solidFill>
                <a:srgbClr val="006600"/>
              </a:solidFill>
              <a:latin typeface="Verdana" panose="020B0604030504040204" pitchFamily="34" charset="0"/>
              <a:ea typeface="黑体" panose="02010609060101010101" pitchFamily="49" charset="-122"/>
            </a:endParaRPr>
          </a:p>
        </p:txBody>
      </p:sp>
      <p:sp>
        <p:nvSpPr>
          <p:cNvPr id="301058" name="矩形 117762"/>
          <p:cNvSpPr>
            <a:spLocks noChangeArrowheads="1"/>
          </p:cNvSpPr>
          <p:nvPr/>
        </p:nvSpPr>
        <p:spPr bwMode="auto">
          <a:xfrm flipV="1">
            <a:off x="3352800" y="1600201"/>
            <a:ext cx="5638800" cy="144463"/>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17764" name="文本框 117763"/>
          <p:cNvSpPr txBox="1">
            <a:spLocks noChangeArrowheads="1"/>
          </p:cNvSpPr>
          <p:nvPr/>
        </p:nvSpPr>
        <p:spPr bwMode="auto">
          <a:xfrm>
            <a:off x="2514600" y="1828800"/>
            <a:ext cx="7315200" cy="4572000"/>
          </a:xfrm>
          <a:prstGeom prst="rect">
            <a:avLst/>
          </a:prstGeom>
          <a:noFill/>
          <a:ln w="9525">
            <a:noFill/>
            <a:miter lim="800000"/>
          </a:ln>
        </p:spPr>
        <p:txBody>
          <a:bodyPr lIns="92075" tIns="46036" rIns="92075" bIns="46036"/>
          <a:lstStyle/>
          <a:p>
            <a:pPr marL="342900" indent="-342900">
              <a:spcBef>
                <a:spcPct val="50000"/>
              </a:spcBef>
              <a:buClr>
                <a:srgbClr val="FF3300"/>
              </a:buClr>
              <a:buFont typeface="Wingdings" panose="05000000000000000000" pitchFamily="2" charset="2"/>
              <a:buChar char="Ø"/>
            </a:pPr>
            <a:r>
              <a:rPr lang="zh-CN" altLang="en-US" sz="3200" b="1"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1</a:t>
            </a:r>
            <a:r>
              <a:rPr lang="zh-CN" altLang="en-US" sz="3200" dirty="0">
                <a:latin typeface="楷体" panose="02010609060101010101" pitchFamily="49" charset="-122"/>
                <a:ea typeface="楷体" panose="02010609060101010101" pitchFamily="49" charset="-122"/>
              </a:rPr>
              <a:t>）矛盾的同一性和斗争性相互区别。</a:t>
            </a:r>
          </a:p>
          <a:p>
            <a:pPr>
              <a:spcBef>
                <a:spcPct val="20000"/>
              </a:spcBef>
              <a:buClr>
                <a:schemeClr val="hlink"/>
              </a:buClr>
            </a:pPr>
            <a:r>
              <a:rPr lang="zh-CN" altLang="en-US"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cs typeface="楷体_GB2312"/>
              </a:rPr>
              <a:t>矛盾的同一性是有条件的、相对的 </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矛盾的斗争性是无条件的、绝对的</a:t>
            </a:r>
          </a:p>
          <a:p>
            <a:pPr marL="342900" indent="-342900">
              <a:spcBef>
                <a:spcPct val="50000"/>
              </a:spcBef>
              <a:buClr>
                <a:srgbClr val="FF3300"/>
              </a:buClr>
              <a:buFont typeface="Wingdings" panose="05000000000000000000" pitchFamily="2" charset="2"/>
              <a:buChar char="Ø"/>
            </a:pPr>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2</a:t>
            </a:r>
            <a:r>
              <a:rPr lang="zh-CN" altLang="en-US" sz="3200" dirty="0">
                <a:latin typeface="楷体" panose="02010609060101010101" pitchFamily="49" charset="-122"/>
                <a:ea typeface="楷体" panose="02010609060101010101" pitchFamily="49" charset="-122"/>
              </a:rPr>
              <a:t>）矛盾同一性和斗争性又相互联结。</a:t>
            </a:r>
            <a:r>
              <a:rPr lang="zh-CN" altLang="en-US" sz="2800" dirty="0">
                <a:latin typeface="楷体" panose="02010609060101010101" pitchFamily="49" charset="-122"/>
                <a:ea typeface="楷体" panose="02010609060101010101" pitchFamily="49" charset="-122"/>
                <a:cs typeface="楷体_GB2312"/>
              </a:rPr>
              <a:t>同一之中有斗争，同一性不能离开斗争性而存在。 斗争性寓于统一性之中。</a:t>
            </a:r>
          </a:p>
          <a:p>
            <a:pPr marL="342900" indent="-342900">
              <a:lnSpc>
                <a:spcPct val="130000"/>
              </a:lnSpc>
              <a:buClr>
                <a:schemeClr val="hlink"/>
              </a:buClr>
              <a:buFont typeface="Wingdings" panose="05000000000000000000" pitchFamily="2" charset="2"/>
              <a:buChar char="v"/>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）反对形而上学的绝对主义。</a:t>
            </a:r>
          </a:p>
        </p:txBody>
      </p:sp>
      <p:sp>
        <p:nvSpPr>
          <p:cNvPr id="117765" name="矩形 117764"/>
          <p:cNvSpPr>
            <a:spLocks noChangeArrowheads="1"/>
          </p:cNvSpPr>
          <p:nvPr/>
        </p:nvSpPr>
        <p:spPr bwMode="auto">
          <a:xfrm>
            <a:off x="2743200" y="2667000"/>
            <a:ext cx="6705600" cy="813556"/>
          </a:xfrm>
          <a:prstGeom prst="rect">
            <a:avLst/>
          </a:prstGeom>
          <a:noFill/>
          <a:ln w="9525">
            <a:noFill/>
            <a:miter lim="800000"/>
          </a:ln>
        </p:spPr>
        <p:txBody>
          <a:bodyPr>
            <a:spAutoFit/>
          </a:bodyPr>
          <a:lstStyle/>
          <a:p>
            <a:pPr>
              <a:lnSpc>
                <a:spcPct val="130000"/>
              </a:lnSpc>
            </a:pPr>
            <a:r>
              <a:rPr lang="zh-CN" altLang="en-US" sz="4000" b="1">
                <a:latin typeface="方正大黑简体"/>
                <a:ea typeface="方正大黑简体"/>
                <a:cs typeface="方正大黑简体"/>
              </a:rPr>
              <a:t>  </a:t>
            </a:r>
            <a:endParaRPr lang="zh-CN" altLang="en-US" sz="2800"/>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down)">
                                      <p:cBhvr>
                                        <p:cTn id="7" dur="580">
                                          <p:stCondLst>
                                            <p:cond delay="0"/>
                                          </p:stCondLst>
                                        </p:cTn>
                                        <p:tgtEl>
                                          <p:spTgt spid="117762"/>
                                        </p:tgtEl>
                                      </p:cBhvr>
                                    </p:animEffect>
                                    <p:anim calcmode="lin" valueType="num">
                                      <p:cBhvr>
                                        <p:cTn id="8" dur="1822" tmFilter="0,0; 0.14,0.36; 0.43,0.73; 0.71,0.91; 1.0,1.0">
                                          <p:stCondLst>
                                            <p:cond delay="0"/>
                                          </p:stCondLst>
                                        </p:cTn>
                                        <p:tgtEl>
                                          <p:spTgt spid="11776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776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776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776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7762"/>
                                        </p:tgtEl>
                                        <p:attrNameLst>
                                          <p:attrName>ppt_y</p:attrName>
                                        </p:attrNameLst>
                                      </p:cBhvr>
                                      <p:tavLst>
                                        <p:tav tm="0" fmla="#ppt_y-sin(pi*$)/81">
                                          <p:val>
                                            <p:fltVal val="0"/>
                                          </p:val>
                                        </p:tav>
                                        <p:tav tm="100000">
                                          <p:val>
                                            <p:fltVal val="1"/>
                                          </p:val>
                                        </p:tav>
                                      </p:tavLst>
                                    </p:anim>
                                    <p:animScale>
                                      <p:cBhvr>
                                        <p:cTn id="13" dur="26">
                                          <p:stCondLst>
                                            <p:cond delay="650"/>
                                          </p:stCondLst>
                                        </p:cTn>
                                        <p:tgtEl>
                                          <p:spTgt spid="117762"/>
                                        </p:tgtEl>
                                      </p:cBhvr>
                                      <p:to x="100000" y="60000"/>
                                    </p:animScale>
                                    <p:animScale>
                                      <p:cBhvr>
                                        <p:cTn id="14" dur="166" decel="50000">
                                          <p:stCondLst>
                                            <p:cond delay="676"/>
                                          </p:stCondLst>
                                        </p:cTn>
                                        <p:tgtEl>
                                          <p:spTgt spid="117762"/>
                                        </p:tgtEl>
                                      </p:cBhvr>
                                      <p:to x="100000" y="100000"/>
                                    </p:animScale>
                                    <p:animScale>
                                      <p:cBhvr>
                                        <p:cTn id="15" dur="26">
                                          <p:stCondLst>
                                            <p:cond delay="1312"/>
                                          </p:stCondLst>
                                        </p:cTn>
                                        <p:tgtEl>
                                          <p:spTgt spid="117762"/>
                                        </p:tgtEl>
                                      </p:cBhvr>
                                      <p:to x="100000" y="80000"/>
                                    </p:animScale>
                                    <p:animScale>
                                      <p:cBhvr>
                                        <p:cTn id="16" dur="166" decel="50000">
                                          <p:stCondLst>
                                            <p:cond delay="1338"/>
                                          </p:stCondLst>
                                        </p:cTn>
                                        <p:tgtEl>
                                          <p:spTgt spid="117762"/>
                                        </p:tgtEl>
                                      </p:cBhvr>
                                      <p:to x="100000" y="100000"/>
                                    </p:animScale>
                                    <p:animScale>
                                      <p:cBhvr>
                                        <p:cTn id="17" dur="26">
                                          <p:stCondLst>
                                            <p:cond delay="1642"/>
                                          </p:stCondLst>
                                        </p:cTn>
                                        <p:tgtEl>
                                          <p:spTgt spid="117762"/>
                                        </p:tgtEl>
                                      </p:cBhvr>
                                      <p:to x="100000" y="90000"/>
                                    </p:animScale>
                                    <p:animScale>
                                      <p:cBhvr>
                                        <p:cTn id="18" dur="166" decel="50000">
                                          <p:stCondLst>
                                            <p:cond delay="1668"/>
                                          </p:stCondLst>
                                        </p:cTn>
                                        <p:tgtEl>
                                          <p:spTgt spid="117762"/>
                                        </p:tgtEl>
                                      </p:cBhvr>
                                      <p:to x="100000" y="100000"/>
                                    </p:animScale>
                                    <p:animScale>
                                      <p:cBhvr>
                                        <p:cTn id="19" dur="26">
                                          <p:stCondLst>
                                            <p:cond delay="1808"/>
                                          </p:stCondLst>
                                        </p:cTn>
                                        <p:tgtEl>
                                          <p:spTgt spid="117762"/>
                                        </p:tgtEl>
                                      </p:cBhvr>
                                      <p:to x="100000" y="95000"/>
                                    </p:animScale>
                                    <p:animScale>
                                      <p:cBhvr>
                                        <p:cTn id="20" dur="166" decel="50000">
                                          <p:stCondLst>
                                            <p:cond delay="1834"/>
                                          </p:stCondLst>
                                        </p:cTn>
                                        <p:tgtEl>
                                          <p:spTgt spid="11776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7764"/>
                                        </p:tgtEl>
                                        <p:attrNameLst>
                                          <p:attrName>style.visibility</p:attrName>
                                        </p:attrNameLst>
                                      </p:cBhvr>
                                      <p:to>
                                        <p:strVal val="visible"/>
                                      </p:to>
                                    </p:set>
                                    <p:animEffect transition="in" filter="fade">
                                      <p:cBhvr>
                                        <p:cTn id="25" dur="500"/>
                                        <p:tgtEl>
                                          <p:spTgt spid="117764"/>
                                        </p:tgtEl>
                                      </p:cBhvr>
                                    </p:animEffect>
                                  </p:childTnLst>
                                </p:cTn>
                              </p:par>
                            </p:childTnLst>
                          </p:cTn>
                        </p:par>
                        <p:par>
                          <p:cTn id="26" fill="hold">
                            <p:stCondLst>
                              <p:cond delay="500"/>
                            </p:stCondLst>
                            <p:childTnLst>
                              <p:par>
                                <p:cTn id="27" presetID="12" presetClass="entr" presetSubtype="4" fill="hold" grpId="0" nodeType="afterEffect">
                                  <p:stCondLst>
                                    <p:cond delay="0"/>
                                  </p:stCondLst>
                                  <p:childTnLst>
                                    <p:set>
                                      <p:cBhvr>
                                        <p:cTn id="28" dur="1" fill="hold">
                                          <p:stCondLst>
                                            <p:cond delay="0"/>
                                          </p:stCondLst>
                                        </p:cTn>
                                        <p:tgtEl>
                                          <p:spTgt spid="117765">
                                            <p:txEl>
                                              <p:pRg st="0" end="0"/>
                                            </p:txEl>
                                          </p:spTgt>
                                        </p:tgtEl>
                                        <p:attrNameLst>
                                          <p:attrName>style.visibility</p:attrName>
                                        </p:attrNameLst>
                                      </p:cBhvr>
                                      <p:to>
                                        <p:strVal val="visible"/>
                                      </p:to>
                                    </p:set>
                                    <p:animEffect transition="in" filter="slide(fromBottom)">
                                      <p:cBhvr>
                                        <p:cTn id="29" dur="500"/>
                                        <p:tgtEl>
                                          <p:spTgt spid="1177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P spid="117764" grpId="0"/>
      <p:bldP spid="117765" grpId="0" build="p" advAuto="100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10641" y="1123950"/>
            <a:ext cx="9316720" cy="5019675"/>
          </a:xfrm>
        </p:spPr>
        <p:txBody>
          <a:bodyPr/>
          <a:lstStyle/>
          <a:p>
            <a:r>
              <a:rPr lang="zh-CN" altLang="en-US" b="1" dirty="0">
                <a:latin typeface="宋体" panose="02010600030101010101" pitchFamily="2" charset="-122"/>
                <a:ea typeface="宋体" panose="02010600030101010101" pitchFamily="2" charset="-122"/>
              </a:rPr>
              <a:t>恩格斯说：“旧形而上学意义下的同一律是旧世界观的基本原则，</a:t>
            </a:r>
            <a:r>
              <a:rPr lang="en-US" altLang="zh-CN" b="1" dirty="0">
                <a:latin typeface="宋体" panose="02010600030101010101" pitchFamily="2" charset="-122"/>
                <a:ea typeface="宋体" panose="02010600030101010101" pitchFamily="2" charset="-122"/>
              </a:rPr>
              <a:t>a=a,</a:t>
            </a:r>
            <a:r>
              <a:rPr lang="zh-CN" altLang="en-US" b="1" dirty="0">
                <a:latin typeface="宋体" panose="02010600030101010101" pitchFamily="2" charset="-122"/>
                <a:ea typeface="宋体" panose="02010600030101010101" pitchFamily="2" charset="-122"/>
              </a:rPr>
              <a:t>每一事物和它自己同一，一切都是永久不变的，太阳系、星体、有机体都是如此。”恩格斯这段话揭露了形而上学以下哪些错误</a:t>
            </a:r>
            <a:endParaRPr lang="en-US" altLang="zh-CN" b="1" dirty="0">
              <a:latin typeface="宋体" panose="02010600030101010101" pitchFamily="2" charset="-122"/>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在绝对同一中思维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在绝对对立中思维</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离开同一谈斗争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离开斗争谈同一</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认为事物只和自身等同。</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文本占位符 262146"/>
          <p:cNvSpPr>
            <a:spLocks noGrp="1"/>
          </p:cNvSpPr>
          <p:nvPr>
            <p:ph type="body" idx="4294967295"/>
          </p:nvPr>
        </p:nvSpPr>
        <p:spPr>
          <a:xfrm>
            <a:off x="2265680" y="1268413"/>
            <a:ext cx="7934960" cy="4351337"/>
          </a:xfrm>
        </p:spPr>
        <p:txBody>
          <a:bodyPr>
            <a:normAutofit/>
          </a:bodyPr>
          <a:lstStyle/>
          <a:p>
            <a:pPr eaLnBrk="1" hangingPunct="1"/>
            <a:r>
              <a:rPr lang="zh-CN" altLang="en-US" sz="2800" dirty="0"/>
              <a:t>（二）矛盾是事物发展的动力</a:t>
            </a:r>
          </a:p>
          <a:p>
            <a:pPr eaLnBrk="1" hangingPunct="1"/>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矛盾同一性和斗争性在事物发展中的作用</a:t>
            </a:r>
          </a:p>
          <a:p>
            <a:pPr eaLnBrk="1" hangingPunct="1"/>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）同一性的作用：</a:t>
            </a:r>
          </a:p>
          <a:p>
            <a:pPr eaLnBrk="1" hangingPunct="1"/>
            <a:r>
              <a:rPr lang="zh-CN" altLang="en-US" sz="2800" dirty="0">
                <a:latin typeface="楷体" panose="02010609060101010101" pitchFamily="49" charset="-122"/>
                <a:ea typeface="楷体" panose="02010609060101010101" pitchFamily="49" charset="-122"/>
                <a:cs typeface="楷体_GB2312"/>
              </a:rPr>
              <a:t>第一，它是事物存在和发展的基础和前提</a:t>
            </a:r>
          </a:p>
          <a:p>
            <a:pPr eaLnBrk="1" hangingPunct="1"/>
            <a:r>
              <a:rPr lang="zh-CN" altLang="en-US" sz="2800" dirty="0">
                <a:latin typeface="楷体" panose="02010609060101010101" pitchFamily="49" charset="-122"/>
                <a:ea typeface="楷体" panose="02010609060101010101" pitchFamily="49" charset="-122"/>
                <a:cs typeface="楷体_GB2312"/>
              </a:rPr>
              <a:t>第二，它使矛盾双方从对方中吸取有利于自身的因素而发展</a:t>
            </a:r>
          </a:p>
          <a:p>
            <a:pPr eaLnBrk="1" hangingPunct="1"/>
            <a:r>
              <a:rPr lang="zh-CN" altLang="en-US" sz="2800" dirty="0">
                <a:latin typeface="楷体" panose="02010609060101010101" pitchFamily="49" charset="-122"/>
                <a:ea typeface="楷体" panose="02010609060101010101" pitchFamily="49" charset="-122"/>
                <a:cs typeface="楷体_GB2312"/>
              </a:rPr>
              <a:t>第三，它规定矛盾双方向自己对立面转化的基本趋势。</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5393">
                                            <p:txEl>
                                              <p:pRg st="0" end="0"/>
                                            </p:txEl>
                                          </p:spTgt>
                                        </p:tgtEl>
                                        <p:attrNameLst>
                                          <p:attrName>style.visibility</p:attrName>
                                        </p:attrNameLst>
                                      </p:cBhvr>
                                      <p:to>
                                        <p:strVal val="visible"/>
                                      </p:to>
                                    </p:set>
                                    <p:animEffect transition="in" filter="fade">
                                      <p:cBhvr>
                                        <p:cTn id="7" dur="500"/>
                                        <p:tgtEl>
                                          <p:spTgt spid="3153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5393">
                                            <p:txEl>
                                              <p:pRg st="1" end="1"/>
                                            </p:txEl>
                                          </p:spTgt>
                                        </p:tgtEl>
                                        <p:attrNameLst>
                                          <p:attrName>style.visibility</p:attrName>
                                        </p:attrNameLst>
                                      </p:cBhvr>
                                      <p:to>
                                        <p:strVal val="visible"/>
                                      </p:to>
                                    </p:set>
                                    <p:animEffect transition="in" filter="fade">
                                      <p:cBhvr>
                                        <p:cTn id="12" dur="500"/>
                                        <p:tgtEl>
                                          <p:spTgt spid="3153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5393">
                                            <p:txEl>
                                              <p:pRg st="2" end="2"/>
                                            </p:txEl>
                                          </p:spTgt>
                                        </p:tgtEl>
                                        <p:attrNameLst>
                                          <p:attrName>style.visibility</p:attrName>
                                        </p:attrNameLst>
                                      </p:cBhvr>
                                      <p:to>
                                        <p:strVal val="visible"/>
                                      </p:to>
                                    </p:set>
                                    <p:animEffect transition="in" filter="fade">
                                      <p:cBhvr>
                                        <p:cTn id="17" dur="500"/>
                                        <p:tgtEl>
                                          <p:spTgt spid="3153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5393">
                                            <p:txEl>
                                              <p:pRg st="3" end="3"/>
                                            </p:txEl>
                                          </p:spTgt>
                                        </p:tgtEl>
                                        <p:attrNameLst>
                                          <p:attrName>style.visibility</p:attrName>
                                        </p:attrNameLst>
                                      </p:cBhvr>
                                      <p:to>
                                        <p:strVal val="visible"/>
                                      </p:to>
                                    </p:set>
                                    <p:animEffect transition="in" filter="fade">
                                      <p:cBhvr>
                                        <p:cTn id="22" dur="500"/>
                                        <p:tgtEl>
                                          <p:spTgt spid="3153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5393">
                                            <p:txEl>
                                              <p:pRg st="4" end="4"/>
                                            </p:txEl>
                                          </p:spTgt>
                                        </p:tgtEl>
                                        <p:attrNameLst>
                                          <p:attrName>style.visibility</p:attrName>
                                        </p:attrNameLst>
                                      </p:cBhvr>
                                      <p:to>
                                        <p:strVal val="visible"/>
                                      </p:to>
                                    </p:set>
                                    <p:animEffect transition="in" filter="fade">
                                      <p:cBhvr>
                                        <p:cTn id="27" dur="500"/>
                                        <p:tgtEl>
                                          <p:spTgt spid="3153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5393">
                                            <p:txEl>
                                              <p:pRg st="5" end="5"/>
                                            </p:txEl>
                                          </p:spTgt>
                                        </p:tgtEl>
                                        <p:attrNameLst>
                                          <p:attrName>style.visibility</p:attrName>
                                        </p:attrNameLst>
                                      </p:cBhvr>
                                      <p:to>
                                        <p:strVal val="visible"/>
                                      </p:to>
                                    </p:set>
                                    <p:animEffect transition="in" filter="fade">
                                      <p:cBhvr>
                                        <p:cTn id="32" dur="500"/>
                                        <p:tgtEl>
                                          <p:spTgt spid="3153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3"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文本占位符 119810"/>
          <p:cNvSpPr>
            <a:spLocks noGrp="1"/>
          </p:cNvSpPr>
          <p:nvPr>
            <p:ph type="body" idx="4294967295"/>
          </p:nvPr>
        </p:nvSpPr>
        <p:spPr>
          <a:xfrm>
            <a:off x="2214880" y="1905000"/>
            <a:ext cx="8270240" cy="4419600"/>
          </a:xfrm>
        </p:spPr>
        <p:txBody>
          <a:bodyPr/>
          <a:lstStyle/>
          <a:p>
            <a:r>
              <a:rPr lang="zh-CN" altLang="en-US" sz="2800" dirty="0">
                <a:ea typeface="楷体_GB2312"/>
                <a:cs typeface="楷体_GB2312"/>
              </a:rPr>
              <a:t>（</a:t>
            </a:r>
            <a:r>
              <a:rPr lang="en-US" altLang="zh-CN" sz="2800" dirty="0">
                <a:ea typeface="楷体_GB2312"/>
                <a:cs typeface="楷体_GB2312"/>
              </a:rPr>
              <a:t>2</a:t>
            </a:r>
            <a:r>
              <a:rPr lang="zh-CN" altLang="en-US" sz="2800" dirty="0">
                <a:ea typeface="楷体_GB2312"/>
                <a:cs typeface="楷体_GB2312"/>
              </a:rPr>
              <a:t>）斗争性在事物发展中的作用</a:t>
            </a:r>
            <a:endParaRPr lang="en-US" altLang="zh-CN" sz="2800" dirty="0">
              <a:ea typeface="楷体_GB2312"/>
              <a:cs typeface="楷体_GB2312"/>
            </a:endParaRPr>
          </a:p>
          <a:p>
            <a:r>
              <a:rPr lang="zh-CN" altLang="en-US" sz="3200" dirty="0">
                <a:latin typeface="楷体" panose="02010609060101010101" pitchFamily="49" charset="-122"/>
                <a:ea typeface="楷体" panose="02010609060101010101" pitchFamily="49" charset="-122"/>
                <a:cs typeface="楷体_GB2312"/>
              </a:rPr>
              <a:t>第一，矛盾的斗争性促使矛盾双方的力量消长，推动事物不断地量变；</a:t>
            </a:r>
          </a:p>
          <a:p>
            <a:pPr eaLnBrk="1" hangingPunct="1"/>
            <a:r>
              <a:rPr lang="zh-CN" altLang="en-US" sz="3200" dirty="0">
                <a:latin typeface="楷体" panose="02010609060101010101" pitchFamily="49" charset="-122"/>
                <a:ea typeface="楷体" panose="02010609060101010101" pitchFamily="49" charset="-122"/>
                <a:cs typeface="楷体_GB2312"/>
              </a:rPr>
              <a:t>第二，矛盾的斗争性引起矛盾双方的转化，推动事物发生质变。</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6418">
                                            <p:txEl>
                                              <p:pRg st="0" end="0"/>
                                            </p:txEl>
                                          </p:spTgt>
                                        </p:tgtEl>
                                        <p:attrNameLst>
                                          <p:attrName>style.visibility</p:attrName>
                                        </p:attrNameLst>
                                      </p:cBhvr>
                                      <p:to>
                                        <p:strVal val="visible"/>
                                      </p:to>
                                    </p:set>
                                    <p:animEffect transition="in" filter="fade">
                                      <p:cBhvr>
                                        <p:cTn id="7" dur="1000"/>
                                        <p:tgtEl>
                                          <p:spTgt spid="316418">
                                            <p:txEl>
                                              <p:pRg st="0" end="0"/>
                                            </p:txEl>
                                          </p:spTgt>
                                        </p:tgtEl>
                                      </p:cBhvr>
                                    </p:animEffect>
                                    <p:anim calcmode="lin" valueType="num">
                                      <p:cBhvr>
                                        <p:cTn id="8" dur="1000" fill="hold"/>
                                        <p:tgtEl>
                                          <p:spTgt spid="3164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64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6418">
                                            <p:txEl>
                                              <p:pRg st="1" end="1"/>
                                            </p:txEl>
                                          </p:spTgt>
                                        </p:tgtEl>
                                        <p:attrNameLst>
                                          <p:attrName>style.visibility</p:attrName>
                                        </p:attrNameLst>
                                      </p:cBhvr>
                                      <p:to>
                                        <p:strVal val="visible"/>
                                      </p:to>
                                    </p:set>
                                    <p:animEffect transition="in" filter="fade">
                                      <p:cBhvr>
                                        <p:cTn id="14" dur="1000"/>
                                        <p:tgtEl>
                                          <p:spTgt spid="316418">
                                            <p:txEl>
                                              <p:pRg st="1" end="1"/>
                                            </p:txEl>
                                          </p:spTgt>
                                        </p:tgtEl>
                                      </p:cBhvr>
                                    </p:animEffect>
                                    <p:anim calcmode="lin" valueType="num">
                                      <p:cBhvr>
                                        <p:cTn id="15" dur="1000" fill="hold"/>
                                        <p:tgtEl>
                                          <p:spTgt spid="31641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164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6418">
                                            <p:txEl>
                                              <p:pRg st="2" end="2"/>
                                            </p:txEl>
                                          </p:spTgt>
                                        </p:tgtEl>
                                        <p:attrNameLst>
                                          <p:attrName>style.visibility</p:attrName>
                                        </p:attrNameLst>
                                      </p:cBhvr>
                                      <p:to>
                                        <p:strVal val="visible"/>
                                      </p:to>
                                    </p:set>
                                    <p:animEffect transition="in" filter="fade">
                                      <p:cBhvr>
                                        <p:cTn id="21" dur="1000"/>
                                        <p:tgtEl>
                                          <p:spTgt spid="316418">
                                            <p:txEl>
                                              <p:pRg st="2" end="2"/>
                                            </p:txEl>
                                          </p:spTgt>
                                        </p:tgtEl>
                                      </p:cBhvr>
                                    </p:animEffect>
                                    <p:anim calcmode="lin" valueType="num">
                                      <p:cBhvr>
                                        <p:cTn id="22" dur="1000" fill="hold"/>
                                        <p:tgtEl>
                                          <p:spTgt spid="31641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1641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组合 121857"/>
          <p:cNvGrpSpPr/>
          <p:nvPr/>
        </p:nvGrpSpPr>
        <p:grpSpPr bwMode="auto">
          <a:xfrm>
            <a:off x="1890504" y="838201"/>
            <a:ext cx="8889256" cy="2047239"/>
            <a:chOff x="1427" y="1708"/>
            <a:chExt cx="3757" cy="704"/>
          </a:xfrm>
        </p:grpSpPr>
        <p:sp>
          <p:nvSpPr>
            <p:cNvPr id="304136" name="文本框 121858"/>
            <p:cNvSpPr txBox="1">
              <a:spLocks noChangeArrowheads="1"/>
            </p:cNvSpPr>
            <p:nvPr/>
          </p:nvSpPr>
          <p:spPr bwMode="auto">
            <a:xfrm>
              <a:off x="1427" y="1708"/>
              <a:ext cx="3757" cy="704"/>
            </a:xfrm>
            <a:prstGeom prst="rect">
              <a:avLst/>
            </a:prstGeom>
            <a:noFill/>
            <a:ln w="9525">
              <a:noFill/>
              <a:miter lim="800000"/>
            </a:ln>
          </p:spPr>
          <p:txBody>
            <a:bodyPr wrap="square">
              <a:spAutoFit/>
            </a:bodyPr>
            <a:lstStyle/>
            <a:p>
              <a:pPr>
                <a:lnSpc>
                  <a:spcPct val="110000"/>
                </a:lnSpc>
                <a:spcBef>
                  <a:spcPct val="50000"/>
                </a:spcBef>
              </a:pPr>
              <a:r>
                <a:rPr lang="zh-CN" altLang="en-US" sz="3600" b="1" dirty="0">
                  <a:latin typeface="楷体" panose="02010609060101010101" pitchFamily="49" charset="-122"/>
                  <a:ea typeface="楷体" panose="02010609060101010101" pitchFamily="49" charset="-122"/>
                </a:rPr>
                <a:t>（</a:t>
              </a:r>
              <a:r>
                <a:rPr lang="en-US" altLang="zh-CN" sz="3600" b="1" dirty="0">
                  <a:latin typeface="楷体" panose="02010609060101010101" pitchFamily="49" charset="-122"/>
                  <a:ea typeface="楷体" panose="02010609060101010101" pitchFamily="49" charset="-122"/>
                </a:rPr>
                <a:t>3</a:t>
              </a:r>
              <a:r>
                <a:rPr lang="zh-CN" altLang="en-US" sz="36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矛盾同一性和斗争性相互结合，才能成为事物发展的动力</a:t>
              </a:r>
              <a:endParaRPr lang="en-US" altLang="zh-CN" sz="2800" b="1" dirty="0">
                <a:latin typeface="楷体" panose="02010609060101010101" pitchFamily="49" charset="-122"/>
                <a:ea typeface="楷体" panose="02010609060101010101" pitchFamily="49" charset="-122"/>
              </a:endParaRPr>
            </a:p>
          </p:txBody>
        </p:sp>
        <p:sp>
          <p:nvSpPr>
            <p:cNvPr id="304137" name="文本框 121859"/>
            <p:cNvSpPr txBox="1">
              <a:spLocks noChangeArrowheads="1"/>
            </p:cNvSpPr>
            <p:nvPr/>
          </p:nvSpPr>
          <p:spPr bwMode="auto">
            <a:xfrm>
              <a:off x="1872" y="2016"/>
              <a:ext cx="3072" cy="235"/>
            </a:xfrm>
            <a:prstGeom prst="rect">
              <a:avLst/>
            </a:prstGeom>
            <a:noFill/>
            <a:ln w="9525">
              <a:noFill/>
              <a:miter lim="800000"/>
            </a:ln>
          </p:spPr>
          <p:txBody>
            <a:bodyPr>
              <a:spAutoFit/>
            </a:bodyPr>
            <a:lstStyle/>
            <a:p>
              <a:pPr>
                <a:lnSpc>
                  <a:spcPct val="110000"/>
                </a:lnSpc>
                <a:spcBef>
                  <a:spcPct val="50000"/>
                </a:spcBef>
              </a:pPr>
              <a:endParaRPr lang="zh-CN" altLang="en-US"/>
            </a:p>
          </p:txBody>
        </p:sp>
      </p:grpSp>
      <p:pic>
        <p:nvPicPr>
          <p:cNvPr id="121861" name="图片 121860" descr="自然之一"/>
          <p:cNvPicPr>
            <a:picLocks noChangeAspect="1"/>
          </p:cNvPicPr>
          <p:nvPr/>
        </p:nvPicPr>
        <p:blipFill>
          <a:blip r:embed="rId2"/>
          <a:srcRect t="12823" b="13194"/>
          <a:stretch>
            <a:fillRect/>
          </a:stretch>
        </p:blipFill>
        <p:spPr bwMode="auto">
          <a:xfrm>
            <a:off x="2667000" y="3429001"/>
            <a:ext cx="3581400" cy="2644775"/>
          </a:xfrm>
          <a:prstGeom prst="rect">
            <a:avLst/>
          </a:prstGeom>
          <a:noFill/>
          <a:ln w="9525">
            <a:solidFill>
              <a:srgbClr val="FFFFCC"/>
            </a:solidFill>
            <a:miter lim="800000"/>
            <a:headEnd/>
            <a:tailEnd/>
          </a:ln>
        </p:spPr>
      </p:pic>
      <p:pic>
        <p:nvPicPr>
          <p:cNvPr id="121862" name="图片 121861" descr="收小麦"/>
          <p:cNvPicPr>
            <a:picLocks noChangeAspect="1"/>
          </p:cNvPicPr>
          <p:nvPr/>
        </p:nvPicPr>
        <p:blipFill>
          <a:blip r:embed="rId3"/>
          <a:srcRect l="7373" t="4173" r="4399" b="31393"/>
          <a:stretch>
            <a:fillRect/>
          </a:stretch>
        </p:blipFill>
        <p:spPr bwMode="auto">
          <a:xfrm>
            <a:off x="6248400" y="3429000"/>
            <a:ext cx="3276600" cy="2667000"/>
          </a:xfrm>
          <a:prstGeom prst="rect">
            <a:avLst/>
          </a:prstGeom>
          <a:noFill/>
          <a:ln w="9525">
            <a:solidFill>
              <a:srgbClr val="FFFFCC"/>
            </a:solidFill>
            <a:miter lim="800000"/>
            <a:headEnd/>
            <a:tailEnd/>
          </a:ln>
        </p:spPr>
      </p:pic>
      <p:sp>
        <p:nvSpPr>
          <p:cNvPr id="304132" name="文本框 121862"/>
          <p:cNvSpPr txBox="1">
            <a:spLocks noChangeArrowheads="1"/>
          </p:cNvSpPr>
          <p:nvPr/>
        </p:nvSpPr>
        <p:spPr bwMode="auto">
          <a:xfrm>
            <a:off x="2727326" y="5283201"/>
            <a:ext cx="4283075" cy="519113"/>
          </a:xfrm>
          <a:prstGeom prst="rect">
            <a:avLst/>
          </a:prstGeom>
          <a:noFill/>
          <a:ln w="9525">
            <a:noFill/>
            <a:miter lim="800000"/>
          </a:ln>
        </p:spPr>
        <p:txBody>
          <a:bodyPr>
            <a:spAutoFit/>
          </a:bodyPr>
          <a:lstStyle/>
          <a:p>
            <a:pPr algn="just">
              <a:spcBef>
                <a:spcPct val="20000"/>
              </a:spcBef>
            </a:pPr>
            <a:r>
              <a:rPr lang="zh-CN" altLang="en-US" sz="2800" b="1">
                <a:solidFill>
                  <a:srgbClr val="FFFF00"/>
                </a:solidFill>
                <a:ea typeface="华文行楷" panose="02010800040101010101" pitchFamily="2" charset="-122"/>
              </a:rPr>
              <a:t>鹤与湿地相存相容</a:t>
            </a:r>
          </a:p>
        </p:txBody>
      </p:sp>
      <p:sp>
        <p:nvSpPr>
          <p:cNvPr id="304133" name="文本框 121863"/>
          <p:cNvSpPr txBox="1">
            <a:spLocks noChangeArrowheads="1"/>
          </p:cNvSpPr>
          <p:nvPr/>
        </p:nvSpPr>
        <p:spPr bwMode="auto">
          <a:xfrm>
            <a:off x="6248400" y="5257801"/>
            <a:ext cx="3733800" cy="519113"/>
          </a:xfrm>
          <a:prstGeom prst="rect">
            <a:avLst/>
          </a:prstGeom>
          <a:noFill/>
          <a:ln w="9525">
            <a:noFill/>
            <a:miter lim="800000"/>
          </a:ln>
        </p:spPr>
        <p:txBody>
          <a:bodyPr>
            <a:spAutoFit/>
          </a:bodyPr>
          <a:lstStyle/>
          <a:p>
            <a:pPr algn="just">
              <a:spcBef>
                <a:spcPct val="20000"/>
              </a:spcBef>
            </a:pPr>
            <a:r>
              <a:rPr lang="zh-CN" altLang="en-US" sz="2800" b="1">
                <a:solidFill>
                  <a:srgbClr val="006600"/>
                </a:solidFill>
                <a:ea typeface="华文行楷" panose="02010800040101010101" pitchFamily="2" charset="-122"/>
              </a:rPr>
              <a:t>人与环境相生相长</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1858"/>
                                        </p:tgtEl>
                                        <p:attrNameLst>
                                          <p:attrName>style.visibility</p:attrName>
                                        </p:attrNameLst>
                                      </p:cBhvr>
                                      <p:to>
                                        <p:strVal val="visible"/>
                                      </p:to>
                                    </p:set>
                                    <p:anim calcmode="lin" valueType="num">
                                      <p:cBhvr>
                                        <p:cTn id="7" dur="500" fill="hold"/>
                                        <p:tgtEl>
                                          <p:spTgt spid="121858"/>
                                        </p:tgtEl>
                                        <p:attrNameLst>
                                          <p:attrName>ppt_w</p:attrName>
                                        </p:attrNameLst>
                                      </p:cBhvr>
                                      <p:tavLst>
                                        <p:tav tm="0">
                                          <p:val>
                                            <p:fltVal val="0"/>
                                          </p:val>
                                        </p:tav>
                                        <p:tav tm="100000">
                                          <p:val>
                                            <p:strVal val="#ppt_w"/>
                                          </p:val>
                                        </p:tav>
                                      </p:tavLst>
                                    </p:anim>
                                    <p:anim calcmode="lin" valueType="num">
                                      <p:cBhvr>
                                        <p:cTn id="8" dur="500" fill="hold"/>
                                        <p:tgtEl>
                                          <p:spTgt spid="121858"/>
                                        </p:tgtEl>
                                        <p:attrNameLst>
                                          <p:attrName>ppt_h</p:attrName>
                                        </p:attrNameLst>
                                      </p:cBhvr>
                                      <p:tavLst>
                                        <p:tav tm="0">
                                          <p:val>
                                            <p:fltVal val="0"/>
                                          </p:val>
                                        </p:tav>
                                        <p:tav tm="100000">
                                          <p:val>
                                            <p:strVal val="#ppt_h"/>
                                          </p:val>
                                        </p:tav>
                                      </p:tavLst>
                                    </p:anim>
                                    <p:animEffect transition="in" filter="fade">
                                      <p:cBhvr>
                                        <p:cTn id="9" dur="500"/>
                                        <p:tgtEl>
                                          <p:spTgt spid="121858"/>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121861"/>
                                        </p:tgtEl>
                                        <p:attrNameLst>
                                          <p:attrName>style.visibility</p:attrName>
                                        </p:attrNameLst>
                                      </p:cBhvr>
                                      <p:to>
                                        <p:strVal val="visible"/>
                                      </p:to>
                                    </p:set>
                                    <p:animEffect transition="in" filter="dissolve">
                                      <p:cBhvr>
                                        <p:cTn id="13" dur="500"/>
                                        <p:tgtEl>
                                          <p:spTgt spid="12186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21862"/>
                                        </p:tgtEl>
                                        <p:attrNameLst>
                                          <p:attrName>style.visibility</p:attrName>
                                        </p:attrNameLst>
                                      </p:cBhvr>
                                      <p:to>
                                        <p:strVal val="visible"/>
                                      </p:to>
                                    </p:set>
                                    <p:animEffect transition="in" filter="slide(fromLeft)">
                                      <p:cBhvr>
                                        <p:cTn id="17" dur="500"/>
                                        <p:tgtEl>
                                          <p:spTgt spid="12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文本占位符 264194"/>
          <p:cNvSpPr>
            <a:spLocks noGrp="1"/>
          </p:cNvSpPr>
          <p:nvPr>
            <p:ph type="body" idx="4294967295"/>
          </p:nvPr>
        </p:nvSpPr>
        <p:spPr>
          <a:xfrm>
            <a:off x="2143760" y="908050"/>
            <a:ext cx="8209280" cy="5611813"/>
          </a:xfrm>
        </p:spPr>
        <p:txBody>
          <a:bodyPr/>
          <a:lstStyle/>
          <a:p>
            <a:pPr eaLnBrk="1" hangingPunct="1"/>
            <a:r>
              <a:rPr lang="en-US" altLang="zh-CN" sz="2800" dirty="0"/>
              <a:t>2.</a:t>
            </a:r>
            <a:r>
              <a:rPr lang="zh-CN" altLang="en-US" sz="2800" dirty="0"/>
              <a:t>内因和外因在事物发展中的作用</a:t>
            </a:r>
          </a:p>
          <a:p>
            <a:pPr eaLnBrk="1" hangingPunct="1"/>
            <a:r>
              <a:rPr lang="zh-CN" altLang="en-US" sz="2800" b="1" dirty="0">
                <a:latin typeface="楷体_GB2312"/>
                <a:ea typeface="楷体_GB2312"/>
                <a:cs typeface="楷体_GB2312"/>
              </a:rPr>
              <a:t>（</a:t>
            </a:r>
            <a:r>
              <a:rPr lang="en-US" altLang="zh-CN" sz="2800" b="1" dirty="0">
                <a:latin typeface="楷体_GB2312"/>
                <a:ea typeface="楷体_GB2312"/>
                <a:cs typeface="楷体_GB2312"/>
              </a:rPr>
              <a:t>1</a:t>
            </a:r>
            <a:r>
              <a:rPr lang="zh-CN" altLang="en-US" sz="2800" b="1" dirty="0">
                <a:latin typeface="楷体_GB2312"/>
                <a:ea typeface="楷体_GB2312"/>
                <a:cs typeface="楷体_GB2312"/>
              </a:rPr>
              <a:t>）原理：</a:t>
            </a:r>
            <a:endParaRPr lang="en-US" altLang="zh-CN" sz="2800" b="1" dirty="0">
              <a:latin typeface="楷体_GB2312"/>
              <a:ea typeface="楷体_GB231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第一，内因是事物的内部矛盾，外因是外部矛盾；第二，内因是事物发展变化的根据和第一位原因；第三，外因是事物发展的条件和第二位原因；</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第四，外因通过内因而起作用。</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）意义：</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它是我国实行“独立自主、自力更生的同时扩大对外开放”这一政策的哲学依据。</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8465">
                                            <p:txEl>
                                              <p:pRg st="0" end="0"/>
                                            </p:txEl>
                                          </p:spTgt>
                                        </p:tgtEl>
                                        <p:attrNameLst>
                                          <p:attrName>style.visibility</p:attrName>
                                        </p:attrNameLst>
                                      </p:cBhvr>
                                      <p:to>
                                        <p:strVal val="visible"/>
                                      </p:to>
                                    </p:set>
                                    <p:animEffect transition="in" filter="wipe(down)">
                                      <p:cBhvr>
                                        <p:cTn id="7" dur="500"/>
                                        <p:tgtEl>
                                          <p:spTgt spid="318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8465">
                                            <p:txEl>
                                              <p:pRg st="1" end="1"/>
                                            </p:txEl>
                                          </p:spTgt>
                                        </p:tgtEl>
                                        <p:attrNameLst>
                                          <p:attrName>style.visibility</p:attrName>
                                        </p:attrNameLst>
                                      </p:cBhvr>
                                      <p:to>
                                        <p:strVal val="visible"/>
                                      </p:to>
                                    </p:set>
                                    <p:animEffect transition="in" filter="wipe(down)">
                                      <p:cBhvr>
                                        <p:cTn id="12" dur="500"/>
                                        <p:tgtEl>
                                          <p:spTgt spid="318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8465">
                                            <p:txEl>
                                              <p:pRg st="2" end="2"/>
                                            </p:txEl>
                                          </p:spTgt>
                                        </p:tgtEl>
                                        <p:attrNameLst>
                                          <p:attrName>style.visibility</p:attrName>
                                        </p:attrNameLst>
                                      </p:cBhvr>
                                      <p:to>
                                        <p:strVal val="visible"/>
                                      </p:to>
                                    </p:set>
                                    <p:animEffect transition="in" filter="wipe(down)">
                                      <p:cBhvr>
                                        <p:cTn id="17" dur="500"/>
                                        <p:tgtEl>
                                          <p:spTgt spid="3184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18465">
                                            <p:txEl>
                                              <p:pRg st="3" end="3"/>
                                            </p:txEl>
                                          </p:spTgt>
                                        </p:tgtEl>
                                        <p:attrNameLst>
                                          <p:attrName>style.visibility</p:attrName>
                                        </p:attrNameLst>
                                      </p:cBhvr>
                                      <p:to>
                                        <p:strVal val="visible"/>
                                      </p:to>
                                    </p:set>
                                    <p:animEffect transition="in" filter="wipe(down)">
                                      <p:cBhvr>
                                        <p:cTn id="22" dur="500"/>
                                        <p:tgtEl>
                                          <p:spTgt spid="3184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18465">
                                            <p:txEl>
                                              <p:pRg st="4" end="4"/>
                                            </p:txEl>
                                          </p:spTgt>
                                        </p:tgtEl>
                                        <p:attrNameLst>
                                          <p:attrName>style.visibility</p:attrName>
                                        </p:attrNameLst>
                                      </p:cBhvr>
                                      <p:to>
                                        <p:strVal val="visible"/>
                                      </p:to>
                                    </p:set>
                                    <p:animEffect transition="in" filter="wipe(down)">
                                      <p:cBhvr>
                                        <p:cTn id="27" dur="500"/>
                                        <p:tgtEl>
                                          <p:spTgt spid="3184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8465">
                                            <p:txEl>
                                              <p:pRg st="5" end="5"/>
                                            </p:txEl>
                                          </p:spTgt>
                                        </p:tgtEl>
                                        <p:attrNameLst>
                                          <p:attrName>style.visibility</p:attrName>
                                        </p:attrNameLst>
                                      </p:cBhvr>
                                      <p:to>
                                        <p:strVal val="visible"/>
                                      </p:to>
                                    </p:set>
                                    <p:animEffect transition="in" filter="wipe(down)">
                                      <p:cBhvr>
                                        <p:cTn id="32" dur="500"/>
                                        <p:tgtEl>
                                          <p:spTgt spid="3184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5"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矩形 122881"/>
          <p:cNvSpPr>
            <a:spLocks noChangeArrowheads="1"/>
          </p:cNvSpPr>
          <p:nvPr/>
        </p:nvSpPr>
        <p:spPr bwMode="auto">
          <a:xfrm rot="10800000">
            <a:off x="3505200" y="1371600"/>
            <a:ext cx="5791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22883" name="文本框 122882"/>
          <p:cNvSpPr txBox="1">
            <a:spLocks noChangeArrowheads="1"/>
          </p:cNvSpPr>
          <p:nvPr/>
        </p:nvSpPr>
        <p:spPr bwMode="auto">
          <a:xfrm>
            <a:off x="2667000" y="1676400"/>
            <a:ext cx="6935788" cy="4419600"/>
          </a:xfrm>
          <a:prstGeom prst="rect">
            <a:avLst/>
          </a:prstGeom>
          <a:noFill/>
          <a:ln w="9525">
            <a:noFill/>
            <a:miter lim="800000"/>
          </a:ln>
        </p:spPr>
        <p:txBody>
          <a:bodyPr lIns="92075" tIns="46036" rIns="92075" bIns="46036"/>
          <a:lstStyle/>
          <a:p>
            <a:pPr marL="342900" indent="-342900">
              <a:lnSpc>
                <a:spcPct val="90000"/>
              </a:lnSpc>
              <a:spcBef>
                <a:spcPct val="50000"/>
              </a:spcBef>
              <a:buClr>
                <a:srgbClr val="FF0000"/>
              </a:buClr>
              <a:buFont typeface="Wingdings" panose="05000000000000000000" pitchFamily="2" charset="2"/>
              <a:buChar char="v"/>
            </a:pPr>
            <a:r>
              <a:rPr lang="en-US" altLang="zh-CN" sz="2800" dirty="0">
                <a:latin typeface="楷体" panose="02010609060101010101" pitchFamily="49" charset="-122"/>
                <a:ea typeface="楷体" panose="02010609060101010101" pitchFamily="49" charset="-122"/>
                <a:cs typeface="方正大标宋简体"/>
              </a:rPr>
              <a:t>1.</a:t>
            </a:r>
            <a:r>
              <a:rPr lang="zh-CN" altLang="en-US" sz="2800" dirty="0">
                <a:latin typeface="楷体" panose="02010609060101010101" pitchFamily="49" charset="-122"/>
                <a:ea typeface="楷体" panose="02010609060101010101" pitchFamily="49" charset="-122"/>
                <a:cs typeface="方正大标宋简体"/>
              </a:rPr>
              <a:t>矛盾的普遍性是指矛盾存在于一切事物的发展过程中，事事有矛盾，矛盾</a:t>
            </a:r>
            <a:r>
              <a:rPr lang="zh-CN" altLang="en-US" sz="2800" dirty="0">
                <a:solidFill>
                  <a:srgbClr val="FF0000"/>
                </a:solidFill>
                <a:latin typeface="楷体" panose="02010609060101010101" pitchFamily="49" charset="-122"/>
                <a:ea typeface="楷体" panose="02010609060101010101" pitchFamily="49" charset="-122"/>
                <a:cs typeface="方正大标宋简体"/>
              </a:rPr>
              <a:t>无处不在</a:t>
            </a:r>
            <a:r>
              <a:rPr lang="zh-CN" altLang="en-US" sz="2800" dirty="0">
                <a:latin typeface="楷体" panose="02010609060101010101" pitchFamily="49" charset="-122"/>
                <a:ea typeface="楷体" panose="02010609060101010101" pitchFamily="49" charset="-122"/>
                <a:cs typeface="方正大标宋简体"/>
              </a:rPr>
              <a:t>；每一事物的发展过程中存在着自始至终的矛盾运动，时时有矛盾，矛盾</a:t>
            </a:r>
            <a:r>
              <a:rPr lang="zh-CN" altLang="en-US" sz="2800" dirty="0">
                <a:solidFill>
                  <a:srgbClr val="FF0000"/>
                </a:solidFill>
                <a:latin typeface="楷体" panose="02010609060101010101" pitchFamily="49" charset="-122"/>
                <a:ea typeface="楷体" panose="02010609060101010101" pitchFamily="49" charset="-122"/>
                <a:cs typeface="方正大标宋简体"/>
              </a:rPr>
              <a:t>无时不有</a:t>
            </a:r>
            <a:r>
              <a:rPr lang="zh-CN" altLang="en-US" sz="2800" dirty="0">
                <a:latin typeface="楷体" panose="02010609060101010101" pitchFamily="49" charset="-122"/>
                <a:ea typeface="楷体" panose="02010609060101010101" pitchFamily="49" charset="-122"/>
                <a:cs typeface="方正大标宋简体"/>
              </a:rPr>
              <a:t>。</a:t>
            </a:r>
          </a:p>
          <a:p>
            <a:pPr marL="342900" indent="-342900">
              <a:lnSpc>
                <a:spcPct val="90000"/>
              </a:lnSpc>
              <a:spcBef>
                <a:spcPct val="50000"/>
              </a:spcBef>
              <a:buClr>
                <a:srgbClr val="FF0000"/>
              </a:buClr>
              <a:buFont typeface="Wingdings" panose="05000000000000000000" pitchFamily="2" charset="2"/>
              <a:buChar char="v"/>
            </a:pP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矛盾的特殊性是指不同事物的矛盾及每一侧面各有其特点。主要表现有：矛盾性质的特殊性、矛盾地位的特殊性和矛盾解决方式的特殊性。</a:t>
            </a:r>
          </a:p>
        </p:txBody>
      </p:sp>
      <p:sp>
        <p:nvSpPr>
          <p:cNvPr id="122885" name="矩形 122884"/>
          <p:cNvSpPr>
            <a:spLocks noChangeArrowheads="1"/>
          </p:cNvSpPr>
          <p:nvPr/>
        </p:nvSpPr>
        <p:spPr bwMode="auto">
          <a:xfrm>
            <a:off x="3048000" y="762000"/>
            <a:ext cx="6148388" cy="641350"/>
          </a:xfrm>
          <a:prstGeom prst="rect">
            <a:avLst/>
          </a:prstGeom>
          <a:noFill/>
          <a:ln w="9525">
            <a:noFill/>
            <a:miter lim="800000"/>
          </a:ln>
        </p:spPr>
        <p:txBody>
          <a:bodyPr wrap="none">
            <a:spAutoFit/>
          </a:bodyPr>
          <a:lstStyle/>
          <a:p>
            <a:pPr algn="just">
              <a:spcBef>
                <a:spcPct val="20000"/>
              </a:spcBef>
            </a:pPr>
            <a:r>
              <a:rPr lang="zh-CN" altLang="en-US" sz="3600" b="1" dirty="0">
                <a:solidFill>
                  <a:srgbClr val="006600"/>
                </a:solidFill>
                <a:ea typeface="黑体" panose="02010609060101010101" pitchFamily="49" charset="-122"/>
              </a:rPr>
              <a:t>（三）矛盾的普遍性和特殊性</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circle(in)">
                                      <p:cBhvr>
                                        <p:cTn id="7" dur="2000"/>
                                        <p:tgtEl>
                                          <p:spTgt spid="12288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2885"/>
                                        </p:tgtEl>
                                        <p:attrNameLst>
                                          <p:attrName>style.visibility</p:attrName>
                                        </p:attrNameLst>
                                      </p:cBhvr>
                                      <p:to>
                                        <p:strVal val="visible"/>
                                      </p:to>
                                    </p:set>
                                    <p:animEffect transition="in" filter="barn(inVertical)">
                                      <p:cBhvr>
                                        <p:cTn id="12" dur="500"/>
                                        <p:tgtEl>
                                          <p:spTgt spid="12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p:bldP spid="1228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5"/>
          <p:cNvSpPr>
            <a:spLocks noGrp="1"/>
          </p:cNvSpPr>
          <p:nvPr>
            <p:ph idx="4294967295"/>
          </p:nvPr>
        </p:nvSpPr>
        <p:spPr>
          <a:xfrm>
            <a:off x="2235200" y="1123950"/>
            <a:ext cx="8473440" cy="5019675"/>
          </a:xfrm>
        </p:spPr>
        <p:txBody>
          <a:bodyPr/>
          <a:lstStyle/>
          <a:p>
            <a:pPr eaLnBrk="1" hangingPunct="1"/>
            <a:r>
              <a:rPr lang="zh-CN" altLang="en-US" b="1" dirty="0"/>
              <a:t>                                   </a:t>
            </a:r>
            <a:endParaRPr lang="en-US" altLang="zh-CN" b="1" dirty="0"/>
          </a:p>
          <a:p>
            <a:pPr eaLnBrk="1" hangingPunct="1"/>
            <a:r>
              <a:rPr lang="zh-CN" altLang="en-US" sz="3200" b="1" dirty="0"/>
              <a:t>                     </a:t>
            </a:r>
            <a:endParaRPr lang="en-US" altLang="zh-CN" sz="3200" b="1" dirty="0"/>
          </a:p>
          <a:p>
            <a:pPr eaLnBrk="1" hangingPunct="1"/>
            <a:endParaRPr lang="en-US" altLang="zh-CN" sz="3200" b="1" dirty="0"/>
          </a:p>
          <a:p>
            <a:pPr eaLnBrk="1" hangingPunct="1"/>
            <a:r>
              <a:rPr lang="en-US" altLang="zh-CN" sz="3200" b="1" dirty="0"/>
              <a:t>                      </a:t>
            </a:r>
            <a:r>
              <a:rPr lang="zh-CN" altLang="en-US" sz="3200" b="1" dirty="0"/>
              <a:t>有事有病可请假， </a:t>
            </a:r>
          </a:p>
          <a:p>
            <a:pPr eaLnBrk="1" hangingPunct="1"/>
            <a:r>
              <a:rPr lang="zh-CN" altLang="en-US" sz="3200" b="1" dirty="0"/>
              <a:t>                     需要</a:t>
            </a:r>
            <a:r>
              <a:rPr lang="zh-CN" altLang="en-US" sz="3200" b="1" dirty="0">
                <a:solidFill>
                  <a:srgbClr val="FF0000"/>
                </a:solidFill>
              </a:rPr>
              <a:t>正式的请假条</a:t>
            </a:r>
            <a:r>
              <a:rPr lang="zh-CN" altLang="en-US" sz="3200" b="1" dirty="0"/>
              <a:t>。</a:t>
            </a:r>
          </a:p>
        </p:txBody>
      </p:sp>
    </p:spTree>
  </p:cSld>
  <p:clrMapOvr>
    <a:masterClrMapping/>
  </p:clrMapOvr>
  <p:transition>
    <p:checke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276351"/>
            <a:ext cx="5419185" cy="1200150"/>
          </a:xfrm>
        </p:spPr>
        <p:txBody>
          <a:bodyPr>
            <a:normAutofit/>
          </a:bodyPr>
          <a:lstStyle/>
          <a:p>
            <a:r>
              <a:rPr lang="zh-CN" altLang="en-US" sz="2800" dirty="0">
                <a:latin typeface="楷体" panose="02010609060101010101" pitchFamily="49" charset="-122"/>
                <a:ea typeface="楷体" panose="02010609060101010101" pitchFamily="49" charset="-122"/>
              </a:rPr>
              <a:t>第四，道德甚至法律遭到践踏</a:t>
            </a:r>
          </a:p>
        </p:txBody>
      </p:sp>
      <p:sp>
        <p:nvSpPr>
          <p:cNvPr id="3" name="文本占位符 2"/>
          <p:cNvSpPr>
            <a:spLocks noGrp="1"/>
          </p:cNvSpPr>
          <p:nvPr>
            <p:ph type="body" idx="1"/>
          </p:nvPr>
        </p:nvSpPr>
        <p:spPr>
          <a:xfrm>
            <a:off x="2846195" y="2837481"/>
            <a:ext cx="6499609" cy="2534619"/>
          </a:xfrm>
        </p:spPr>
        <p:txBody>
          <a:bodyPr>
            <a:normAutofit fontScale="25000" lnSpcReduction="20000"/>
          </a:bodyPr>
          <a:lstStyle/>
          <a:p>
            <a:r>
              <a:rPr lang="zh-CN" altLang="en-US" sz="11200" dirty="0">
                <a:latin typeface="楷体" panose="02010609060101010101" pitchFamily="49" charset="-122"/>
                <a:ea typeface="楷体" panose="02010609060101010101" pitchFamily="49" charset="-122"/>
              </a:rPr>
              <a:t>如果有百分之二十的利润，资本就会蠢蠢欲动；如果有百分之五十的利润，资本就会冒险；如果有百分之一百的利润，资本就敢于冒绞首的危险；如果有百分之三百的利润，资本就敢于践踏人间一切法律。</a:t>
            </a:r>
            <a:endParaRPr lang="en-US" altLang="zh-CN" sz="11200" dirty="0">
              <a:latin typeface="楷体" panose="02010609060101010101" pitchFamily="49" charset="-122"/>
              <a:ea typeface="楷体" panose="02010609060101010101" pitchFamily="49" charset="-122"/>
            </a:endParaRPr>
          </a:p>
          <a:p>
            <a:r>
              <a:rPr lang="en-US" altLang="zh-CN" sz="11200" dirty="0">
                <a:latin typeface="楷体" panose="02010609060101010101" pitchFamily="49" charset="-122"/>
                <a:ea typeface="楷体" panose="02010609060101010101" pitchFamily="49" charset="-122"/>
              </a:rPr>
              <a:t>       ——</a:t>
            </a:r>
            <a:r>
              <a:rPr lang="zh-CN" altLang="en-US" sz="11200" dirty="0">
                <a:latin typeface="楷体" panose="02010609060101010101" pitchFamily="49" charset="-122"/>
                <a:ea typeface="楷体" panose="02010609060101010101" pitchFamily="49" charset="-122"/>
              </a:rPr>
              <a:t>《资本论》第</a:t>
            </a:r>
            <a:r>
              <a:rPr lang="en-US" altLang="zh-CN" sz="11200" dirty="0">
                <a:latin typeface="楷体" panose="02010609060101010101" pitchFamily="49" charset="-122"/>
                <a:ea typeface="楷体" panose="02010609060101010101" pitchFamily="49" charset="-122"/>
              </a:rPr>
              <a:t>24</a:t>
            </a:r>
            <a:r>
              <a:rPr lang="zh-CN" altLang="en-US" sz="11200" dirty="0">
                <a:latin typeface="楷体" panose="02010609060101010101" pitchFamily="49" charset="-122"/>
                <a:ea typeface="楷体" panose="02010609060101010101" pitchFamily="49" charset="-122"/>
              </a:rPr>
              <a:t>章的注脚</a:t>
            </a:r>
          </a:p>
          <a:p>
            <a:endParaRPr lang="zh-CN" alt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文本占位符 265218"/>
          <p:cNvSpPr>
            <a:spLocks noGrp="1"/>
          </p:cNvSpPr>
          <p:nvPr>
            <p:ph type="body" idx="4294967295"/>
          </p:nvPr>
        </p:nvSpPr>
        <p:spPr>
          <a:xfrm>
            <a:off x="2529840" y="981075"/>
            <a:ext cx="7589520" cy="4351338"/>
          </a:xfrm>
        </p:spPr>
        <p:txBody>
          <a:bodyPr>
            <a:normAutofit fontScale="92500"/>
          </a:bodyPr>
          <a:lstStyle/>
          <a:p>
            <a:pPr eaLnBrk="1" hangingPunct="1"/>
            <a:r>
              <a:rPr lang="en-US" altLang="zh-CN" sz="2800" b="1" dirty="0">
                <a:latin typeface="楷体_GB2312"/>
                <a:ea typeface="楷体_GB2312"/>
                <a:cs typeface="楷体_GB2312"/>
              </a:rPr>
              <a:t>3.</a:t>
            </a:r>
            <a:r>
              <a:rPr lang="zh-CN" altLang="en-US" sz="2800" b="1" dirty="0">
                <a:latin typeface="楷体_GB2312"/>
                <a:ea typeface="楷体_GB2312"/>
                <a:cs typeface="楷体_GB2312"/>
              </a:rPr>
              <a:t>矛盾特殊性的表现</a:t>
            </a:r>
            <a:endParaRPr lang="en-US" altLang="zh-CN" sz="2800" b="1" dirty="0">
              <a:latin typeface="楷体_GB2312"/>
              <a:ea typeface="楷体_GB2312"/>
              <a:cs typeface="楷体_GB2312"/>
            </a:endParaRP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矛盾性质的复杂性</a:t>
            </a:r>
          </a:p>
          <a:p>
            <a:pPr eaLnBrk="1" hangingPunct="1"/>
            <a:r>
              <a:rPr lang="zh-CN" altLang="en-US" sz="2800" dirty="0">
                <a:latin typeface="楷体" panose="02010609060101010101" pitchFamily="49" charset="-122"/>
                <a:ea typeface="楷体" panose="02010609060101010101" pitchFamily="49" charset="-122"/>
                <a:cs typeface="楷体_GB2312"/>
              </a:rPr>
              <a:t>据此，矛盾可以分为基本矛盾和非基本矛盾。基本矛盾的贯穿于事物发展的始终并规定事物本质的矛盾；非基本矛盾相反。</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）矛盾发展是不平衡的</a:t>
            </a:r>
          </a:p>
          <a:p>
            <a:pPr eaLnBrk="1" hangingPunct="1"/>
            <a:r>
              <a:rPr lang="zh-CN" altLang="en-US" sz="2800" dirty="0">
                <a:latin typeface="楷体" panose="02010609060101010101" pitchFamily="49" charset="-122"/>
                <a:ea typeface="楷体" panose="02010609060101010101" pitchFamily="49" charset="-122"/>
                <a:cs typeface="楷体_GB2312"/>
              </a:rPr>
              <a:t>第一，复杂矛盾体系中有主要矛盾和次要矛盾。</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主要矛盾是占主导地位，起决定作用的矛盾，次要矛盾是居于从属地位，起影响作用的矛盾。同时，它们相互作用，并在一定条件下相互转化。</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1537">
                                            <p:txEl>
                                              <p:pRg st="0" end="0"/>
                                            </p:txEl>
                                          </p:spTgt>
                                        </p:tgtEl>
                                        <p:attrNameLst>
                                          <p:attrName>style.visibility</p:attrName>
                                        </p:attrNameLst>
                                      </p:cBhvr>
                                      <p:to>
                                        <p:strVal val="visible"/>
                                      </p:to>
                                    </p:set>
                                    <p:anim calcmode="lin" valueType="num">
                                      <p:cBhvr additive="base">
                                        <p:cTn id="7" dur="500" fill="hold"/>
                                        <p:tgtEl>
                                          <p:spTgt spid="3215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15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1537">
                                            <p:txEl>
                                              <p:pRg st="1" end="1"/>
                                            </p:txEl>
                                          </p:spTgt>
                                        </p:tgtEl>
                                        <p:attrNameLst>
                                          <p:attrName>style.visibility</p:attrName>
                                        </p:attrNameLst>
                                      </p:cBhvr>
                                      <p:to>
                                        <p:strVal val="visible"/>
                                      </p:to>
                                    </p:set>
                                    <p:anim calcmode="lin" valueType="num">
                                      <p:cBhvr additive="base">
                                        <p:cTn id="13" dur="500" fill="hold"/>
                                        <p:tgtEl>
                                          <p:spTgt spid="32153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15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1537">
                                            <p:txEl>
                                              <p:pRg st="2" end="2"/>
                                            </p:txEl>
                                          </p:spTgt>
                                        </p:tgtEl>
                                        <p:attrNameLst>
                                          <p:attrName>style.visibility</p:attrName>
                                        </p:attrNameLst>
                                      </p:cBhvr>
                                      <p:to>
                                        <p:strVal val="visible"/>
                                      </p:to>
                                    </p:set>
                                    <p:anim calcmode="lin" valueType="num">
                                      <p:cBhvr additive="base">
                                        <p:cTn id="19" dur="500" fill="hold"/>
                                        <p:tgtEl>
                                          <p:spTgt spid="32153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15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1537">
                                            <p:txEl>
                                              <p:pRg st="3" end="3"/>
                                            </p:txEl>
                                          </p:spTgt>
                                        </p:tgtEl>
                                        <p:attrNameLst>
                                          <p:attrName>style.visibility</p:attrName>
                                        </p:attrNameLst>
                                      </p:cBhvr>
                                      <p:to>
                                        <p:strVal val="visible"/>
                                      </p:to>
                                    </p:set>
                                    <p:anim calcmode="lin" valueType="num">
                                      <p:cBhvr additive="base">
                                        <p:cTn id="25" dur="500" fill="hold"/>
                                        <p:tgtEl>
                                          <p:spTgt spid="32153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15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1537">
                                            <p:txEl>
                                              <p:pRg st="4" end="4"/>
                                            </p:txEl>
                                          </p:spTgt>
                                        </p:tgtEl>
                                        <p:attrNameLst>
                                          <p:attrName>style.visibility</p:attrName>
                                        </p:attrNameLst>
                                      </p:cBhvr>
                                      <p:to>
                                        <p:strVal val="visible"/>
                                      </p:to>
                                    </p:set>
                                    <p:anim calcmode="lin" valueType="num">
                                      <p:cBhvr additive="base">
                                        <p:cTn id="31" dur="500" fill="hold"/>
                                        <p:tgtEl>
                                          <p:spTgt spid="32153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15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1537">
                                            <p:txEl>
                                              <p:pRg st="5" end="5"/>
                                            </p:txEl>
                                          </p:spTgt>
                                        </p:tgtEl>
                                        <p:attrNameLst>
                                          <p:attrName>style.visibility</p:attrName>
                                        </p:attrNameLst>
                                      </p:cBhvr>
                                      <p:to>
                                        <p:strVal val="visible"/>
                                      </p:to>
                                    </p:set>
                                    <p:anim calcmode="lin" valueType="num">
                                      <p:cBhvr additive="base">
                                        <p:cTn id="37" dur="500" fill="hold"/>
                                        <p:tgtEl>
                                          <p:spTgt spid="32153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2153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7"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076960"/>
            <a:ext cx="7334125" cy="4399279"/>
          </a:xfrm>
        </p:spPr>
        <p:txBody>
          <a:bodyPr>
            <a:noAutofit/>
          </a:bodyPr>
          <a:lstStyle/>
          <a:p>
            <a:r>
              <a:rPr lang="zh-CN" altLang="en-US" sz="2800" dirty="0">
                <a:latin typeface="楷体" panose="02010609060101010101" pitchFamily="49" charset="-122"/>
                <a:ea typeface="楷体" panose="02010609060101010101" pitchFamily="49" charset="-122"/>
              </a:rPr>
              <a:t>   第二，在矛盾对立双方中，有矛盾的主要和次要方面。主要方面是占主导地位，居于支配地位的矛盾一方，次要方面相反。同时，它们相互影响并在一定条件下相互转化。</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第三，辩证法要求坚持“两点论”和“重点论”的统一，反对形而上学的“一点论”和“均衡论”。</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第四，“两点论”包含“重点论”，重点是两点中的重点。 </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文本占位符 266242"/>
          <p:cNvSpPr>
            <a:spLocks noGrp="1"/>
          </p:cNvSpPr>
          <p:nvPr>
            <p:ph type="body" idx="4294967295"/>
          </p:nvPr>
        </p:nvSpPr>
        <p:spPr>
          <a:xfrm>
            <a:off x="2387600" y="1463040"/>
            <a:ext cx="7548880" cy="4156710"/>
          </a:xfrm>
        </p:spPr>
        <p:txBody>
          <a:bodyPr/>
          <a:lstStyle/>
          <a:p>
            <a:pPr eaLnBrk="1" hangingPunct="1"/>
            <a:r>
              <a:rPr lang="zh-CN" altLang="en-US" sz="2800" dirty="0">
                <a:solidFill>
                  <a:srgbClr val="F62E06"/>
                </a:solidFill>
              </a:rPr>
              <a:t>（</a:t>
            </a:r>
            <a:r>
              <a:rPr lang="en-US" altLang="zh-CN" sz="2800" dirty="0">
                <a:solidFill>
                  <a:srgbClr val="F62E06"/>
                </a:solidFill>
              </a:rPr>
              <a:t>3</a:t>
            </a:r>
            <a:r>
              <a:rPr lang="zh-CN" altLang="en-US" sz="2800" dirty="0">
                <a:solidFill>
                  <a:srgbClr val="F62E06"/>
                </a:solidFill>
              </a:rPr>
              <a:t>）解决矛盾方法的多样性</a:t>
            </a:r>
            <a:endParaRPr lang="zh-CN" altLang="en-US" sz="2800" dirty="0">
              <a:solidFill>
                <a:schemeClr val="tx2"/>
              </a:solidFill>
              <a:latin typeface="楷体_GB2312"/>
              <a:ea typeface="楷体_GB231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第一，克服法或战胜法</a:t>
            </a:r>
          </a:p>
          <a:p>
            <a:pPr eaLnBrk="1" hangingPunct="1"/>
            <a:r>
              <a:rPr lang="zh-CN" altLang="en-US" sz="2800" dirty="0">
                <a:latin typeface="楷体" panose="02010609060101010101" pitchFamily="49" charset="-122"/>
                <a:ea typeface="楷体" panose="02010609060101010101" pitchFamily="49" charset="-122"/>
                <a:cs typeface="楷体_GB2312"/>
              </a:rPr>
              <a:t>第二，同归于尽法</a:t>
            </a:r>
          </a:p>
          <a:p>
            <a:pPr eaLnBrk="1" hangingPunct="1"/>
            <a:r>
              <a:rPr lang="zh-CN" altLang="en-US" sz="2800" dirty="0">
                <a:latin typeface="楷体" panose="02010609060101010101" pitchFamily="49" charset="-122"/>
                <a:ea typeface="楷体" panose="02010609060101010101" pitchFamily="49" charset="-122"/>
                <a:cs typeface="楷体_GB2312"/>
              </a:rPr>
              <a:t>第三，融合法</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2561">
                                            <p:txEl>
                                              <p:pRg st="0" end="0"/>
                                            </p:txEl>
                                          </p:spTgt>
                                        </p:tgtEl>
                                        <p:attrNameLst>
                                          <p:attrName>style.visibility</p:attrName>
                                        </p:attrNameLst>
                                      </p:cBhvr>
                                      <p:to>
                                        <p:strVal val="visible"/>
                                      </p:to>
                                    </p:set>
                                    <p:animEffect transition="in" filter="barn(inVertical)">
                                      <p:cBhvr>
                                        <p:cTn id="7" dur="500"/>
                                        <p:tgtEl>
                                          <p:spTgt spid="3225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2561">
                                            <p:txEl>
                                              <p:pRg st="1" end="1"/>
                                            </p:txEl>
                                          </p:spTgt>
                                        </p:tgtEl>
                                        <p:attrNameLst>
                                          <p:attrName>style.visibility</p:attrName>
                                        </p:attrNameLst>
                                      </p:cBhvr>
                                      <p:to>
                                        <p:strVal val="visible"/>
                                      </p:to>
                                    </p:set>
                                    <p:animEffect transition="in" filter="barn(inVertical)">
                                      <p:cBhvr>
                                        <p:cTn id="12" dur="500"/>
                                        <p:tgtEl>
                                          <p:spTgt spid="3225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2561">
                                            <p:txEl>
                                              <p:pRg st="2" end="2"/>
                                            </p:txEl>
                                          </p:spTgt>
                                        </p:tgtEl>
                                        <p:attrNameLst>
                                          <p:attrName>style.visibility</p:attrName>
                                        </p:attrNameLst>
                                      </p:cBhvr>
                                      <p:to>
                                        <p:strVal val="visible"/>
                                      </p:to>
                                    </p:set>
                                    <p:animEffect transition="in" filter="barn(inVertical)">
                                      <p:cBhvr>
                                        <p:cTn id="17" dur="500"/>
                                        <p:tgtEl>
                                          <p:spTgt spid="3225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22561">
                                            <p:txEl>
                                              <p:pRg st="3" end="3"/>
                                            </p:txEl>
                                          </p:spTgt>
                                        </p:tgtEl>
                                        <p:attrNameLst>
                                          <p:attrName>style.visibility</p:attrName>
                                        </p:attrNameLst>
                                      </p:cBhvr>
                                      <p:to>
                                        <p:strVal val="visible"/>
                                      </p:to>
                                    </p:set>
                                    <p:animEffect transition="in" filter="barn(inVertical)">
                                      <p:cBhvr>
                                        <p:cTn id="22" dur="500"/>
                                        <p:tgtEl>
                                          <p:spTgt spid="3225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1"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矩形 123905"/>
          <p:cNvSpPr>
            <a:spLocks noChangeArrowheads="1"/>
          </p:cNvSpPr>
          <p:nvPr/>
        </p:nvSpPr>
        <p:spPr bwMode="auto">
          <a:xfrm>
            <a:off x="2682240" y="685799"/>
            <a:ext cx="6217920" cy="1219200"/>
          </a:xfrm>
          <a:prstGeom prst="rect">
            <a:avLst/>
          </a:prstGeom>
          <a:noFill/>
          <a:ln w="9525">
            <a:noFill/>
            <a:miter lim="800000"/>
          </a:ln>
        </p:spPr>
        <p:txBody>
          <a:bodyPr anchor="ctr"/>
          <a:lstStyle/>
          <a:p>
            <a:pPr>
              <a:buClr>
                <a:srgbClr val="000000"/>
              </a:buClr>
            </a:pPr>
            <a:r>
              <a:rPr lang="zh-CN" altLang="en-US" sz="3200" dirty="0">
                <a:solidFill>
                  <a:schemeClr val="bg1"/>
                </a:solidFill>
                <a:latin typeface="Garamond" panose="02020404030301010803" pitchFamily="18" charset="0"/>
                <a:ea typeface="ˎ̥"/>
                <a:cs typeface="ˎ̥"/>
              </a:rPr>
              <a:t> </a:t>
            </a:r>
            <a:r>
              <a:rPr lang="en-US" altLang="zh-CN" sz="3200" dirty="0">
                <a:latin typeface="Garamond" panose="02020404030301010803" pitchFamily="18" charset="0"/>
                <a:ea typeface="ˎ̥"/>
                <a:cs typeface="ˎ̥"/>
              </a:rPr>
              <a:t>4.</a:t>
            </a:r>
            <a:r>
              <a:rPr lang="zh-CN" altLang="en-US" sz="3200" dirty="0">
                <a:latin typeface="Garamond" panose="02020404030301010803" pitchFamily="18" charset="0"/>
                <a:ea typeface="黑体" panose="02010609060101010101" pitchFamily="49" charset="-122"/>
              </a:rPr>
              <a:t>矛盾普遍性与特殊性的辩证关系原理及其意义</a:t>
            </a:r>
            <a:endParaRPr lang="zh-CN" altLang="en-US" sz="3200" dirty="0">
              <a:latin typeface="Verdana" panose="020B0604030504040204" pitchFamily="34" charset="0"/>
            </a:endParaRPr>
          </a:p>
        </p:txBody>
      </p:sp>
      <p:sp>
        <p:nvSpPr>
          <p:cNvPr id="123907" name="矩形 123906"/>
          <p:cNvSpPr/>
          <p:nvPr/>
        </p:nvSpPr>
        <p:spPr>
          <a:xfrm>
            <a:off x="2362200" y="2209800"/>
            <a:ext cx="7513320" cy="441960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lgn="just">
              <a:lnSpc>
                <a:spcPct val="90000"/>
              </a:lnSpc>
              <a:buSzPct val="70000"/>
              <a:buFont typeface="Wingdings" panose="05000000000000000000" pitchFamily="2" charset="2"/>
              <a:buChar char="n"/>
              <a:defRPr/>
            </a:pPr>
            <a:r>
              <a:rPr lang="zh-CN" altLang="en-US"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rPr>
              <a:t>（</a:t>
            </a:r>
            <a:r>
              <a:rPr lang="en-US" altLang="zh-CN"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rPr>
              <a:t>1</a:t>
            </a:r>
            <a:r>
              <a:rPr lang="zh-CN" altLang="en-US"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rPr>
              <a:t>）区别：</a:t>
            </a:r>
            <a:endParaRPr lang="en-US" altLang="zh-CN"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endParaRPr>
          </a:p>
          <a:p>
            <a:pPr algn="just">
              <a:lnSpc>
                <a:spcPct val="90000"/>
              </a:lnSpc>
              <a:buSzPct val="70000"/>
              <a:buFont typeface="Wingdings" panose="05000000000000000000" pitchFamily="2" charset="2"/>
              <a:buChar char="n"/>
              <a:defRPr/>
            </a:pPr>
            <a:r>
              <a:rPr lang="zh-CN" altLang="en-US"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 </a:t>
            </a:r>
            <a:r>
              <a:rPr lang="zh-CN" altLang="en-US" b="0"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第一，矛盾的普遍性即矛盾的共性或一般，它是绝对的无条件的，特殊性即矛盾的个性或个别，它是相对的有条件的。</a:t>
            </a:r>
          </a:p>
          <a:p>
            <a:pPr algn="just">
              <a:lnSpc>
                <a:spcPct val="90000"/>
              </a:lnSpc>
              <a:buSzPct val="70000"/>
              <a:buFont typeface="Wingdings" panose="05000000000000000000" pitchFamily="2" charset="2"/>
              <a:buChar char="n"/>
              <a:defRPr/>
            </a:pPr>
            <a:r>
              <a:rPr lang="zh-CN" altLang="en-US" b="0"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 第二，共性只能大致包括个性；个性不能完全进入到个共性之中。    </a:t>
            </a:r>
          </a:p>
        </p:txBody>
      </p:sp>
      <p:sp>
        <p:nvSpPr>
          <p:cNvPr id="310275" name="矩形 123907"/>
          <p:cNvSpPr>
            <a:spLocks noChangeArrowheads="1"/>
          </p:cNvSpPr>
          <p:nvPr/>
        </p:nvSpPr>
        <p:spPr bwMode="auto">
          <a:xfrm rot="10800000">
            <a:off x="2895600" y="1905000"/>
            <a:ext cx="64770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wipe(down)">
                                      <p:cBhvr>
                                        <p:cTn id="7" dur="500"/>
                                        <p:tgtEl>
                                          <p:spTgt spid="12390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3907"/>
                                        </p:tgtEl>
                                        <p:attrNameLst>
                                          <p:attrName>style.visibility</p:attrName>
                                        </p:attrNameLst>
                                      </p:cBhvr>
                                      <p:to>
                                        <p:strVal val="visible"/>
                                      </p:to>
                                    </p:set>
                                    <p:animEffect transition="in" filter="circle(in)">
                                      <p:cBhvr>
                                        <p:cTn id="12" dur="2000"/>
                                        <p:tgtEl>
                                          <p:spTgt spid="123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07"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图片 125953" descr="水果002"/>
          <p:cNvPicPr>
            <a:picLocks noChangeAspect="1"/>
          </p:cNvPicPr>
          <p:nvPr/>
        </p:nvPicPr>
        <p:blipFill>
          <a:blip r:embed="rId2"/>
          <a:srcRect/>
          <a:stretch>
            <a:fillRect/>
          </a:stretch>
        </p:blipFill>
        <p:spPr bwMode="auto">
          <a:xfrm>
            <a:off x="2992120" y="3408858"/>
            <a:ext cx="3103880" cy="2656979"/>
          </a:xfrm>
          <a:prstGeom prst="rect">
            <a:avLst/>
          </a:prstGeom>
          <a:noFill/>
          <a:ln w="9525">
            <a:noFill/>
            <a:miter lim="800000"/>
            <a:headEnd/>
            <a:tailEnd/>
          </a:ln>
        </p:spPr>
      </p:pic>
      <p:sp>
        <p:nvSpPr>
          <p:cNvPr id="125955" name="文本框 125954"/>
          <p:cNvSpPr txBox="1">
            <a:spLocks noChangeArrowheads="1"/>
          </p:cNvSpPr>
          <p:nvPr/>
        </p:nvSpPr>
        <p:spPr bwMode="auto">
          <a:xfrm>
            <a:off x="6573520" y="3738880"/>
            <a:ext cx="3103880" cy="3046988"/>
          </a:xfrm>
          <a:prstGeom prst="rect">
            <a:avLst/>
          </a:prstGeom>
          <a:noFill/>
          <a:ln w="9525">
            <a:noFill/>
            <a:miter lim="800000"/>
          </a:ln>
        </p:spPr>
        <p:txBody>
          <a:bodyPr wrap="square">
            <a:spAutoFit/>
          </a:bodyPr>
          <a:lstStyle/>
          <a:p>
            <a:pPr>
              <a:buClr>
                <a:srgbClr val="000000"/>
              </a:buClr>
            </a:pPr>
            <a:r>
              <a:rPr lang="zh-CN" altLang="en-US" sz="2400" dirty="0">
                <a:solidFill>
                  <a:srgbClr val="FF0000"/>
                </a:solidFill>
                <a:latin typeface="华文楷体" panose="02010600040101010101" pitchFamily="2" charset="-122"/>
                <a:ea typeface="华文楷体" panose="02010600040101010101" pitchFamily="2" charset="-122"/>
                <a:cs typeface="方正大黑简体"/>
              </a:rPr>
              <a:t>        </a:t>
            </a:r>
            <a:r>
              <a:rPr lang="zh-CN" altLang="en-US" sz="2400" b="1" dirty="0">
                <a:solidFill>
                  <a:srgbClr val="FF0000"/>
                </a:solidFill>
                <a:latin typeface="华文楷体" panose="02010600040101010101" pitchFamily="2" charset="-122"/>
                <a:ea typeface="华文楷体" panose="02010600040101010101" pitchFamily="2" charset="-122"/>
                <a:cs typeface="楷体_GB2312"/>
              </a:rPr>
              <a:t>世界上没有“水果”，只有桃、梨、苹果、桔子等具体水果形态。它们虽然各有特点，但都包含有水果的共同特性，都含有果酸和糖类等有机成份。</a:t>
            </a:r>
          </a:p>
        </p:txBody>
      </p:sp>
      <p:sp>
        <p:nvSpPr>
          <p:cNvPr id="125956" name="文本框 125955"/>
          <p:cNvSpPr txBox="1">
            <a:spLocks noChangeArrowheads="1"/>
          </p:cNvSpPr>
          <p:nvPr/>
        </p:nvSpPr>
        <p:spPr bwMode="auto">
          <a:xfrm>
            <a:off x="2667000" y="1447800"/>
            <a:ext cx="6858000" cy="1815882"/>
          </a:xfrm>
          <a:prstGeom prst="rect">
            <a:avLst/>
          </a:prstGeom>
          <a:noFill/>
          <a:ln w="9525">
            <a:noFill/>
            <a:miter lim="800000"/>
          </a:ln>
        </p:spPr>
        <p:txBody>
          <a:bodyPr>
            <a:spAutoFit/>
          </a:bodyPr>
          <a:lstStyle/>
          <a:p>
            <a:pPr>
              <a:buClr>
                <a:srgbClr val="FF0000"/>
              </a:buClr>
            </a:pPr>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）联系：</a:t>
            </a:r>
            <a:endParaRPr lang="en-US" altLang="zh-CN" sz="2800" b="1" dirty="0">
              <a:latin typeface="楷体" panose="02010609060101010101" pitchFamily="49" charset="-122"/>
              <a:ea typeface="楷体" panose="02010609060101010101" pitchFamily="49" charset="-122"/>
              <a:cs typeface="楷体_GB2312"/>
            </a:endParaRPr>
          </a:p>
          <a:p>
            <a:pPr>
              <a:buClr>
                <a:srgbClr val="FF0000"/>
              </a:buClr>
            </a:pPr>
            <a:r>
              <a:rPr lang="zh-CN" altLang="en-US" sz="2800" b="1" dirty="0">
                <a:latin typeface="楷体" panose="02010609060101010101" pitchFamily="49" charset="-122"/>
                <a:ea typeface="楷体" panose="02010609060101010101" pitchFamily="49" charset="-122"/>
                <a:cs typeface="楷体_GB2312"/>
              </a:rPr>
              <a:t>第一，共性和个性相互依存，相互包含，即共性存在于个性之中，它只能通过个性而存在；个性包含和体现共性</a:t>
            </a:r>
            <a:r>
              <a:rPr lang="en-US" altLang="zh-CN" sz="2800" b="1" dirty="0">
                <a:latin typeface="楷体" panose="02010609060101010101" pitchFamily="49" charset="-122"/>
                <a:ea typeface="楷体" panose="02010609060101010101" pitchFamily="49" charset="-122"/>
                <a:cs typeface="楷体_GB2312"/>
              </a:rPr>
              <a:t>.</a:t>
            </a:r>
          </a:p>
        </p:txBody>
      </p:sp>
      <p:sp>
        <p:nvSpPr>
          <p:cNvPr id="311300" name="文本框 125956"/>
          <p:cNvSpPr txBox="1">
            <a:spLocks noChangeArrowheads="1"/>
          </p:cNvSpPr>
          <p:nvPr/>
        </p:nvSpPr>
        <p:spPr bwMode="auto">
          <a:xfrm>
            <a:off x="3200400" y="762000"/>
            <a:ext cx="5943600" cy="579438"/>
          </a:xfrm>
          <a:prstGeom prst="rect">
            <a:avLst/>
          </a:prstGeom>
          <a:gradFill rotWithShape="1">
            <a:gsLst>
              <a:gs pos="0">
                <a:srgbClr val="FF66CC"/>
              </a:gs>
              <a:gs pos="100000">
                <a:schemeClr val="bg1"/>
              </a:gs>
            </a:gsLst>
            <a:lin ang="5400000" scaled="1"/>
          </a:gradFill>
          <a:ln w="9525">
            <a:noFill/>
            <a:miter lim="800000"/>
          </a:ln>
        </p:spPr>
        <p:txBody>
          <a:bodyPr>
            <a:spAutoFit/>
          </a:bodyPr>
          <a:lstStyle/>
          <a:p>
            <a:pPr>
              <a:spcBef>
                <a:spcPct val="50000"/>
              </a:spcBef>
              <a:buClr>
                <a:srgbClr val="000000"/>
              </a:buClr>
            </a:pPr>
            <a:endParaRPr lang="zh-CN" altLang="en-US" sz="3200" b="1">
              <a:solidFill>
                <a:srgbClr val="006600"/>
              </a:solidFill>
              <a:latin typeface="Times New Roman" panose="02020603050405020304" pitchFamily="18" charset="0"/>
              <a:ea typeface="黑体" panose="02010609060101010101" pitchFamily="49" charset="-122"/>
            </a:endParaRPr>
          </a:p>
        </p:txBody>
      </p:sp>
      <p:sp>
        <p:nvSpPr>
          <p:cNvPr id="311301" name="矩形 125957"/>
          <p:cNvSpPr>
            <a:spLocks noChangeArrowheads="1"/>
          </p:cNvSpPr>
          <p:nvPr/>
        </p:nvSpPr>
        <p:spPr bwMode="auto">
          <a:xfrm>
            <a:off x="3352800" y="1371600"/>
            <a:ext cx="5867400" cy="76200"/>
          </a:xfrm>
          <a:prstGeom prst="rect">
            <a:avLst/>
          </a:prstGeom>
          <a:solidFill>
            <a:schemeClr val="accent1"/>
          </a:solidFill>
          <a:ln w="9525">
            <a:solidFill>
              <a:schemeClr val="tx1"/>
            </a:solidFill>
            <a:miter lim="800000"/>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5956"/>
                                        </p:tgtEl>
                                        <p:attrNameLst>
                                          <p:attrName>style.visibility</p:attrName>
                                        </p:attrNameLst>
                                      </p:cBhvr>
                                      <p:to>
                                        <p:strVal val="visible"/>
                                      </p:to>
                                    </p:set>
                                    <p:animEffect transition="in" filter="fade">
                                      <p:cBhvr>
                                        <p:cTn id="7" dur="2000"/>
                                        <p:tgtEl>
                                          <p:spTgt spid="125956"/>
                                        </p:tgtEl>
                                      </p:cBhvr>
                                    </p:animEffect>
                                    <p:anim calcmode="lin" valueType="num">
                                      <p:cBhvr>
                                        <p:cTn id="8" dur="2000" fill="hold"/>
                                        <p:tgtEl>
                                          <p:spTgt spid="125956"/>
                                        </p:tgtEl>
                                        <p:attrNameLst>
                                          <p:attrName>ppt_w</p:attrName>
                                        </p:attrNameLst>
                                      </p:cBhvr>
                                      <p:tavLst>
                                        <p:tav tm="0" fmla="#ppt_w*sin(2.5*pi*$)">
                                          <p:val>
                                            <p:fltVal val="0"/>
                                          </p:val>
                                        </p:tav>
                                        <p:tav tm="100000">
                                          <p:val>
                                            <p:fltVal val="1"/>
                                          </p:val>
                                        </p:tav>
                                      </p:tavLst>
                                    </p:anim>
                                    <p:anim calcmode="lin" valueType="num">
                                      <p:cBhvr>
                                        <p:cTn id="9" dur="2000" fill="hold"/>
                                        <p:tgtEl>
                                          <p:spTgt spid="125956"/>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2" presetClass="entr" presetSubtype="4" fill="hold" nodeType="afterEffect">
                                  <p:stCondLst>
                                    <p:cond delay="0"/>
                                  </p:stCondLst>
                                  <p:childTnLst>
                                    <p:set>
                                      <p:cBhvr>
                                        <p:cTn id="12" dur="1" fill="hold">
                                          <p:stCondLst>
                                            <p:cond delay="0"/>
                                          </p:stCondLst>
                                        </p:cTn>
                                        <p:tgtEl>
                                          <p:spTgt spid="125954"/>
                                        </p:tgtEl>
                                        <p:attrNameLst>
                                          <p:attrName>style.visibility</p:attrName>
                                        </p:attrNameLst>
                                      </p:cBhvr>
                                      <p:to>
                                        <p:strVal val="visible"/>
                                      </p:to>
                                    </p:set>
                                    <p:animEffect transition="in" filter="slide(fromBottom)">
                                      <p:cBhvr>
                                        <p:cTn id="13" dur="500"/>
                                        <p:tgtEl>
                                          <p:spTgt spid="125954"/>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125955"/>
                                        </p:tgtEl>
                                        <p:attrNameLst>
                                          <p:attrName>style.visibility</p:attrName>
                                        </p:attrNameLst>
                                      </p:cBhvr>
                                      <p:to>
                                        <p:strVal val="visible"/>
                                      </p:to>
                                    </p:set>
                                    <p:animEffect transition="in" filter="fade">
                                      <p:cBhvr>
                                        <p:cTn id="18" dur="2000"/>
                                        <p:tgtEl>
                                          <p:spTgt spid="125955"/>
                                        </p:tgtEl>
                                      </p:cBhvr>
                                    </p:animEffect>
                                    <p:anim calcmode="lin" valueType="num">
                                      <p:cBhvr>
                                        <p:cTn id="19" dur="2000" fill="hold"/>
                                        <p:tgtEl>
                                          <p:spTgt spid="125955"/>
                                        </p:tgtEl>
                                        <p:attrNameLst>
                                          <p:attrName>ppt_w</p:attrName>
                                        </p:attrNameLst>
                                      </p:cBhvr>
                                      <p:tavLst>
                                        <p:tav tm="0" fmla="#ppt_w*sin(2.5*pi*$)">
                                          <p:val>
                                            <p:fltVal val="0"/>
                                          </p:val>
                                        </p:tav>
                                        <p:tav tm="100000">
                                          <p:val>
                                            <p:fltVal val="1"/>
                                          </p:val>
                                        </p:tav>
                                      </p:tavLst>
                                    </p:anim>
                                    <p:anim calcmode="lin" valueType="num">
                                      <p:cBhvr>
                                        <p:cTn id="20" dur="2000" fill="hold"/>
                                        <p:tgtEl>
                                          <p:spTgt spid="1259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125956"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文本框 126977"/>
          <p:cNvSpPr txBox="1">
            <a:spLocks noChangeArrowheads="1"/>
          </p:cNvSpPr>
          <p:nvPr/>
        </p:nvSpPr>
        <p:spPr bwMode="auto">
          <a:xfrm>
            <a:off x="2667000" y="1752600"/>
            <a:ext cx="6096000" cy="954107"/>
          </a:xfrm>
          <a:prstGeom prst="rect">
            <a:avLst/>
          </a:prstGeom>
          <a:noFill/>
          <a:ln w="9525">
            <a:noFill/>
            <a:miter lim="800000"/>
          </a:ln>
        </p:spPr>
        <p:txBody>
          <a:bodyPr>
            <a:spAutoFit/>
          </a:bodyPr>
          <a:lstStyle/>
          <a:p>
            <a:pPr>
              <a:buClr>
                <a:srgbClr val="FF0000"/>
              </a:buClr>
            </a:pPr>
            <a:r>
              <a:rPr lang="zh-CN" altLang="en-US" sz="2800" b="1" dirty="0">
                <a:latin typeface="华文楷体" panose="02010600040101010101" pitchFamily="2" charset="-122"/>
                <a:ea typeface="华文楷体" panose="02010600040101010101" pitchFamily="2" charset="-122"/>
                <a:cs typeface="楷体_GB2312"/>
              </a:rPr>
              <a:t>第二， 共性与个性在一定条件下相互转化。</a:t>
            </a:r>
          </a:p>
        </p:txBody>
      </p:sp>
      <p:pic>
        <p:nvPicPr>
          <p:cNvPr id="126979" name="图片 126978" descr="橙子"/>
          <p:cNvPicPr>
            <a:picLocks noChangeAspect="1"/>
          </p:cNvPicPr>
          <p:nvPr/>
        </p:nvPicPr>
        <p:blipFill>
          <a:blip r:embed="rId2"/>
          <a:srcRect/>
          <a:stretch>
            <a:fillRect/>
          </a:stretch>
        </p:blipFill>
        <p:spPr bwMode="auto">
          <a:xfrm>
            <a:off x="5715000" y="2971801"/>
            <a:ext cx="3810000" cy="3090863"/>
          </a:xfrm>
          <a:prstGeom prst="rect">
            <a:avLst/>
          </a:prstGeom>
          <a:noFill/>
          <a:ln w="9525">
            <a:solidFill>
              <a:schemeClr val="tx1"/>
            </a:solidFill>
            <a:miter lim="800000"/>
            <a:headEnd/>
            <a:tailEnd/>
          </a:ln>
        </p:spPr>
      </p:pic>
      <p:sp>
        <p:nvSpPr>
          <p:cNvPr id="312323" name="矩形 126980"/>
          <p:cNvSpPr>
            <a:spLocks noChangeArrowheads="1"/>
          </p:cNvSpPr>
          <p:nvPr/>
        </p:nvSpPr>
        <p:spPr bwMode="auto">
          <a:xfrm>
            <a:off x="3276600" y="1676400"/>
            <a:ext cx="5867400" cy="76200"/>
          </a:xfrm>
          <a:prstGeom prst="rect">
            <a:avLst/>
          </a:prstGeom>
          <a:solidFill>
            <a:schemeClr val="accent1"/>
          </a:solidFill>
          <a:ln w="9525">
            <a:solidFill>
              <a:schemeClr val="tx1"/>
            </a:solidFill>
            <a:miter lim="800000"/>
          </a:ln>
        </p:spPr>
        <p:txBody>
          <a:bodyPr/>
          <a:lstStyle/>
          <a:p>
            <a:endParaRPr lang="zh-CN" altLang="en-US"/>
          </a:p>
        </p:txBody>
      </p:sp>
      <p:sp>
        <p:nvSpPr>
          <p:cNvPr id="126982" name="文本框 126981"/>
          <p:cNvSpPr txBox="1">
            <a:spLocks noChangeArrowheads="1"/>
          </p:cNvSpPr>
          <p:nvPr/>
        </p:nvSpPr>
        <p:spPr bwMode="auto">
          <a:xfrm>
            <a:off x="2895600" y="3886200"/>
            <a:ext cx="3200400" cy="1544638"/>
          </a:xfrm>
          <a:prstGeom prst="rect">
            <a:avLst/>
          </a:prstGeom>
          <a:noFill/>
          <a:ln w="9525">
            <a:noFill/>
            <a:miter lim="800000"/>
          </a:ln>
        </p:spPr>
        <p:txBody>
          <a:bodyPr>
            <a:spAutoFit/>
          </a:bodyPr>
          <a:lstStyle/>
          <a:p>
            <a:pPr algn="just">
              <a:spcBef>
                <a:spcPct val="20000"/>
              </a:spcBef>
            </a:pPr>
            <a:endParaRPr lang="zh-CN" altLang="en-US" sz="2800" b="1" dirty="0">
              <a:solidFill>
                <a:srgbClr val="FF6600"/>
              </a:solidFill>
              <a:ea typeface="楷体_GB2312"/>
              <a:cs typeface="楷体_GB2312"/>
            </a:endParaRPr>
          </a:p>
          <a:p>
            <a:pPr algn="just">
              <a:spcBef>
                <a:spcPct val="20000"/>
              </a:spcBef>
            </a:pPr>
            <a:r>
              <a:rPr lang="zh-CN" altLang="en-US" sz="2800" b="1" dirty="0">
                <a:latin typeface="华文新魏" panose="02010800040101010101" pitchFamily="2" charset="-122"/>
                <a:ea typeface="华文新魏" panose="02010800040101010101" pitchFamily="2" charset="-122"/>
                <a:cs typeface="楷体_GB2312"/>
              </a:rPr>
              <a:t>橘在江南为橘，</a:t>
            </a:r>
          </a:p>
          <a:p>
            <a:pPr algn="just">
              <a:spcBef>
                <a:spcPct val="20000"/>
              </a:spcBef>
            </a:pPr>
            <a:r>
              <a:rPr lang="zh-CN" altLang="en-US" sz="2800" b="1" dirty="0">
                <a:latin typeface="华文新魏" panose="02010800040101010101" pitchFamily="2" charset="-122"/>
                <a:ea typeface="华文新魏" panose="02010800040101010101" pitchFamily="2" charset="-122"/>
                <a:cs typeface="楷体_GB2312"/>
              </a:rPr>
              <a:t>在江北则为枳。</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down)">
                                      <p:cBhvr>
                                        <p:cTn id="7" dur="580">
                                          <p:stCondLst>
                                            <p:cond delay="0"/>
                                          </p:stCondLst>
                                        </p:cTn>
                                        <p:tgtEl>
                                          <p:spTgt spid="126978"/>
                                        </p:tgtEl>
                                      </p:cBhvr>
                                    </p:animEffect>
                                    <p:anim calcmode="lin" valueType="num">
                                      <p:cBhvr>
                                        <p:cTn id="8" dur="1822" tmFilter="0,0; 0.14,0.36; 0.43,0.73; 0.71,0.91; 1.0,1.0">
                                          <p:stCondLst>
                                            <p:cond delay="0"/>
                                          </p:stCondLst>
                                        </p:cTn>
                                        <p:tgtEl>
                                          <p:spTgt spid="12697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697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697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697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6978"/>
                                        </p:tgtEl>
                                        <p:attrNameLst>
                                          <p:attrName>ppt_y</p:attrName>
                                        </p:attrNameLst>
                                      </p:cBhvr>
                                      <p:tavLst>
                                        <p:tav tm="0" fmla="#ppt_y-sin(pi*$)/81">
                                          <p:val>
                                            <p:fltVal val="0"/>
                                          </p:val>
                                        </p:tav>
                                        <p:tav tm="100000">
                                          <p:val>
                                            <p:fltVal val="1"/>
                                          </p:val>
                                        </p:tav>
                                      </p:tavLst>
                                    </p:anim>
                                    <p:animScale>
                                      <p:cBhvr>
                                        <p:cTn id="13" dur="26">
                                          <p:stCondLst>
                                            <p:cond delay="650"/>
                                          </p:stCondLst>
                                        </p:cTn>
                                        <p:tgtEl>
                                          <p:spTgt spid="126978"/>
                                        </p:tgtEl>
                                      </p:cBhvr>
                                      <p:to x="100000" y="60000"/>
                                    </p:animScale>
                                    <p:animScale>
                                      <p:cBhvr>
                                        <p:cTn id="14" dur="166" decel="50000">
                                          <p:stCondLst>
                                            <p:cond delay="676"/>
                                          </p:stCondLst>
                                        </p:cTn>
                                        <p:tgtEl>
                                          <p:spTgt spid="126978"/>
                                        </p:tgtEl>
                                      </p:cBhvr>
                                      <p:to x="100000" y="100000"/>
                                    </p:animScale>
                                    <p:animScale>
                                      <p:cBhvr>
                                        <p:cTn id="15" dur="26">
                                          <p:stCondLst>
                                            <p:cond delay="1312"/>
                                          </p:stCondLst>
                                        </p:cTn>
                                        <p:tgtEl>
                                          <p:spTgt spid="126978"/>
                                        </p:tgtEl>
                                      </p:cBhvr>
                                      <p:to x="100000" y="80000"/>
                                    </p:animScale>
                                    <p:animScale>
                                      <p:cBhvr>
                                        <p:cTn id="16" dur="166" decel="50000">
                                          <p:stCondLst>
                                            <p:cond delay="1338"/>
                                          </p:stCondLst>
                                        </p:cTn>
                                        <p:tgtEl>
                                          <p:spTgt spid="126978"/>
                                        </p:tgtEl>
                                      </p:cBhvr>
                                      <p:to x="100000" y="100000"/>
                                    </p:animScale>
                                    <p:animScale>
                                      <p:cBhvr>
                                        <p:cTn id="17" dur="26">
                                          <p:stCondLst>
                                            <p:cond delay="1642"/>
                                          </p:stCondLst>
                                        </p:cTn>
                                        <p:tgtEl>
                                          <p:spTgt spid="126978"/>
                                        </p:tgtEl>
                                      </p:cBhvr>
                                      <p:to x="100000" y="90000"/>
                                    </p:animScale>
                                    <p:animScale>
                                      <p:cBhvr>
                                        <p:cTn id="18" dur="166" decel="50000">
                                          <p:stCondLst>
                                            <p:cond delay="1668"/>
                                          </p:stCondLst>
                                        </p:cTn>
                                        <p:tgtEl>
                                          <p:spTgt spid="126978"/>
                                        </p:tgtEl>
                                      </p:cBhvr>
                                      <p:to x="100000" y="100000"/>
                                    </p:animScale>
                                    <p:animScale>
                                      <p:cBhvr>
                                        <p:cTn id="19" dur="26">
                                          <p:stCondLst>
                                            <p:cond delay="1808"/>
                                          </p:stCondLst>
                                        </p:cTn>
                                        <p:tgtEl>
                                          <p:spTgt spid="126978"/>
                                        </p:tgtEl>
                                      </p:cBhvr>
                                      <p:to x="100000" y="95000"/>
                                    </p:animScale>
                                    <p:animScale>
                                      <p:cBhvr>
                                        <p:cTn id="20" dur="166" decel="50000">
                                          <p:stCondLst>
                                            <p:cond delay="1834"/>
                                          </p:stCondLst>
                                        </p:cTn>
                                        <p:tgtEl>
                                          <p:spTgt spid="126978"/>
                                        </p:tgtEl>
                                      </p:cBhvr>
                                      <p:to x="100000" y="100000"/>
                                    </p:animScale>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126979"/>
                                        </p:tgtEl>
                                        <p:attrNameLst>
                                          <p:attrName>style.visibility</p:attrName>
                                        </p:attrNameLst>
                                      </p:cBhvr>
                                      <p:to>
                                        <p:strVal val="visible"/>
                                      </p:to>
                                    </p:set>
                                    <p:animEffect transition="in" filter="dissolve">
                                      <p:cBhvr>
                                        <p:cTn id="24" dur="500"/>
                                        <p:tgtEl>
                                          <p:spTgt spid="12697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6982"/>
                                        </p:tgtEl>
                                        <p:attrNameLst>
                                          <p:attrName>style.visibility</p:attrName>
                                        </p:attrNameLst>
                                      </p:cBhvr>
                                      <p:to>
                                        <p:strVal val="visible"/>
                                      </p:to>
                                    </p:set>
                                    <p:animEffect transition="in" filter="fade">
                                      <p:cBhvr>
                                        <p:cTn id="29" dur="500"/>
                                        <p:tgtEl>
                                          <p:spTgt spid="126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26982"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矩形 128001"/>
          <p:cNvSpPr/>
          <p:nvPr/>
        </p:nvSpPr>
        <p:spPr>
          <a:xfrm>
            <a:off x="2667000" y="2057401"/>
            <a:ext cx="6705600" cy="391636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lgn="just">
              <a:buSzPct val="70000"/>
              <a:buFont typeface="Wingdings" panose="05000000000000000000" pitchFamily="2" charset="2"/>
              <a:buChar char="n"/>
              <a:defRPr/>
            </a:pPr>
            <a:r>
              <a:rPr lang="zh-CN" altLang="en-US" dirty="0">
                <a:effectLst>
                  <a:outerShdw blurRad="38100" dist="38100" dir="2700000">
                    <a:srgbClr val="C0C0C0"/>
                  </a:outerShdw>
                </a:effectLst>
                <a:latin typeface="Garamond" panose="02020404030301010803" pitchFamily="18" charset="0"/>
                <a:ea typeface="ˎ̥"/>
              </a:rPr>
              <a:t> </a:t>
            </a:r>
            <a:r>
              <a:rPr lang="zh-CN" altLang="en-US" sz="2400"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第一，矛盾的共性和个性相统一的关系，是矛盾问题的精髓。</a:t>
            </a:r>
          </a:p>
          <a:p>
            <a:pPr algn="just">
              <a:buSzPct val="70000"/>
              <a:buFont typeface="Wingdings" panose="05000000000000000000" pitchFamily="2" charset="2"/>
              <a:buChar char="n"/>
              <a:defRPr/>
            </a:pPr>
            <a:r>
              <a:rPr lang="zh-CN" altLang="en-US" sz="2400" dirty="0">
                <a:solidFill>
                  <a:schemeClr val="tx1"/>
                </a:solidFill>
                <a:latin typeface="楷体" panose="02010609060101010101" pitchFamily="49" charset="-122"/>
                <a:ea typeface="楷体" panose="02010609060101010101" pitchFamily="49" charset="-122"/>
              </a:rPr>
              <a:t>第二， 矛盾普遍性与特殊性关系原理，是我们党把马克思主义普遍原理同中国革命具体实际相结合的重要哲学基础，也是我们建设有中国特色社会主义的重要理论依据。</a:t>
            </a:r>
          </a:p>
          <a:p>
            <a:pPr algn="just">
              <a:buSzPct val="70000"/>
              <a:buFont typeface="Wingdings" panose="05000000000000000000" pitchFamily="2" charset="2"/>
              <a:buChar char="n"/>
              <a:defRPr/>
            </a:pPr>
            <a:r>
              <a:rPr lang="zh-CN" altLang="en-US" sz="2400" dirty="0">
                <a:solidFill>
                  <a:schemeClr val="tx1"/>
                </a:solidFill>
                <a:latin typeface="楷体" panose="02010609060101010101" pitchFamily="49" charset="-122"/>
                <a:ea typeface="楷体" panose="02010609060101010101" pitchFamily="49" charset="-122"/>
              </a:rPr>
              <a:t>第三，割裂二者关系</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会导致形而上学和相对主义、诡辩论</a:t>
            </a:r>
            <a:endParaRPr lang="en-US" altLang="zh-CN" sz="2400" dirty="0">
              <a:solidFill>
                <a:schemeClr val="tx1"/>
              </a:solidFill>
              <a:latin typeface="楷体" panose="02010609060101010101" pitchFamily="49" charset="-122"/>
              <a:ea typeface="楷体" panose="02010609060101010101" pitchFamily="49" charset="-122"/>
            </a:endParaRPr>
          </a:p>
          <a:p>
            <a:pPr algn="just">
              <a:buSzPct val="70000"/>
              <a:buFont typeface="Wingdings" panose="05000000000000000000" pitchFamily="2" charset="2"/>
              <a:buChar char="n"/>
              <a:defRPr/>
            </a:pPr>
            <a:endParaRPr lang="zh-CN" altLang="en-US" sz="2400" dirty="0">
              <a:latin typeface="宋体" panose="02010600030101010101" pitchFamily="2" charset="-122"/>
              <a:ea typeface="宋体" panose="02010600030101010101" pitchFamily="2" charset="-122"/>
            </a:endParaRPr>
          </a:p>
          <a:p>
            <a:pPr algn="just">
              <a:buSzPct val="70000"/>
              <a:buFont typeface="Wingdings" panose="05000000000000000000" pitchFamily="2" charset="2"/>
              <a:buChar char="n"/>
              <a:defRPr/>
            </a:pPr>
            <a:endParaRPr lang="zh-CN" altLang="en-US" sz="2400" dirty="0">
              <a:latin typeface="宋体" panose="02010600030101010101" pitchFamily="2" charset="-122"/>
              <a:ea typeface="宋体" panose="02010600030101010101" pitchFamily="2" charset="-122"/>
            </a:endParaRPr>
          </a:p>
        </p:txBody>
      </p:sp>
      <p:sp>
        <p:nvSpPr>
          <p:cNvPr id="128003" name="文本框 128002"/>
          <p:cNvSpPr txBox="1">
            <a:spLocks noChangeArrowheads="1"/>
          </p:cNvSpPr>
          <p:nvPr/>
        </p:nvSpPr>
        <p:spPr bwMode="auto">
          <a:xfrm>
            <a:off x="2683933" y="804334"/>
            <a:ext cx="7772400" cy="1219200"/>
          </a:xfrm>
          <a:prstGeom prst="rect">
            <a:avLst/>
          </a:prstGeom>
          <a:noFill/>
          <a:ln w="9525">
            <a:noFill/>
            <a:miter lim="800000"/>
          </a:ln>
        </p:spPr>
        <p:txBody>
          <a:bodyPr lIns="92075" tIns="46036" rIns="92075" bIns="46036" anchor="ctr"/>
          <a:lstStyle/>
          <a:p>
            <a:pPr>
              <a:spcBef>
                <a:spcPct val="50000"/>
              </a:spcBef>
              <a:buClr>
                <a:srgbClr val="000000"/>
              </a:buClr>
            </a:pPr>
            <a:r>
              <a:rPr lang="zh-CN" altLang="en-US" sz="3200" b="1" dirty="0">
                <a:solidFill>
                  <a:srgbClr val="006600"/>
                </a:solidFill>
                <a:latin typeface="Garamond" panose="02020404030301010803" pitchFamily="18" charset="0"/>
                <a:ea typeface="黑体" panose="02010609060101010101" pitchFamily="49" charset="-122"/>
              </a:rPr>
              <a:t>（</a:t>
            </a:r>
            <a:r>
              <a:rPr lang="en-US" altLang="zh-CN" sz="3200" b="1" dirty="0">
                <a:solidFill>
                  <a:srgbClr val="006600"/>
                </a:solidFill>
                <a:latin typeface="Garamond" panose="02020404030301010803" pitchFamily="18" charset="0"/>
                <a:ea typeface="黑体" panose="02010609060101010101" pitchFamily="49" charset="-122"/>
              </a:rPr>
              <a:t>3</a:t>
            </a:r>
            <a:r>
              <a:rPr lang="zh-CN" altLang="en-US" sz="3200" b="1" dirty="0">
                <a:solidFill>
                  <a:srgbClr val="006600"/>
                </a:solidFill>
                <a:latin typeface="Garamond" panose="02020404030301010803" pitchFamily="18" charset="0"/>
                <a:ea typeface="黑体" panose="02010609060101010101" pitchFamily="49" charset="-122"/>
              </a:rPr>
              <a:t>）矛盾普遍性与特殊性辩证关系原理</a:t>
            </a:r>
            <a:br>
              <a:rPr lang="zh-CN" altLang="en-US" sz="3200" b="1" dirty="0">
                <a:solidFill>
                  <a:srgbClr val="006600"/>
                </a:solidFill>
                <a:latin typeface="Garamond" panose="02020404030301010803" pitchFamily="18" charset="0"/>
                <a:ea typeface="黑体" panose="02010609060101010101" pitchFamily="49" charset="-122"/>
              </a:rPr>
            </a:br>
            <a:r>
              <a:rPr lang="zh-CN" altLang="en-US" sz="3200" b="1" dirty="0">
                <a:solidFill>
                  <a:srgbClr val="006600"/>
                </a:solidFill>
                <a:latin typeface="Garamond" panose="02020404030301010803" pitchFamily="18" charset="0"/>
                <a:ea typeface="黑体" panose="02010609060101010101" pitchFamily="49" charset="-122"/>
              </a:rPr>
              <a:t>的意义</a:t>
            </a:r>
            <a:endParaRPr lang="zh-CN" altLang="en-US" sz="3200" b="1" dirty="0">
              <a:solidFill>
                <a:srgbClr val="006600"/>
              </a:solidFill>
              <a:latin typeface="Verdana" panose="020B0604030504040204" pitchFamily="34" charset="0"/>
              <a:ea typeface="黑体" panose="02010609060101010101" pitchFamily="49" charset="-122"/>
            </a:endParaRPr>
          </a:p>
        </p:txBody>
      </p:sp>
      <p:sp>
        <p:nvSpPr>
          <p:cNvPr id="313347" name="矩形 128003"/>
          <p:cNvSpPr>
            <a:spLocks noChangeArrowheads="1"/>
          </p:cNvSpPr>
          <p:nvPr/>
        </p:nvSpPr>
        <p:spPr bwMode="auto">
          <a:xfrm rot="10800000">
            <a:off x="2895600" y="1905000"/>
            <a:ext cx="6553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313348" name="图片 128004" descr="jianzhu32副本"/>
          <p:cNvPicPr>
            <a:picLocks noChangeAspect="1"/>
          </p:cNvPicPr>
          <p:nvPr/>
        </p:nvPicPr>
        <p:blipFill>
          <a:blip r:embed="rId2"/>
          <a:srcRect/>
          <a:stretch>
            <a:fillRect/>
          </a:stretch>
        </p:blipFill>
        <p:spPr bwMode="auto">
          <a:xfrm>
            <a:off x="7926388" y="4729163"/>
            <a:ext cx="2455862" cy="1827212"/>
          </a:xfrm>
          <a:prstGeom prst="rect">
            <a:avLst/>
          </a:prstGeom>
          <a:noFill/>
          <a:ln w="9525">
            <a:no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8003"/>
                                        </p:tgtEl>
                                        <p:attrNameLst>
                                          <p:attrName>style.visibility</p:attrName>
                                        </p:attrNameLst>
                                      </p:cBhvr>
                                      <p:to>
                                        <p:strVal val="visible"/>
                                      </p:to>
                                    </p:set>
                                    <p:animEffect transition="in" filter="barn(inVertical)">
                                      <p:cBhvr>
                                        <p:cTn id="7" dur="500"/>
                                        <p:tgtEl>
                                          <p:spTgt spid="1280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8002"/>
                                        </p:tgtEl>
                                        <p:attrNameLst>
                                          <p:attrName>style.visibility</p:attrName>
                                        </p:attrNameLst>
                                      </p:cBhvr>
                                      <p:to>
                                        <p:strVal val="visible"/>
                                      </p:to>
                                    </p:set>
                                    <p:animEffect transition="in" filter="wipe(down)">
                                      <p:cBhvr>
                                        <p:cTn id="12" dur="500"/>
                                        <p:tgtEl>
                                          <p:spTgt spid="128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p:bldP spid="12800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矩形 130049"/>
          <p:cNvSpPr>
            <a:spLocks noChangeArrowheads="1"/>
          </p:cNvSpPr>
          <p:nvPr/>
        </p:nvSpPr>
        <p:spPr bwMode="auto">
          <a:xfrm>
            <a:off x="2819400" y="1905000"/>
            <a:ext cx="5080000" cy="579438"/>
          </a:xfrm>
          <a:prstGeom prst="rect">
            <a:avLst/>
          </a:prstGeom>
          <a:noFill/>
          <a:ln w="12700">
            <a:noFill/>
            <a:miter lim="800000"/>
          </a:ln>
        </p:spPr>
        <p:txBody>
          <a:bodyPr wrap="none">
            <a:spAutoFit/>
          </a:bodyPr>
          <a:lstStyle/>
          <a:p>
            <a:r>
              <a:rPr lang="zh-CN" altLang="en-US" sz="3200" b="1">
                <a:solidFill>
                  <a:schemeClr val="tx2"/>
                </a:solidFill>
                <a:latin typeface="Times New Roman" panose="02020603050405020304" pitchFamily="18" charset="0"/>
                <a:ea typeface="仿宋_GB2312"/>
                <a:cs typeface="仿宋_GB2312"/>
              </a:rPr>
              <a:t>（一）事物是质和量的统一</a:t>
            </a:r>
            <a:endParaRPr lang="zh-CN" altLang="en-US" b="1">
              <a:solidFill>
                <a:schemeClr val="tx2"/>
              </a:solidFill>
              <a:ea typeface="仿宋_GB2312"/>
              <a:cs typeface="仿宋_GB2312"/>
            </a:endParaRPr>
          </a:p>
        </p:txBody>
      </p:sp>
      <p:sp>
        <p:nvSpPr>
          <p:cNvPr id="314370" name="矩形 130050"/>
          <p:cNvSpPr>
            <a:spLocks noChangeArrowheads="1"/>
          </p:cNvSpPr>
          <p:nvPr/>
        </p:nvSpPr>
        <p:spPr bwMode="auto">
          <a:xfrm rot="10800000" flipV="1">
            <a:off x="3276600" y="1752600"/>
            <a:ext cx="6019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30052" name="文本框 130051"/>
          <p:cNvSpPr txBox="1">
            <a:spLocks noChangeArrowheads="1"/>
          </p:cNvSpPr>
          <p:nvPr/>
        </p:nvSpPr>
        <p:spPr bwMode="auto">
          <a:xfrm>
            <a:off x="2667000" y="2438400"/>
            <a:ext cx="7543800" cy="946150"/>
          </a:xfrm>
          <a:prstGeom prst="rect">
            <a:avLst/>
          </a:prstGeom>
          <a:noFill/>
          <a:ln w="9525">
            <a:noFill/>
            <a:miter lim="800000"/>
          </a:ln>
        </p:spPr>
        <p:txBody>
          <a:bodyPr>
            <a:spAutoFit/>
          </a:bodyPr>
          <a:lstStyle/>
          <a:p>
            <a:r>
              <a:rPr lang="en-US" altLang="zh-CN" sz="2800" b="1" dirty="0">
                <a:latin typeface="方正琥珀简体"/>
                <a:ea typeface="楷体_GB2312"/>
                <a:cs typeface="楷体_GB2312"/>
              </a:rPr>
              <a:t>  </a:t>
            </a:r>
            <a:r>
              <a:rPr lang="en-US" altLang="zh-CN" sz="2800" b="1" dirty="0">
                <a:solidFill>
                  <a:srgbClr val="F62E06"/>
                </a:solidFill>
                <a:latin typeface="方正琥珀简体"/>
                <a:ea typeface="楷体_GB2312"/>
                <a:cs typeface="楷体_GB2312"/>
              </a:rPr>
              <a:t>1.</a:t>
            </a:r>
            <a:r>
              <a:rPr lang="zh-CN" altLang="en-US" sz="2800" b="1" dirty="0">
                <a:solidFill>
                  <a:srgbClr val="F62E06"/>
                </a:solidFill>
                <a:latin typeface="方正琥珀简体"/>
                <a:ea typeface="楷体_GB2312"/>
                <a:cs typeface="楷体_GB2312"/>
              </a:rPr>
              <a:t>质</a:t>
            </a:r>
          </a:p>
          <a:p>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质是一事物区别于它事物的内在规定性。</a:t>
            </a:r>
            <a:endParaRPr lang="zh-CN" altLang="en-US" sz="2800" dirty="0">
              <a:latin typeface="楷体" panose="02010609060101010101" pitchFamily="49" charset="-122"/>
              <a:ea typeface="楷体" panose="02010609060101010101" pitchFamily="49" charset="-122"/>
              <a:cs typeface="楷体_GB2312"/>
            </a:endParaRPr>
          </a:p>
        </p:txBody>
      </p:sp>
      <p:pic>
        <p:nvPicPr>
          <p:cNvPr id="130053" name="图片 130052" descr="原始人制造工具01"/>
          <p:cNvPicPr>
            <a:picLocks noChangeAspect="1"/>
          </p:cNvPicPr>
          <p:nvPr/>
        </p:nvPicPr>
        <p:blipFill>
          <a:blip r:embed="rId2"/>
          <a:srcRect t="1855"/>
          <a:stretch>
            <a:fillRect/>
          </a:stretch>
        </p:blipFill>
        <p:spPr bwMode="auto">
          <a:xfrm>
            <a:off x="2667001" y="3581401"/>
            <a:ext cx="2970213" cy="2487613"/>
          </a:xfrm>
          <a:prstGeom prst="rect">
            <a:avLst/>
          </a:prstGeom>
          <a:noFill/>
          <a:ln w="9525">
            <a:solidFill>
              <a:srgbClr val="FFFFCC"/>
            </a:solidFill>
            <a:miter lim="800000"/>
            <a:headEnd/>
            <a:tailEnd/>
          </a:ln>
        </p:spPr>
      </p:pic>
      <p:sp>
        <p:nvSpPr>
          <p:cNvPr id="130054" name="文本框 130053"/>
          <p:cNvSpPr txBox="1">
            <a:spLocks noChangeArrowheads="1"/>
          </p:cNvSpPr>
          <p:nvPr/>
        </p:nvSpPr>
        <p:spPr bwMode="auto">
          <a:xfrm>
            <a:off x="5714999" y="3899536"/>
            <a:ext cx="3810000" cy="2441575"/>
          </a:xfrm>
          <a:prstGeom prst="rect">
            <a:avLst/>
          </a:prstGeom>
          <a:noFill/>
          <a:ln w="9525">
            <a:noFill/>
            <a:miter lim="800000"/>
          </a:ln>
        </p:spPr>
        <p:txBody>
          <a:bodyPr>
            <a:spAutoFit/>
          </a:bodyPr>
          <a:lstStyle/>
          <a:p>
            <a:pPr>
              <a:lnSpc>
                <a:spcPct val="110000"/>
              </a:lnSpc>
            </a:pPr>
            <a:r>
              <a:rPr lang="zh-CN" altLang="en-US" sz="2800" b="1" dirty="0">
                <a:solidFill>
                  <a:srgbClr val="FF6600"/>
                </a:solidFill>
                <a:latin typeface="楷体" panose="02010609060101010101" pitchFamily="49" charset="-122"/>
                <a:ea typeface="楷体" panose="02010609060101010101" pitchFamily="49" charset="-122"/>
                <a:cs typeface="方正大黑简体"/>
              </a:rPr>
              <a:t>案例：</a:t>
            </a:r>
            <a:r>
              <a:rPr lang="zh-CN" altLang="en-US" sz="2800" b="1" dirty="0">
                <a:latin typeface="楷体" panose="02010609060101010101" pitchFamily="49" charset="-122"/>
                <a:ea typeface="楷体" panose="02010609060101010101" pitchFamily="49" charset="-122"/>
                <a:cs typeface="方正大黑简体"/>
              </a:rPr>
              <a:t>人之所以区别于一般动物，就在于人是有语言、能思维、会制造和使用工具从事生产劳动的高级动物。</a:t>
            </a:r>
            <a:endParaRPr lang="zh-CN" altLang="en-US" sz="2800" dirty="0">
              <a:latin typeface="楷体" panose="02010609060101010101" pitchFamily="49" charset="-122"/>
              <a:ea typeface="楷体" panose="02010609060101010101" pitchFamily="49" charset="-122"/>
            </a:endParaRPr>
          </a:p>
        </p:txBody>
      </p:sp>
      <p:sp>
        <p:nvSpPr>
          <p:cNvPr id="314374" name="矩形 130054"/>
          <p:cNvSpPr>
            <a:spLocks noChangeArrowheads="1"/>
          </p:cNvSpPr>
          <p:nvPr/>
        </p:nvSpPr>
        <p:spPr bwMode="auto">
          <a:xfrm>
            <a:off x="2514600" y="1044575"/>
            <a:ext cx="7772400" cy="641350"/>
          </a:xfrm>
          <a:prstGeom prst="rect">
            <a:avLst/>
          </a:prstGeom>
          <a:noFill/>
          <a:ln w="9525">
            <a:noFill/>
            <a:miter lim="800000"/>
          </a:ln>
        </p:spPr>
        <p:txBody>
          <a:bodyPr>
            <a:spAutoFit/>
          </a:bodyPr>
          <a:lstStyle/>
          <a:p>
            <a:pPr algn="just">
              <a:spcBef>
                <a:spcPct val="20000"/>
              </a:spcBef>
            </a:pPr>
            <a:r>
              <a:rPr lang="zh-CN" altLang="en-US" sz="3600" b="1" dirty="0">
                <a:solidFill>
                  <a:srgbClr val="006600"/>
                </a:solidFill>
                <a:ea typeface="黑体" panose="02010609060101010101" pitchFamily="49" charset="-122"/>
              </a:rPr>
              <a:t>二、质量互变规律</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dissolve">
                                      <p:cBhvr>
                                        <p:cTn id="7" dur="500"/>
                                        <p:tgtEl>
                                          <p:spTgt spid="13005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30053"/>
                                        </p:tgtEl>
                                        <p:attrNameLst>
                                          <p:attrName>style.visibility</p:attrName>
                                        </p:attrNameLst>
                                      </p:cBhvr>
                                      <p:to>
                                        <p:strVal val="visible"/>
                                      </p:to>
                                    </p:set>
                                    <p:anim calcmode="lin" valueType="num">
                                      <p:cBhvr additive="base">
                                        <p:cTn id="11" dur="500" fill="hold"/>
                                        <p:tgtEl>
                                          <p:spTgt spid="130053"/>
                                        </p:tgtEl>
                                        <p:attrNameLst>
                                          <p:attrName>ppt_x</p:attrName>
                                        </p:attrNameLst>
                                      </p:cBhvr>
                                      <p:tavLst>
                                        <p:tav tm="0">
                                          <p:val>
                                            <p:strVal val="0-#ppt_w/2"/>
                                          </p:val>
                                        </p:tav>
                                        <p:tav tm="100000">
                                          <p:val>
                                            <p:strVal val="#ppt_x"/>
                                          </p:val>
                                        </p:tav>
                                      </p:tavLst>
                                    </p:anim>
                                    <p:anim calcmode="lin" valueType="num">
                                      <p:cBhvr additive="base">
                                        <p:cTn id="12" dur="500" fill="hold"/>
                                        <p:tgtEl>
                                          <p:spTgt spid="13005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30054"/>
                                        </p:tgtEl>
                                        <p:attrNameLst>
                                          <p:attrName>style.visibility</p:attrName>
                                        </p:attrNameLst>
                                      </p:cBhvr>
                                      <p:to>
                                        <p:strVal val="visible"/>
                                      </p:to>
                                    </p:set>
                                    <p:anim calcmode="lin" valueType="num">
                                      <p:cBhvr additive="base">
                                        <p:cTn id="16" dur="500" fill="hold"/>
                                        <p:tgtEl>
                                          <p:spTgt spid="130054"/>
                                        </p:tgtEl>
                                        <p:attrNameLst>
                                          <p:attrName>ppt_x</p:attrName>
                                        </p:attrNameLst>
                                      </p:cBhvr>
                                      <p:tavLst>
                                        <p:tav tm="0">
                                          <p:val>
                                            <p:strVal val="1+#ppt_w/2"/>
                                          </p:val>
                                        </p:tav>
                                        <p:tav tm="100000">
                                          <p:val>
                                            <p:strVal val="#ppt_x"/>
                                          </p:val>
                                        </p:tav>
                                      </p:tavLst>
                                    </p:anim>
                                    <p:anim calcmode="lin" valueType="num">
                                      <p:cBhvr additive="base">
                                        <p:cTn id="17" dur="500" fill="hold"/>
                                        <p:tgtEl>
                                          <p:spTgt spid="130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p:bldP spid="130054"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文本占位符 267266"/>
          <p:cNvSpPr>
            <a:spLocks noGrp="1"/>
          </p:cNvSpPr>
          <p:nvPr>
            <p:ph type="body" idx="4294967295"/>
          </p:nvPr>
        </p:nvSpPr>
        <p:spPr>
          <a:xfrm>
            <a:off x="2280921" y="1940561"/>
            <a:ext cx="7848600" cy="3322320"/>
          </a:xfrm>
        </p:spPr>
        <p:txBody>
          <a:bodyPr>
            <a:normAutofit fontScale="92500"/>
          </a:bodyPr>
          <a:lstStyle/>
          <a:p>
            <a:pPr eaLnBrk="1" hangingPunct="1"/>
            <a:r>
              <a:rPr lang="zh-CN" altLang="en-US" dirty="0"/>
              <a:t>   </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cs typeface="楷体_GB2312"/>
              </a:rPr>
              <a:t>属性是质的外部表现，是一事物与它物相互比较而表现出的质。它分为本质属性和非本质属性。</a:t>
            </a:r>
          </a:p>
          <a:p>
            <a:pPr eaLnBrk="1" hangingPunct="1"/>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）研究事物的质有重要意义：</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en-US" altLang="zh-CN" sz="2800" dirty="0">
                <a:latin typeface="楷体" panose="02010609060101010101" pitchFamily="49" charset="-122"/>
                <a:ea typeface="楷体" panose="02010609060101010101" pitchFamily="49" charset="-122"/>
                <a:cs typeface="楷体_GB2312"/>
              </a:rPr>
              <a:t> </a:t>
            </a:r>
            <a:r>
              <a:rPr lang="zh-CN" altLang="en-US" sz="2800" dirty="0">
                <a:latin typeface="楷体" panose="02010609060101010101" pitchFamily="49" charset="-122"/>
                <a:ea typeface="楷体" panose="02010609060101010101" pitchFamily="49" charset="-122"/>
                <a:cs typeface="楷体_GB2312"/>
              </a:rPr>
              <a:t>第一，它是区分不同事物的依据；</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en-US" altLang="zh-CN" sz="2800" dirty="0">
                <a:latin typeface="楷体" panose="02010609060101010101" pitchFamily="49" charset="-122"/>
                <a:ea typeface="楷体" panose="02010609060101010101" pitchFamily="49" charset="-122"/>
                <a:cs typeface="楷体_GB2312"/>
              </a:rPr>
              <a:t> </a:t>
            </a:r>
            <a:r>
              <a:rPr lang="zh-CN" altLang="en-US" sz="2800" dirty="0">
                <a:latin typeface="楷体" panose="02010609060101010101" pitchFamily="49" charset="-122"/>
                <a:ea typeface="楷体" panose="02010609060101010101" pitchFamily="49" charset="-122"/>
                <a:cs typeface="楷体_GB2312"/>
              </a:rPr>
              <a:t>第二，定性分析是定量分析的前提。</a:t>
            </a:r>
          </a:p>
          <a:p>
            <a:pPr eaLnBrk="1" hangingPunct="1"/>
            <a:endParaRPr lang="zh-CN" altLang="en-US"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     </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8705">
                                            <p:txEl>
                                              <p:pRg st="0" end="0"/>
                                            </p:txEl>
                                          </p:spTgt>
                                        </p:tgtEl>
                                        <p:attrNameLst>
                                          <p:attrName>style.visibility</p:attrName>
                                        </p:attrNameLst>
                                      </p:cBhvr>
                                      <p:to>
                                        <p:strVal val="visible"/>
                                      </p:to>
                                    </p:set>
                                    <p:animEffect transition="in" filter="barn(inVertical)">
                                      <p:cBhvr>
                                        <p:cTn id="7" dur="500"/>
                                        <p:tgtEl>
                                          <p:spTgt spid="3287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8705">
                                            <p:txEl>
                                              <p:pRg st="1" end="1"/>
                                            </p:txEl>
                                          </p:spTgt>
                                        </p:tgtEl>
                                        <p:attrNameLst>
                                          <p:attrName>style.visibility</p:attrName>
                                        </p:attrNameLst>
                                      </p:cBhvr>
                                      <p:to>
                                        <p:strVal val="visible"/>
                                      </p:to>
                                    </p:set>
                                    <p:animEffect transition="in" filter="barn(inVertical)">
                                      <p:cBhvr>
                                        <p:cTn id="12" dur="500"/>
                                        <p:tgtEl>
                                          <p:spTgt spid="3287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8705">
                                            <p:txEl>
                                              <p:pRg st="2" end="2"/>
                                            </p:txEl>
                                          </p:spTgt>
                                        </p:tgtEl>
                                        <p:attrNameLst>
                                          <p:attrName>style.visibility</p:attrName>
                                        </p:attrNameLst>
                                      </p:cBhvr>
                                      <p:to>
                                        <p:strVal val="visible"/>
                                      </p:to>
                                    </p:set>
                                    <p:animEffect transition="in" filter="barn(inVertical)">
                                      <p:cBhvr>
                                        <p:cTn id="17" dur="500"/>
                                        <p:tgtEl>
                                          <p:spTgt spid="3287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28705">
                                            <p:txEl>
                                              <p:pRg st="3" end="3"/>
                                            </p:txEl>
                                          </p:spTgt>
                                        </p:tgtEl>
                                        <p:attrNameLst>
                                          <p:attrName>style.visibility</p:attrName>
                                        </p:attrNameLst>
                                      </p:cBhvr>
                                      <p:to>
                                        <p:strVal val="visible"/>
                                      </p:to>
                                    </p:set>
                                    <p:animEffect transition="in" filter="barn(inVertical)">
                                      <p:cBhvr>
                                        <p:cTn id="22" dur="500"/>
                                        <p:tgtEl>
                                          <p:spTgt spid="3287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28705">
                                            <p:txEl>
                                              <p:pRg st="5" end="5"/>
                                            </p:txEl>
                                          </p:spTgt>
                                        </p:tgtEl>
                                        <p:attrNameLst>
                                          <p:attrName>style.visibility</p:attrName>
                                        </p:attrNameLst>
                                      </p:cBhvr>
                                      <p:to>
                                        <p:strVal val="visible"/>
                                      </p:to>
                                    </p:set>
                                    <p:animEffect transition="in" filter="barn(inVertical)">
                                      <p:cBhvr>
                                        <p:cTn id="27" dur="500"/>
                                        <p:tgtEl>
                                          <p:spTgt spid="3287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5"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文本框 131073"/>
          <p:cNvSpPr txBox="1">
            <a:spLocks noChangeArrowheads="1"/>
          </p:cNvSpPr>
          <p:nvPr/>
        </p:nvSpPr>
        <p:spPr bwMode="auto">
          <a:xfrm>
            <a:off x="2743200" y="1600200"/>
            <a:ext cx="6858000" cy="2412968"/>
          </a:xfrm>
          <a:prstGeom prst="rect">
            <a:avLst/>
          </a:prstGeom>
          <a:noFill/>
          <a:ln w="9525">
            <a:noFill/>
            <a:miter lim="800000"/>
          </a:ln>
        </p:spPr>
        <p:txBody>
          <a:bodyPr>
            <a:spAutoFit/>
          </a:bodyPr>
          <a:lstStyle/>
          <a:p>
            <a:pPr>
              <a:lnSpc>
                <a:spcPct val="130000"/>
              </a:lnSpc>
            </a:pPr>
            <a:r>
              <a:rPr lang="zh-CN" altLang="en-US" sz="3200" dirty="0">
                <a:latin typeface="方正琥珀简体"/>
                <a:ea typeface="方正琥珀简体"/>
                <a:cs typeface="方正琥珀简体"/>
              </a:rPr>
              <a:t> </a:t>
            </a:r>
            <a:r>
              <a:rPr lang="zh-CN" altLang="en-US" sz="3200" dirty="0">
                <a:latin typeface="楷体" panose="02010609060101010101" pitchFamily="49" charset="-122"/>
                <a:ea typeface="楷体" panose="02010609060101010101" pitchFamily="49" charset="-122"/>
                <a:cs typeface="方正琥珀简体"/>
              </a:rPr>
              <a:t>（</a:t>
            </a:r>
            <a:r>
              <a:rPr lang="en-US" altLang="zh-CN" sz="3200" dirty="0">
                <a:latin typeface="楷体" panose="02010609060101010101" pitchFamily="49" charset="-122"/>
                <a:ea typeface="楷体" panose="02010609060101010101" pitchFamily="49" charset="-122"/>
                <a:cs typeface="方正琥珀简体"/>
              </a:rPr>
              <a:t>1</a:t>
            </a:r>
            <a:r>
              <a:rPr lang="zh-CN" altLang="en-US" sz="3200" dirty="0">
                <a:latin typeface="楷体" panose="02010609060101010101" pitchFamily="49" charset="-122"/>
                <a:ea typeface="楷体" panose="02010609060101010101" pitchFamily="49" charset="-122"/>
                <a:cs typeface="方正琥珀简体"/>
              </a:rPr>
              <a:t>）</a:t>
            </a:r>
            <a:r>
              <a:rPr lang="zh-CN" altLang="en-US" sz="2800" b="1" dirty="0">
                <a:latin typeface="楷体" panose="02010609060101010101" pitchFamily="49" charset="-122"/>
                <a:ea typeface="楷体" panose="02010609060101010101" pitchFamily="49" charset="-122"/>
                <a:cs typeface="楷体_GB2312"/>
              </a:rPr>
              <a:t>量是事物的规模、程度、速度，以及它的构成成分在空间上的排列组合等可以用数量关系表现的规定性。内涵的量和外延的量。</a:t>
            </a:r>
            <a:endParaRPr lang="zh-CN" altLang="en-US" sz="2800" dirty="0">
              <a:latin typeface="楷体" panose="02010609060101010101" pitchFamily="49" charset="-122"/>
              <a:ea typeface="楷体" panose="02010609060101010101" pitchFamily="49" charset="-122"/>
              <a:cs typeface="楷体_GB2312"/>
            </a:endParaRPr>
          </a:p>
        </p:txBody>
      </p:sp>
      <p:sp>
        <p:nvSpPr>
          <p:cNvPr id="316418" name="矩形 131074"/>
          <p:cNvSpPr>
            <a:spLocks noChangeArrowheads="1"/>
          </p:cNvSpPr>
          <p:nvPr/>
        </p:nvSpPr>
        <p:spPr bwMode="auto">
          <a:xfrm>
            <a:off x="3276600" y="941389"/>
            <a:ext cx="5486400" cy="579437"/>
          </a:xfrm>
          <a:prstGeom prst="rect">
            <a:avLst/>
          </a:prstGeom>
          <a:noFill/>
          <a:ln w="12700">
            <a:noFill/>
            <a:miter lim="800000"/>
          </a:ln>
        </p:spPr>
        <p:txBody>
          <a:bodyPr>
            <a:spAutoFit/>
          </a:bodyPr>
          <a:lstStyle/>
          <a:p>
            <a:r>
              <a:rPr lang="en-US" altLang="zh-CN" sz="3200" b="1" dirty="0">
                <a:solidFill>
                  <a:srgbClr val="F62E06"/>
                </a:solidFill>
                <a:latin typeface="黑体" panose="02010609060101010101" pitchFamily="49" charset="-122"/>
                <a:ea typeface="黑体" panose="02010609060101010101" pitchFamily="49" charset="-122"/>
              </a:rPr>
              <a:t>2.</a:t>
            </a:r>
            <a:r>
              <a:rPr lang="zh-CN" altLang="en-US" sz="3200" b="1" dirty="0">
                <a:solidFill>
                  <a:srgbClr val="F62E06"/>
                </a:solidFill>
                <a:latin typeface="黑体" panose="02010609060101010101" pitchFamily="49" charset="-122"/>
                <a:ea typeface="黑体" panose="02010609060101010101" pitchFamily="49" charset="-122"/>
              </a:rPr>
              <a:t>量</a:t>
            </a:r>
            <a:endParaRPr lang="zh-CN" altLang="en-US" dirty="0">
              <a:solidFill>
                <a:srgbClr val="F62E06"/>
              </a:solidFill>
              <a:latin typeface="黑体" panose="02010609060101010101" pitchFamily="49" charset="-122"/>
              <a:ea typeface="黑体" panose="02010609060101010101" pitchFamily="49" charset="-122"/>
            </a:endParaRPr>
          </a:p>
        </p:txBody>
      </p:sp>
      <p:sp>
        <p:nvSpPr>
          <p:cNvPr id="316419" name="矩形 131075"/>
          <p:cNvSpPr>
            <a:spLocks noChangeArrowheads="1"/>
          </p:cNvSpPr>
          <p:nvPr/>
        </p:nvSpPr>
        <p:spPr bwMode="auto">
          <a:xfrm rot="10800000" flipV="1">
            <a:off x="3429000" y="1524000"/>
            <a:ext cx="4343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131077" name="图片 131076" descr="未标题-2"/>
          <p:cNvPicPr>
            <a:picLocks noChangeAspect="1"/>
          </p:cNvPicPr>
          <p:nvPr/>
        </p:nvPicPr>
        <p:blipFill>
          <a:blip r:embed="rId2"/>
          <a:srcRect/>
          <a:stretch>
            <a:fillRect/>
          </a:stretch>
        </p:blipFill>
        <p:spPr bwMode="auto">
          <a:xfrm>
            <a:off x="2743200" y="4142582"/>
            <a:ext cx="2362200" cy="2360612"/>
          </a:xfrm>
          <a:prstGeom prst="rect">
            <a:avLst/>
          </a:prstGeom>
          <a:noFill/>
          <a:ln w="9525">
            <a:noFill/>
            <a:miter lim="800000"/>
            <a:headEnd/>
            <a:tailEnd/>
          </a:ln>
        </p:spPr>
      </p:pic>
      <p:pic>
        <p:nvPicPr>
          <p:cNvPr id="131078" name="图片 131077" descr="地球公转"/>
          <p:cNvPicPr>
            <a:picLocks noChangeAspect="1"/>
          </p:cNvPicPr>
          <p:nvPr/>
        </p:nvPicPr>
        <p:blipFill>
          <a:blip r:embed="rId3"/>
          <a:srcRect l="27507" t="20383" r="6017" b="3185"/>
          <a:stretch>
            <a:fillRect/>
          </a:stretch>
        </p:blipFill>
        <p:spPr bwMode="auto">
          <a:xfrm>
            <a:off x="7010401" y="3733801"/>
            <a:ext cx="2513013" cy="2341563"/>
          </a:xfrm>
          <a:prstGeom prst="rect">
            <a:avLst/>
          </a:prstGeom>
          <a:noFill/>
          <a:ln w="9525">
            <a:solidFill>
              <a:srgbClr val="FFFFCC"/>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dissolve">
                                      <p:cBhvr>
                                        <p:cTn id="7" dur="500"/>
                                        <p:tgtEl>
                                          <p:spTgt spid="131074"/>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131077"/>
                                        </p:tgtEl>
                                        <p:attrNameLst>
                                          <p:attrName>style.visibility</p:attrName>
                                        </p:attrNameLst>
                                      </p:cBhvr>
                                      <p:to>
                                        <p:strVal val="visible"/>
                                      </p:to>
                                    </p:set>
                                    <p:anim calcmode="lin" valueType="num">
                                      <p:cBhvr>
                                        <p:cTn id="11" dur="500" fill="hold"/>
                                        <p:tgtEl>
                                          <p:spTgt spid="131077"/>
                                        </p:tgtEl>
                                        <p:attrNameLst>
                                          <p:attrName>ppt_w</p:attrName>
                                        </p:attrNameLst>
                                      </p:cBhvr>
                                      <p:tavLst>
                                        <p:tav tm="0">
                                          <p:val>
                                            <p:strVal val="4/3*#ppt_w"/>
                                          </p:val>
                                        </p:tav>
                                        <p:tav tm="100000">
                                          <p:val>
                                            <p:strVal val="#ppt_w"/>
                                          </p:val>
                                        </p:tav>
                                      </p:tavLst>
                                    </p:anim>
                                    <p:anim calcmode="lin" valueType="num">
                                      <p:cBhvr>
                                        <p:cTn id="12" dur="500" fill="hold"/>
                                        <p:tgtEl>
                                          <p:spTgt spid="131077"/>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4" presetClass="entr" presetSubtype="16" fill="hold" nodeType="afterEffect">
                                  <p:stCondLst>
                                    <p:cond delay="0"/>
                                  </p:stCondLst>
                                  <p:childTnLst>
                                    <p:set>
                                      <p:cBhvr>
                                        <p:cTn id="15" dur="1" fill="hold">
                                          <p:stCondLst>
                                            <p:cond delay="0"/>
                                          </p:stCondLst>
                                        </p:cTn>
                                        <p:tgtEl>
                                          <p:spTgt spid="131078"/>
                                        </p:tgtEl>
                                        <p:attrNameLst>
                                          <p:attrName>style.visibility</p:attrName>
                                        </p:attrNameLst>
                                      </p:cBhvr>
                                      <p:to>
                                        <p:strVal val="visible"/>
                                      </p:to>
                                    </p:set>
                                    <p:animEffect transition="in" filter="box(in)">
                                      <p:cBhvr>
                                        <p:cTn id="16" dur="500"/>
                                        <p:tgtEl>
                                          <p:spTgt spid="13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noChangeArrowheads="1"/>
          </p:cNvSpPr>
          <p:nvPr>
            <p:ph type="title"/>
          </p:nvPr>
        </p:nvSpPr>
        <p:spPr>
          <a:xfrm>
            <a:off x="3434557" y="217487"/>
            <a:ext cx="4208462" cy="752475"/>
          </a:xfrm>
          <a:solidFill>
            <a:schemeClr val="accent2"/>
          </a:solidFill>
        </p:spPr>
        <p:txBody>
          <a:bodyPr anchorCtr="1">
            <a:normAutofit fontScale="90000"/>
          </a:bodyPr>
          <a:lstStyle/>
          <a:p>
            <a:pPr algn="ctr">
              <a:defRPr/>
            </a:pPr>
            <a:br>
              <a:rPr lang="en-US" altLang="zh-CN" dirty="0"/>
            </a:br>
            <a:br>
              <a:rPr lang="zh-CN" altLang="en-US" b="1" dirty="0">
                <a:solidFill>
                  <a:schemeClr val="tx1"/>
                </a:solidFill>
                <a:effectLst>
                  <a:outerShdw blurRad="38100" dist="19050" dir="2700000" algn="tl" rotWithShape="0">
                    <a:schemeClr val="dk1">
                      <a:alpha val="40000"/>
                    </a:schemeClr>
                  </a:outerShdw>
                </a:effectLst>
              </a:rPr>
            </a:br>
            <a:r>
              <a:rPr lang="zh-CN" altLang="en-US" sz="4400" dirty="0">
                <a:solidFill>
                  <a:srgbClr val="FF0000"/>
                </a:solidFill>
                <a:effectLst>
                  <a:outerShdw blurRad="38100" dist="19050" dir="2700000" algn="tl" rotWithShape="0">
                    <a:schemeClr val="dk1">
                      <a:alpha val="40000"/>
                    </a:schemeClr>
                  </a:outerShdw>
                </a:effectLst>
              </a:rPr>
              <a:t>二、回到马克思</a:t>
            </a:r>
            <a:endParaRPr lang="zh-CN" altLang="en-US" sz="4400" b="1" dirty="0">
              <a:solidFill>
                <a:schemeClr val="tx1"/>
              </a:solidFill>
              <a:effectLst>
                <a:outerShdw blurRad="38100" dist="19050" dir="2700000" algn="tl" rotWithShape="0">
                  <a:schemeClr val="dk1">
                    <a:alpha val="40000"/>
                  </a:schemeClr>
                </a:outerShdw>
              </a:effectLst>
            </a:endParaRPr>
          </a:p>
        </p:txBody>
      </p:sp>
      <p:pic>
        <p:nvPicPr>
          <p:cNvPr id="39938" name="Picture 3" descr="C:\Users\lenovo\Desktop\2387166_195547072_2.jpg"/>
          <p:cNvPicPr>
            <a:picLocks noGrp="1" noChangeAspect="1" noChangeArrowheads="1"/>
          </p:cNvPicPr>
          <p:nvPr/>
        </p:nvPicPr>
        <p:blipFill>
          <a:blip r:embed="rId3"/>
          <a:srcRect/>
          <a:stretch>
            <a:fillRect/>
          </a:stretch>
        </p:blipFill>
        <p:spPr bwMode="auto">
          <a:xfrm>
            <a:off x="2152650" y="1738313"/>
            <a:ext cx="3386138" cy="4525962"/>
          </a:xfrm>
          <a:prstGeom prst="rect">
            <a:avLst/>
          </a:prstGeom>
          <a:noFill/>
          <a:ln w="9525">
            <a:noFill/>
            <a:miter lim="800000"/>
            <a:headEnd/>
            <a:tailEnd/>
          </a:ln>
        </p:spPr>
      </p:pic>
      <p:sp>
        <p:nvSpPr>
          <p:cNvPr id="39939" name="文本框 3"/>
          <p:cNvSpPr txBox="1">
            <a:spLocks noChangeArrowheads="1"/>
          </p:cNvSpPr>
          <p:nvPr/>
        </p:nvSpPr>
        <p:spPr bwMode="auto">
          <a:xfrm>
            <a:off x="6699250" y="3797301"/>
            <a:ext cx="3429000" cy="1383665"/>
          </a:xfrm>
          <a:prstGeom prst="rect">
            <a:avLst/>
          </a:prstGeom>
          <a:noFill/>
          <a:ln w="9525">
            <a:noFill/>
            <a:miter lim="800000"/>
          </a:ln>
        </p:spPr>
        <p:txBody>
          <a:bodyPr>
            <a:spAutoFit/>
          </a:bodyPr>
          <a:lstStyle/>
          <a:p>
            <a:r>
              <a:rPr lang="en-US" altLang="zh-CN" sz="2800" b="1" dirty="0">
                <a:solidFill>
                  <a:srgbClr val="000000"/>
                </a:solidFill>
                <a:ea typeface="黑体" panose="02010609060101010101" pitchFamily="49" charset="-122"/>
                <a:sym typeface="+mn-ea"/>
              </a:rPr>
              <a:t>1818</a:t>
            </a:r>
            <a:r>
              <a:rPr lang="zh-CN" altLang="en-US" sz="2800" b="1" dirty="0">
                <a:solidFill>
                  <a:srgbClr val="000000"/>
                </a:solidFill>
                <a:ea typeface="黑体" panose="02010609060101010101" pitchFamily="49" charset="-122"/>
                <a:sym typeface="+mn-ea"/>
              </a:rPr>
              <a:t>年</a:t>
            </a:r>
            <a:r>
              <a:rPr lang="en-US" altLang="zh-CN" sz="2800" b="1" dirty="0">
                <a:solidFill>
                  <a:srgbClr val="000000"/>
                </a:solidFill>
                <a:ea typeface="黑体" panose="02010609060101010101" pitchFamily="49" charset="-122"/>
                <a:sym typeface="+mn-ea"/>
              </a:rPr>
              <a:t>5</a:t>
            </a:r>
            <a:r>
              <a:rPr lang="zh-CN" altLang="en-US" sz="2800" b="1" dirty="0">
                <a:solidFill>
                  <a:srgbClr val="000000"/>
                </a:solidFill>
                <a:ea typeface="黑体" panose="02010609060101010101" pitchFamily="49" charset="-122"/>
                <a:sym typeface="+mn-ea"/>
              </a:rPr>
              <a:t>月</a:t>
            </a:r>
            <a:r>
              <a:rPr lang="en-US" altLang="zh-CN" sz="2800" b="1" dirty="0">
                <a:solidFill>
                  <a:srgbClr val="000000"/>
                </a:solidFill>
                <a:ea typeface="黑体" panose="02010609060101010101" pitchFamily="49" charset="-122"/>
                <a:sym typeface="+mn-ea"/>
              </a:rPr>
              <a:t>5</a:t>
            </a:r>
            <a:r>
              <a:rPr lang="zh-CN" altLang="en-US" sz="2800" b="1" dirty="0">
                <a:solidFill>
                  <a:srgbClr val="000000"/>
                </a:solidFill>
                <a:ea typeface="黑体" panose="02010609060101010101" pitchFamily="49" charset="-122"/>
                <a:sym typeface="+mn-ea"/>
              </a:rPr>
              <a:t>日</a:t>
            </a:r>
            <a:r>
              <a:rPr lang="en-US" altLang="zh-CN" sz="2800" b="1" dirty="0">
                <a:solidFill>
                  <a:srgbClr val="000000"/>
                </a:solidFill>
                <a:ea typeface="黑体" panose="02010609060101010101" pitchFamily="49" charset="-122"/>
                <a:sym typeface="+mn-ea"/>
              </a:rPr>
              <a:t>——</a:t>
            </a:r>
            <a:endParaRPr lang="en-US" altLang="zh-CN" sz="2800" b="1" dirty="0">
              <a:solidFill>
                <a:srgbClr val="000000"/>
              </a:solidFill>
              <a:ea typeface="黑体" panose="02010609060101010101" pitchFamily="49" charset="-122"/>
            </a:endParaRPr>
          </a:p>
          <a:p>
            <a:r>
              <a:rPr lang="en-US" altLang="zh-CN" sz="2800" b="1" dirty="0">
                <a:solidFill>
                  <a:srgbClr val="000000"/>
                </a:solidFill>
                <a:ea typeface="黑体" panose="02010609060101010101" pitchFamily="49" charset="-122"/>
                <a:sym typeface="+mn-ea"/>
              </a:rPr>
              <a:t>1883</a:t>
            </a:r>
            <a:r>
              <a:rPr lang="zh-CN" altLang="en-US" sz="2800" b="1" dirty="0">
                <a:solidFill>
                  <a:srgbClr val="000000"/>
                </a:solidFill>
                <a:ea typeface="黑体" panose="02010609060101010101" pitchFamily="49" charset="-122"/>
                <a:sym typeface="+mn-ea"/>
              </a:rPr>
              <a:t>年</a:t>
            </a:r>
            <a:r>
              <a:rPr lang="en-US" altLang="zh-CN" sz="2800" b="1" dirty="0">
                <a:solidFill>
                  <a:srgbClr val="000000"/>
                </a:solidFill>
                <a:ea typeface="黑体" panose="02010609060101010101" pitchFamily="49" charset="-122"/>
                <a:sym typeface="+mn-ea"/>
              </a:rPr>
              <a:t>3</a:t>
            </a:r>
            <a:r>
              <a:rPr lang="zh-CN" altLang="en-US" sz="2800" b="1" dirty="0">
                <a:solidFill>
                  <a:srgbClr val="000000"/>
                </a:solidFill>
                <a:ea typeface="黑体" panose="02010609060101010101" pitchFamily="49" charset="-122"/>
                <a:sym typeface="+mn-ea"/>
              </a:rPr>
              <a:t>月</a:t>
            </a:r>
            <a:r>
              <a:rPr lang="en-US" altLang="zh-CN" sz="2800" b="1" dirty="0">
                <a:solidFill>
                  <a:srgbClr val="000000"/>
                </a:solidFill>
                <a:ea typeface="黑体" panose="02010609060101010101" pitchFamily="49" charset="-122"/>
                <a:sym typeface="+mn-ea"/>
              </a:rPr>
              <a:t>14</a:t>
            </a:r>
            <a:r>
              <a:rPr lang="zh-CN" altLang="en-US" sz="2800" b="1" dirty="0">
                <a:solidFill>
                  <a:srgbClr val="000000"/>
                </a:solidFill>
                <a:ea typeface="黑体" panose="02010609060101010101" pitchFamily="49" charset="-122"/>
                <a:sym typeface="+mn-ea"/>
              </a:rPr>
              <a:t>日</a:t>
            </a:r>
            <a:endParaRPr lang="en-US" altLang="zh-CN" sz="2800" b="1" dirty="0">
              <a:solidFill>
                <a:srgbClr val="000000"/>
              </a:solidFill>
              <a:ea typeface="黑体" panose="02010609060101010101" pitchFamily="49" charset="-122"/>
            </a:endParaRPr>
          </a:p>
          <a:p>
            <a:r>
              <a:rPr lang="zh-CN" altLang="en-US" sz="2800" b="1" dirty="0">
                <a:solidFill>
                  <a:srgbClr val="000000"/>
                </a:solidFill>
                <a:ea typeface="黑体" panose="02010609060101010101" pitchFamily="49" charset="-122"/>
              </a:rPr>
              <a:t>（金牛座）</a:t>
            </a:r>
          </a:p>
        </p:txBody>
      </p:sp>
    </p:spTree>
    <p:custDataLst>
      <p:tags r:id="rId1"/>
    </p:custDataLst>
  </p:cSld>
  <p:clrMapOvr>
    <a:masterClrMapping/>
  </p:clrMapOvr>
  <p:transition>
    <p:cut thruBlk="1"/>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文本框 132097"/>
          <p:cNvSpPr txBox="1">
            <a:spLocks noChangeArrowheads="1"/>
          </p:cNvSpPr>
          <p:nvPr/>
        </p:nvSpPr>
        <p:spPr bwMode="auto">
          <a:xfrm>
            <a:off x="2743200" y="1600201"/>
            <a:ext cx="6858000" cy="1160463"/>
          </a:xfrm>
          <a:prstGeom prst="rect">
            <a:avLst/>
          </a:prstGeom>
          <a:noFill/>
          <a:ln w="9525">
            <a:noFill/>
            <a:miter lim="800000"/>
          </a:ln>
        </p:spPr>
        <p:txBody>
          <a:bodyPr>
            <a:spAutoFit/>
          </a:bodyPr>
          <a:lstStyle/>
          <a:p>
            <a:pPr>
              <a:spcBef>
                <a:spcPct val="50000"/>
              </a:spcBef>
              <a:buClr>
                <a:srgbClr val="FF00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楷体_GB2312"/>
              </a:rPr>
              <a:t>第一，它是区分同质或同类事物的依据</a:t>
            </a:r>
            <a:r>
              <a:rPr lang="en-US" altLang="zh-CN" sz="2800" b="1" dirty="0">
                <a:latin typeface="楷体" panose="02010609060101010101" pitchFamily="49" charset="-122"/>
                <a:ea typeface="楷体" panose="02010609060101010101" pitchFamily="49" charset="-122"/>
                <a:cs typeface="楷体_GB2312"/>
              </a:rPr>
              <a:t>;</a:t>
            </a:r>
          </a:p>
          <a:p>
            <a:pPr>
              <a:spcBef>
                <a:spcPct val="50000"/>
              </a:spcBef>
              <a:buClr>
                <a:srgbClr val="FF00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楷体_GB2312"/>
              </a:rPr>
              <a:t>第二，认识量是深化、是精确化。</a:t>
            </a:r>
            <a:endParaRPr lang="zh-CN" altLang="en-US" sz="2800" dirty="0">
              <a:latin typeface="楷体" panose="02010609060101010101" pitchFamily="49" charset="-122"/>
              <a:ea typeface="楷体" panose="02010609060101010101" pitchFamily="49" charset="-122"/>
              <a:cs typeface="楷体_GB2312"/>
            </a:endParaRPr>
          </a:p>
        </p:txBody>
      </p:sp>
      <p:sp>
        <p:nvSpPr>
          <p:cNvPr id="317442" name="矩形 132098"/>
          <p:cNvSpPr>
            <a:spLocks noChangeArrowheads="1"/>
          </p:cNvSpPr>
          <p:nvPr/>
        </p:nvSpPr>
        <p:spPr bwMode="auto">
          <a:xfrm>
            <a:off x="3505201" y="865189"/>
            <a:ext cx="4467225" cy="579437"/>
          </a:xfrm>
          <a:prstGeom prst="rect">
            <a:avLst/>
          </a:prstGeom>
          <a:noFill/>
          <a:ln w="12700">
            <a:noFill/>
            <a:miter lim="800000"/>
          </a:ln>
        </p:spPr>
        <p:txBody>
          <a:bodyPr wrap="none">
            <a:spAutoFit/>
          </a:bodyPr>
          <a:lstStyle/>
          <a:p>
            <a:r>
              <a:rPr lang="zh-CN" altLang="en-US" sz="3200" b="1">
                <a:solidFill>
                  <a:srgbClr val="006600"/>
                </a:solidFill>
                <a:latin typeface="Times New Roman" panose="02020603050405020304" pitchFamily="18" charset="0"/>
                <a:ea typeface="黑体" panose="02010609060101010101" pitchFamily="49" charset="-122"/>
              </a:rPr>
              <a:t>（</a:t>
            </a:r>
            <a:r>
              <a:rPr lang="en-US" altLang="zh-CN" sz="3200" b="1">
                <a:solidFill>
                  <a:srgbClr val="006600"/>
                </a:solidFill>
                <a:latin typeface="Times New Roman" panose="02020603050405020304" pitchFamily="18" charset="0"/>
                <a:ea typeface="黑体" panose="02010609060101010101" pitchFamily="49" charset="-122"/>
              </a:rPr>
              <a:t>2</a:t>
            </a:r>
            <a:r>
              <a:rPr lang="zh-CN" altLang="en-US" sz="3200" b="1">
                <a:solidFill>
                  <a:srgbClr val="006600"/>
                </a:solidFill>
                <a:latin typeface="Times New Roman" panose="02020603050405020304" pitchFamily="18" charset="0"/>
                <a:ea typeface="黑体" panose="02010609060101010101" pitchFamily="49" charset="-122"/>
              </a:rPr>
              <a:t>）研究量的意义在于</a:t>
            </a:r>
            <a:endParaRPr lang="zh-CN" altLang="en-US">
              <a:solidFill>
                <a:srgbClr val="006600"/>
              </a:solidFill>
              <a:ea typeface="黑体" panose="02010609060101010101" pitchFamily="49" charset="-122"/>
            </a:endParaRPr>
          </a:p>
        </p:txBody>
      </p:sp>
      <p:sp>
        <p:nvSpPr>
          <p:cNvPr id="317443" name="矩形 132099"/>
          <p:cNvSpPr>
            <a:spLocks noChangeArrowheads="1"/>
          </p:cNvSpPr>
          <p:nvPr/>
        </p:nvSpPr>
        <p:spPr bwMode="auto">
          <a:xfrm rot="10800000" flipV="1">
            <a:off x="3657600" y="1447800"/>
            <a:ext cx="3581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32101" name="文本框 132100"/>
          <p:cNvSpPr txBox="1">
            <a:spLocks noChangeArrowheads="1"/>
          </p:cNvSpPr>
          <p:nvPr/>
        </p:nvSpPr>
        <p:spPr bwMode="auto">
          <a:xfrm>
            <a:off x="5598160" y="3789680"/>
            <a:ext cx="3774440" cy="1667764"/>
          </a:xfrm>
          <a:prstGeom prst="rect">
            <a:avLst/>
          </a:prstGeom>
          <a:noFill/>
          <a:ln w="9525">
            <a:solidFill>
              <a:srgbClr val="FFFFFF"/>
            </a:solidFill>
            <a:miter lim="800000"/>
          </a:ln>
        </p:spPr>
        <p:txBody>
          <a:bodyPr wrap="square">
            <a:spAutoFit/>
          </a:bodyPr>
          <a:lstStyle/>
          <a:p>
            <a:pPr>
              <a:lnSpc>
                <a:spcPct val="110000"/>
              </a:lnSpc>
            </a:pPr>
            <a:r>
              <a:rPr lang="zh-CN" altLang="en-US" sz="2400" dirty="0">
                <a:latin typeface="楷体" panose="02010609060101010101" pitchFamily="49" charset="-122"/>
                <a:ea typeface="楷体" panose="02010609060101010101" pitchFamily="49" charset="-122"/>
                <a:cs typeface="方正大黑简体"/>
              </a:rPr>
              <a:t>   </a:t>
            </a:r>
            <a:r>
              <a:rPr lang="zh-CN" altLang="en-US" sz="2400" b="1" dirty="0">
                <a:latin typeface="楷体" panose="02010609060101010101" pitchFamily="49" charset="-122"/>
                <a:ea typeface="楷体" panose="02010609060101010101" pitchFamily="49" charset="-122"/>
                <a:cs typeface="方正大黑简体"/>
              </a:rPr>
              <a:t>马克思指出：一门科学只有能够成功地应用数学时，才算达到了真正成熟的地步。</a:t>
            </a:r>
            <a:endParaRPr lang="zh-CN" altLang="en-US" sz="2400" dirty="0">
              <a:latin typeface="楷体" panose="02010609060101010101" pitchFamily="49" charset="-122"/>
              <a:ea typeface="楷体" panose="02010609060101010101" pitchFamily="49" charset="-122"/>
            </a:endParaRPr>
          </a:p>
        </p:txBody>
      </p:sp>
      <p:pic>
        <p:nvPicPr>
          <p:cNvPr id="132102" name="图片 132101" descr="马克思005"/>
          <p:cNvPicPr>
            <a:picLocks noChangeAspect="1"/>
          </p:cNvPicPr>
          <p:nvPr/>
        </p:nvPicPr>
        <p:blipFill>
          <a:blip r:embed="rId2"/>
          <a:srcRect/>
          <a:stretch>
            <a:fillRect/>
          </a:stretch>
        </p:blipFill>
        <p:spPr bwMode="auto">
          <a:xfrm>
            <a:off x="2667000" y="2971800"/>
            <a:ext cx="2840038" cy="3124200"/>
          </a:xfrm>
          <a:prstGeom prst="rect">
            <a:avLst/>
          </a:prstGeom>
          <a:noFill/>
          <a:ln w="9525">
            <a:solidFill>
              <a:srgbClr val="FFFFCC"/>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2098"/>
                                        </p:tgtEl>
                                        <p:attrNameLst>
                                          <p:attrName>style.visibility</p:attrName>
                                        </p:attrNameLst>
                                      </p:cBhvr>
                                      <p:to>
                                        <p:strVal val="visible"/>
                                      </p:to>
                                    </p:set>
                                    <p:anim calcmode="lin" valueType="num">
                                      <p:cBhvr additive="base">
                                        <p:cTn id="7" dur="500" fill="hold"/>
                                        <p:tgtEl>
                                          <p:spTgt spid="132098"/>
                                        </p:tgtEl>
                                        <p:attrNameLst>
                                          <p:attrName>ppt_x</p:attrName>
                                        </p:attrNameLst>
                                      </p:cBhvr>
                                      <p:tavLst>
                                        <p:tav tm="0">
                                          <p:val>
                                            <p:strVal val="0-#ppt_w/2"/>
                                          </p:val>
                                        </p:tav>
                                        <p:tav tm="100000">
                                          <p:val>
                                            <p:strVal val="#ppt_x"/>
                                          </p:val>
                                        </p:tav>
                                      </p:tavLst>
                                    </p:anim>
                                    <p:anim calcmode="lin" valueType="num">
                                      <p:cBhvr additive="base">
                                        <p:cTn id="8" dur="500" fill="hold"/>
                                        <p:tgtEl>
                                          <p:spTgt spid="1320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32102"/>
                                        </p:tgtEl>
                                        <p:attrNameLst>
                                          <p:attrName>style.visibility</p:attrName>
                                        </p:attrNameLst>
                                      </p:cBhvr>
                                      <p:to>
                                        <p:strVal val="visible"/>
                                      </p:to>
                                    </p:set>
                                    <p:animEffect transition="in" filter="slide(fromBottom)">
                                      <p:cBhvr>
                                        <p:cTn id="12" dur="500"/>
                                        <p:tgtEl>
                                          <p:spTgt spid="132102"/>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132101"/>
                                        </p:tgtEl>
                                        <p:attrNameLst>
                                          <p:attrName>style.visibility</p:attrName>
                                        </p:attrNameLst>
                                      </p:cBhvr>
                                      <p:to>
                                        <p:strVal val="visible"/>
                                      </p:to>
                                    </p:set>
                                    <p:anim calcmode="lin" valueType="num">
                                      <p:cBhvr>
                                        <p:cTn id="16" dur="500" fill="hold"/>
                                        <p:tgtEl>
                                          <p:spTgt spid="132101"/>
                                        </p:tgtEl>
                                        <p:attrNameLst>
                                          <p:attrName>ppt_w</p:attrName>
                                        </p:attrNameLst>
                                      </p:cBhvr>
                                      <p:tavLst>
                                        <p:tav tm="0">
                                          <p:val>
                                            <p:fltVal val="0"/>
                                          </p:val>
                                        </p:tav>
                                        <p:tav tm="100000">
                                          <p:val>
                                            <p:strVal val="#ppt_w"/>
                                          </p:val>
                                        </p:tav>
                                      </p:tavLst>
                                    </p:anim>
                                    <p:anim calcmode="lin" valueType="num">
                                      <p:cBhvr>
                                        <p:cTn id="17" dur="500" fill="hold"/>
                                        <p:tgtEl>
                                          <p:spTgt spid="132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p:bldP spid="132101" grpId="0" bldLvl="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文本框 133121"/>
          <p:cNvSpPr txBox="1">
            <a:spLocks noChangeArrowheads="1"/>
          </p:cNvSpPr>
          <p:nvPr/>
        </p:nvSpPr>
        <p:spPr bwMode="auto">
          <a:xfrm>
            <a:off x="3352800" y="838200"/>
            <a:ext cx="2819400" cy="579438"/>
          </a:xfrm>
          <a:prstGeom prst="rect">
            <a:avLst/>
          </a:prstGeom>
          <a:noFill/>
          <a:ln w="9525">
            <a:noFill/>
            <a:miter lim="800000"/>
          </a:ln>
        </p:spPr>
        <p:txBody>
          <a:bodyPr>
            <a:spAutoFit/>
          </a:bodyPr>
          <a:lstStyle/>
          <a:p>
            <a:pPr>
              <a:spcBef>
                <a:spcPct val="50000"/>
              </a:spcBef>
            </a:pPr>
            <a:r>
              <a:rPr lang="en-US" altLang="zh-CN" sz="3200" b="1" dirty="0">
                <a:solidFill>
                  <a:srgbClr val="006600"/>
                </a:solidFill>
                <a:latin typeface="黑体" panose="02010609060101010101" pitchFamily="49" charset="-122"/>
                <a:ea typeface="黑体" panose="02010609060101010101" pitchFamily="49" charset="-122"/>
              </a:rPr>
              <a:t>3.</a:t>
            </a:r>
            <a:r>
              <a:rPr lang="zh-CN" altLang="en-US" sz="3200" b="1" dirty="0">
                <a:solidFill>
                  <a:srgbClr val="006600"/>
                </a:solidFill>
                <a:latin typeface="黑体" panose="02010609060101010101" pitchFamily="49" charset="-122"/>
                <a:ea typeface="黑体" panose="02010609060101010101" pitchFamily="49" charset="-122"/>
              </a:rPr>
              <a:t>度</a:t>
            </a:r>
            <a:endParaRPr lang="zh-CN" altLang="en-US" dirty="0">
              <a:solidFill>
                <a:srgbClr val="006600"/>
              </a:solidFill>
              <a:latin typeface="黑体" panose="02010609060101010101" pitchFamily="49" charset="-122"/>
              <a:ea typeface="黑体" panose="02010609060101010101" pitchFamily="49" charset="-122"/>
            </a:endParaRPr>
          </a:p>
        </p:txBody>
      </p:sp>
      <p:sp>
        <p:nvSpPr>
          <p:cNvPr id="133123" name="文本框 133122"/>
          <p:cNvSpPr txBox="1">
            <a:spLocks noChangeArrowheads="1"/>
          </p:cNvSpPr>
          <p:nvPr/>
        </p:nvSpPr>
        <p:spPr bwMode="auto">
          <a:xfrm>
            <a:off x="2667000" y="1295400"/>
            <a:ext cx="7239000" cy="1453283"/>
          </a:xfrm>
          <a:prstGeom prst="rect">
            <a:avLst/>
          </a:prstGeom>
          <a:noFill/>
          <a:ln w="9525">
            <a:noFill/>
            <a:miter lim="800000"/>
          </a:ln>
        </p:spPr>
        <p:txBody>
          <a:bodyPr>
            <a:spAutoFit/>
          </a:bodyPr>
          <a:lstStyle/>
          <a:p>
            <a:pPr>
              <a:lnSpc>
                <a:spcPct val="130000"/>
              </a:lnSpc>
            </a:pPr>
            <a:r>
              <a:rPr lang="zh-CN" altLang="en-US" sz="4400" dirty="0">
                <a:latin typeface="方正琥珀简体"/>
                <a:ea typeface="方正琥珀简体"/>
                <a:cs typeface="方正琥珀简体"/>
              </a:rPr>
              <a:t> </a:t>
            </a:r>
            <a:r>
              <a:rPr lang="zh-CN" altLang="en-US" sz="2800" b="1" dirty="0">
                <a:latin typeface="楷体" panose="02010609060101010101" pitchFamily="49" charset="-122"/>
                <a:ea typeface="楷体" panose="02010609060101010101" pitchFamily="49" charset="-122"/>
                <a:cs typeface="方正琥珀简体"/>
              </a:rPr>
              <a:t>（</a:t>
            </a:r>
            <a:r>
              <a:rPr lang="en-US" altLang="zh-CN" sz="2800" b="1" dirty="0">
                <a:latin typeface="楷体" panose="02010609060101010101" pitchFamily="49" charset="-122"/>
                <a:ea typeface="楷体" panose="02010609060101010101" pitchFamily="49" charset="-122"/>
                <a:cs typeface="方正琥珀简体"/>
              </a:rPr>
              <a:t>1</a:t>
            </a:r>
            <a:r>
              <a:rPr lang="zh-CN" altLang="en-US" sz="2800" b="1" dirty="0">
                <a:latin typeface="楷体" panose="02010609060101010101" pitchFamily="49" charset="-122"/>
                <a:ea typeface="楷体" panose="02010609060101010101" pitchFamily="49" charset="-122"/>
                <a:cs typeface="方正琥珀简体"/>
              </a:rPr>
              <a:t>）</a:t>
            </a:r>
            <a:r>
              <a:rPr lang="zh-CN" altLang="en-US" sz="2800" b="1" dirty="0">
                <a:latin typeface="楷体" panose="02010609060101010101" pitchFamily="49" charset="-122"/>
                <a:ea typeface="楷体" panose="02010609060101010101" pitchFamily="49" charset="-122"/>
                <a:cs typeface="楷体_GB2312"/>
              </a:rPr>
              <a:t>度是事物质和量的统一，是事物保持自己质的数量界限、范围或幅度。</a:t>
            </a:r>
            <a:endParaRPr lang="zh-CN" altLang="en-US" sz="2800" dirty="0">
              <a:latin typeface="楷体" panose="02010609060101010101" pitchFamily="49" charset="-122"/>
              <a:ea typeface="楷体" panose="02010609060101010101" pitchFamily="49" charset="-122"/>
              <a:cs typeface="楷体_GB2312"/>
            </a:endParaRPr>
          </a:p>
        </p:txBody>
      </p:sp>
      <p:sp>
        <p:nvSpPr>
          <p:cNvPr id="318467" name="矩形 133123"/>
          <p:cNvSpPr>
            <a:spLocks noChangeArrowheads="1"/>
          </p:cNvSpPr>
          <p:nvPr/>
        </p:nvSpPr>
        <p:spPr bwMode="auto">
          <a:xfrm rot="10800000" flipV="1">
            <a:off x="3352800" y="1524000"/>
            <a:ext cx="25146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33125" name="文本框 133124"/>
          <p:cNvSpPr txBox="1">
            <a:spLocks noChangeArrowheads="1"/>
          </p:cNvSpPr>
          <p:nvPr/>
        </p:nvSpPr>
        <p:spPr bwMode="auto">
          <a:xfrm>
            <a:off x="5898100" y="3718654"/>
            <a:ext cx="4546379" cy="2648417"/>
          </a:xfrm>
          <a:prstGeom prst="rect">
            <a:avLst/>
          </a:prstGeom>
          <a:noFill/>
          <a:ln w="9525">
            <a:noFill/>
            <a:miter lim="800000"/>
          </a:ln>
        </p:spPr>
        <p:txBody>
          <a:bodyPr wrap="square">
            <a:spAutoFit/>
          </a:bodyPr>
          <a:lstStyle/>
          <a:p>
            <a:pPr>
              <a:lnSpc>
                <a:spcPct val="120000"/>
              </a:lnSpc>
              <a:spcBef>
                <a:spcPct val="50000"/>
              </a:spcBef>
            </a:pPr>
            <a:r>
              <a:rPr lang="zh-CN" altLang="en-US" sz="2800" dirty="0">
                <a:latin typeface="方正大黑简体"/>
                <a:ea typeface="方正大黑简体"/>
                <a:cs typeface="方正大黑简体"/>
              </a:rPr>
              <a:t> </a:t>
            </a:r>
            <a:r>
              <a:rPr lang="zh-CN" altLang="en-US" sz="2800" dirty="0">
                <a:solidFill>
                  <a:srgbClr val="FF6600"/>
                </a:solidFill>
                <a:latin typeface="华文新魏" panose="02010800040101010101" pitchFamily="2" charset="-122"/>
                <a:ea typeface="华文新魏" panose="02010800040101010101" pitchFamily="2" charset="-122"/>
                <a:cs typeface="方正大黑简体"/>
              </a:rPr>
              <a:t>案例：</a:t>
            </a:r>
            <a:r>
              <a:rPr lang="zh-CN" altLang="en-US" sz="2800" dirty="0">
                <a:latin typeface="华文新魏" panose="02010800040101010101" pitchFamily="2" charset="-122"/>
                <a:ea typeface="华文新魏" panose="02010800040101010101" pitchFamily="2" charset="-122"/>
                <a:cs typeface="方正大黑简体"/>
              </a:rPr>
              <a:t>在标准大气压下，水保持其自己液体的物理性质的度就是</a:t>
            </a:r>
            <a:r>
              <a:rPr lang="en-US" altLang="zh-CN" sz="2800" dirty="0">
                <a:latin typeface="华文新魏" panose="02010800040101010101" pitchFamily="2" charset="-122"/>
                <a:ea typeface="华文新魏" panose="02010800040101010101" pitchFamily="2" charset="-122"/>
                <a:cs typeface="方正大黑简体"/>
              </a:rPr>
              <a:t>0℃—100℃</a:t>
            </a:r>
            <a:r>
              <a:rPr lang="zh-CN" altLang="en-US" sz="2800" dirty="0">
                <a:latin typeface="华文新魏" panose="02010800040101010101" pitchFamily="2" charset="-122"/>
                <a:ea typeface="华文新魏" panose="02010800040101010101" pitchFamily="2" charset="-122"/>
                <a:cs typeface="方正大黑简体"/>
              </a:rPr>
              <a:t>。这个度的两端，即</a:t>
            </a:r>
            <a:r>
              <a:rPr lang="en-US" altLang="zh-CN" sz="2800" dirty="0">
                <a:latin typeface="华文新魏" panose="02010800040101010101" pitchFamily="2" charset="-122"/>
                <a:ea typeface="华文新魏" panose="02010800040101010101" pitchFamily="2" charset="-122"/>
                <a:cs typeface="方正大黑简体"/>
              </a:rPr>
              <a:t>0℃</a:t>
            </a:r>
            <a:r>
              <a:rPr lang="zh-CN" altLang="en-US" sz="2800" dirty="0">
                <a:latin typeface="华文新魏" panose="02010800040101010101" pitchFamily="2" charset="-122"/>
                <a:ea typeface="华文新魏" panose="02010800040101010101" pitchFamily="2" charset="-122"/>
                <a:cs typeface="方正大黑简体"/>
              </a:rPr>
              <a:t>和</a:t>
            </a:r>
            <a:r>
              <a:rPr lang="en-US" altLang="zh-CN" sz="2800" dirty="0">
                <a:latin typeface="华文新魏" panose="02010800040101010101" pitchFamily="2" charset="-122"/>
                <a:ea typeface="华文新魏" panose="02010800040101010101" pitchFamily="2" charset="-122"/>
                <a:cs typeface="方正大黑简体"/>
              </a:rPr>
              <a:t>100℃</a:t>
            </a:r>
            <a:r>
              <a:rPr lang="zh-CN" altLang="en-US" sz="2800" dirty="0">
                <a:latin typeface="华文新魏" panose="02010800040101010101" pitchFamily="2" charset="-122"/>
                <a:ea typeface="华文新魏" panose="02010800040101010101" pitchFamily="2" charset="-122"/>
                <a:cs typeface="方正大黑简体"/>
              </a:rPr>
              <a:t>就是关节点或临界点。</a:t>
            </a:r>
            <a:endParaRPr lang="zh-CN" altLang="en-US" sz="2800" dirty="0">
              <a:latin typeface="华文新魏" panose="02010800040101010101" pitchFamily="2" charset="-122"/>
              <a:ea typeface="华文新魏" panose="02010800040101010101" pitchFamily="2" charset="-122"/>
            </a:endParaRPr>
          </a:p>
        </p:txBody>
      </p:sp>
      <p:grpSp>
        <p:nvGrpSpPr>
          <p:cNvPr id="133126" name="组合 133125"/>
          <p:cNvGrpSpPr/>
          <p:nvPr/>
        </p:nvGrpSpPr>
        <p:grpSpPr bwMode="auto">
          <a:xfrm>
            <a:off x="2667000" y="3098800"/>
            <a:ext cx="2611438" cy="2981325"/>
            <a:chOff x="228" y="1082"/>
            <a:chExt cx="2124" cy="3463"/>
          </a:xfrm>
        </p:grpSpPr>
        <p:pic>
          <p:nvPicPr>
            <p:cNvPr id="318472" name="图片 133126" descr="水三态：水"/>
            <p:cNvPicPr>
              <a:picLocks noChangeAspect="1"/>
            </p:cNvPicPr>
            <p:nvPr/>
          </p:nvPicPr>
          <p:blipFill>
            <a:blip r:embed="rId2"/>
            <a:srcRect/>
            <a:stretch>
              <a:fillRect/>
            </a:stretch>
          </p:blipFill>
          <p:spPr bwMode="auto">
            <a:xfrm>
              <a:off x="912" y="1802"/>
              <a:ext cx="1344" cy="2064"/>
            </a:xfrm>
            <a:prstGeom prst="rect">
              <a:avLst/>
            </a:prstGeom>
            <a:noFill/>
            <a:ln w="9525">
              <a:noFill/>
              <a:miter lim="800000"/>
              <a:headEnd/>
              <a:tailEnd/>
            </a:ln>
          </p:spPr>
        </p:pic>
        <p:pic>
          <p:nvPicPr>
            <p:cNvPr id="318473" name="图片 133127" descr="水三态：冰"/>
            <p:cNvPicPr>
              <a:picLocks noChangeAspect="1"/>
            </p:cNvPicPr>
            <p:nvPr/>
          </p:nvPicPr>
          <p:blipFill>
            <a:blip r:embed="rId3"/>
            <a:srcRect/>
            <a:stretch>
              <a:fillRect/>
            </a:stretch>
          </p:blipFill>
          <p:spPr bwMode="auto">
            <a:xfrm>
              <a:off x="960" y="3242"/>
              <a:ext cx="1392" cy="1030"/>
            </a:xfrm>
            <a:prstGeom prst="rect">
              <a:avLst/>
            </a:prstGeom>
            <a:noFill/>
            <a:ln w="9525">
              <a:noFill/>
              <a:miter lim="800000"/>
              <a:headEnd/>
              <a:tailEnd/>
            </a:ln>
          </p:spPr>
        </p:pic>
        <p:sp>
          <p:nvSpPr>
            <p:cNvPr id="133129" name="文本框 133128"/>
            <p:cNvSpPr txBox="1"/>
            <p:nvPr/>
          </p:nvSpPr>
          <p:spPr>
            <a:xfrm>
              <a:off x="1440" y="3882"/>
              <a:ext cx="430" cy="663"/>
            </a:xfrm>
            <a:prstGeom prst="rect">
              <a:avLst/>
            </a:prstGeom>
            <a:noFill/>
            <a:ln w="9525">
              <a:noFill/>
            </a:ln>
            <a:effectLst>
              <a:outerShdw dist="35921" dir="2699999" algn="ctr" rotWithShape="0">
                <a:srgbClr val="000514"/>
              </a:outerShdw>
            </a:effectLst>
          </p:spPr>
          <p:txBody>
            <a:bodyPr>
              <a:spAutoFit/>
            </a:bodyPr>
            <a:lstStyle/>
            <a:p>
              <a:pPr>
                <a:spcBef>
                  <a:spcPct val="50000"/>
                </a:spcBef>
                <a:defRPr/>
              </a:pPr>
              <a:r>
                <a:rPr lang="zh-CN" altLang="en-US" sz="3200" b="1" dirty="0">
                  <a:latin typeface="方正大黑简体" pitchFamily="2" charset="-122"/>
                  <a:ea typeface="方正大黑简体" pitchFamily="2" charset="-122"/>
                </a:rPr>
                <a:t>冰</a:t>
              </a:r>
              <a:endParaRPr lang="zh-CN" altLang="en-US" dirty="0">
                <a:latin typeface="Arial" panose="020B0604020202020204" pitchFamily="34" charset="0"/>
                <a:ea typeface="宋体" panose="02010600030101010101" pitchFamily="2" charset="-122"/>
              </a:endParaRPr>
            </a:p>
          </p:txBody>
        </p:sp>
        <p:sp>
          <p:nvSpPr>
            <p:cNvPr id="133130" name="文本框 133129"/>
            <p:cNvSpPr txBox="1"/>
            <p:nvPr/>
          </p:nvSpPr>
          <p:spPr>
            <a:xfrm>
              <a:off x="1391" y="2851"/>
              <a:ext cx="484" cy="669"/>
            </a:xfrm>
            <a:prstGeom prst="rect">
              <a:avLst/>
            </a:prstGeom>
            <a:noFill/>
            <a:ln w="9525">
              <a:noFill/>
            </a:ln>
            <a:effectLst>
              <a:outerShdw dist="35921" dir="2699999" algn="ctr" rotWithShape="0">
                <a:srgbClr val="000514"/>
              </a:outerShdw>
            </a:effectLst>
          </p:spPr>
          <p:txBody>
            <a:bodyPr wrap="none">
              <a:spAutoFit/>
            </a:bodyPr>
            <a:lstStyle/>
            <a:p>
              <a:pPr>
                <a:defRPr/>
              </a:pPr>
              <a:r>
                <a:rPr lang="zh-CN" altLang="en-US" sz="3200" b="1" dirty="0">
                  <a:latin typeface="方正大黑简体" pitchFamily="2" charset="-122"/>
                  <a:ea typeface="方正大黑简体" pitchFamily="2" charset="-122"/>
                </a:rPr>
                <a:t>水</a:t>
              </a:r>
              <a:endParaRPr lang="zh-CN" altLang="en-US" dirty="0">
                <a:latin typeface="Arial" panose="020B0604020202020204" pitchFamily="34" charset="0"/>
                <a:ea typeface="宋体" panose="02010600030101010101" pitchFamily="2" charset="-122"/>
              </a:endParaRPr>
            </a:p>
          </p:txBody>
        </p:sp>
        <p:pic>
          <p:nvPicPr>
            <p:cNvPr id="318476" name="图片 133130" descr="汽03"/>
            <p:cNvPicPr>
              <a:picLocks noChangeAspect="1"/>
            </p:cNvPicPr>
            <p:nvPr/>
          </p:nvPicPr>
          <p:blipFill>
            <a:blip r:embed="rId4"/>
            <a:srcRect/>
            <a:stretch>
              <a:fillRect/>
            </a:stretch>
          </p:blipFill>
          <p:spPr bwMode="auto">
            <a:xfrm>
              <a:off x="912" y="1082"/>
              <a:ext cx="1344" cy="939"/>
            </a:xfrm>
            <a:prstGeom prst="rect">
              <a:avLst/>
            </a:prstGeom>
            <a:noFill/>
            <a:ln w="9525">
              <a:noFill/>
              <a:miter lim="800000"/>
              <a:headEnd/>
              <a:tailEnd/>
            </a:ln>
          </p:spPr>
        </p:pic>
        <p:sp>
          <p:nvSpPr>
            <p:cNvPr id="133132" name="文本框 133131"/>
            <p:cNvSpPr txBox="1"/>
            <p:nvPr/>
          </p:nvSpPr>
          <p:spPr>
            <a:xfrm>
              <a:off x="1391" y="1561"/>
              <a:ext cx="431" cy="594"/>
            </a:xfrm>
            <a:prstGeom prst="rect">
              <a:avLst/>
            </a:prstGeom>
            <a:noFill/>
            <a:ln w="9525">
              <a:noFill/>
            </a:ln>
            <a:effectLst>
              <a:outerShdw dist="35921" dir="2699999" algn="ctr" rotWithShape="0">
                <a:srgbClr val="000514"/>
              </a:outerShdw>
            </a:effectLst>
          </p:spPr>
          <p:txBody>
            <a:bodyPr>
              <a:spAutoFit/>
            </a:bodyPr>
            <a:lstStyle/>
            <a:p>
              <a:pPr>
                <a:spcBef>
                  <a:spcPct val="50000"/>
                </a:spcBef>
                <a:defRPr/>
              </a:pPr>
              <a:r>
                <a:rPr lang="zh-CN" altLang="en-US" sz="2800" b="1" dirty="0">
                  <a:latin typeface="方正大黑简体" pitchFamily="2" charset="-122"/>
                  <a:ea typeface="方正大黑简体" pitchFamily="2" charset="-122"/>
                </a:rPr>
                <a:t>汽</a:t>
              </a:r>
              <a:endParaRPr lang="zh-CN" altLang="en-US" dirty="0">
                <a:latin typeface="Arial" panose="020B0604020202020204" pitchFamily="34" charset="0"/>
                <a:ea typeface="宋体" panose="02010600030101010101" pitchFamily="2" charset="-122"/>
              </a:endParaRPr>
            </a:p>
          </p:txBody>
        </p:sp>
        <p:sp>
          <p:nvSpPr>
            <p:cNvPr id="318478" name="矩形 133132"/>
            <p:cNvSpPr>
              <a:spLocks noChangeArrowheads="1"/>
            </p:cNvSpPr>
            <p:nvPr/>
          </p:nvSpPr>
          <p:spPr bwMode="auto">
            <a:xfrm>
              <a:off x="792" y="1370"/>
              <a:ext cx="72" cy="2688"/>
            </a:xfrm>
            <a:prstGeom prst="rect">
              <a:avLst/>
            </a:prstGeom>
            <a:gradFill rotWithShape="0">
              <a:gsLst>
                <a:gs pos="0">
                  <a:srgbClr val="4465A9"/>
                </a:gs>
                <a:gs pos="50000">
                  <a:srgbClr val="6699FF"/>
                </a:gs>
                <a:gs pos="100000">
                  <a:srgbClr val="4465A9"/>
                </a:gs>
              </a:gsLst>
              <a:lin ang="0" scaled="1"/>
            </a:gradFill>
            <a:ln w="9525">
              <a:noFill/>
              <a:miter lim="800000"/>
            </a:ln>
          </p:spPr>
          <p:txBody>
            <a:bodyPr/>
            <a:lstStyle/>
            <a:p>
              <a:endParaRPr lang="zh-CN" altLang="en-US"/>
            </a:p>
          </p:txBody>
        </p:sp>
        <p:sp>
          <p:nvSpPr>
            <p:cNvPr id="318479" name="直接连接符 133133"/>
            <p:cNvSpPr>
              <a:spLocks noChangeShapeType="1"/>
            </p:cNvSpPr>
            <p:nvPr/>
          </p:nvSpPr>
          <p:spPr bwMode="auto">
            <a:xfrm>
              <a:off x="792" y="3746"/>
              <a:ext cx="96" cy="0"/>
            </a:xfrm>
            <a:prstGeom prst="line">
              <a:avLst/>
            </a:prstGeom>
            <a:noFill/>
            <a:ln w="38100">
              <a:solidFill>
                <a:srgbClr val="FFFFCC"/>
              </a:solidFill>
              <a:round/>
            </a:ln>
          </p:spPr>
          <p:txBody>
            <a:bodyPr/>
            <a:lstStyle/>
            <a:p>
              <a:endParaRPr lang="zh-CN" altLang="en-US"/>
            </a:p>
          </p:txBody>
        </p:sp>
        <p:sp>
          <p:nvSpPr>
            <p:cNvPr id="318480" name="直接连接符 133134"/>
            <p:cNvSpPr>
              <a:spLocks noChangeShapeType="1"/>
            </p:cNvSpPr>
            <p:nvPr/>
          </p:nvSpPr>
          <p:spPr bwMode="auto">
            <a:xfrm>
              <a:off x="792" y="2546"/>
              <a:ext cx="96" cy="0"/>
            </a:xfrm>
            <a:prstGeom prst="line">
              <a:avLst/>
            </a:prstGeom>
            <a:noFill/>
            <a:ln w="38100">
              <a:solidFill>
                <a:srgbClr val="FFFFCC"/>
              </a:solidFill>
              <a:round/>
            </a:ln>
          </p:spPr>
          <p:txBody>
            <a:bodyPr/>
            <a:lstStyle/>
            <a:p>
              <a:endParaRPr lang="zh-CN" altLang="en-US"/>
            </a:p>
          </p:txBody>
        </p:sp>
        <p:sp>
          <p:nvSpPr>
            <p:cNvPr id="318481" name="直接连接符 133135"/>
            <p:cNvSpPr>
              <a:spLocks noChangeShapeType="1"/>
            </p:cNvSpPr>
            <p:nvPr/>
          </p:nvSpPr>
          <p:spPr bwMode="auto">
            <a:xfrm>
              <a:off x="792" y="1466"/>
              <a:ext cx="96" cy="0"/>
            </a:xfrm>
            <a:prstGeom prst="line">
              <a:avLst/>
            </a:prstGeom>
            <a:noFill/>
            <a:ln w="38100">
              <a:solidFill>
                <a:srgbClr val="FFFFCC"/>
              </a:solidFill>
              <a:round/>
            </a:ln>
          </p:spPr>
          <p:txBody>
            <a:bodyPr/>
            <a:lstStyle/>
            <a:p>
              <a:endParaRPr lang="zh-CN" altLang="en-US"/>
            </a:p>
          </p:txBody>
        </p:sp>
        <p:sp>
          <p:nvSpPr>
            <p:cNvPr id="318482" name="文本框 133136"/>
            <p:cNvSpPr txBox="1">
              <a:spLocks noChangeArrowheads="1"/>
            </p:cNvSpPr>
            <p:nvPr/>
          </p:nvSpPr>
          <p:spPr bwMode="auto">
            <a:xfrm>
              <a:off x="302" y="2366"/>
              <a:ext cx="526" cy="523"/>
            </a:xfrm>
            <a:prstGeom prst="rect">
              <a:avLst/>
            </a:prstGeom>
            <a:noFill/>
            <a:ln w="9525">
              <a:noFill/>
              <a:miter lim="800000"/>
            </a:ln>
          </p:spPr>
          <p:txBody>
            <a:bodyPr>
              <a:spAutoFit/>
            </a:bodyPr>
            <a:lstStyle/>
            <a:p>
              <a:pPr>
                <a:spcBef>
                  <a:spcPct val="50000"/>
                </a:spcBef>
              </a:pPr>
              <a:endParaRPr lang="zh-CN" altLang="en-US" sz="2400" b="1">
                <a:latin typeface="方正大黑简体"/>
                <a:ea typeface="方正大黑简体"/>
                <a:cs typeface="方正大黑简体"/>
                <a:sym typeface="Symbol" panose="05050102010706020507" pitchFamily="18" charset="2"/>
              </a:endParaRPr>
            </a:p>
          </p:txBody>
        </p:sp>
        <p:sp>
          <p:nvSpPr>
            <p:cNvPr id="318483" name="文本框 133137"/>
            <p:cNvSpPr txBox="1">
              <a:spLocks noChangeArrowheads="1"/>
            </p:cNvSpPr>
            <p:nvPr/>
          </p:nvSpPr>
          <p:spPr bwMode="auto">
            <a:xfrm>
              <a:off x="407" y="3577"/>
              <a:ext cx="529" cy="951"/>
            </a:xfrm>
            <a:prstGeom prst="rect">
              <a:avLst/>
            </a:prstGeom>
            <a:noFill/>
            <a:ln w="9525">
              <a:noFill/>
              <a:miter lim="800000"/>
            </a:ln>
          </p:spPr>
          <p:txBody>
            <a:bodyPr>
              <a:spAutoFit/>
            </a:bodyPr>
            <a:lstStyle/>
            <a:p>
              <a:pPr>
                <a:spcBef>
                  <a:spcPct val="50000"/>
                </a:spcBef>
              </a:pPr>
              <a:r>
                <a:rPr lang="en-US" altLang="zh-CN" sz="2400" b="1">
                  <a:latin typeface="方正大黑简体"/>
                  <a:ea typeface="方正大黑简体"/>
                  <a:cs typeface="方正大黑简体"/>
                </a:rPr>
                <a:t>0</a:t>
              </a:r>
              <a:r>
                <a:rPr lang="en-US" altLang="zh-CN" sz="2400" b="1">
                  <a:latin typeface="方正大黑简体"/>
                  <a:ea typeface="方正大黑简体"/>
                  <a:cs typeface="方正大黑简体"/>
                  <a:sym typeface="Symbol" panose="05050102010706020507" pitchFamily="18" charset="2"/>
                </a:rPr>
                <a:t></a:t>
              </a:r>
              <a:r>
                <a:rPr lang="en-US" altLang="zh-CN" sz="2400" b="1">
                  <a:latin typeface="方正大黑简体"/>
                  <a:ea typeface="方正大黑简体"/>
                  <a:cs typeface="方正大黑简体"/>
                </a:rPr>
                <a:t>C</a:t>
              </a:r>
              <a:endParaRPr lang="en-US" altLang="zh-CN" sz="2400" b="1">
                <a:latin typeface="方正大黑简体"/>
                <a:ea typeface="方正大黑简体"/>
                <a:cs typeface="方正大黑简体"/>
                <a:sym typeface="Symbol" panose="05050102010706020507" pitchFamily="18" charset="2"/>
              </a:endParaRPr>
            </a:p>
          </p:txBody>
        </p:sp>
        <p:sp>
          <p:nvSpPr>
            <p:cNvPr id="318484" name="文本框 133138"/>
            <p:cNvSpPr txBox="1">
              <a:spLocks noChangeArrowheads="1"/>
            </p:cNvSpPr>
            <p:nvPr/>
          </p:nvSpPr>
          <p:spPr bwMode="auto">
            <a:xfrm>
              <a:off x="228" y="1322"/>
              <a:ext cx="696" cy="951"/>
            </a:xfrm>
            <a:prstGeom prst="rect">
              <a:avLst/>
            </a:prstGeom>
            <a:noFill/>
            <a:ln w="9525">
              <a:noFill/>
              <a:miter lim="800000"/>
            </a:ln>
          </p:spPr>
          <p:txBody>
            <a:bodyPr>
              <a:spAutoFit/>
            </a:bodyPr>
            <a:lstStyle/>
            <a:p>
              <a:pPr>
                <a:spcBef>
                  <a:spcPct val="50000"/>
                </a:spcBef>
              </a:pPr>
              <a:r>
                <a:rPr lang="en-US" altLang="zh-CN" sz="2400" b="1">
                  <a:latin typeface="方正大黑简体"/>
                  <a:ea typeface="方正大黑简体"/>
                  <a:cs typeface="方正大黑简体"/>
                </a:rPr>
                <a:t>100</a:t>
              </a:r>
              <a:r>
                <a:rPr lang="en-US" altLang="zh-CN" sz="2400" b="1">
                  <a:latin typeface="方正大黑简体"/>
                  <a:ea typeface="方正大黑简体"/>
                  <a:cs typeface="方正大黑简体"/>
                  <a:sym typeface="Symbol" panose="05050102010706020507" pitchFamily="18" charset="2"/>
                </a:rPr>
                <a:t></a:t>
              </a:r>
              <a:r>
                <a:rPr lang="en-US" altLang="zh-CN" sz="2400" b="1">
                  <a:latin typeface="方正大黑简体"/>
                  <a:ea typeface="方正大黑简体"/>
                  <a:cs typeface="方正大黑简体"/>
                </a:rPr>
                <a:t>C</a:t>
              </a:r>
              <a:endParaRPr lang="en-US" altLang="zh-CN" sz="2400" b="1">
                <a:latin typeface="方正大黑简体"/>
                <a:ea typeface="方正大黑简体"/>
                <a:cs typeface="方正大黑简体"/>
                <a:sym typeface="Symbol" panose="05050102010706020507" pitchFamily="18" charset="2"/>
              </a:endParaRPr>
            </a:p>
          </p:txBody>
        </p:sp>
      </p:gr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3126"/>
                                        </p:tgtEl>
                                        <p:attrNameLst>
                                          <p:attrName>style.visibility</p:attrName>
                                        </p:attrNameLst>
                                      </p:cBhvr>
                                      <p:to>
                                        <p:strVal val="visible"/>
                                      </p:to>
                                    </p:set>
                                    <p:anim calcmode="lin" valueType="num">
                                      <p:cBhvr additive="base">
                                        <p:cTn id="12" dur="500" fill="hold"/>
                                        <p:tgtEl>
                                          <p:spTgt spid="133126"/>
                                        </p:tgtEl>
                                        <p:attrNameLst>
                                          <p:attrName>ppt_x</p:attrName>
                                        </p:attrNameLst>
                                      </p:cBhvr>
                                      <p:tavLst>
                                        <p:tav tm="0">
                                          <p:val>
                                            <p:strVal val="0-#ppt_w/2"/>
                                          </p:val>
                                        </p:tav>
                                        <p:tav tm="100000">
                                          <p:val>
                                            <p:strVal val="#ppt_x"/>
                                          </p:val>
                                        </p:tav>
                                      </p:tavLst>
                                    </p:anim>
                                    <p:anim calcmode="lin" valueType="num">
                                      <p:cBhvr additive="base">
                                        <p:cTn id="13" dur="500" fill="hold"/>
                                        <p:tgtEl>
                                          <p:spTgt spid="1331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33123"/>
                                        </p:tgtEl>
                                        <p:attrNameLst>
                                          <p:attrName>style.visibility</p:attrName>
                                        </p:attrNameLst>
                                      </p:cBhvr>
                                      <p:to>
                                        <p:strVal val="visible"/>
                                      </p:to>
                                    </p:set>
                                    <p:animEffect transition="in" filter="dissolve">
                                      <p:cBhvr>
                                        <p:cTn id="17" dur="500"/>
                                        <p:tgtEl>
                                          <p:spTgt spid="133123"/>
                                        </p:tgtEl>
                                      </p:cBhvr>
                                    </p:animEffect>
                                  </p:childTnLst>
                                </p:cTn>
                              </p:par>
                            </p:childTnLst>
                          </p:cTn>
                        </p:par>
                        <p:par>
                          <p:cTn id="18" fill="hold">
                            <p:stCondLst>
                              <p:cond delay="1500"/>
                            </p:stCondLst>
                            <p:childTnLst>
                              <p:par>
                                <p:cTn id="19" presetID="2" presetClass="entr" presetSubtype="2" fill="hold" grpId="0" nodeType="afterEffect">
                                  <p:stCondLst>
                                    <p:cond delay="1000"/>
                                  </p:stCondLst>
                                  <p:childTnLst>
                                    <p:set>
                                      <p:cBhvr>
                                        <p:cTn id="20" dur="1" fill="hold">
                                          <p:stCondLst>
                                            <p:cond delay="0"/>
                                          </p:stCondLst>
                                        </p:cTn>
                                        <p:tgtEl>
                                          <p:spTgt spid="133125"/>
                                        </p:tgtEl>
                                        <p:attrNameLst>
                                          <p:attrName>style.visibility</p:attrName>
                                        </p:attrNameLst>
                                      </p:cBhvr>
                                      <p:to>
                                        <p:strVal val="visible"/>
                                      </p:to>
                                    </p:set>
                                    <p:anim calcmode="lin" valueType="num">
                                      <p:cBhvr additive="base">
                                        <p:cTn id="21" dur="500" fill="hold"/>
                                        <p:tgtEl>
                                          <p:spTgt spid="133125"/>
                                        </p:tgtEl>
                                        <p:attrNameLst>
                                          <p:attrName>ppt_x</p:attrName>
                                        </p:attrNameLst>
                                      </p:cBhvr>
                                      <p:tavLst>
                                        <p:tav tm="0">
                                          <p:val>
                                            <p:strVal val="1+#ppt_w/2"/>
                                          </p:val>
                                        </p:tav>
                                        <p:tav tm="100000">
                                          <p:val>
                                            <p:strVal val="#ppt_x"/>
                                          </p:val>
                                        </p:tav>
                                      </p:tavLst>
                                    </p:anim>
                                    <p:anim calcmode="lin" valueType="num">
                                      <p:cBhvr additive="base">
                                        <p:cTn id="22" dur="500" fill="hold"/>
                                        <p:tgtEl>
                                          <p:spTgt spid="133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133123" grpId="0"/>
      <p:bldP spid="133125"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文本框 134145"/>
          <p:cNvSpPr txBox="1">
            <a:spLocks noChangeArrowheads="1"/>
          </p:cNvSpPr>
          <p:nvPr/>
        </p:nvSpPr>
        <p:spPr bwMode="auto">
          <a:xfrm>
            <a:off x="5638800" y="1219200"/>
            <a:ext cx="3886200" cy="2921000"/>
          </a:xfrm>
          <a:prstGeom prst="rect">
            <a:avLst/>
          </a:prstGeom>
          <a:noFill/>
          <a:ln w="9525">
            <a:solidFill>
              <a:srgbClr val="FFFFFF"/>
            </a:solidFill>
            <a:miter lim="800000"/>
          </a:ln>
        </p:spPr>
        <p:txBody>
          <a:bodyPr>
            <a:spAutoFit/>
          </a:bodyPr>
          <a:lstStyle/>
          <a:p>
            <a:pPr>
              <a:lnSpc>
                <a:spcPct val="110000"/>
              </a:lnSpc>
            </a:pPr>
            <a:r>
              <a:rPr lang="zh-CN" altLang="en-US" sz="2400" dirty="0">
                <a:latin typeface="方正大黑简体"/>
                <a:ea typeface="方正大黑简体"/>
                <a:cs typeface="方正大黑简体"/>
              </a:rPr>
              <a:t>  </a:t>
            </a:r>
            <a:r>
              <a:rPr lang="zh-CN" altLang="en-US" sz="2800" b="1" dirty="0">
                <a:latin typeface="楷体" panose="02010609060101010101" pitchFamily="49" charset="-122"/>
                <a:ea typeface="楷体" panose="02010609060101010101" pitchFamily="49" charset="-122"/>
                <a:cs typeface="楷体_GB2312"/>
              </a:rPr>
              <a:t>凡一切人世间的事物</a:t>
            </a:r>
            <a:r>
              <a:rPr lang="zh-CN" altLang="en-US" sz="2800" b="1" dirty="0">
                <a:latin typeface="楷体" panose="02010609060101010101" pitchFamily="49" charset="-122"/>
                <a:ea typeface="楷体" panose="02010609060101010101" pitchFamily="49" charset="-122"/>
                <a:cs typeface="楷体_GB2312"/>
                <a:sym typeface="Symbol" panose="05050102010706020507" pitchFamily="18" charset="2"/>
              </a:rPr>
              <a:t></a:t>
            </a:r>
            <a:r>
              <a:rPr lang="zh-CN" altLang="en-US" sz="2800" b="1" dirty="0">
                <a:latin typeface="楷体" panose="02010609060101010101" pitchFamily="49" charset="-122"/>
                <a:ea typeface="楷体" panose="02010609060101010101" pitchFamily="49" charset="-122"/>
                <a:cs typeface="楷体_GB2312"/>
              </a:rPr>
              <a:t>财富、荣誉、权力、甚至快乐痛苦等</a:t>
            </a:r>
            <a:r>
              <a:rPr lang="zh-CN" altLang="en-US" sz="2800" b="1" dirty="0">
                <a:latin typeface="楷体" panose="02010609060101010101" pitchFamily="49" charset="-122"/>
                <a:ea typeface="楷体" panose="02010609060101010101" pitchFamily="49" charset="-122"/>
                <a:cs typeface="楷体_GB2312"/>
                <a:sym typeface="Symbol" panose="05050102010706020507" pitchFamily="18" charset="2"/>
              </a:rPr>
              <a:t></a:t>
            </a:r>
            <a:r>
              <a:rPr lang="zh-CN" altLang="en-US" sz="2800" b="1" dirty="0">
                <a:latin typeface="楷体" panose="02010609060101010101" pitchFamily="49" charset="-122"/>
                <a:ea typeface="楷体" panose="02010609060101010101" pitchFamily="49" charset="-122"/>
                <a:cs typeface="楷体_GB2312"/>
              </a:rPr>
              <a:t>皆有其一定的尺度，超越这尺度就会招致沉沦和毁灭。   </a:t>
            </a:r>
            <a:r>
              <a:rPr lang="zh-CN" altLang="en-US" sz="2800" b="1" dirty="0">
                <a:latin typeface="楷体" panose="02010609060101010101" pitchFamily="49" charset="-122"/>
                <a:ea typeface="楷体" panose="02010609060101010101" pitchFamily="49" charset="-122"/>
                <a:cs typeface="楷体_GB2312"/>
                <a:sym typeface="Symbol" panose="05050102010706020507" pitchFamily="18" charset="2"/>
              </a:rPr>
              <a:t></a:t>
            </a:r>
            <a:r>
              <a:rPr lang="zh-CN" altLang="en-US" sz="2800" b="1" dirty="0">
                <a:latin typeface="楷体" panose="02010609060101010101" pitchFamily="49" charset="-122"/>
                <a:ea typeface="楷体" panose="02010609060101010101" pitchFamily="49" charset="-122"/>
                <a:cs typeface="楷体_GB2312"/>
              </a:rPr>
              <a:t>黑格尔</a:t>
            </a:r>
            <a:endParaRPr lang="zh-CN" altLang="en-US" sz="2800" b="1" dirty="0">
              <a:latin typeface="楷体" panose="02010609060101010101" pitchFamily="49" charset="-122"/>
              <a:ea typeface="楷体" panose="02010609060101010101" pitchFamily="49" charset="-122"/>
              <a:cs typeface="楷体_GB2312"/>
              <a:sym typeface="Symbol" panose="05050102010706020507" pitchFamily="18" charset="2"/>
            </a:endParaRPr>
          </a:p>
        </p:txBody>
      </p:sp>
      <p:sp>
        <p:nvSpPr>
          <p:cNvPr id="134147" name="文本框 134146"/>
          <p:cNvSpPr txBox="1">
            <a:spLocks noChangeArrowheads="1"/>
          </p:cNvSpPr>
          <p:nvPr/>
        </p:nvSpPr>
        <p:spPr bwMode="auto">
          <a:xfrm>
            <a:off x="3352800" y="838201"/>
            <a:ext cx="2438400" cy="366713"/>
          </a:xfrm>
          <a:prstGeom prst="rect">
            <a:avLst/>
          </a:prstGeom>
          <a:noFill/>
          <a:ln w="9525">
            <a:noFill/>
            <a:miter lim="800000"/>
          </a:ln>
        </p:spPr>
        <p:txBody>
          <a:bodyPr>
            <a:spAutoFit/>
          </a:bodyPr>
          <a:lstStyle/>
          <a:p>
            <a:pPr>
              <a:spcBef>
                <a:spcPct val="50000"/>
              </a:spcBef>
            </a:pPr>
            <a:endParaRPr lang="zh-CN" altLang="en-US">
              <a:solidFill>
                <a:srgbClr val="006600"/>
              </a:solidFill>
              <a:ea typeface="黑体" panose="02010609060101010101" pitchFamily="49" charset="-122"/>
            </a:endParaRPr>
          </a:p>
        </p:txBody>
      </p:sp>
      <p:sp>
        <p:nvSpPr>
          <p:cNvPr id="319491" name="矩形 134147"/>
          <p:cNvSpPr>
            <a:spLocks noChangeArrowheads="1"/>
          </p:cNvSpPr>
          <p:nvPr/>
        </p:nvSpPr>
        <p:spPr bwMode="auto">
          <a:xfrm rot="10800000" flipV="1">
            <a:off x="3505200" y="1447800"/>
            <a:ext cx="2057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134149" name="图片 134148" descr="黑格尔01？"/>
          <p:cNvPicPr>
            <a:picLocks noChangeAspect="1"/>
          </p:cNvPicPr>
          <p:nvPr/>
        </p:nvPicPr>
        <p:blipFill>
          <a:blip r:embed="rId2"/>
          <a:srcRect/>
          <a:stretch>
            <a:fillRect/>
          </a:stretch>
        </p:blipFill>
        <p:spPr bwMode="auto">
          <a:xfrm>
            <a:off x="2819401" y="1752600"/>
            <a:ext cx="2689225" cy="2895600"/>
          </a:xfrm>
          <a:prstGeom prst="rect">
            <a:avLst/>
          </a:prstGeom>
          <a:noFill/>
          <a:ln w="9525">
            <a:solidFill>
              <a:srgbClr val="FFFFCC"/>
            </a:solidFill>
            <a:miter lim="800000"/>
            <a:headEnd/>
            <a:tailEnd/>
          </a:ln>
        </p:spPr>
      </p:pic>
      <p:pic>
        <p:nvPicPr>
          <p:cNvPr id="134150" name="图片 134149" descr="漫画：乐极生悲 副本"/>
          <p:cNvPicPr>
            <a:picLocks noChangeAspect="1"/>
          </p:cNvPicPr>
          <p:nvPr/>
        </p:nvPicPr>
        <p:blipFill>
          <a:blip r:embed="rId3"/>
          <a:srcRect l="1311" t="2603" b="2603"/>
          <a:stretch>
            <a:fillRect/>
          </a:stretch>
        </p:blipFill>
        <p:spPr bwMode="auto">
          <a:xfrm>
            <a:off x="5943600" y="4267200"/>
            <a:ext cx="3581400" cy="1828800"/>
          </a:xfrm>
          <a:prstGeom prst="rect">
            <a:avLst/>
          </a:prstGeom>
          <a:noFill/>
          <a:ln w="9525">
            <a:solidFill>
              <a:srgbClr val="FFFFFF"/>
            </a:solidFill>
            <a:miter lim="800000"/>
            <a:headEnd/>
            <a:tailEnd/>
          </a:ln>
        </p:spPr>
      </p:pic>
      <p:sp>
        <p:nvSpPr>
          <p:cNvPr id="134151" name="文本框 134150"/>
          <p:cNvSpPr txBox="1">
            <a:spLocks noChangeArrowheads="1"/>
          </p:cNvSpPr>
          <p:nvPr/>
        </p:nvSpPr>
        <p:spPr bwMode="auto">
          <a:xfrm>
            <a:off x="3505200" y="5105400"/>
            <a:ext cx="2438400" cy="579438"/>
          </a:xfrm>
          <a:prstGeom prst="rect">
            <a:avLst/>
          </a:prstGeom>
          <a:noFill/>
          <a:ln w="9525">
            <a:noFill/>
            <a:miter lim="800000"/>
          </a:ln>
        </p:spPr>
        <p:txBody>
          <a:bodyPr wrap="square">
            <a:spAutoFit/>
          </a:bodyPr>
          <a:lstStyle/>
          <a:p>
            <a:pPr>
              <a:spcBef>
                <a:spcPct val="50000"/>
              </a:spcBef>
            </a:pPr>
            <a:r>
              <a:rPr lang="zh-CN" altLang="en-US" sz="3200" b="1" dirty="0">
                <a:latin typeface="Times New Roman" panose="02020603050405020304" pitchFamily="18" charset="0"/>
                <a:ea typeface="方正大黑简体"/>
                <a:cs typeface="方正大黑简体"/>
              </a:rPr>
              <a:t>乐极生悲</a:t>
            </a:r>
            <a:endParaRPr lang="zh-CN" altLang="en-US" dirty="0"/>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34147"/>
                                        </p:tgtEl>
                                        <p:attrNameLst>
                                          <p:attrName>style.visibility</p:attrName>
                                        </p:attrNameLst>
                                      </p:cBhvr>
                                      <p:to>
                                        <p:strVal val="visible"/>
                                      </p:to>
                                    </p:set>
                                    <p:anim calcmode="lin" valueType="num">
                                      <p:cBhvr>
                                        <p:cTn id="7" dur="500" fill="hold"/>
                                        <p:tgtEl>
                                          <p:spTgt spid="134147"/>
                                        </p:tgtEl>
                                        <p:attrNameLst>
                                          <p:attrName>ppt_w</p:attrName>
                                        </p:attrNameLst>
                                      </p:cBhvr>
                                      <p:tavLst>
                                        <p:tav tm="0">
                                          <p:val>
                                            <p:fltVal val="0"/>
                                          </p:val>
                                        </p:tav>
                                        <p:tav tm="100000">
                                          <p:val>
                                            <p:strVal val="#ppt_w"/>
                                          </p:val>
                                        </p:tav>
                                      </p:tavLst>
                                    </p:anim>
                                    <p:anim calcmode="lin" valueType="num">
                                      <p:cBhvr>
                                        <p:cTn id="8" dur="500" fill="hold"/>
                                        <p:tgtEl>
                                          <p:spTgt spid="1341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34149"/>
                                        </p:tgtEl>
                                        <p:attrNameLst>
                                          <p:attrName>style.visibility</p:attrName>
                                        </p:attrNameLst>
                                      </p:cBhvr>
                                      <p:to>
                                        <p:strVal val="visible"/>
                                      </p:to>
                                    </p:set>
                                    <p:animEffect transition="in" filter="slide(fromBottom)">
                                      <p:cBhvr>
                                        <p:cTn id="12" dur="500"/>
                                        <p:tgtEl>
                                          <p:spTgt spid="13414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34146"/>
                                        </p:tgtEl>
                                        <p:attrNameLst>
                                          <p:attrName>style.visibility</p:attrName>
                                        </p:attrNameLst>
                                      </p:cBhvr>
                                      <p:to>
                                        <p:strVal val="visible"/>
                                      </p:to>
                                    </p:set>
                                    <p:anim calcmode="lin" valueType="num">
                                      <p:cBhvr additive="base">
                                        <p:cTn id="16" dur="500" fill="hold"/>
                                        <p:tgtEl>
                                          <p:spTgt spid="134146"/>
                                        </p:tgtEl>
                                        <p:attrNameLst>
                                          <p:attrName>ppt_x</p:attrName>
                                        </p:attrNameLst>
                                      </p:cBhvr>
                                      <p:tavLst>
                                        <p:tav tm="0">
                                          <p:val>
                                            <p:strVal val="0-#ppt_w/2"/>
                                          </p:val>
                                        </p:tav>
                                        <p:tav tm="100000">
                                          <p:val>
                                            <p:strVal val="#ppt_x"/>
                                          </p:val>
                                        </p:tav>
                                      </p:tavLst>
                                    </p:anim>
                                    <p:anim calcmode="lin" valueType="num">
                                      <p:cBhvr additive="base">
                                        <p:cTn id="17" dur="500" fill="hold"/>
                                        <p:tgtEl>
                                          <p:spTgt spid="13414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6" presetClass="entr" presetSubtype="42" fill="hold" nodeType="afterEffect">
                                  <p:stCondLst>
                                    <p:cond delay="0"/>
                                  </p:stCondLst>
                                  <p:childTnLst>
                                    <p:set>
                                      <p:cBhvr>
                                        <p:cTn id="20" dur="1" fill="hold">
                                          <p:stCondLst>
                                            <p:cond delay="0"/>
                                          </p:stCondLst>
                                        </p:cTn>
                                        <p:tgtEl>
                                          <p:spTgt spid="134150"/>
                                        </p:tgtEl>
                                        <p:attrNameLst>
                                          <p:attrName>style.visibility</p:attrName>
                                        </p:attrNameLst>
                                      </p:cBhvr>
                                      <p:to>
                                        <p:strVal val="visible"/>
                                      </p:to>
                                    </p:set>
                                    <p:animEffect transition="in" filter="barn(outHorizontal)">
                                      <p:cBhvr>
                                        <p:cTn id="21" dur="500"/>
                                        <p:tgtEl>
                                          <p:spTgt spid="134150"/>
                                        </p:tgtEl>
                                      </p:cBhvr>
                                    </p:animEffect>
                                  </p:childTnLst>
                                </p:cTn>
                              </p:par>
                            </p:childTnLst>
                          </p:cTn>
                        </p:par>
                        <p:par>
                          <p:cTn id="22" fill="hold">
                            <p:stCondLst>
                              <p:cond delay="2000"/>
                            </p:stCondLst>
                            <p:childTnLst>
                              <p:par>
                                <p:cTn id="23" presetID="17" presetClass="entr" presetSubtype="10" fill="hold" grpId="0" nodeType="afterEffect">
                                  <p:stCondLst>
                                    <p:cond delay="0"/>
                                  </p:stCondLst>
                                  <p:childTnLst>
                                    <p:set>
                                      <p:cBhvr>
                                        <p:cTn id="24" dur="1" fill="hold">
                                          <p:stCondLst>
                                            <p:cond delay="0"/>
                                          </p:stCondLst>
                                        </p:cTn>
                                        <p:tgtEl>
                                          <p:spTgt spid="134151"/>
                                        </p:tgtEl>
                                        <p:attrNameLst>
                                          <p:attrName>style.visibility</p:attrName>
                                        </p:attrNameLst>
                                      </p:cBhvr>
                                      <p:to>
                                        <p:strVal val="visible"/>
                                      </p:to>
                                    </p:set>
                                    <p:anim calcmode="lin" valueType="num">
                                      <p:cBhvr>
                                        <p:cTn id="25" dur="500" fill="hold"/>
                                        <p:tgtEl>
                                          <p:spTgt spid="134151"/>
                                        </p:tgtEl>
                                        <p:attrNameLst>
                                          <p:attrName>ppt_w</p:attrName>
                                        </p:attrNameLst>
                                      </p:cBhvr>
                                      <p:tavLst>
                                        <p:tav tm="0">
                                          <p:val>
                                            <p:fltVal val="0"/>
                                          </p:val>
                                        </p:tav>
                                        <p:tav tm="100000">
                                          <p:val>
                                            <p:strVal val="#ppt_w"/>
                                          </p:val>
                                        </p:tav>
                                      </p:tavLst>
                                    </p:anim>
                                    <p:anim calcmode="lin" valueType="num">
                                      <p:cBhvr>
                                        <p:cTn id="26" dur="500" fill="hold"/>
                                        <p:tgtEl>
                                          <p:spTgt spid="1341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ldLvl="0" animBg="1"/>
      <p:bldP spid="134147" grpId="0"/>
      <p:bldP spid="134151"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文本占位符 268290"/>
          <p:cNvSpPr>
            <a:spLocks noGrp="1"/>
          </p:cNvSpPr>
          <p:nvPr>
            <p:ph type="body" idx="4294967295"/>
          </p:nvPr>
        </p:nvSpPr>
        <p:spPr>
          <a:xfrm>
            <a:off x="2458720" y="1412240"/>
            <a:ext cx="6817359" cy="4731385"/>
          </a:xfrm>
        </p:spPr>
        <p:txBody>
          <a:bodyPr/>
          <a:lstStyle/>
          <a:p>
            <a:pPr eaLnBrk="1" hangingPunct="1"/>
            <a:r>
              <a:rPr lang="zh-CN" altLang="en-US" sz="2800" dirty="0">
                <a:latin typeface="宋体" panose="02010600030101010101" pitchFamily="2" charset="-122"/>
                <a:ea typeface="宋体" panose="02010600030101010101" pitchFamily="2" charset="-122"/>
                <a:cs typeface="楷体_GB2312"/>
              </a:rPr>
              <a:t>（</a:t>
            </a:r>
            <a:r>
              <a:rPr lang="en-US" altLang="zh-CN" sz="2800" b="1" dirty="0">
                <a:latin typeface="宋体" panose="02010600030101010101" pitchFamily="2" charset="-122"/>
                <a:ea typeface="宋体" panose="02010600030101010101" pitchFamily="2" charset="-122"/>
                <a:cs typeface="楷体_GB2312"/>
              </a:rPr>
              <a:t>3</a:t>
            </a:r>
            <a:r>
              <a:rPr lang="zh-CN" altLang="en-US" sz="2800" b="1" dirty="0">
                <a:latin typeface="宋体" panose="02010600030101010101" pitchFamily="2" charset="-122"/>
                <a:ea typeface="宋体" panose="02010600030101010101" pitchFamily="2" charset="-122"/>
                <a:cs typeface="楷体_GB2312"/>
              </a:rPr>
              <a:t>）研究度的意义</a:t>
            </a:r>
          </a:p>
          <a:p>
            <a:pPr eaLnBrk="1" hangingPunct="1"/>
            <a:r>
              <a:rPr lang="zh-CN" altLang="en-US" sz="2800" dirty="0">
                <a:latin typeface="楷体" panose="02010609060101010101" pitchFamily="49" charset="-122"/>
                <a:ea typeface="楷体" panose="02010609060101010101" pitchFamily="49" charset="-122"/>
                <a:cs typeface="楷体_GB2312"/>
              </a:rPr>
              <a:t>第一，能使我们准确把握事物的质</a:t>
            </a:r>
          </a:p>
          <a:p>
            <a:pPr eaLnBrk="1" hangingPunct="1"/>
            <a:r>
              <a:rPr lang="zh-CN" altLang="en-US" sz="2800" dirty="0">
                <a:latin typeface="楷体" panose="02010609060101010101" pitchFamily="49" charset="-122"/>
                <a:ea typeface="楷体" panose="02010609060101010101" pitchFamily="49" charset="-122"/>
                <a:cs typeface="楷体_GB2312"/>
              </a:rPr>
              <a:t>第二，能使我们提出指导实践的正确准则，做到胸中有数。</a:t>
            </a:r>
          </a:p>
          <a:p>
            <a:pPr eaLnBrk="1" hangingPunct="1"/>
            <a:r>
              <a:rPr lang="zh-CN" altLang="en-US" sz="2800" dirty="0">
                <a:latin typeface="楷体" panose="02010609060101010101" pitchFamily="49" charset="-122"/>
                <a:ea typeface="楷体" panose="02010609060101010101" pitchFamily="49" charset="-122"/>
                <a:cs typeface="楷体_GB2312"/>
              </a:rPr>
              <a:t>第三，掌握适度原则，防止过犹不及。</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3825">
                                            <p:txEl>
                                              <p:pRg st="0" end="0"/>
                                            </p:txEl>
                                          </p:spTgt>
                                        </p:tgtEl>
                                        <p:attrNameLst>
                                          <p:attrName>style.visibility</p:attrName>
                                        </p:attrNameLst>
                                      </p:cBhvr>
                                      <p:to>
                                        <p:strVal val="visible"/>
                                      </p:to>
                                    </p:set>
                                    <p:animEffect transition="in" filter="fade">
                                      <p:cBhvr>
                                        <p:cTn id="7" dur="500"/>
                                        <p:tgtEl>
                                          <p:spTgt spid="3338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3825">
                                            <p:txEl>
                                              <p:pRg st="1" end="1"/>
                                            </p:txEl>
                                          </p:spTgt>
                                        </p:tgtEl>
                                        <p:attrNameLst>
                                          <p:attrName>style.visibility</p:attrName>
                                        </p:attrNameLst>
                                      </p:cBhvr>
                                      <p:to>
                                        <p:strVal val="visible"/>
                                      </p:to>
                                    </p:set>
                                    <p:animEffect transition="in" filter="fade">
                                      <p:cBhvr>
                                        <p:cTn id="12" dur="500"/>
                                        <p:tgtEl>
                                          <p:spTgt spid="3338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3825">
                                            <p:txEl>
                                              <p:pRg st="2" end="2"/>
                                            </p:txEl>
                                          </p:spTgt>
                                        </p:tgtEl>
                                        <p:attrNameLst>
                                          <p:attrName>style.visibility</p:attrName>
                                        </p:attrNameLst>
                                      </p:cBhvr>
                                      <p:to>
                                        <p:strVal val="visible"/>
                                      </p:to>
                                    </p:set>
                                    <p:animEffect transition="in" filter="fade">
                                      <p:cBhvr>
                                        <p:cTn id="17" dur="500"/>
                                        <p:tgtEl>
                                          <p:spTgt spid="3338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3825">
                                            <p:txEl>
                                              <p:pRg st="3" end="3"/>
                                            </p:txEl>
                                          </p:spTgt>
                                        </p:tgtEl>
                                        <p:attrNameLst>
                                          <p:attrName>style.visibility</p:attrName>
                                        </p:attrNameLst>
                                      </p:cBhvr>
                                      <p:to>
                                        <p:strVal val="visible"/>
                                      </p:to>
                                    </p:set>
                                    <p:animEffect transition="in" filter="fade">
                                      <p:cBhvr>
                                        <p:cTn id="22" dur="500"/>
                                        <p:tgtEl>
                                          <p:spTgt spid="3338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5" grpId="0" build="p"/>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矩形 135169"/>
          <p:cNvSpPr>
            <a:spLocks noChangeArrowheads="1"/>
          </p:cNvSpPr>
          <p:nvPr/>
        </p:nvSpPr>
        <p:spPr bwMode="auto">
          <a:xfrm>
            <a:off x="3352800" y="990600"/>
            <a:ext cx="5487988" cy="579438"/>
          </a:xfrm>
          <a:prstGeom prst="rect">
            <a:avLst/>
          </a:prstGeom>
          <a:noFill/>
          <a:ln w="12700">
            <a:noFill/>
            <a:miter lim="800000"/>
          </a:ln>
        </p:spPr>
        <p:txBody>
          <a:bodyPr wrap="none">
            <a:spAutoFit/>
          </a:bodyPr>
          <a:lstStyle/>
          <a:p>
            <a:r>
              <a:rPr lang="zh-CN" altLang="en-US" sz="3200" b="1">
                <a:solidFill>
                  <a:srgbClr val="006600"/>
                </a:solidFill>
                <a:latin typeface="Times New Roman" panose="02020603050405020304" pitchFamily="18" charset="0"/>
                <a:ea typeface="黑体" panose="02010609060101010101" pitchFamily="49" charset="-122"/>
              </a:rPr>
              <a:t>（二）量变和质变的辩证关系</a:t>
            </a:r>
            <a:endParaRPr lang="zh-CN" altLang="en-US">
              <a:solidFill>
                <a:srgbClr val="006600"/>
              </a:solidFill>
              <a:ea typeface="黑体" panose="02010609060101010101" pitchFamily="49" charset="-122"/>
            </a:endParaRPr>
          </a:p>
        </p:txBody>
      </p:sp>
      <p:sp>
        <p:nvSpPr>
          <p:cNvPr id="321538" name="矩形 135170"/>
          <p:cNvSpPr>
            <a:spLocks noChangeArrowheads="1"/>
          </p:cNvSpPr>
          <p:nvPr/>
        </p:nvSpPr>
        <p:spPr bwMode="auto">
          <a:xfrm rot="10800000" flipV="1">
            <a:off x="3429000" y="1600200"/>
            <a:ext cx="36576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35172" name="文本框 135171"/>
          <p:cNvSpPr txBox="1">
            <a:spLocks noChangeArrowheads="1"/>
          </p:cNvSpPr>
          <p:nvPr/>
        </p:nvSpPr>
        <p:spPr bwMode="auto">
          <a:xfrm>
            <a:off x="2966720" y="2504439"/>
            <a:ext cx="6558280" cy="3555012"/>
          </a:xfrm>
          <a:prstGeom prst="rect">
            <a:avLst/>
          </a:prstGeom>
          <a:noFill/>
          <a:ln w="9525">
            <a:noFill/>
            <a:miter lim="800000"/>
          </a:ln>
        </p:spPr>
        <p:txBody>
          <a:bodyPr wrap="square">
            <a:spAutoFit/>
          </a:bodyPr>
          <a:lstStyle/>
          <a:p>
            <a:pPr>
              <a:lnSpc>
                <a:spcPct val="130000"/>
              </a:lnSpc>
            </a:pPr>
            <a:r>
              <a:rPr lang="zh-CN" altLang="en-US" sz="3600" dirty="0">
                <a:latin typeface="方正琥珀简体"/>
                <a:ea typeface="方正琥珀简体"/>
                <a:cs typeface="方正琥珀简体"/>
              </a:rPr>
              <a:t> </a:t>
            </a:r>
            <a:r>
              <a:rPr lang="en-US" altLang="zh-CN" sz="3200" b="1" dirty="0">
                <a:latin typeface="楷体" panose="02010609060101010101" pitchFamily="49" charset="-122"/>
                <a:ea typeface="楷体" panose="02010609060101010101" pitchFamily="49" charset="-122"/>
                <a:cs typeface="方正琥珀简体"/>
              </a:rPr>
              <a:t>1.</a:t>
            </a:r>
            <a:r>
              <a:rPr lang="zh-CN" altLang="en-US" sz="3200" b="1" dirty="0">
                <a:latin typeface="楷体" panose="02010609060101010101" pitchFamily="49" charset="-122"/>
                <a:ea typeface="楷体" panose="02010609060101010101" pitchFamily="49" charset="-122"/>
                <a:cs typeface="方正琥珀简体"/>
              </a:rPr>
              <a:t>区别</a:t>
            </a:r>
            <a:r>
              <a:rPr lang="zh-CN" altLang="en-US" sz="3200" dirty="0">
                <a:latin typeface="楷体" panose="02010609060101010101" pitchFamily="49" charset="-122"/>
                <a:ea typeface="楷体" panose="02010609060101010101" pitchFamily="49" charset="-122"/>
                <a:cs typeface="方正琥珀简体"/>
              </a:rPr>
              <a:t>：</a:t>
            </a:r>
            <a:r>
              <a:rPr lang="zh-CN" altLang="en-US" sz="3600" dirty="0">
                <a:latin typeface="楷体" panose="02010609060101010101" pitchFamily="49" charset="-122"/>
                <a:ea typeface="楷体" panose="02010609060101010101" pitchFamily="49" charset="-122"/>
                <a:cs typeface="方正琥珀简体"/>
              </a:rPr>
              <a:t> </a:t>
            </a:r>
            <a:r>
              <a:rPr lang="zh-CN" altLang="en-US" sz="2800" dirty="0">
                <a:latin typeface="楷体" panose="02010609060101010101" pitchFamily="49" charset="-122"/>
                <a:ea typeface="楷体" panose="02010609060101010101" pitchFamily="49" charset="-122"/>
                <a:cs typeface="楷体_GB2312"/>
              </a:rPr>
              <a:t>量变是事物数量的增减、场所的变更；质变是事物根本性质的变化，是一事物变为他事物。区分二者的</a:t>
            </a:r>
            <a:r>
              <a:rPr lang="zh-CN" altLang="en-US" sz="2800" dirty="0">
                <a:solidFill>
                  <a:srgbClr val="FF0000"/>
                </a:solidFill>
                <a:latin typeface="楷体" panose="02010609060101010101" pitchFamily="49" charset="-122"/>
                <a:ea typeface="楷体" panose="02010609060101010101" pitchFamily="49" charset="-122"/>
                <a:cs typeface="楷体_GB2312"/>
              </a:rPr>
              <a:t>根本标志</a:t>
            </a:r>
            <a:r>
              <a:rPr lang="zh-CN" altLang="en-US" sz="2800" dirty="0">
                <a:latin typeface="楷体" panose="02010609060101010101" pitchFamily="49" charset="-122"/>
                <a:ea typeface="楷体" panose="02010609060101010101" pitchFamily="49" charset="-122"/>
                <a:cs typeface="楷体_GB2312"/>
              </a:rPr>
              <a:t>是看事物的变化是否超出度的范围。</a:t>
            </a:r>
          </a:p>
          <a:p>
            <a:pPr>
              <a:lnSpc>
                <a:spcPct val="130000"/>
              </a:lnSpc>
            </a:pPr>
            <a:endParaRPr lang="zh-CN" altLang="en-US" sz="2800" dirty="0">
              <a:latin typeface="楷体" panose="02010609060101010101" pitchFamily="49" charset="-122"/>
              <a:ea typeface="楷体" panose="02010609060101010101" pitchFamily="49" charset="-122"/>
              <a:cs typeface="楷体_GB2312"/>
            </a:endParaRPr>
          </a:p>
          <a:p>
            <a:pPr>
              <a:lnSpc>
                <a:spcPct val="130000"/>
              </a:lnSpc>
            </a:pPr>
            <a:endParaRPr lang="zh-CN" altLang="en-US" sz="2800" dirty="0">
              <a:solidFill>
                <a:schemeClr val="tx2"/>
              </a:solidFill>
              <a:ea typeface="楷体_GB231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dissolve">
                                      <p:cBhvr>
                                        <p:cTn id="7" dur="500"/>
                                        <p:tgtEl>
                                          <p:spTgt spid="135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文本框 136193"/>
          <p:cNvSpPr txBox="1">
            <a:spLocks noChangeArrowheads="1"/>
          </p:cNvSpPr>
          <p:nvPr/>
        </p:nvSpPr>
        <p:spPr bwMode="auto">
          <a:xfrm>
            <a:off x="3276600" y="914400"/>
            <a:ext cx="5486400" cy="579438"/>
          </a:xfrm>
          <a:prstGeom prst="rect">
            <a:avLst/>
          </a:prstGeom>
          <a:noFill/>
          <a:ln w="9525">
            <a:noFill/>
            <a:miter lim="800000"/>
          </a:ln>
        </p:spPr>
        <p:txBody>
          <a:bodyPr>
            <a:spAutoFit/>
          </a:bodyPr>
          <a:lstStyle/>
          <a:p>
            <a:pPr>
              <a:spcBef>
                <a:spcPct val="50000"/>
              </a:spcBef>
            </a:pPr>
            <a:r>
              <a:rPr lang="en-US" altLang="zh-CN" sz="3200" b="1" dirty="0">
                <a:solidFill>
                  <a:srgbClr val="006600"/>
                </a:solidFill>
                <a:latin typeface="Times New Roman" panose="02020603050405020304" pitchFamily="18" charset="0"/>
                <a:ea typeface="黑体" panose="02010609060101010101" pitchFamily="49" charset="-122"/>
              </a:rPr>
              <a:t>2.</a:t>
            </a:r>
            <a:r>
              <a:rPr lang="zh-CN" altLang="en-US" sz="3200" b="1" dirty="0">
                <a:solidFill>
                  <a:srgbClr val="006600"/>
                </a:solidFill>
                <a:latin typeface="Times New Roman" panose="02020603050405020304" pitchFamily="18" charset="0"/>
                <a:ea typeface="黑体" panose="02010609060101010101" pitchFamily="49" charset="-122"/>
              </a:rPr>
              <a:t>联系</a:t>
            </a:r>
            <a:endParaRPr lang="zh-CN" altLang="en-US" b="1" dirty="0">
              <a:solidFill>
                <a:srgbClr val="006600"/>
              </a:solidFill>
              <a:ea typeface="黑体" panose="02010609060101010101" pitchFamily="49" charset="-122"/>
            </a:endParaRPr>
          </a:p>
        </p:txBody>
      </p:sp>
      <p:sp>
        <p:nvSpPr>
          <p:cNvPr id="322562" name="矩形 136194"/>
          <p:cNvSpPr>
            <a:spLocks noChangeArrowheads="1"/>
          </p:cNvSpPr>
          <p:nvPr/>
        </p:nvSpPr>
        <p:spPr bwMode="auto">
          <a:xfrm rot="10800000" flipV="1">
            <a:off x="3352800" y="1600200"/>
            <a:ext cx="4876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22563" name="文本框 136195"/>
          <p:cNvSpPr txBox="1">
            <a:spLocks noChangeArrowheads="1"/>
          </p:cNvSpPr>
          <p:nvPr/>
        </p:nvSpPr>
        <p:spPr bwMode="auto">
          <a:xfrm>
            <a:off x="1524000" y="1752600"/>
            <a:ext cx="8305800" cy="523220"/>
          </a:xfrm>
          <a:prstGeom prst="rect">
            <a:avLst/>
          </a:prstGeom>
          <a:noFill/>
          <a:ln w="9525">
            <a:noFill/>
            <a:miter lim="800000"/>
          </a:ln>
        </p:spPr>
        <p:txBody>
          <a:bodyPr>
            <a:spAutoFit/>
          </a:bodyPr>
          <a:lstStyle/>
          <a:p>
            <a:pPr lvl="4">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方正琥珀简体"/>
              </a:rPr>
              <a:t>第一，量变是质变的必要准备</a:t>
            </a:r>
            <a:endParaRPr lang="zh-CN" altLang="en-US" sz="2800" dirty="0">
              <a:latin typeface="楷体" panose="02010609060101010101" pitchFamily="49" charset="-122"/>
              <a:ea typeface="楷体" panose="02010609060101010101" pitchFamily="49" charset="-122"/>
            </a:endParaRPr>
          </a:p>
        </p:txBody>
      </p:sp>
      <p:pic>
        <p:nvPicPr>
          <p:cNvPr id="136197" name="图片 136196" descr="冰２"/>
          <p:cNvPicPr>
            <a:picLocks noChangeAspect="1"/>
          </p:cNvPicPr>
          <p:nvPr/>
        </p:nvPicPr>
        <p:blipFill>
          <a:blip r:embed="rId2"/>
          <a:srcRect l="3622" t="3247" r="3624" b="1949"/>
          <a:stretch>
            <a:fillRect/>
          </a:stretch>
        </p:blipFill>
        <p:spPr bwMode="auto">
          <a:xfrm>
            <a:off x="5257800" y="4267200"/>
            <a:ext cx="4038600" cy="1843088"/>
          </a:xfrm>
          <a:prstGeom prst="rect">
            <a:avLst/>
          </a:prstGeom>
          <a:noFill/>
          <a:ln w="9525">
            <a:solidFill>
              <a:srgbClr val="FFFFCC"/>
            </a:solidFill>
            <a:miter lim="800000"/>
            <a:headEnd/>
            <a:tailEnd/>
          </a:ln>
        </p:spPr>
      </p:pic>
      <p:sp>
        <p:nvSpPr>
          <p:cNvPr id="136198" name="文本框 136197"/>
          <p:cNvSpPr txBox="1">
            <a:spLocks noChangeArrowheads="1"/>
          </p:cNvSpPr>
          <p:nvPr/>
        </p:nvSpPr>
        <p:spPr bwMode="auto">
          <a:xfrm>
            <a:off x="2819400" y="4267201"/>
            <a:ext cx="3505200" cy="1801813"/>
          </a:xfrm>
          <a:prstGeom prst="rect">
            <a:avLst/>
          </a:prstGeom>
          <a:noFill/>
          <a:ln w="9525">
            <a:noFill/>
            <a:miter lim="800000"/>
          </a:ln>
        </p:spPr>
        <p:txBody>
          <a:bodyPr>
            <a:spAutoFit/>
          </a:bodyPr>
          <a:lstStyle/>
          <a:p>
            <a:pPr>
              <a:spcBef>
                <a:spcPct val="50000"/>
              </a:spcBef>
            </a:pPr>
            <a:r>
              <a:rPr lang="zh-CN" altLang="en-US" sz="2800" b="1" dirty="0">
                <a:solidFill>
                  <a:srgbClr val="FF6600"/>
                </a:solidFill>
                <a:latin typeface="宋体" panose="02010600030101010101" pitchFamily="2" charset="-122"/>
                <a:ea typeface="楷体_GB2312"/>
                <a:cs typeface="楷体_GB2312"/>
              </a:rPr>
              <a:t>案例：</a:t>
            </a:r>
          </a:p>
          <a:p>
            <a:pPr>
              <a:spcBef>
                <a:spcPct val="50000"/>
              </a:spcBef>
            </a:pPr>
            <a:r>
              <a:rPr lang="zh-CN" altLang="en-US" sz="2800" b="1" dirty="0">
                <a:latin typeface="宋体" panose="02010600030101010101" pitchFamily="2" charset="-122"/>
                <a:ea typeface="楷体_GB2312"/>
                <a:cs typeface="楷体_GB2312"/>
              </a:rPr>
              <a:t>冰冻三尺，</a:t>
            </a:r>
          </a:p>
          <a:p>
            <a:pPr>
              <a:spcBef>
                <a:spcPct val="50000"/>
              </a:spcBef>
            </a:pPr>
            <a:r>
              <a:rPr lang="zh-CN" altLang="en-US" sz="2800" b="1" dirty="0">
                <a:latin typeface="宋体" panose="02010600030101010101" pitchFamily="2" charset="-122"/>
                <a:ea typeface="楷体_GB2312"/>
                <a:cs typeface="楷体_GB2312"/>
              </a:rPr>
              <a:t>非一日之寒。</a:t>
            </a:r>
            <a:r>
              <a:rPr lang="zh-CN" altLang="en-US" sz="2400" b="1" dirty="0">
                <a:latin typeface="宋体" panose="02010600030101010101" pitchFamily="2" charset="-122"/>
                <a:ea typeface="方正大黑简体"/>
                <a:cs typeface="方正大黑简体"/>
              </a:rPr>
              <a:t> </a:t>
            </a:r>
            <a:endParaRPr lang="zh-CN" altLang="en-US" dirty="0"/>
          </a:p>
        </p:txBody>
      </p:sp>
      <p:pic>
        <p:nvPicPr>
          <p:cNvPr id="136199" name="图片 136198" descr="老聃001 副本"/>
          <p:cNvPicPr>
            <a:picLocks noChangeAspect="1"/>
          </p:cNvPicPr>
          <p:nvPr/>
        </p:nvPicPr>
        <p:blipFill>
          <a:blip r:embed="rId3"/>
          <a:srcRect l="2985" r="4477" b="11578"/>
          <a:stretch>
            <a:fillRect/>
          </a:stretch>
        </p:blipFill>
        <p:spPr bwMode="auto">
          <a:xfrm>
            <a:off x="2819400" y="2514600"/>
            <a:ext cx="1676400" cy="1676400"/>
          </a:xfrm>
          <a:prstGeom prst="rect">
            <a:avLst/>
          </a:prstGeom>
          <a:noFill/>
          <a:ln w="9525">
            <a:solidFill>
              <a:srgbClr val="FFFF99"/>
            </a:solidFill>
            <a:miter lim="800000"/>
            <a:headEnd/>
            <a:tailEnd/>
          </a:ln>
        </p:spPr>
      </p:pic>
      <p:sp>
        <p:nvSpPr>
          <p:cNvPr id="136200" name="文本框 136199"/>
          <p:cNvSpPr txBox="1">
            <a:spLocks noChangeArrowheads="1"/>
          </p:cNvSpPr>
          <p:nvPr/>
        </p:nvSpPr>
        <p:spPr bwMode="auto">
          <a:xfrm>
            <a:off x="4953000" y="2438400"/>
            <a:ext cx="4343400" cy="1421928"/>
          </a:xfrm>
          <a:prstGeom prst="rect">
            <a:avLst/>
          </a:prstGeom>
          <a:noFill/>
          <a:ln w="9525">
            <a:solidFill>
              <a:srgbClr val="FFFFFF"/>
            </a:solidFill>
            <a:miter lim="800000"/>
          </a:ln>
        </p:spPr>
        <p:txBody>
          <a:bodyPr>
            <a:spAutoFit/>
          </a:bodyPr>
          <a:lstStyle/>
          <a:p>
            <a:pPr>
              <a:lnSpc>
                <a:spcPct val="90000"/>
              </a:lnSpc>
            </a:pPr>
            <a:r>
              <a:rPr lang="zh-CN" altLang="en-US" sz="2400" b="1" dirty="0">
                <a:latin typeface="楷体" panose="02010609060101010101" pitchFamily="49" charset="-122"/>
                <a:ea typeface="楷体" panose="02010609060101010101" pitchFamily="49" charset="-122"/>
                <a:cs typeface="方正大黑简体"/>
              </a:rPr>
              <a:t>合抱之木，生于毫末；</a:t>
            </a:r>
          </a:p>
          <a:p>
            <a:pPr>
              <a:lnSpc>
                <a:spcPct val="90000"/>
              </a:lnSpc>
            </a:pPr>
            <a:r>
              <a:rPr lang="zh-CN" altLang="en-US" sz="2400" b="1" dirty="0">
                <a:latin typeface="楷体" panose="02010609060101010101" pitchFamily="49" charset="-122"/>
                <a:ea typeface="楷体" panose="02010609060101010101" pitchFamily="49" charset="-122"/>
                <a:cs typeface="方正大黑简体"/>
              </a:rPr>
              <a:t>九层之台，起于垒土；</a:t>
            </a:r>
          </a:p>
          <a:p>
            <a:pPr>
              <a:lnSpc>
                <a:spcPct val="90000"/>
              </a:lnSpc>
            </a:pPr>
            <a:r>
              <a:rPr lang="zh-CN" altLang="en-US" sz="2400" b="1" dirty="0">
                <a:latin typeface="楷体" panose="02010609060101010101" pitchFamily="49" charset="-122"/>
                <a:ea typeface="楷体" panose="02010609060101010101" pitchFamily="49" charset="-122"/>
                <a:cs typeface="方正大黑简体"/>
              </a:rPr>
              <a:t>千里之行，始于足下。 </a:t>
            </a:r>
            <a:r>
              <a:rPr lang="zh-CN" altLang="en-US" sz="2400" dirty="0">
                <a:latin typeface="楷体" panose="02010609060101010101" pitchFamily="49" charset="-122"/>
                <a:ea typeface="楷体" panose="02010609060101010101" pitchFamily="49" charset="-122"/>
                <a:cs typeface="ˎ̥"/>
              </a:rPr>
              <a:t> </a:t>
            </a:r>
          </a:p>
          <a:p>
            <a:pPr>
              <a:lnSpc>
                <a:spcPct val="90000"/>
              </a:lnSpc>
            </a:pPr>
            <a:r>
              <a:rPr lang="zh-CN" altLang="en-US" sz="2400" dirty="0">
                <a:latin typeface="楷体" panose="02010609060101010101" pitchFamily="49" charset="-122"/>
                <a:ea typeface="楷体" panose="02010609060101010101" pitchFamily="49" charset="-122"/>
                <a:cs typeface="ˎ̥"/>
              </a:rPr>
              <a:t>                    </a:t>
            </a:r>
            <a:r>
              <a:rPr lang="en-US" altLang="zh-CN" sz="2400" dirty="0">
                <a:latin typeface="楷体" panose="02010609060101010101" pitchFamily="49" charset="-122"/>
                <a:ea typeface="楷体" panose="02010609060101010101" pitchFamily="49" charset="-122"/>
                <a:cs typeface="ˎ̥"/>
              </a:rPr>
              <a:t>-</a:t>
            </a:r>
            <a:r>
              <a:rPr lang="zh-CN" altLang="en-US" sz="2400" b="1" dirty="0">
                <a:latin typeface="楷体" panose="02010609060101010101" pitchFamily="49" charset="-122"/>
                <a:ea typeface="楷体" panose="02010609060101010101" pitchFamily="49" charset="-122"/>
                <a:cs typeface="方正大黑简体"/>
              </a:rPr>
              <a:t>老子</a:t>
            </a:r>
            <a:endParaRPr lang="zh-CN" altLang="en-US" sz="2400" b="1" dirty="0">
              <a:latin typeface="楷体" panose="02010609060101010101" pitchFamily="49" charset="-122"/>
              <a:ea typeface="楷体" panose="02010609060101010101" pitchFamily="49" charset="-122"/>
              <a:cs typeface="方正大黑简体"/>
              <a:sym typeface="Symbol" panose="05050102010706020507" pitchFamily="18" charset="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6199"/>
                                        </p:tgtEl>
                                        <p:attrNameLst>
                                          <p:attrName>style.visibility</p:attrName>
                                        </p:attrNameLst>
                                      </p:cBhvr>
                                      <p:to>
                                        <p:strVal val="visible"/>
                                      </p:to>
                                    </p:set>
                                    <p:anim calcmode="lin" valueType="num">
                                      <p:cBhvr additive="base">
                                        <p:cTn id="7" dur="500" fill="hold"/>
                                        <p:tgtEl>
                                          <p:spTgt spid="136199"/>
                                        </p:tgtEl>
                                        <p:attrNameLst>
                                          <p:attrName>ppt_x</p:attrName>
                                        </p:attrNameLst>
                                      </p:cBhvr>
                                      <p:tavLst>
                                        <p:tav tm="0">
                                          <p:val>
                                            <p:strVal val="0-#ppt_w/2"/>
                                          </p:val>
                                        </p:tav>
                                        <p:tav tm="100000">
                                          <p:val>
                                            <p:strVal val="#ppt_x"/>
                                          </p:val>
                                        </p:tav>
                                      </p:tavLst>
                                    </p:anim>
                                    <p:anim calcmode="lin" valueType="num">
                                      <p:cBhvr additive="base">
                                        <p:cTn id="8" dur="500" fill="hold"/>
                                        <p:tgtEl>
                                          <p:spTgt spid="13619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36200"/>
                                        </p:tgtEl>
                                        <p:attrNameLst>
                                          <p:attrName>style.visibility</p:attrName>
                                        </p:attrNameLst>
                                      </p:cBhvr>
                                      <p:to>
                                        <p:strVal val="visible"/>
                                      </p:to>
                                    </p:set>
                                    <p:anim calcmode="lin" valueType="num">
                                      <p:cBhvr additive="base">
                                        <p:cTn id="12" dur="500" fill="hold"/>
                                        <p:tgtEl>
                                          <p:spTgt spid="136200"/>
                                        </p:tgtEl>
                                        <p:attrNameLst>
                                          <p:attrName>ppt_x</p:attrName>
                                        </p:attrNameLst>
                                      </p:cBhvr>
                                      <p:tavLst>
                                        <p:tav tm="0">
                                          <p:val>
                                            <p:strVal val="1+#ppt_w/2"/>
                                          </p:val>
                                        </p:tav>
                                        <p:tav tm="100000">
                                          <p:val>
                                            <p:strVal val="#ppt_x"/>
                                          </p:val>
                                        </p:tav>
                                      </p:tavLst>
                                    </p:anim>
                                    <p:anim calcmode="lin" valueType="num">
                                      <p:cBhvr additive="base">
                                        <p:cTn id="13" dur="500" fill="hold"/>
                                        <p:tgtEl>
                                          <p:spTgt spid="13620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136197"/>
                                        </p:tgtEl>
                                        <p:attrNameLst>
                                          <p:attrName>style.visibility</p:attrName>
                                        </p:attrNameLst>
                                      </p:cBhvr>
                                      <p:to>
                                        <p:strVal val="visible"/>
                                      </p:to>
                                    </p:set>
                                    <p:animEffect transition="in" filter="dissolve">
                                      <p:cBhvr>
                                        <p:cTn id="17" dur="500"/>
                                        <p:tgtEl>
                                          <p:spTgt spid="136197"/>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36198"/>
                                        </p:tgtEl>
                                        <p:attrNameLst>
                                          <p:attrName>style.visibility</p:attrName>
                                        </p:attrNameLst>
                                      </p:cBhvr>
                                      <p:to>
                                        <p:strVal val="visible"/>
                                      </p:to>
                                    </p:set>
                                    <p:animEffect transition="in" filter="slide(fromBottom)">
                                      <p:cBhvr>
                                        <p:cTn id="21" dur="500"/>
                                        <p:tgtEl>
                                          <p:spTgt spid="136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p:bldP spid="136200" grpId="0" bldLvl="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矩形 137218"/>
          <p:cNvSpPr>
            <a:spLocks noChangeArrowheads="1"/>
          </p:cNvSpPr>
          <p:nvPr/>
        </p:nvSpPr>
        <p:spPr bwMode="auto">
          <a:xfrm rot="10800000" flipV="1">
            <a:off x="3352800" y="1524000"/>
            <a:ext cx="4114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37220" name="文本框 137219"/>
          <p:cNvSpPr txBox="1">
            <a:spLocks noChangeArrowheads="1"/>
          </p:cNvSpPr>
          <p:nvPr/>
        </p:nvSpPr>
        <p:spPr bwMode="auto">
          <a:xfrm>
            <a:off x="2971800" y="1600200"/>
            <a:ext cx="5943600" cy="1384995"/>
          </a:xfrm>
          <a:prstGeom prst="rect">
            <a:avLst/>
          </a:prstGeom>
          <a:noFill/>
          <a:ln w="9525">
            <a:noFill/>
            <a:miter lim="800000"/>
          </a:ln>
        </p:spPr>
        <p:txBody>
          <a:bodyPr>
            <a:spAutoFit/>
          </a:bodyPr>
          <a:lstStyle/>
          <a:p>
            <a:pPr>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楷体_GB2312"/>
              </a:rPr>
              <a:t>第二，质变是量变的必然结果</a:t>
            </a:r>
          </a:p>
          <a:p>
            <a:pPr>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楷体_GB2312"/>
              </a:rPr>
              <a:t>第三，质变体现和巩固量变成果，并进一步引起新的量变。</a:t>
            </a:r>
            <a:endParaRPr lang="zh-CN" altLang="en-US" sz="2800" dirty="0">
              <a:latin typeface="楷体" panose="02010609060101010101" pitchFamily="49" charset="-122"/>
              <a:ea typeface="楷体" panose="02010609060101010101" pitchFamily="49" charset="-122"/>
              <a:cs typeface="楷体_GB2312"/>
            </a:endParaRPr>
          </a:p>
        </p:txBody>
      </p:sp>
      <p:pic>
        <p:nvPicPr>
          <p:cNvPr id="137221" name="图片 137220" descr="漫：质量互变规律2 副本"/>
          <p:cNvPicPr>
            <a:picLocks noChangeAspect="1"/>
          </p:cNvPicPr>
          <p:nvPr/>
        </p:nvPicPr>
        <p:blipFill>
          <a:blip r:embed="rId2"/>
          <a:srcRect l="9169" t="23039" r="9456" b="5461"/>
          <a:stretch>
            <a:fillRect/>
          </a:stretch>
        </p:blipFill>
        <p:spPr bwMode="auto">
          <a:xfrm>
            <a:off x="1524000" y="3128964"/>
            <a:ext cx="3180080" cy="3729037"/>
          </a:xfrm>
          <a:prstGeom prst="rect">
            <a:avLst/>
          </a:prstGeom>
          <a:noFill/>
          <a:ln w="38100">
            <a:solidFill>
              <a:srgbClr val="FFFFFF"/>
            </a:solidFill>
            <a:miter lim="800000"/>
            <a:headEnd/>
            <a:tailEnd/>
          </a:ln>
        </p:spPr>
      </p:pic>
      <p:sp>
        <p:nvSpPr>
          <p:cNvPr id="137222" name="文本框 137221"/>
          <p:cNvSpPr txBox="1"/>
          <p:nvPr/>
        </p:nvSpPr>
        <p:spPr>
          <a:xfrm>
            <a:off x="6096000" y="4531360"/>
            <a:ext cx="3581400" cy="1015663"/>
          </a:xfrm>
          <a:prstGeom prst="rect">
            <a:avLst/>
          </a:prstGeom>
          <a:noFill/>
          <a:ln w="9525">
            <a:noFill/>
          </a:ln>
          <a:effectLst>
            <a:outerShdw dist="35921" dir="2699999" algn="ctr" rotWithShape="0">
              <a:srgbClr val="000514"/>
            </a:outerShdw>
          </a:effectLst>
        </p:spPr>
        <p:txBody>
          <a:bodyPr wrap="square">
            <a:spAutoFit/>
          </a:bodyPr>
          <a:lstStyle/>
          <a:p>
            <a:pPr>
              <a:spcBef>
                <a:spcPct val="50000"/>
              </a:spcBef>
              <a:defRPr/>
            </a:pPr>
            <a:r>
              <a:rPr lang="zh-CN" altLang="en-US" sz="2400" b="1" dirty="0">
                <a:solidFill>
                  <a:schemeClr val="tx2"/>
                </a:solidFill>
                <a:latin typeface="楷体_GB2312" pitchFamily="49" charset="-122"/>
                <a:ea typeface="楷体_GB2312" pitchFamily="49" charset="-122"/>
              </a:rPr>
              <a:t>勿以善小而不为，</a:t>
            </a:r>
          </a:p>
          <a:p>
            <a:pPr>
              <a:spcBef>
                <a:spcPct val="50000"/>
              </a:spcBef>
              <a:defRPr/>
            </a:pPr>
            <a:r>
              <a:rPr lang="zh-CN" altLang="en-US" sz="2400" b="1" dirty="0">
                <a:solidFill>
                  <a:schemeClr val="tx2"/>
                </a:solidFill>
                <a:latin typeface="楷体_GB2312" pitchFamily="49" charset="-122"/>
                <a:ea typeface="楷体_GB2312" pitchFamily="49" charset="-122"/>
              </a:rPr>
              <a:t>勿以恶小而为之。</a:t>
            </a:r>
            <a:endParaRPr lang="zh-CN" altLang="en-US" sz="2400" dirty="0">
              <a:latin typeface="楷体_GB2312" pitchFamily="49" charset="-122"/>
              <a:ea typeface="楷体_GB2312" pitchFamily="49" charset="-12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7220"/>
                                        </p:tgtEl>
                                        <p:attrNameLst>
                                          <p:attrName>style.visibility</p:attrName>
                                        </p:attrNameLst>
                                      </p:cBhvr>
                                      <p:to>
                                        <p:strVal val="visible"/>
                                      </p:to>
                                    </p:set>
                                    <p:anim calcmode="lin" valueType="num">
                                      <p:cBhvr additive="base">
                                        <p:cTn id="7" dur="500" fill="hold"/>
                                        <p:tgtEl>
                                          <p:spTgt spid="137220"/>
                                        </p:tgtEl>
                                        <p:attrNameLst>
                                          <p:attrName>ppt_x</p:attrName>
                                        </p:attrNameLst>
                                      </p:cBhvr>
                                      <p:tavLst>
                                        <p:tav tm="0">
                                          <p:val>
                                            <p:strVal val="0-#ppt_w/2"/>
                                          </p:val>
                                        </p:tav>
                                        <p:tav tm="100000">
                                          <p:val>
                                            <p:strVal val="#ppt_x"/>
                                          </p:val>
                                        </p:tav>
                                      </p:tavLst>
                                    </p:anim>
                                    <p:anim calcmode="lin" valueType="num">
                                      <p:cBhvr additive="base">
                                        <p:cTn id="8" dur="500" fill="hold"/>
                                        <p:tgtEl>
                                          <p:spTgt spid="1372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7221"/>
                                        </p:tgtEl>
                                        <p:attrNameLst>
                                          <p:attrName>style.visibility</p:attrName>
                                        </p:attrNameLst>
                                      </p:cBhvr>
                                      <p:to>
                                        <p:strVal val="visible"/>
                                      </p:to>
                                    </p:set>
                                    <p:anim calcmode="lin" valueType="num">
                                      <p:cBhvr additive="base">
                                        <p:cTn id="12" dur="500" fill="hold"/>
                                        <p:tgtEl>
                                          <p:spTgt spid="137221"/>
                                        </p:tgtEl>
                                        <p:attrNameLst>
                                          <p:attrName>ppt_x</p:attrName>
                                        </p:attrNameLst>
                                      </p:cBhvr>
                                      <p:tavLst>
                                        <p:tav tm="0">
                                          <p:val>
                                            <p:strVal val="0-#ppt_w/2"/>
                                          </p:val>
                                        </p:tav>
                                        <p:tav tm="100000">
                                          <p:val>
                                            <p:strVal val="#ppt_x"/>
                                          </p:val>
                                        </p:tav>
                                      </p:tavLst>
                                    </p:anim>
                                    <p:anim calcmode="lin" valueType="num">
                                      <p:cBhvr additive="base">
                                        <p:cTn id="13" dur="500" fill="hold"/>
                                        <p:tgtEl>
                                          <p:spTgt spid="1372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37222"/>
                                        </p:tgtEl>
                                        <p:attrNameLst>
                                          <p:attrName>style.visibility</p:attrName>
                                        </p:attrNameLst>
                                      </p:cBhvr>
                                      <p:to>
                                        <p:strVal val="visible"/>
                                      </p:to>
                                    </p:set>
                                    <p:anim calcmode="lin" valueType="num">
                                      <p:cBhvr additive="base">
                                        <p:cTn id="17" dur="500" fill="hold"/>
                                        <p:tgtEl>
                                          <p:spTgt spid="137222"/>
                                        </p:tgtEl>
                                        <p:attrNameLst>
                                          <p:attrName>ppt_x</p:attrName>
                                        </p:attrNameLst>
                                      </p:cBhvr>
                                      <p:tavLst>
                                        <p:tav tm="0">
                                          <p:val>
                                            <p:strVal val="1+#ppt_w/2"/>
                                          </p:val>
                                        </p:tav>
                                        <p:tav tm="100000">
                                          <p:val>
                                            <p:strVal val="#ppt_x"/>
                                          </p:val>
                                        </p:tav>
                                      </p:tavLst>
                                    </p:anim>
                                    <p:anim calcmode="lin" valueType="num">
                                      <p:cBhvr additive="base">
                                        <p:cTn id="18" dur="500" fill="hold"/>
                                        <p:tgtEl>
                                          <p:spTgt spid="1372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p:bldP spid="137222" grpId="0" bldLvl="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文本框 138241"/>
          <p:cNvSpPr txBox="1">
            <a:spLocks noChangeArrowheads="1"/>
          </p:cNvSpPr>
          <p:nvPr/>
        </p:nvSpPr>
        <p:spPr bwMode="auto">
          <a:xfrm>
            <a:off x="2590800" y="1828800"/>
            <a:ext cx="6858000" cy="523220"/>
          </a:xfrm>
          <a:prstGeom prst="rect">
            <a:avLst/>
          </a:prstGeom>
          <a:noFill/>
          <a:ln w="9525">
            <a:noFill/>
            <a:miter lim="800000"/>
          </a:ln>
        </p:spPr>
        <p:txBody>
          <a:bodyPr>
            <a:spAutoFit/>
          </a:bodyPr>
          <a:lstStyle/>
          <a:p>
            <a:pPr>
              <a:buClr>
                <a:srgbClr val="FF3300"/>
              </a:buClr>
              <a:buFont typeface="Wingdings" panose="05000000000000000000" pitchFamily="2" charset="2"/>
              <a:buChar char="Ø"/>
            </a:pPr>
            <a:r>
              <a:rPr lang="zh-CN" altLang="en-US" sz="2800" b="1" dirty="0">
                <a:latin typeface="方正琥珀简体"/>
                <a:ea typeface="楷体_GB2312"/>
                <a:cs typeface="楷体_GB2312"/>
              </a:rPr>
              <a:t>（</a:t>
            </a:r>
            <a:r>
              <a:rPr lang="en-US" altLang="zh-CN" sz="2800" b="1" dirty="0">
                <a:latin typeface="方正琥珀简体"/>
                <a:ea typeface="楷体_GB2312"/>
                <a:cs typeface="楷体_GB2312"/>
              </a:rPr>
              <a:t>1</a:t>
            </a:r>
            <a:r>
              <a:rPr lang="zh-CN" altLang="en-US" sz="2800" b="1" dirty="0">
                <a:latin typeface="方正琥珀简体"/>
                <a:ea typeface="楷体_GB2312"/>
                <a:cs typeface="楷体_GB2312"/>
              </a:rPr>
              <a:t>）量变的复杂性</a:t>
            </a:r>
            <a:endParaRPr lang="zh-CN" altLang="en-US" sz="2800" dirty="0">
              <a:ea typeface="楷体_GB2312"/>
              <a:cs typeface="楷体_GB2312"/>
            </a:endParaRPr>
          </a:p>
        </p:txBody>
      </p:sp>
      <p:sp>
        <p:nvSpPr>
          <p:cNvPr id="324610" name="文本框 138242"/>
          <p:cNvSpPr txBox="1">
            <a:spLocks noChangeArrowheads="1"/>
          </p:cNvSpPr>
          <p:nvPr/>
        </p:nvSpPr>
        <p:spPr bwMode="auto">
          <a:xfrm>
            <a:off x="3276600" y="914400"/>
            <a:ext cx="4343400" cy="579438"/>
          </a:xfrm>
          <a:prstGeom prst="rect">
            <a:avLst/>
          </a:prstGeom>
          <a:noFill/>
          <a:ln w="9525">
            <a:noFill/>
            <a:miter lim="800000"/>
          </a:ln>
        </p:spPr>
        <p:txBody>
          <a:bodyPr>
            <a:spAutoFit/>
          </a:bodyPr>
          <a:lstStyle/>
          <a:p>
            <a:pPr>
              <a:spcBef>
                <a:spcPct val="50000"/>
              </a:spcBef>
            </a:pPr>
            <a:r>
              <a:rPr lang="en-US" altLang="zh-CN" sz="3200" b="1" dirty="0">
                <a:solidFill>
                  <a:srgbClr val="006600"/>
                </a:solidFill>
                <a:latin typeface="Times New Roman" panose="02020603050405020304" pitchFamily="18" charset="0"/>
                <a:ea typeface="黑体" panose="02010609060101010101" pitchFamily="49" charset="-122"/>
              </a:rPr>
              <a:t>3.</a:t>
            </a:r>
            <a:r>
              <a:rPr lang="zh-CN" altLang="en-US" sz="3200" b="1" dirty="0">
                <a:solidFill>
                  <a:srgbClr val="006600"/>
                </a:solidFill>
                <a:latin typeface="Times New Roman" panose="02020603050405020304" pitchFamily="18" charset="0"/>
                <a:ea typeface="黑体" panose="02010609060101010101" pitchFamily="49" charset="-122"/>
              </a:rPr>
              <a:t>量变和质变的复杂性</a:t>
            </a:r>
            <a:endParaRPr lang="zh-CN" altLang="en-US" dirty="0">
              <a:solidFill>
                <a:srgbClr val="006600"/>
              </a:solidFill>
              <a:ea typeface="黑体" panose="02010609060101010101" pitchFamily="49" charset="-122"/>
            </a:endParaRPr>
          </a:p>
        </p:txBody>
      </p:sp>
      <p:sp>
        <p:nvSpPr>
          <p:cNvPr id="324611" name="矩形 138243"/>
          <p:cNvSpPr>
            <a:spLocks noChangeArrowheads="1"/>
          </p:cNvSpPr>
          <p:nvPr/>
        </p:nvSpPr>
        <p:spPr bwMode="auto">
          <a:xfrm rot="10800000" flipV="1">
            <a:off x="3276600" y="1524000"/>
            <a:ext cx="4114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138245" name="图片 138244" descr="人的一生"/>
          <p:cNvPicPr>
            <a:picLocks noChangeAspect="1"/>
          </p:cNvPicPr>
          <p:nvPr/>
        </p:nvPicPr>
        <p:blipFill>
          <a:blip r:embed="rId2"/>
          <a:srcRect/>
          <a:stretch>
            <a:fillRect/>
          </a:stretch>
        </p:blipFill>
        <p:spPr bwMode="auto">
          <a:xfrm>
            <a:off x="2667000" y="2971801"/>
            <a:ext cx="2819400" cy="3128963"/>
          </a:xfrm>
          <a:prstGeom prst="rect">
            <a:avLst/>
          </a:prstGeom>
          <a:noFill/>
          <a:ln w="9525">
            <a:solidFill>
              <a:srgbClr val="FFFF99"/>
            </a:solidFill>
            <a:miter lim="800000"/>
            <a:headEnd/>
            <a:tailEnd/>
          </a:ln>
        </p:spPr>
      </p:pic>
      <p:sp>
        <p:nvSpPr>
          <p:cNvPr id="324613" name="文本框 138245"/>
          <p:cNvSpPr txBox="1">
            <a:spLocks noChangeArrowheads="1"/>
          </p:cNvSpPr>
          <p:nvPr/>
        </p:nvSpPr>
        <p:spPr bwMode="auto">
          <a:xfrm>
            <a:off x="6003926" y="2940050"/>
            <a:ext cx="3444875" cy="2057400"/>
          </a:xfrm>
          <a:prstGeom prst="rect">
            <a:avLst/>
          </a:prstGeom>
          <a:noFill/>
          <a:ln w="9525">
            <a:noFill/>
            <a:miter lim="800000"/>
          </a:ln>
        </p:spPr>
        <p:txBody>
          <a:bodyPr>
            <a:spAutoFit/>
          </a:bodyPr>
          <a:lstStyle/>
          <a:p>
            <a:pPr algn="just">
              <a:spcBef>
                <a:spcPct val="20000"/>
              </a:spcBef>
            </a:pPr>
            <a:r>
              <a:rPr lang="zh-CN" altLang="en-US" sz="2800" b="1" dirty="0">
                <a:solidFill>
                  <a:srgbClr val="FF6600"/>
                </a:solidFill>
                <a:latin typeface="楷体" panose="02010609060101010101" pitchFamily="49" charset="-122"/>
                <a:ea typeface="楷体" panose="02010609060101010101" pitchFamily="49" charset="-122"/>
                <a:cs typeface="楷体_GB2312"/>
              </a:rPr>
              <a:t>案例</a:t>
            </a:r>
            <a:r>
              <a:rPr lang="en-US" altLang="zh-CN" sz="2800" b="1" dirty="0">
                <a:solidFill>
                  <a:srgbClr val="FF6600"/>
                </a:solidFill>
                <a:latin typeface="楷体" panose="02010609060101010101" pitchFamily="49" charset="-122"/>
                <a:ea typeface="楷体" panose="02010609060101010101" pitchFamily="49" charset="-122"/>
                <a:cs typeface="楷体_GB2312"/>
              </a:rPr>
              <a:t>:</a:t>
            </a:r>
          </a:p>
          <a:p>
            <a:pPr algn="just">
              <a:spcBef>
                <a:spcPct val="20000"/>
              </a:spcBef>
            </a:pPr>
            <a:r>
              <a:rPr lang="zh-CN" altLang="en-US" sz="2800" b="1" dirty="0">
                <a:latin typeface="楷体" panose="02010609060101010101" pitchFamily="49" charset="-122"/>
                <a:ea typeface="楷体" panose="02010609060101010101" pitchFamily="49" charset="-122"/>
                <a:cs typeface="楷体_GB2312"/>
              </a:rPr>
              <a:t>受精卵细胞</a:t>
            </a:r>
            <a:r>
              <a:rPr lang="zh-CN" altLang="en-US" sz="2800" b="1" dirty="0">
                <a:solidFill>
                  <a:srgbClr val="0000CC"/>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cs typeface="楷体_GB2312"/>
              </a:rPr>
              <a:t>婴儿</a:t>
            </a:r>
          </a:p>
          <a:p>
            <a:pPr algn="just">
              <a:spcBef>
                <a:spcPct val="20000"/>
              </a:spcBef>
            </a:pPr>
            <a:r>
              <a:rPr lang="zh-CN" altLang="en-US" sz="2800" b="1" dirty="0">
                <a:solidFill>
                  <a:srgbClr val="0000CC"/>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cs typeface="楷体_GB2312"/>
              </a:rPr>
              <a:t>儿童</a:t>
            </a:r>
            <a:r>
              <a:rPr lang="zh-CN" altLang="en-US" sz="2800" b="1" dirty="0">
                <a:solidFill>
                  <a:srgbClr val="0000CC"/>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cs typeface="楷体_GB2312"/>
              </a:rPr>
              <a:t>青年</a:t>
            </a:r>
            <a:r>
              <a:rPr lang="zh-CN" altLang="en-US" sz="2800" b="1" dirty="0">
                <a:solidFill>
                  <a:srgbClr val="0000CC"/>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cs typeface="楷体_GB2312"/>
              </a:rPr>
              <a:t>老年</a:t>
            </a:r>
          </a:p>
          <a:p>
            <a:pPr algn="just">
              <a:spcBef>
                <a:spcPct val="20000"/>
              </a:spcBef>
            </a:pPr>
            <a:endParaRPr lang="zh-CN" altLang="en-US" sz="2800" b="1" dirty="0">
              <a:latin typeface="楷体_GB2312"/>
              <a:ea typeface="楷体_GB231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additive="base">
                                        <p:cTn id="7" dur="500" fill="hold"/>
                                        <p:tgtEl>
                                          <p:spTgt spid="138242"/>
                                        </p:tgtEl>
                                        <p:attrNameLst>
                                          <p:attrName>ppt_x</p:attrName>
                                        </p:attrNameLst>
                                      </p:cBhvr>
                                      <p:tavLst>
                                        <p:tav tm="0">
                                          <p:val>
                                            <p:strVal val="0-#ppt_w/2"/>
                                          </p:val>
                                        </p:tav>
                                        <p:tav tm="100000">
                                          <p:val>
                                            <p:strVal val="#ppt_x"/>
                                          </p:val>
                                        </p:tav>
                                      </p:tavLst>
                                    </p:anim>
                                    <p:anim calcmode="lin" valueType="num">
                                      <p:cBhvr additive="base">
                                        <p:cTn id="8" dur="500" fill="hold"/>
                                        <p:tgtEl>
                                          <p:spTgt spid="1382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138245"/>
                                        </p:tgtEl>
                                        <p:attrNameLst>
                                          <p:attrName>style.visibility</p:attrName>
                                        </p:attrNameLst>
                                      </p:cBhvr>
                                      <p:to>
                                        <p:strVal val="visible"/>
                                      </p:to>
                                    </p:set>
                                    <p:animEffect transition="in" filter="slide(fromRight)">
                                      <p:cBhvr>
                                        <p:cTn id="12" dur="500"/>
                                        <p:tgtEl>
                                          <p:spTgt spid="138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011679" y="1838960"/>
            <a:ext cx="7061201" cy="4304665"/>
          </a:xfrm>
        </p:spPr>
        <p:txBody>
          <a:bodyPr>
            <a:normAutofit/>
          </a:bodyPr>
          <a:lstStyle/>
          <a:p>
            <a:r>
              <a:rPr lang="zh-CN" altLang="en-US" sz="2800" b="1" dirty="0">
                <a:latin typeface="宋体" panose="02010600030101010101" pitchFamily="2" charset="-122"/>
                <a:ea typeface="宋体" panose="02010600030101010101" pitchFamily="2" charset="-122"/>
              </a:rPr>
              <a:t>第一，量变的基本形式：</a:t>
            </a:r>
            <a:endParaRPr lang="en-US" altLang="zh-CN" sz="2800" b="1" dirty="0">
              <a:latin typeface="宋体" panose="02010600030101010101" pitchFamily="2" charset="-122"/>
              <a:ea typeface="宋体" panose="02010600030101010101" pitchFamily="2" charset="-122"/>
            </a:endParaRPr>
          </a:p>
          <a:p>
            <a:r>
              <a:rPr lang="zh-CN" altLang="en-US" sz="2800" dirty="0">
                <a:latin typeface="楷体" panose="02010609060101010101" pitchFamily="49" charset="-122"/>
                <a:ea typeface="楷体" panose="02010609060101010101" pitchFamily="49" charset="-122"/>
              </a:rPr>
              <a:t>首先，由事物数量增减或场所变更引起质变的量变形式。</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其次，由构成事物成分在空间上排列组合方式变化引起质变的量变形式</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717041" y="1442720"/>
            <a:ext cx="7071360" cy="4700905"/>
          </a:xfrm>
        </p:spPr>
        <p:txBody>
          <a:bodyPr/>
          <a:lstStyle/>
          <a:p>
            <a:r>
              <a:rPr lang="zh-CN" altLang="en-US" sz="2800" dirty="0">
                <a:latin typeface="楷体" panose="02010609060101010101" pitchFamily="49" charset="-122"/>
                <a:ea typeface="楷体" panose="02010609060101010101" pitchFamily="49" charset="-122"/>
              </a:rPr>
              <a:t>第二，量变中包含和渗透着质变（总的量变中的部分质变）。</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首先，阶段性部分质变。它是由事物本质属性和非本质属性变化的不平衡性引起的。</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其次，局部性部分质变。它是事物整体和部分发展不平衡性的表现</a:t>
            </a:r>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2124076" y="577850"/>
            <a:ext cx="2887663" cy="622300"/>
          </a:xfrm>
          <a:solidFill>
            <a:schemeClr val="accent2"/>
          </a:solidFill>
        </p:spPr>
        <p:txBody>
          <a:bodyPr/>
          <a:lstStyle/>
          <a:p>
            <a:pPr algn="ctr">
              <a:defRPr/>
            </a:pPr>
            <a:r>
              <a:rPr lang="en-US" altLang="zh-CN" dirty="0">
                <a:solidFill>
                  <a:schemeClr val="tx1"/>
                </a:solidFill>
                <a:effectLst>
                  <a:outerShdw blurRad="38100" dist="19050" dir="2700000" algn="tl" rotWithShape="0">
                    <a:schemeClr val="dk1">
                      <a:alpha val="40000"/>
                    </a:schemeClr>
                  </a:outerShdw>
                </a:effectLst>
              </a:rPr>
              <a:t>1.</a:t>
            </a:r>
            <a:r>
              <a:rPr lang="zh-CN" altLang="en-US" dirty="0">
                <a:solidFill>
                  <a:schemeClr val="tx1"/>
                </a:solidFill>
                <a:effectLst>
                  <a:outerShdw blurRad="38100" dist="19050" dir="2700000" algn="tl" rotWithShape="0">
                    <a:schemeClr val="dk1">
                      <a:alpha val="40000"/>
                    </a:schemeClr>
                  </a:outerShdw>
                </a:effectLst>
              </a:rPr>
              <a:t>穷人马克思</a:t>
            </a:r>
          </a:p>
        </p:txBody>
      </p:sp>
      <p:sp>
        <p:nvSpPr>
          <p:cNvPr id="7" name="文本占位符 6"/>
          <p:cNvSpPr>
            <a:spLocks noGrp="1"/>
          </p:cNvSpPr>
          <p:nvPr>
            <p:ph type="body" sz="half" idx="2"/>
            <p:custDataLst>
              <p:tags r:id="rId3"/>
            </p:custDataLst>
          </p:nvPr>
        </p:nvSpPr>
        <p:spPr>
          <a:xfrm>
            <a:off x="1668464" y="1522414"/>
            <a:ext cx="4592637" cy="5253037"/>
          </a:xfrm>
        </p:spPr>
        <p:txBody>
          <a:bodyPr>
            <a:normAutofit fontScale="87500" lnSpcReduction="10000"/>
          </a:bodyPr>
          <a:lstStyle/>
          <a:p>
            <a:pPr>
              <a:buFont typeface="Arial" panose="020B0604020202020204" pitchFamily="34" charset="0"/>
              <a:buNone/>
              <a:defRPr/>
            </a:pPr>
            <a:r>
              <a:rPr lang="zh-CN" altLang="en-US" sz="2800" b="1" dirty="0">
                <a:solidFill>
                  <a:srgbClr val="FF0000"/>
                </a:solidFill>
                <a:sym typeface="+mn-ea"/>
              </a:rPr>
              <a:t>燕妮写给约瑟夫</a:t>
            </a:r>
            <a:r>
              <a:rPr lang="en-US" altLang="zh-CN" sz="2800" b="1" dirty="0">
                <a:solidFill>
                  <a:srgbClr val="FF0000"/>
                </a:solidFill>
                <a:sym typeface="+mn-ea"/>
              </a:rPr>
              <a:t>·</a:t>
            </a:r>
            <a:r>
              <a:rPr lang="zh-CN" altLang="en-US" sz="2800" b="1" dirty="0">
                <a:solidFill>
                  <a:srgbClr val="FF0000"/>
                </a:solidFill>
                <a:sym typeface="+mn-ea"/>
              </a:rPr>
              <a:t>魏德迈的信</a:t>
            </a:r>
            <a:r>
              <a:rPr lang="zh-CN" altLang="en-US" sz="2800" b="1" dirty="0">
                <a:sym typeface="+mn-ea"/>
              </a:rPr>
              <a:t>：</a:t>
            </a:r>
            <a:endParaRPr lang="zh-CN" altLang="en-US" sz="2800" b="1" dirty="0"/>
          </a:p>
          <a:p>
            <a:pPr>
              <a:buFont typeface="Arial" panose="020B0604020202020204" pitchFamily="34" charset="0"/>
              <a:buNone/>
              <a:defRPr/>
            </a:pPr>
            <a:r>
              <a:rPr lang="zh-CN" altLang="en-US" sz="2800" dirty="0">
                <a:latin typeface="华文楷体" panose="02010600040101010101" pitchFamily="2" charset="-122"/>
                <a:ea typeface="华文楷体" panose="02010600040101010101" pitchFamily="2" charset="-122"/>
                <a:sym typeface="+mn-ea"/>
              </a:rPr>
              <a:t>“因为这里奶妈工钱太高，我尽管前胸后背都经常疼得厉害，但还是自己给孩子喂奶。这个可怜的孩子从我身上吸去了那么多的悲伤和忧虑，所以他一直体弱多病，日日夜夜忍受着剧烈的痛苦。他从出生以来，还没有一夜能睡着二三个小时以上的。最近又加上剧烈的抽风，所以孩子终日在死亡线上挣扎。由于这些病痛，他拼命地吸奶，以致我的乳房被吸伤裂口了；鲜血常常流进他那抖动的小嘴里。</a:t>
            </a:r>
            <a:endParaRPr lang="zh-CN" altLang="en-US" sz="2800" dirty="0">
              <a:latin typeface="华文楷体" panose="02010600040101010101" pitchFamily="2" charset="-122"/>
              <a:ea typeface="华文楷体" panose="02010600040101010101" pitchFamily="2" charset="-122"/>
            </a:endParaRPr>
          </a:p>
          <a:p>
            <a:pPr>
              <a:buFont typeface="Arial" panose="020B0604020202020204" pitchFamily="34" charset="0"/>
              <a:buNone/>
              <a:defRPr/>
            </a:pPr>
            <a:endParaRPr lang="zh-CN" altLang="en-US" sz="2800" dirty="0"/>
          </a:p>
          <a:p>
            <a:pPr>
              <a:buFont typeface="Arial" panose="020B0604020202020204" pitchFamily="34" charset="0"/>
              <a:buNone/>
              <a:defRPr/>
            </a:pPr>
            <a:endParaRPr lang="zh-CN" altLang="en-US" sz="2800" dirty="0"/>
          </a:p>
        </p:txBody>
      </p:sp>
      <p:sp>
        <p:nvSpPr>
          <p:cNvPr id="40963" name="文本框 2"/>
          <p:cNvSpPr txBox="1">
            <a:spLocks noChangeArrowheads="1"/>
          </p:cNvSpPr>
          <p:nvPr/>
        </p:nvSpPr>
        <p:spPr bwMode="auto">
          <a:xfrm>
            <a:off x="6640514" y="1662114"/>
            <a:ext cx="3703637" cy="4522787"/>
          </a:xfrm>
          <a:prstGeom prst="rect">
            <a:avLst/>
          </a:prstGeom>
          <a:noFill/>
          <a:ln w="9525">
            <a:noFill/>
            <a:miter lim="800000"/>
          </a:ln>
        </p:spPr>
        <p:txBody>
          <a:bodyPr>
            <a:spAutoFit/>
          </a:bodyPr>
          <a:lstStyle/>
          <a:p>
            <a:r>
              <a:rPr lang="zh-CN" altLang="en-US" sz="2400">
                <a:solidFill>
                  <a:srgbClr val="000000"/>
                </a:solidFill>
                <a:latin typeface="华文楷体" panose="02010600040101010101" pitchFamily="2" charset="-122"/>
                <a:ea typeface="华文楷体" panose="02010600040101010101" pitchFamily="2" charset="-122"/>
                <a:sym typeface="+mn-ea"/>
              </a:rPr>
              <a:t>有一天，我正抱着他坐着，突然女房东来了，要我付给她五英镑的欠款，可是我们手头没有钱。于是来了两个法警，将我的菲薄的家当——床铺衣物等——甚至连我那可怜孩子的摇篮以及比较好的玩具都查封了。他们威胁我说两个钟头以后要把全部东西拿走。我只好同冻得发抖的孩子们睡光板了。”</a:t>
            </a:r>
            <a:endParaRPr lang="zh-CN" altLang="en-US" sz="2400">
              <a:solidFill>
                <a:srgbClr val="000000"/>
              </a:solidFill>
              <a:latin typeface="华文楷体" panose="02010600040101010101" pitchFamily="2" charset="-122"/>
              <a:ea typeface="华文楷体" panose="02010600040101010101" pitchFamily="2" charset="-122"/>
            </a:endParaRPr>
          </a:p>
        </p:txBody>
      </p:sp>
      <p:pic>
        <p:nvPicPr>
          <p:cNvPr id="40964" name="图片 48"/>
          <p:cNvPicPr>
            <a:picLocks noChangeAspect="1"/>
          </p:cNvPicPr>
          <p:nvPr/>
        </p:nvPicPr>
        <p:blipFill>
          <a:blip r:embed="rId5"/>
          <a:srcRect t="50862"/>
          <a:stretch>
            <a:fillRect/>
          </a:stretch>
        </p:blipFill>
        <p:spPr bwMode="auto">
          <a:xfrm>
            <a:off x="7759700" y="-14288"/>
            <a:ext cx="2909888" cy="1438276"/>
          </a:xfrm>
          <a:prstGeom prst="rect">
            <a:avLst/>
          </a:prstGeom>
          <a:noFill/>
          <a:ln w="9525">
            <a:noFill/>
            <a:miter lim="800000"/>
            <a:headEnd/>
            <a:tailEnd/>
          </a:ln>
        </p:spPr>
      </p:pic>
    </p:spTree>
    <p:custDataLst>
      <p:tags r:id="rId1"/>
    </p:custDataLst>
  </p:cSld>
  <p:clrMapOvr>
    <a:masterClrMapping/>
  </p:clrMapOvr>
  <p:transition>
    <p:randomBa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777999" y="1574800"/>
            <a:ext cx="7172961" cy="4568825"/>
          </a:xfrm>
        </p:spPr>
        <p:txBody>
          <a:bodyPr/>
          <a:lstStyle/>
          <a:p>
            <a:r>
              <a:rPr lang="zh-CN" altLang="en-US" dirty="0"/>
              <a:t>（</a:t>
            </a:r>
            <a:r>
              <a:rPr lang="en-US" altLang="zh-CN" sz="2800" dirty="0"/>
              <a:t>2</a:t>
            </a:r>
            <a:r>
              <a:rPr lang="zh-CN" altLang="en-US" sz="2800" dirty="0"/>
              <a:t>）质变的复杂性</a:t>
            </a:r>
            <a:endParaRPr lang="en-US" altLang="zh-CN" sz="2800" dirty="0"/>
          </a:p>
          <a:p>
            <a:r>
              <a:rPr lang="zh-CN" altLang="en-US" sz="2800" dirty="0">
                <a:latin typeface="宋体" panose="02010600030101010101" pitchFamily="2" charset="-122"/>
                <a:ea typeface="宋体" panose="02010600030101010101" pitchFamily="2" charset="-122"/>
              </a:rPr>
              <a:t>第一，质变的基本形式：爆发式飞跃和非爆发式飞跃</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第二，质变中包含和渗透着量变，即质变中有量的扩张。</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文本占位符 269314"/>
          <p:cNvSpPr>
            <a:spLocks noGrp="1"/>
          </p:cNvSpPr>
          <p:nvPr>
            <p:ph type="body" idx="4294967295"/>
          </p:nvPr>
        </p:nvSpPr>
        <p:spPr>
          <a:xfrm>
            <a:off x="2133600" y="1178560"/>
            <a:ext cx="7620000" cy="4965065"/>
          </a:xfrm>
        </p:spPr>
        <p:txBody>
          <a:bodyPr/>
          <a:lstStyle/>
          <a:p>
            <a:pPr eaLnBrk="1" hangingPunct="1"/>
            <a:r>
              <a:rPr lang="en-US" altLang="zh-CN" sz="2800" dirty="0"/>
              <a:t>4.</a:t>
            </a:r>
            <a:r>
              <a:rPr lang="zh-CN" altLang="en-US" sz="2800" dirty="0"/>
              <a:t>质量互变规律的意义：</a:t>
            </a:r>
          </a:p>
          <a:p>
            <a:pPr eaLnBrk="1" hangingPunct="1"/>
            <a:r>
              <a:rPr lang="zh-CN" altLang="en-US" sz="2800" dirty="0">
                <a:latin typeface="楷体" panose="02010609060101010101" pitchFamily="49" charset="-122"/>
                <a:ea typeface="楷体" panose="02010609060101010101" pitchFamily="49" charset="-122"/>
                <a:cs typeface="楷体_GB2312"/>
              </a:rPr>
              <a:t>第一，反对生物学领域的激变论和庸俗进化论；反对社会生活领域的冒险主义和改良主义。</a:t>
            </a:r>
          </a:p>
          <a:p>
            <a:pPr eaLnBrk="1" hangingPunct="1"/>
            <a:r>
              <a:rPr lang="zh-CN" altLang="en-US" sz="2800" dirty="0">
                <a:latin typeface="楷体" panose="02010609060101010101" pitchFamily="49" charset="-122"/>
                <a:ea typeface="楷体" panose="02010609060101010101" pitchFamily="49" charset="-122"/>
                <a:cs typeface="楷体_GB2312"/>
              </a:rPr>
              <a:t>第二，现代化建设以及个人成长都是一个由量变到质变的过程，</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8945">
                                            <p:txEl>
                                              <p:pRg st="0" end="0"/>
                                            </p:txEl>
                                          </p:spTgt>
                                        </p:tgtEl>
                                        <p:attrNameLst>
                                          <p:attrName>style.visibility</p:attrName>
                                        </p:attrNameLst>
                                      </p:cBhvr>
                                      <p:to>
                                        <p:strVal val="visible"/>
                                      </p:to>
                                    </p:set>
                                    <p:animEffect transition="in" filter="fade">
                                      <p:cBhvr>
                                        <p:cTn id="7" dur="1000"/>
                                        <p:tgtEl>
                                          <p:spTgt spid="338945">
                                            <p:txEl>
                                              <p:pRg st="0" end="0"/>
                                            </p:txEl>
                                          </p:spTgt>
                                        </p:tgtEl>
                                      </p:cBhvr>
                                    </p:animEffect>
                                    <p:anim calcmode="lin" valueType="num">
                                      <p:cBhvr>
                                        <p:cTn id="8" dur="1000" fill="hold"/>
                                        <p:tgtEl>
                                          <p:spTgt spid="33894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389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8945">
                                            <p:txEl>
                                              <p:pRg st="1" end="1"/>
                                            </p:txEl>
                                          </p:spTgt>
                                        </p:tgtEl>
                                        <p:attrNameLst>
                                          <p:attrName>style.visibility</p:attrName>
                                        </p:attrNameLst>
                                      </p:cBhvr>
                                      <p:to>
                                        <p:strVal val="visible"/>
                                      </p:to>
                                    </p:set>
                                    <p:animEffect transition="in" filter="fade">
                                      <p:cBhvr>
                                        <p:cTn id="14" dur="1000"/>
                                        <p:tgtEl>
                                          <p:spTgt spid="338945">
                                            <p:txEl>
                                              <p:pRg st="1" end="1"/>
                                            </p:txEl>
                                          </p:spTgt>
                                        </p:tgtEl>
                                      </p:cBhvr>
                                    </p:animEffect>
                                    <p:anim calcmode="lin" valueType="num">
                                      <p:cBhvr>
                                        <p:cTn id="15" dur="1000" fill="hold"/>
                                        <p:tgtEl>
                                          <p:spTgt spid="33894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3894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8945">
                                            <p:txEl>
                                              <p:pRg st="2" end="2"/>
                                            </p:txEl>
                                          </p:spTgt>
                                        </p:tgtEl>
                                        <p:attrNameLst>
                                          <p:attrName>style.visibility</p:attrName>
                                        </p:attrNameLst>
                                      </p:cBhvr>
                                      <p:to>
                                        <p:strVal val="visible"/>
                                      </p:to>
                                    </p:set>
                                    <p:animEffect transition="in" filter="fade">
                                      <p:cBhvr>
                                        <p:cTn id="21" dur="1000"/>
                                        <p:tgtEl>
                                          <p:spTgt spid="338945">
                                            <p:txEl>
                                              <p:pRg st="2" end="2"/>
                                            </p:txEl>
                                          </p:spTgt>
                                        </p:tgtEl>
                                      </p:cBhvr>
                                    </p:animEffect>
                                    <p:anim calcmode="lin" valueType="num">
                                      <p:cBhvr>
                                        <p:cTn id="22" dur="1000" fill="hold"/>
                                        <p:tgtEl>
                                          <p:spTgt spid="33894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3894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矩形 140289"/>
          <p:cNvSpPr>
            <a:spLocks noChangeArrowheads="1"/>
          </p:cNvSpPr>
          <p:nvPr/>
        </p:nvSpPr>
        <p:spPr bwMode="auto">
          <a:xfrm>
            <a:off x="2819400" y="1905000"/>
            <a:ext cx="4674235" cy="583565"/>
          </a:xfrm>
          <a:prstGeom prst="rect">
            <a:avLst/>
          </a:prstGeom>
          <a:noFill/>
          <a:ln w="12700">
            <a:noFill/>
            <a:miter lim="800000"/>
          </a:ln>
        </p:spPr>
        <p:txBody>
          <a:bodyPr wrap="none">
            <a:spAutoFit/>
          </a:bodyPr>
          <a:lstStyle/>
          <a:p>
            <a:pPr>
              <a:spcBef>
                <a:spcPct val="50000"/>
              </a:spcBef>
            </a:pPr>
            <a:r>
              <a:rPr lang="zh-CN" altLang="en-US" sz="3200" b="1" dirty="0">
                <a:latin typeface="Times New Roman" panose="02020603050405020304" pitchFamily="18" charset="0"/>
                <a:ea typeface="方正大黑简体"/>
                <a:cs typeface="方正大黑简体"/>
              </a:rPr>
              <a:t>（一）肯定和否定的关系</a:t>
            </a:r>
            <a:endParaRPr lang="zh-CN" altLang="en-US" dirty="0"/>
          </a:p>
        </p:txBody>
      </p:sp>
      <p:sp>
        <p:nvSpPr>
          <p:cNvPr id="327682" name="矩形 140290"/>
          <p:cNvSpPr>
            <a:spLocks noChangeArrowheads="1"/>
          </p:cNvSpPr>
          <p:nvPr/>
        </p:nvSpPr>
        <p:spPr bwMode="auto">
          <a:xfrm rot="10800000" flipV="1">
            <a:off x="3200400" y="1828800"/>
            <a:ext cx="6172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40292" name="文本框 140291"/>
          <p:cNvSpPr txBox="1">
            <a:spLocks noChangeArrowheads="1"/>
          </p:cNvSpPr>
          <p:nvPr/>
        </p:nvSpPr>
        <p:spPr bwMode="auto">
          <a:xfrm>
            <a:off x="2667000" y="2362201"/>
            <a:ext cx="6858000" cy="3339465"/>
          </a:xfrm>
          <a:prstGeom prst="rect">
            <a:avLst/>
          </a:prstGeom>
          <a:noFill/>
          <a:ln w="9525">
            <a:noFill/>
            <a:miter lim="800000"/>
          </a:ln>
        </p:spPr>
        <p:txBody>
          <a:bodyPr>
            <a:spAutoFit/>
          </a:bodyPr>
          <a:lstStyle/>
          <a:p>
            <a:pPr>
              <a:lnSpc>
                <a:spcPct val="120000"/>
              </a:lnSpc>
            </a:pPr>
            <a:r>
              <a:rPr lang="en-US" altLang="zh-CN" sz="36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肯定是指维持事物存在的方面 ； 否定是指促使事物灭亡的方面 。当肯定占优势时，事物保持自身性质不变，反之则反。</a:t>
            </a:r>
          </a:p>
          <a:p>
            <a:pPr>
              <a:lnSpc>
                <a:spcPct val="120000"/>
              </a:lnSpc>
            </a:pP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二者相互依赖、相互包含。一方面，肯定中包含着否定，在一定意义上，肯定就是否定；另一方面相反。</a:t>
            </a:r>
            <a:endParaRPr lang="zh-CN" altLang="en-US" sz="2800" dirty="0">
              <a:latin typeface="楷体" panose="02010609060101010101" pitchFamily="49" charset="-122"/>
              <a:ea typeface="楷体" panose="02010609060101010101" pitchFamily="49" charset="-122"/>
              <a:cs typeface="楷体_GB2312"/>
            </a:endParaRPr>
          </a:p>
        </p:txBody>
      </p:sp>
      <p:sp>
        <p:nvSpPr>
          <p:cNvPr id="140293" name="文本框 140292"/>
          <p:cNvSpPr txBox="1">
            <a:spLocks noChangeArrowheads="1"/>
          </p:cNvSpPr>
          <p:nvPr/>
        </p:nvSpPr>
        <p:spPr bwMode="auto">
          <a:xfrm>
            <a:off x="5562600" y="3581401"/>
            <a:ext cx="3962400" cy="596253"/>
          </a:xfrm>
          <a:prstGeom prst="rect">
            <a:avLst/>
          </a:prstGeom>
          <a:noFill/>
          <a:ln w="9525">
            <a:solidFill>
              <a:srgbClr val="FFFFFF"/>
            </a:solidFill>
            <a:miter lim="800000"/>
          </a:ln>
        </p:spPr>
        <p:txBody>
          <a:bodyPr>
            <a:spAutoFit/>
          </a:bodyPr>
          <a:lstStyle/>
          <a:p>
            <a:pPr>
              <a:lnSpc>
                <a:spcPct val="110000"/>
              </a:lnSpc>
            </a:pPr>
            <a:r>
              <a:rPr lang="zh-CN" altLang="en-US" sz="3200" b="1">
                <a:solidFill>
                  <a:srgbClr val="FF6600"/>
                </a:solidFill>
                <a:latin typeface="楷体_GB2312"/>
                <a:ea typeface="楷体_GB2312"/>
                <a:cs typeface="楷体_GB2312"/>
              </a:rPr>
              <a:t> </a:t>
            </a:r>
            <a:endParaRPr lang="zh-CN" altLang="en-US" sz="2800">
              <a:latin typeface="楷体_GB2312"/>
              <a:ea typeface="楷体_GB2312"/>
              <a:cs typeface="楷体_GB2312"/>
            </a:endParaRPr>
          </a:p>
        </p:txBody>
      </p:sp>
      <p:sp>
        <p:nvSpPr>
          <p:cNvPr id="327685" name="矩形 140294"/>
          <p:cNvSpPr>
            <a:spLocks noChangeArrowheads="1"/>
          </p:cNvSpPr>
          <p:nvPr/>
        </p:nvSpPr>
        <p:spPr bwMode="auto">
          <a:xfrm>
            <a:off x="3124200" y="914400"/>
            <a:ext cx="5255260" cy="706755"/>
          </a:xfrm>
          <a:prstGeom prst="rect">
            <a:avLst/>
          </a:prstGeom>
          <a:noFill/>
          <a:ln w="9525">
            <a:noFill/>
            <a:miter lim="800000"/>
          </a:ln>
        </p:spPr>
        <p:txBody>
          <a:bodyPr wrap="square">
            <a:spAutoFit/>
          </a:bodyPr>
          <a:lstStyle/>
          <a:p>
            <a:pPr algn="just">
              <a:spcBef>
                <a:spcPct val="20000"/>
              </a:spcBef>
            </a:pPr>
            <a:r>
              <a:rPr lang="zh-CN" altLang="en-US" sz="4000" dirty="0">
                <a:solidFill>
                  <a:srgbClr val="006600"/>
                </a:solidFill>
                <a:ea typeface="黑体" panose="02010609060101010101" pitchFamily="49" charset="-122"/>
              </a:rPr>
              <a:t>三、</a:t>
            </a:r>
            <a:r>
              <a:rPr lang="zh-CN" altLang="en-US" sz="4000" b="1" dirty="0">
                <a:solidFill>
                  <a:srgbClr val="006600"/>
                </a:solidFill>
                <a:ea typeface="黑体" panose="02010609060101010101" pitchFamily="49" charset="-122"/>
              </a:rPr>
              <a:t>否定之否定规律</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0292">
                                            <p:txEl>
                                              <p:pRg st="0" end="0"/>
                                            </p:txEl>
                                          </p:spTgt>
                                        </p:tgtEl>
                                        <p:attrNameLst>
                                          <p:attrName>style.visibility</p:attrName>
                                        </p:attrNameLst>
                                      </p:cBhvr>
                                      <p:to>
                                        <p:strVal val="visible"/>
                                      </p:to>
                                    </p:set>
                                    <p:animEffect transition="in" filter="dissolve">
                                      <p:cBhvr>
                                        <p:cTn id="7" dur="500"/>
                                        <p:tgtEl>
                                          <p:spTgt spid="140292">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0292">
                                            <p:txEl>
                                              <p:pRg st="1" end="1"/>
                                            </p:txEl>
                                          </p:spTgt>
                                        </p:tgtEl>
                                        <p:attrNameLst>
                                          <p:attrName>style.visibility</p:attrName>
                                        </p:attrNameLst>
                                      </p:cBhvr>
                                      <p:to>
                                        <p:strVal val="visible"/>
                                      </p:to>
                                    </p:set>
                                    <p:animEffect transition="in" filter="dissolve">
                                      <p:cBhvr>
                                        <p:cTn id="11" dur="500"/>
                                        <p:tgtEl>
                                          <p:spTgt spid="140292">
                                            <p:txEl>
                                              <p:pRg st="1" end="1"/>
                                            </p:txEl>
                                          </p:spTgt>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140293"/>
                                        </p:tgtEl>
                                        <p:attrNameLst>
                                          <p:attrName>style.visibility</p:attrName>
                                        </p:attrNameLst>
                                      </p:cBhvr>
                                      <p:to>
                                        <p:strVal val="visible"/>
                                      </p:to>
                                    </p:set>
                                    <p:anim calcmode="lin" valueType="num">
                                      <p:cBhvr additive="base">
                                        <p:cTn id="15" dur="500" fill="hold"/>
                                        <p:tgtEl>
                                          <p:spTgt spid="140293"/>
                                        </p:tgtEl>
                                        <p:attrNameLst>
                                          <p:attrName>ppt_x</p:attrName>
                                        </p:attrNameLst>
                                      </p:cBhvr>
                                      <p:tavLst>
                                        <p:tav tm="0">
                                          <p:val>
                                            <p:strVal val="1+#ppt_w/2"/>
                                          </p:val>
                                        </p:tav>
                                        <p:tav tm="100000">
                                          <p:val>
                                            <p:strVal val="#ppt_x"/>
                                          </p:val>
                                        </p:tav>
                                      </p:tavLst>
                                    </p:anim>
                                    <p:anim calcmode="lin" valueType="num">
                                      <p:cBhvr additive="base">
                                        <p:cTn id="16" dur="500" fill="hold"/>
                                        <p:tgtEl>
                                          <p:spTgt spid="140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build="p" advAuto="1000"/>
      <p:bldP spid="140293" grpId="0" bldLvl="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文本框 141313"/>
          <p:cNvSpPr txBox="1">
            <a:spLocks noChangeArrowheads="1"/>
          </p:cNvSpPr>
          <p:nvPr/>
        </p:nvSpPr>
        <p:spPr bwMode="auto">
          <a:xfrm>
            <a:off x="2667000" y="990600"/>
            <a:ext cx="6400800" cy="641350"/>
          </a:xfrm>
          <a:prstGeom prst="rect">
            <a:avLst/>
          </a:prstGeom>
          <a:noFill/>
          <a:ln w="9525">
            <a:noFill/>
            <a:miter lim="800000"/>
          </a:ln>
        </p:spPr>
        <p:txBody>
          <a:bodyPr>
            <a:spAutoFit/>
          </a:bodyPr>
          <a:lstStyle/>
          <a:p>
            <a:pPr>
              <a:spcBef>
                <a:spcPct val="50000"/>
              </a:spcBef>
            </a:pPr>
            <a:r>
              <a:rPr lang="zh-CN" altLang="en-US" sz="3600" b="1" dirty="0">
                <a:solidFill>
                  <a:srgbClr val="006600"/>
                </a:solidFill>
                <a:latin typeface="Times New Roman" panose="02020603050405020304" pitchFamily="18" charset="0"/>
                <a:ea typeface="黑体" panose="02010609060101010101" pitchFamily="49" charset="-122"/>
              </a:rPr>
              <a:t>（二）辩证的否定观及其意义</a:t>
            </a:r>
            <a:endParaRPr lang="zh-CN" altLang="en-US" sz="3600" dirty="0">
              <a:solidFill>
                <a:srgbClr val="006600"/>
              </a:solidFill>
              <a:ea typeface="黑体" panose="02010609060101010101" pitchFamily="49" charset="-122"/>
            </a:endParaRPr>
          </a:p>
        </p:txBody>
      </p:sp>
      <p:sp>
        <p:nvSpPr>
          <p:cNvPr id="328706" name="矩形 141314"/>
          <p:cNvSpPr>
            <a:spLocks noChangeArrowheads="1"/>
          </p:cNvSpPr>
          <p:nvPr/>
        </p:nvSpPr>
        <p:spPr bwMode="auto">
          <a:xfrm rot="10800000" flipV="1">
            <a:off x="3505200" y="1524000"/>
            <a:ext cx="3124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41316" name="文本框 141315"/>
          <p:cNvSpPr txBox="1">
            <a:spLocks noChangeArrowheads="1"/>
          </p:cNvSpPr>
          <p:nvPr/>
        </p:nvSpPr>
        <p:spPr bwMode="auto">
          <a:xfrm>
            <a:off x="2275840" y="1828800"/>
            <a:ext cx="8016240" cy="1600438"/>
          </a:xfrm>
          <a:prstGeom prst="rect">
            <a:avLst/>
          </a:prstGeom>
          <a:noFill/>
          <a:ln w="9525">
            <a:noFill/>
            <a:miter lim="800000"/>
          </a:ln>
        </p:spPr>
        <p:txBody>
          <a:bodyPr wrap="square">
            <a:spAutoFit/>
          </a:bodyPr>
          <a:lstStyle/>
          <a:p>
            <a:pPr>
              <a:spcBef>
                <a:spcPct val="50000"/>
              </a:spcBef>
              <a:buClr>
                <a:srgbClr val="FF3300"/>
              </a:buClr>
              <a:buFont typeface="Wingdings" panose="05000000000000000000" pitchFamily="2" charset="2"/>
              <a:buChar char="v"/>
            </a:pPr>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原理：</a:t>
            </a:r>
            <a:endParaRPr lang="en-US" altLang="zh-CN" sz="2800" b="1" dirty="0">
              <a:latin typeface="楷体" panose="02010609060101010101" pitchFamily="49" charset="-122"/>
              <a:ea typeface="楷体" panose="02010609060101010101" pitchFamily="49" charset="-122"/>
              <a:cs typeface="楷体_GB2312"/>
            </a:endParaRPr>
          </a:p>
          <a:p>
            <a:pPr>
              <a:spcBef>
                <a:spcPct val="50000"/>
              </a:spcBef>
              <a:buClr>
                <a:srgbClr val="FF3300"/>
              </a:buClr>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）辩证的否定是通过事物内因而导致的</a:t>
            </a:r>
            <a:r>
              <a:rPr lang="zh-CN" altLang="en-US" sz="2800" b="1" dirty="0">
                <a:solidFill>
                  <a:srgbClr val="FF0000"/>
                </a:solidFill>
                <a:latin typeface="楷体" panose="02010609060101010101" pitchFamily="49" charset="-122"/>
                <a:ea typeface="楷体" panose="02010609060101010101" pitchFamily="49" charset="-122"/>
                <a:cs typeface="楷体_GB2312"/>
              </a:rPr>
              <a:t>自我否定</a:t>
            </a:r>
          </a:p>
        </p:txBody>
      </p:sp>
      <p:sp>
        <p:nvSpPr>
          <p:cNvPr id="141317" name="文本框 141316"/>
          <p:cNvSpPr txBox="1">
            <a:spLocks noChangeArrowheads="1"/>
          </p:cNvSpPr>
          <p:nvPr/>
        </p:nvSpPr>
        <p:spPr bwMode="auto">
          <a:xfrm>
            <a:off x="5384800" y="3429000"/>
            <a:ext cx="4214814" cy="3859518"/>
          </a:xfrm>
          <a:prstGeom prst="rect">
            <a:avLst/>
          </a:prstGeom>
          <a:noFill/>
          <a:ln w="9525">
            <a:solidFill>
              <a:srgbClr val="FFFFFF"/>
            </a:solidFill>
            <a:miter lim="800000"/>
          </a:ln>
        </p:spPr>
        <p:txBody>
          <a:bodyPr wrap="square">
            <a:spAutoFit/>
          </a:bodyPr>
          <a:lstStyle/>
          <a:p>
            <a:pPr>
              <a:lnSpc>
                <a:spcPct val="110000"/>
              </a:lnSpc>
              <a:spcBef>
                <a:spcPct val="50000"/>
              </a:spcBef>
            </a:pPr>
            <a:r>
              <a:rPr lang="zh-CN" altLang="en-US" sz="2000" dirty="0">
                <a:latin typeface="楷体" panose="02010609060101010101" pitchFamily="49" charset="-122"/>
                <a:ea typeface="楷体" panose="02010609060101010101" pitchFamily="49" charset="-122"/>
                <a:cs typeface="方正大黑简体"/>
              </a:rPr>
              <a:t>     </a:t>
            </a:r>
            <a:r>
              <a:rPr lang="zh-CN" altLang="en-US" sz="2400" b="1" dirty="0">
                <a:latin typeface="楷体" panose="02010609060101010101" pitchFamily="49" charset="-122"/>
                <a:ea typeface="楷体" panose="02010609060101010101" pitchFamily="49" charset="-122"/>
                <a:cs typeface="方正大黑简体"/>
              </a:rPr>
              <a:t>一切产生出来的东西，都一定要灭亡。物质</a:t>
            </a:r>
            <a:r>
              <a:rPr lang="en-US" altLang="zh-CN" sz="2400" b="1" dirty="0">
                <a:latin typeface="楷体" panose="02010609060101010101" pitchFamily="49" charset="-122"/>
                <a:ea typeface="楷体" panose="02010609060101010101" pitchFamily="49" charset="-122"/>
                <a:cs typeface="方正大黑简体"/>
              </a:rPr>
              <a:t>……</a:t>
            </a:r>
            <a:r>
              <a:rPr lang="zh-CN" altLang="en-US" sz="2400" b="1" dirty="0">
                <a:latin typeface="楷体" panose="02010609060101010101" pitchFamily="49" charset="-122"/>
                <a:ea typeface="楷体" panose="02010609060101010101" pitchFamily="49" charset="-122"/>
                <a:cs typeface="方正大黑简体"/>
              </a:rPr>
              <a:t>虽然在某个时候一定以铁的必然性毁灭自己在地球上的最美的花朵</a:t>
            </a:r>
            <a:r>
              <a:rPr lang="zh-CN" altLang="en-US" sz="2400" b="1" dirty="0">
                <a:latin typeface="楷体" panose="02010609060101010101" pitchFamily="49" charset="-122"/>
                <a:ea typeface="楷体" panose="02010609060101010101" pitchFamily="49" charset="-122"/>
                <a:cs typeface="方正大黑简体"/>
                <a:sym typeface="Symbol" panose="05050102010706020507" pitchFamily="18" charset="2"/>
              </a:rPr>
              <a:t></a:t>
            </a:r>
            <a:r>
              <a:rPr lang="zh-CN" altLang="en-US" sz="2400" b="1" dirty="0">
                <a:latin typeface="楷体" panose="02010609060101010101" pitchFamily="49" charset="-122"/>
                <a:ea typeface="楷体" panose="02010609060101010101" pitchFamily="49" charset="-122"/>
                <a:cs typeface="方正大黑简体"/>
              </a:rPr>
              <a:t>思维着的精神，而在另外的某个地方和某个时候一定又以同样的铁的必然性把它重新产生出来。 </a:t>
            </a:r>
            <a:endParaRPr lang="zh-CN" altLang="en-US" sz="2400" dirty="0">
              <a:latin typeface="楷体" panose="02010609060101010101" pitchFamily="49" charset="-122"/>
              <a:ea typeface="楷体" panose="02010609060101010101" pitchFamily="49" charset="-122"/>
              <a:cs typeface="ˎ̥"/>
            </a:endParaRPr>
          </a:p>
          <a:p>
            <a:pPr>
              <a:lnSpc>
                <a:spcPct val="70000"/>
              </a:lnSpc>
              <a:spcBef>
                <a:spcPct val="50000"/>
              </a:spcBef>
            </a:pPr>
            <a:r>
              <a:rPr lang="zh-CN" altLang="en-US" sz="2400" b="1" dirty="0">
                <a:latin typeface="楷体" panose="02010609060101010101" pitchFamily="49" charset="-122"/>
                <a:ea typeface="楷体" panose="02010609060101010101" pitchFamily="49" charset="-122"/>
                <a:cs typeface="方正大黑简体"/>
              </a:rPr>
              <a:t>                </a:t>
            </a:r>
            <a:r>
              <a:rPr lang="zh-CN" altLang="en-US" sz="2400" b="1" dirty="0">
                <a:latin typeface="楷体" panose="02010609060101010101" pitchFamily="49" charset="-122"/>
                <a:ea typeface="楷体" panose="02010609060101010101" pitchFamily="49" charset="-122"/>
                <a:cs typeface="方正大黑简体"/>
                <a:sym typeface="Symbol" panose="05050102010706020507" pitchFamily="18" charset="2"/>
              </a:rPr>
              <a:t></a:t>
            </a:r>
            <a:r>
              <a:rPr lang="zh-CN" altLang="en-US" sz="2400" b="1" dirty="0">
                <a:latin typeface="楷体" panose="02010609060101010101" pitchFamily="49" charset="-122"/>
                <a:ea typeface="楷体" panose="02010609060101010101" pitchFamily="49" charset="-122"/>
                <a:cs typeface="方正大黑简体"/>
              </a:rPr>
              <a:t>恩格斯</a:t>
            </a:r>
            <a:r>
              <a:rPr lang="zh-CN" altLang="en-US" sz="2800" b="1" dirty="0">
                <a:latin typeface="楷体" panose="02010609060101010101" pitchFamily="49" charset="-122"/>
                <a:ea typeface="楷体" panose="02010609060101010101" pitchFamily="49" charset="-122"/>
                <a:cs typeface="方正大黑简体"/>
              </a:rPr>
              <a:t> </a:t>
            </a:r>
            <a:endParaRPr lang="zh-CN" altLang="en-US" sz="2800" b="1" dirty="0">
              <a:latin typeface="楷体" panose="02010609060101010101" pitchFamily="49" charset="-122"/>
              <a:ea typeface="楷体" panose="02010609060101010101" pitchFamily="49" charset="-122"/>
              <a:cs typeface="方正大黑简体"/>
              <a:sym typeface="Symbol" panose="05050102010706020507" pitchFamily="18" charset="2"/>
            </a:endParaRPr>
          </a:p>
        </p:txBody>
      </p:sp>
      <p:pic>
        <p:nvPicPr>
          <p:cNvPr id="141318" name="图片 141317" descr="MYNGS"/>
          <p:cNvPicPr>
            <a:picLocks noChangeAspect="1"/>
          </p:cNvPicPr>
          <p:nvPr/>
        </p:nvPicPr>
        <p:blipFill>
          <a:blip r:embed="rId2"/>
          <a:srcRect l="4184" r="3342" b="9564"/>
          <a:stretch>
            <a:fillRect/>
          </a:stretch>
        </p:blipFill>
        <p:spPr bwMode="auto">
          <a:xfrm>
            <a:off x="2997200" y="3338868"/>
            <a:ext cx="2057400" cy="2761896"/>
          </a:xfrm>
          <a:prstGeom prst="rect">
            <a:avLst/>
          </a:prstGeom>
          <a:noFill/>
          <a:ln w="28575">
            <a:solidFill>
              <a:srgbClr val="E5E5FF"/>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41314"/>
                                        </p:tgtEl>
                                        <p:attrNameLst>
                                          <p:attrName>style.visibility</p:attrName>
                                        </p:attrNameLst>
                                      </p:cBhvr>
                                      <p:to>
                                        <p:strVal val="visible"/>
                                      </p:to>
                                    </p:set>
                                    <p:anim calcmode="lin" valueType="num">
                                      <p:cBhvr>
                                        <p:cTn id="7" dur="500" fill="hold"/>
                                        <p:tgtEl>
                                          <p:spTgt spid="141314"/>
                                        </p:tgtEl>
                                        <p:attrNameLst>
                                          <p:attrName>ppt_w</p:attrName>
                                        </p:attrNameLst>
                                      </p:cBhvr>
                                      <p:tavLst>
                                        <p:tav tm="0">
                                          <p:val>
                                            <p:fltVal val="0"/>
                                          </p:val>
                                        </p:tav>
                                        <p:tav tm="100000">
                                          <p:val>
                                            <p:strVal val="#ppt_w"/>
                                          </p:val>
                                        </p:tav>
                                      </p:tavLst>
                                    </p:anim>
                                    <p:anim calcmode="lin" valueType="num">
                                      <p:cBhvr>
                                        <p:cTn id="8" dur="500" fill="hold"/>
                                        <p:tgtEl>
                                          <p:spTgt spid="14131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41316"/>
                                        </p:tgtEl>
                                        <p:attrNameLst>
                                          <p:attrName>style.visibility</p:attrName>
                                        </p:attrNameLst>
                                      </p:cBhvr>
                                      <p:to>
                                        <p:strVal val="visible"/>
                                      </p:to>
                                    </p:set>
                                    <p:animEffect transition="in" filter="slide(fromLeft)">
                                      <p:cBhvr>
                                        <p:cTn id="12" dur="500"/>
                                        <p:tgtEl>
                                          <p:spTgt spid="141316"/>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141318"/>
                                        </p:tgtEl>
                                        <p:attrNameLst>
                                          <p:attrName>style.visibility</p:attrName>
                                        </p:attrNameLst>
                                      </p:cBhvr>
                                      <p:to>
                                        <p:strVal val="visible"/>
                                      </p:to>
                                    </p:set>
                                    <p:animEffect transition="in" filter="slide(fromBottom)">
                                      <p:cBhvr>
                                        <p:cTn id="16" dur="500"/>
                                        <p:tgtEl>
                                          <p:spTgt spid="141318"/>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141317"/>
                                        </p:tgtEl>
                                        <p:attrNameLst>
                                          <p:attrName>style.visibility</p:attrName>
                                        </p:attrNameLst>
                                      </p:cBhvr>
                                      <p:to>
                                        <p:strVal val="visible"/>
                                      </p:to>
                                    </p:set>
                                    <p:anim calcmode="lin" valueType="num">
                                      <p:cBhvr additive="base">
                                        <p:cTn id="20" dur="500" fill="hold"/>
                                        <p:tgtEl>
                                          <p:spTgt spid="141317"/>
                                        </p:tgtEl>
                                        <p:attrNameLst>
                                          <p:attrName>ppt_x</p:attrName>
                                        </p:attrNameLst>
                                      </p:cBhvr>
                                      <p:tavLst>
                                        <p:tav tm="0">
                                          <p:val>
                                            <p:strVal val="1+#ppt_w/2"/>
                                          </p:val>
                                        </p:tav>
                                        <p:tav tm="100000">
                                          <p:val>
                                            <p:strVal val="#ppt_x"/>
                                          </p:val>
                                        </p:tav>
                                      </p:tavLst>
                                    </p:anim>
                                    <p:anim calcmode="lin" valueType="num">
                                      <p:cBhvr additive="base">
                                        <p:cTn id="21" dur="500" fill="hold"/>
                                        <p:tgtEl>
                                          <p:spTgt spid="1413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p:bldP spid="141316" grpId="0"/>
      <p:bldP spid="141317" grpId="0" bldLvl="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文本框 142337"/>
          <p:cNvSpPr txBox="1">
            <a:spLocks noChangeArrowheads="1"/>
          </p:cNvSpPr>
          <p:nvPr/>
        </p:nvSpPr>
        <p:spPr bwMode="auto">
          <a:xfrm>
            <a:off x="2667000" y="1524000"/>
            <a:ext cx="6858000" cy="523220"/>
          </a:xfrm>
          <a:prstGeom prst="rect">
            <a:avLst/>
          </a:prstGeom>
          <a:noFill/>
          <a:ln w="9525">
            <a:noFill/>
            <a:miter lim="800000"/>
          </a:ln>
        </p:spPr>
        <p:txBody>
          <a:bodyPr>
            <a:spAutoFit/>
          </a:bodyPr>
          <a:lstStyle/>
          <a:p>
            <a:pPr>
              <a:spcBef>
                <a:spcPct val="50000"/>
              </a:spcBef>
              <a:buClr>
                <a:srgbClr val="FF3300"/>
              </a:buClr>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）辩证的否定是事物发展的环节</a:t>
            </a:r>
            <a:endParaRPr lang="zh-CN" altLang="en-US" sz="2800" dirty="0">
              <a:latin typeface="楷体" panose="02010609060101010101" pitchFamily="49" charset="-122"/>
              <a:ea typeface="楷体" panose="02010609060101010101" pitchFamily="49" charset="-122"/>
              <a:cs typeface="楷体_GB2312"/>
            </a:endParaRPr>
          </a:p>
        </p:txBody>
      </p:sp>
      <p:sp>
        <p:nvSpPr>
          <p:cNvPr id="329730" name="矩形 142339"/>
          <p:cNvSpPr>
            <a:spLocks noChangeArrowheads="1"/>
          </p:cNvSpPr>
          <p:nvPr/>
        </p:nvSpPr>
        <p:spPr bwMode="auto">
          <a:xfrm rot="10800000" flipV="1">
            <a:off x="3581400" y="1447800"/>
            <a:ext cx="1981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142341" name="图片 142340" descr="古代女纺织工（彩色）"/>
          <p:cNvPicPr>
            <a:picLocks noChangeAspect="1"/>
          </p:cNvPicPr>
          <p:nvPr/>
        </p:nvPicPr>
        <p:blipFill>
          <a:blip r:embed="rId2"/>
          <a:srcRect/>
          <a:stretch>
            <a:fillRect/>
          </a:stretch>
        </p:blipFill>
        <p:spPr bwMode="auto">
          <a:xfrm>
            <a:off x="2667000" y="4267201"/>
            <a:ext cx="2820988" cy="1833563"/>
          </a:xfrm>
          <a:prstGeom prst="rect">
            <a:avLst/>
          </a:prstGeom>
          <a:noFill/>
          <a:ln w="9525">
            <a:solidFill>
              <a:srgbClr val="E5E5FF"/>
            </a:solidFill>
            <a:miter lim="800000"/>
            <a:headEnd/>
            <a:tailEnd/>
          </a:ln>
        </p:spPr>
      </p:pic>
      <p:pic>
        <p:nvPicPr>
          <p:cNvPr id="142342" name="图片 142341" descr="纺织女工001"/>
          <p:cNvPicPr>
            <a:picLocks noChangeAspect="1"/>
          </p:cNvPicPr>
          <p:nvPr/>
        </p:nvPicPr>
        <p:blipFill>
          <a:blip r:embed="rId3"/>
          <a:srcRect l="10736" t="2649" r="7770"/>
          <a:stretch>
            <a:fillRect/>
          </a:stretch>
        </p:blipFill>
        <p:spPr bwMode="auto">
          <a:xfrm>
            <a:off x="7010401" y="4419600"/>
            <a:ext cx="2513013" cy="1671638"/>
          </a:xfrm>
          <a:prstGeom prst="rect">
            <a:avLst/>
          </a:prstGeom>
          <a:noFill/>
          <a:ln w="9525">
            <a:solidFill>
              <a:srgbClr val="E5E5FF"/>
            </a:solidFill>
            <a:miter lim="800000"/>
            <a:headEnd/>
            <a:tailEnd/>
          </a:ln>
        </p:spPr>
      </p:pic>
      <p:sp>
        <p:nvSpPr>
          <p:cNvPr id="142343" name="直接连接符 142342"/>
          <p:cNvSpPr>
            <a:spLocks noChangeShapeType="1"/>
          </p:cNvSpPr>
          <p:nvPr/>
        </p:nvSpPr>
        <p:spPr bwMode="auto">
          <a:xfrm flipH="1">
            <a:off x="5640388" y="2824163"/>
            <a:ext cx="1295400" cy="0"/>
          </a:xfrm>
          <a:prstGeom prst="line">
            <a:avLst/>
          </a:prstGeom>
          <a:noFill/>
          <a:ln w="57150">
            <a:solidFill>
              <a:srgbClr val="000514"/>
            </a:solidFill>
            <a:round/>
            <a:tailEnd type="triangle" w="med" len="med"/>
          </a:ln>
        </p:spPr>
        <p:txBody>
          <a:bodyPr/>
          <a:lstStyle/>
          <a:p>
            <a:endParaRPr lang="zh-CN" altLang="en-US"/>
          </a:p>
        </p:txBody>
      </p:sp>
      <p:sp>
        <p:nvSpPr>
          <p:cNvPr id="142344" name="文本框 142343"/>
          <p:cNvSpPr txBox="1">
            <a:spLocks noChangeArrowheads="1"/>
          </p:cNvSpPr>
          <p:nvPr/>
        </p:nvSpPr>
        <p:spPr bwMode="auto">
          <a:xfrm>
            <a:off x="5715000" y="3276600"/>
            <a:ext cx="1219200" cy="579438"/>
          </a:xfrm>
          <a:prstGeom prst="rect">
            <a:avLst/>
          </a:prstGeom>
          <a:noFill/>
          <a:ln w="9525">
            <a:noFill/>
            <a:miter lim="800000"/>
          </a:ln>
        </p:spPr>
        <p:txBody>
          <a:bodyPr>
            <a:spAutoFit/>
          </a:bodyPr>
          <a:lstStyle/>
          <a:p>
            <a:pPr>
              <a:spcBef>
                <a:spcPct val="50000"/>
              </a:spcBef>
            </a:pPr>
            <a:r>
              <a:rPr lang="zh-CN" altLang="en-US" sz="3200" b="1">
                <a:latin typeface="Times New Roman" panose="02020603050405020304" pitchFamily="18" charset="0"/>
                <a:ea typeface="方正大黑简体"/>
                <a:cs typeface="方正大黑简体"/>
              </a:rPr>
              <a:t>发展</a:t>
            </a:r>
            <a:endParaRPr lang="zh-CN" altLang="en-US"/>
          </a:p>
        </p:txBody>
      </p:sp>
      <p:sp>
        <p:nvSpPr>
          <p:cNvPr id="142345" name="直接连接符 142344"/>
          <p:cNvSpPr/>
          <p:nvPr/>
        </p:nvSpPr>
        <p:spPr>
          <a:xfrm>
            <a:off x="5638800" y="3200400"/>
            <a:ext cx="1219200" cy="0"/>
          </a:xfrm>
          <a:prstGeom prst="line">
            <a:avLst/>
          </a:prstGeom>
          <a:ln w="57150" cap="flat" cmpd="sng">
            <a:solidFill>
              <a:srgbClr val="000514"/>
            </a:solidFill>
            <a:prstDash val="solid"/>
            <a:headEnd type="none" w="med" len="med"/>
            <a:tailEnd type="triangle" w="med" len="med"/>
          </a:ln>
          <a:effectLst>
            <a:outerShdw dist="35921" dir="2699999" algn="ctr" rotWithShape="0">
              <a:srgbClr val="000514"/>
            </a:outerShdw>
          </a:effectLst>
        </p:spPr>
      </p:sp>
      <p:sp>
        <p:nvSpPr>
          <p:cNvPr id="142346" name="文本框 142345"/>
          <p:cNvSpPr txBox="1">
            <a:spLocks noChangeArrowheads="1"/>
          </p:cNvSpPr>
          <p:nvPr/>
        </p:nvSpPr>
        <p:spPr bwMode="auto">
          <a:xfrm>
            <a:off x="5640388" y="2214564"/>
            <a:ext cx="1143000" cy="579437"/>
          </a:xfrm>
          <a:prstGeom prst="rect">
            <a:avLst/>
          </a:prstGeom>
          <a:noFill/>
          <a:ln w="9525">
            <a:noFill/>
            <a:miter lim="800000"/>
          </a:ln>
        </p:spPr>
        <p:txBody>
          <a:bodyPr>
            <a:spAutoFit/>
          </a:bodyPr>
          <a:lstStyle/>
          <a:p>
            <a:pPr>
              <a:spcBef>
                <a:spcPct val="50000"/>
              </a:spcBef>
            </a:pPr>
            <a:r>
              <a:rPr lang="zh-CN" altLang="en-US" sz="3200" b="1">
                <a:latin typeface="Times New Roman" panose="02020603050405020304" pitchFamily="18" charset="0"/>
                <a:ea typeface="方正大黑简体"/>
                <a:cs typeface="方正大黑简体"/>
              </a:rPr>
              <a:t>否定</a:t>
            </a:r>
            <a:endParaRPr lang="zh-CN" altLang="en-US"/>
          </a:p>
        </p:txBody>
      </p:sp>
      <p:sp>
        <p:nvSpPr>
          <p:cNvPr id="142347" name="直接连接符 142346"/>
          <p:cNvSpPr>
            <a:spLocks noChangeShapeType="1"/>
          </p:cNvSpPr>
          <p:nvPr/>
        </p:nvSpPr>
        <p:spPr bwMode="auto">
          <a:xfrm flipH="1">
            <a:off x="5638800" y="5029200"/>
            <a:ext cx="1295400" cy="0"/>
          </a:xfrm>
          <a:prstGeom prst="line">
            <a:avLst/>
          </a:prstGeom>
          <a:noFill/>
          <a:ln w="57150">
            <a:solidFill>
              <a:srgbClr val="000514"/>
            </a:solidFill>
            <a:round/>
            <a:tailEnd type="triangle" w="med" len="med"/>
          </a:ln>
        </p:spPr>
        <p:txBody>
          <a:bodyPr/>
          <a:lstStyle/>
          <a:p>
            <a:endParaRPr lang="zh-CN" altLang="en-US"/>
          </a:p>
        </p:txBody>
      </p:sp>
      <p:sp>
        <p:nvSpPr>
          <p:cNvPr id="142348" name="直接连接符 142347"/>
          <p:cNvSpPr/>
          <p:nvPr/>
        </p:nvSpPr>
        <p:spPr>
          <a:xfrm>
            <a:off x="5715000" y="5410200"/>
            <a:ext cx="1219200" cy="0"/>
          </a:xfrm>
          <a:prstGeom prst="line">
            <a:avLst/>
          </a:prstGeom>
          <a:ln w="57150" cap="flat" cmpd="sng">
            <a:solidFill>
              <a:srgbClr val="000514"/>
            </a:solidFill>
            <a:prstDash val="solid"/>
            <a:headEnd type="none" w="med" len="med"/>
            <a:tailEnd type="triangle" w="med" len="med"/>
          </a:ln>
          <a:effectLst>
            <a:outerShdw dist="35921" dir="2699999" algn="ctr" rotWithShape="0">
              <a:srgbClr val="000514"/>
            </a:outerShdw>
          </a:effectLst>
        </p:spPr>
      </p:sp>
      <p:sp>
        <p:nvSpPr>
          <p:cNvPr id="142349" name="文本框 142348"/>
          <p:cNvSpPr txBox="1">
            <a:spLocks noChangeArrowheads="1"/>
          </p:cNvSpPr>
          <p:nvPr/>
        </p:nvSpPr>
        <p:spPr bwMode="auto">
          <a:xfrm>
            <a:off x="5715000" y="4419600"/>
            <a:ext cx="1143000" cy="579438"/>
          </a:xfrm>
          <a:prstGeom prst="rect">
            <a:avLst/>
          </a:prstGeom>
          <a:noFill/>
          <a:ln w="9525">
            <a:noFill/>
            <a:miter lim="800000"/>
          </a:ln>
        </p:spPr>
        <p:txBody>
          <a:bodyPr>
            <a:spAutoFit/>
          </a:bodyPr>
          <a:lstStyle/>
          <a:p>
            <a:pPr>
              <a:spcBef>
                <a:spcPct val="50000"/>
              </a:spcBef>
            </a:pPr>
            <a:r>
              <a:rPr lang="zh-CN" altLang="en-US" sz="3200" b="1">
                <a:latin typeface="Times New Roman" panose="02020603050405020304" pitchFamily="18" charset="0"/>
                <a:ea typeface="方正大黑简体"/>
                <a:cs typeface="方正大黑简体"/>
              </a:rPr>
              <a:t>否定</a:t>
            </a:r>
            <a:endParaRPr lang="zh-CN" altLang="en-US"/>
          </a:p>
        </p:txBody>
      </p:sp>
      <p:sp>
        <p:nvSpPr>
          <p:cNvPr id="142350" name="文本框 142349"/>
          <p:cNvSpPr txBox="1">
            <a:spLocks noChangeArrowheads="1"/>
          </p:cNvSpPr>
          <p:nvPr/>
        </p:nvSpPr>
        <p:spPr bwMode="auto">
          <a:xfrm>
            <a:off x="5715000" y="5486400"/>
            <a:ext cx="1219200" cy="579438"/>
          </a:xfrm>
          <a:prstGeom prst="rect">
            <a:avLst/>
          </a:prstGeom>
          <a:noFill/>
          <a:ln w="9525">
            <a:noFill/>
            <a:miter lim="800000"/>
          </a:ln>
        </p:spPr>
        <p:txBody>
          <a:bodyPr>
            <a:spAutoFit/>
          </a:bodyPr>
          <a:lstStyle/>
          <a:p>
            <a:pPr>
              <a:spcBef>
                <a:spcPct val="50000"/>
              </a:spcBef>
            </a:pPr>
            <a:r>
              <a:rPr lang="zh-CN" altLang="en-US" sz="3200" b="1">
                <a:latin typeface="Times New Roman" panose="02020603050405020304" pitchFamily="18" charset="0"/>
                <a:ea typeface="方正大黑简体"/>
                <a:cs typeface="方正大黑简体"/>
              </a:rPr>
              <a:t>发展</a:t>
            </a:r>
            <a:endParaRPr lang="zh-CN" altLang="en-US"/>
          </a:p>
        </p:txBody>
      </p:sp>
      <p:pic>
        <p:nvPicPr>
          <p:cNvPr id="142351" name="图片 142350" descr="耕地000A"/>
          <p:cNvPicPr>
            <a:picLocks noChangeAspect="1"/>
          </p:cNvPicPr>
          <p:nvPr/>
        </p:nvPicPr>
        <p:blipFill>
          <a:blip r:embed="rId4"/>
          <a:srcRect/>
          <a:stretch>
            <a:fillRect/>
          </a:stretch>
        </p:blipFill>
        <p:spPr bwMode="auto">
          <a:xfrm>
            <a:off x="2667000" y="2214563"/>
            <a:ext cx="2819400" cy="1816100"/>
          </a:xfrm>
          <a:prstGeom prst="rect">
            <a:avLst/>
          </a:prstGeom>
          <a:noFill/>
          <a:ln w="9525">
            <a:solidFill>
              <a:srgbClr val="E5E5FF"/>
            </a:solidFill>
            <a:miter lim="800000"/>
            <a:headEnd/>
            <a:tailEnd/>
          </a:ln>
        </p:spPr>
      </p:pic>
      <p:pic>
        <p:nvPicPr>
          <p:cNvPr id="142352" name="图片 142351" descr="耕地000B"/>
          <p:cNvPicPr>
            <a:picLocks noChangeAspect="1"/>
          </p:cNvPicPr>
          <p:nvPr/>
        </p:nvPicPr>
        <p:blipFill>
          <a:blip r:embed="rId5"/>
          <a:srcRect/>
          <a:stretch>
            <a:fillRect/>
          </a:stretch>
        </p:blipFill>
        <p:spPr bwMode="auto">
          <a:xfrm>
            <a:off x="7011988" y="2290763"/>
            <a:ext cx="2513012" cy="1655762"/>
          </a:xfrm>
          <a:prstGeom prst="rect">
            <a:avLst/>
          </a:prstGeom>
          <a:noFill/>
          <a:ln w="9525">
            <a:solidFill>
              <a:srgbClr val="E5E5FF"/>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slide(fromLeft)">
                                      <p:cBhvr>
                                        <p:cTn id="7" dur="500"/>
                                        <p:tgtEl>
                                          <p:spTgt spid="142338"/>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142345"/>
                                        </p:tgtEl>
                                        <p:attrNameLst>
                                          <p:attrName>style.visibility</p:attrName>
                                        </p:attrNameLst>
                                      </p:cBhvr>
                                      <p:to>
                                        <p:strVal val="visible"/>
                                      </p:to>
                                    </p:set>
                                    <p:anim calcmode="lin" valueType="num">
                                      <p:cBhvr>
                                        <p:cTn id="11" dur="500" fill="hold"/>
                                        <p:tgtEl>
                                          <p:spTgt spid="142345"/>
                                        </p:tgtEl>
                                        <p:attrNameLst>
                                          <p:attrName>ppt_x</p:attrName>
                                        </p:attrNameLst>
                                      </p:cBhvr>
                                      <p:tavLst>
                                        <p:tav tm="0">
                                          <p:val>
                                            <p:strVal val="#ppt_x-#ppt_w/2"/>
                                          </p:val>
                                        </p:tav>
                                        <p:tav tm="100000">
                                          <p:val>
                                            <p:strVal val="#ppt_x"/>
                                          </p:val>
                                        </p:tav>
                                      </p:tavLst>
                                    </p:anim>
                                    <p:anim calcmode="lin" valueType="num">
                                      <p:cBhvr>
                                        <p:cTn id="12" dur="500" fill="hold"/>
                                        <p:tgtEl>
                                          <p:spTgt spid="142345"/>
                                        </p:tgtEl>
                                        <p:attrNameLst>
                                          <p:attrName>ppt_y</p:attrName>
                                        </p:attrNameLst>
                                      </p:cBhvr>
                                      <p:tavLst>
                                        <p:tav tm="0">
                                          <p:val>
                                            <p:strVal val="#ppt_y"/>
                                          </p:val>
                                        </p:tav>
                                        <p:tav tm="100000">
                                          <p:val>
                                            <p:strVal val="#ppt_y"/>
                                          </p:val>
                                        </p:tav>
                                      </p:tavLst>
                                    </p:anim>
                                    <p:anim calcmode="lin" valueType="num">
                                      <p:cBhvr>
                                        <p:cTn id="13" dur="500" fill="hold"/>
                                        <p:tgtEl>
                                          <p:spTgt spid="142345"/>
                                        </p:tgtEl>
                                        <p:attrNameLst>
                                          <p:attrName>ppt_w</p:attrName>
                                        </p:attrNameLst>
                                      </p:cBhvr>
                                      <p:tavLst>
                                        <p:tav tm="0">
                                          <p:val>
                                            <p:fltVal val="0"/>
                                          </p:val>
                                        </p:tav>
                                        <p:tav tm="100000">
                                          <p:val>
                                            <p:strVal val="#ppt_w"/>
                                          </p:val>
                                        </p:tav>
                                      </p:tavLst>
                                    </p:anim>
                                    <p:anim calcmode="lin" valueType="num">
                                      <p:cBhvr>
                                        <p:cTn id="14" dur="500" fill="hold"/>
                                        <p:tgtEl>
                                          <p:spTgt spid="142345"/>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142348"/>
                                        </p:tgtEl>
                                        <p:attrNameLst>
                                          <p:attrName>style.visibility</p:attrName>
                                        </p:attrNameLst>
                                      </p:cBhvr>
                                      <p:to>
                                        <p:strVal val="visible"/>
                                      </p:to>
                                    </p:set>
                                    <p:anim calcmode="lin" valueType="num">
                                      <p:cBhvr>
                                        <p:cTn id="18" dur="500" fill="hold"/>
                                        <p:tgtEl>
                                          <p:spTgt spid="142348"/>
                                        </p:tgtEl>
                                        <p:attrNameLst>
                                          <p:attrName>ppt_x</p:attrName>
                                        </p:attrNameLst>
                                      </p:cBhvr>
                                      <p:tavLst>
                                        <p:tav tm="0">
                                          <p:val>
                                            <p:strVal val="#ppt_x-#ppt_w/2"/>
                                          </p:val>
                                        </p:tav>
                                        <p:tav tm="100000">
                                          <p:val>
                                            <p:strVal val="#ppt_x"/>
                                          </p:val>
                                        </p:tav>
                                      </p:tavLst>
                                    </p:anim>
                                    <p:anim calcmode="lin" valueType="num">
                                      <p:cBhvr>
                                        <p:cTn id="19" dur="500" fill="hold"/>
                                        <p:tgtEl>
                                          <p:spTgt spid="142348"/>
                                        </p:tgtEl>
                                        <p:attrNameLst>
                                          <p:attrName>ppt_y</p:attrName>
                                        </p:attrNameLst>
                                      </p:cBhvr>
                                      <p:tavLst>
                                        <p:tav tm="0">
                                          <p:val>
                                            <p:strVal val="#ppt_y"/>
                                          </p:val>
                                        </p:tav>
                                        <p:tav tm="100000">
                                          <p:val>
                                            <p:strVal val="#ppt_y"/>
                                          </p:val>
                                        </p:tav>
                                      </p:tavLst>
                                    </p:anim>
                                    <p:anim calcmode="lin" valueType="num">
                                      <p:cBhvr>
                                        <p:cTn id="20" dur="500" fill="hold"/>
                                        <p:tgtEl>
                                          <p:spTgt spid="142348"/>
                                        </p:tgtEl>
                                        <p:attrNameLst>
                                          <p:attrName>ppt_w</p:attrName>
                                        </p:attrNameLst>
                                      </p:cBhvr>
                                      <p:tavLst>
                                        <p:tav tm="0">
                                          <p:val>
                                            <p:fltVal val="0"/>
                                          </p:val>
                                        </p:tav>
                                        <p:tav tm="100000">
                                          <p:val>
                                            <p:strVal val="#ppt_w"/>
                                          </p:val>
                                        </p:tav>
                                      </p:tavLst>
                                    </p:anim>
                                    <p:anim calcmode="lin" valueType="num">
                                      <p:cBhvr>
                                        <p:cTn id="21" dur="500" fill="hold"/>
                                        <p:tgtEl>
                                          <p:spTgt spid="142348"/>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7" presetClass="entr" presetSubtype="10" fill="hold" grpId="0" nodeType="afterEffect">
                                  <p:stCondLst>
                                    <p:cond delay="0"/>
                                  </p:stCondLst>
                                  <p:childTnLst>
                                    <p:set>
                                      <p:cBhvr>
                                        <p:cTn id="24" dur="1" fill="hold">
                                          <p:stCondLst>
                                            <p:cond delay="0"/>
                                          </p:stCondLst>
                                        </p:cTn>
                                        <p:tgtEl>
                                          <p:spTgt spid="142344"/>
                                        </p:tgtEl>
                                        <p:attrNameLst>
                                          <p:attrName>style.visibility</p:attrName>
                                        </p:attrNameLst>
                                      </p:cBhvr>
                                      <p:to>
                                        <p:strVal val="visible"/>
                                      </p:to>
                                    </p:set>
                                    <p:anim calcmode="lin" valueType="num">
                                      <p:cBhvr>
                                        <p:cTn id="25" dur="500" fill="hold"/>
                                        <p:tgtEl>
                                          <p:spTgt spid="142344"/>
                                        </p:tgtEl>
                                        <p:attrNameLst>
                                          <p:attrName>ppt_w</p:attrName>
                                        </p:attrNameLst>
                                      </p:cBhvr>
                                      <p:tavLst>
                                        <p:tav tm="0">
                                          <p:val>
                                            <p:fltVal val="0"/>
                                          </p:val>
                                        </p:tav>
                                        <p:tav tm="100000">
                                          <p:val>
                                            <p:strVal val="#ppt_w"/>
                                          </p:val>
                                        </p:tav>
                                      </p:tavLst>
                                    </p:anim>
                                    <p:anim calcmode="lin" valueType="num">
                                      <p:cBhvr>
                                        <p:cTn id="26" dur="500" fill="hold"/>
                                        <p:tgtEl>
                                          <p:spTgt spid="142344"/>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10" fill="hold" grpId="0" nodeType="afterEffect">
                                  <p:stCondLst>
                                    <p:cond delay="0"/>
                                  </p:stCondLst>
                                  <p:childTnLst>
                                    <p:set>
                                      <p:cBhvr>
                                        <p:cTn id="29" dur="1" fill="hold">
                                          <p:stCondLst>
                                            <p:cond delay="0"/>
                                          </p:stCondLst>
                                        </p:cTn>
                                        <p:tgtEl>
                                          <p:spTgt spid="142350"/>
                                        </p:tgtEl>
                                        <p:attrNameLst>
                                          <p:attrName>style.visibility</p:attrName>
                                        </p:attrNameLst>
                                      </p:cBhvr>
                                      <p:to>
                                        <p:strVal val="visible"/>
                                      </p:to>
                                    </p:set>
                                    <p:anim calcmode="lin" valueType="num">
                                      <p:cBhvr>
                                        <p:cTn id="30" dur="500" fill="hold"/>
                                        <p:tgtEl>
                                          <p:spTgt spid="142350"/>
                                        </p:tgtEl>
                                        <p:attrNameLst>
                                          <p:attrName>ppt_w</p:attrName>
                                        </p:attrNameLst>
                                      </p:cBhvr>
                                      <p:tavLst>
                                        <p:tav tm="0">
                                          <p:val>
                                            <p:fltVal val="0"/>
                                          </p:val>
                                        </p:tav>
                                        <p:tav tm="100000">
                                          <p:val>
                                            <p:strVal val="#ppt_w"/>
                                          </p:val>
                                        </p:tav>
                                      </p:tavLst>
                                    </p:anim>
                                    <p:anim calcmode="lin" valueType="num">
                                      <p:cBhvr>
                                        <p:cTn id="31" dur="500" fill="hold"/>
                                        <p:tgtEl>
                                          <p:spTgt spid="142350"/>
                                        </p:tgtEl>
                                        <p:attrNameLst>
                                          <p:attrName>ppt_h</p:attrName>
                                        </p:attrNameLst>
                                      </p:cBhvr>
                                      <p:tavLst>
                                        <p:tav tm="0">
                                          <p:val>
                                            <p:strVal val="#ppt_h"/>
                                          </p:val>
                                        </p:tav>
                                        <p:tav tm="100000">
                                          <p:val>
                                            <p:strVal val="#ppt_h"/>
                                          </p:val>
                                        </p:tav>
                                      </p:tavLst>
                                    </p:anim>
                                  </p:childTnLst>
                                </p:cTn>
                              </p:par>
                            </p:childTnLst>
                          </p:cTn>
                        </p:par>
                        <p:par>
                          <p:cTn id="32" fill="hold">
                            <p:stCondLst>
                              <p:cond delay="2500"/>
                            </p:stCondLst>
                            <p:childTnLst>
                              <p:par>
                                <p:cTn id="33" presetID="17" presetClass="entr" presetSubtype="2" fill="hold" grpId="0" nodeType="afterEffect">
                                  <p:stCondLst>
                                    <p:cond delay="0"/>
                                  </p:stCondLst>
                                  <p:childTnLst>
                                    <p:set>
                                      <p:cBhvr>
                                        <p:cTn id="34" dur="1" fill="hold">
                                          <p:stCondLst>
                                            <p:cond delay="0"/>
                                          </p:stCondLst>
                                        </p:cTn>
                                        <p:tgtEl>
                                          <p:spTgt spid="142343"/>
                                        </p:tgtEl>
                                        <p:attrNameLst>
                                          <p:attrName>style.visibility</p:attrName>
                                        </p:attrNameLst>
                                      </p:cBhvr>
                                      <p:to>
                                        <p:strVal val="visible"/>
                                      </p:to>
                                    </p:set>
                                    <p:anim calcmode="lin" valueType="num">
                                      <p:cBhvr>
                                        <p:cTn id="35" dur="500" fill="hold"/>
                                        <p:tgtEl>
                                          <p:spTgt spid="142343"/>
                                        </p:tgtEl>
                                        <p:attrNameLst>
                                          <p:attrName>ppt_x</p:attrName>
                                        </p:attrNameLst>
                                      </p:cBhvr>
                                      <p:tavLst>
                                        <p:tav tm="0">
                                          <p:val>
                                            <p:strVal val="#ppt_x+#ppt_w/2"/>
                                          </p:val>
                                        </p:tav>
                                        <p:tav tm="100000">
                                          <p:val>
                                            <p:strVal val="#ppt_x"/>
                                          </p:val>
                                        </p:tav>
                                      </p:tavLst>
                                    </p:anim>
                                    <p:anim calcmode="lin" valueType="num">
                                      <p:cBhvr>
                                        <p:cTn id="36" dur="500" fill="hold"/>
                                        <p:tgtEl>
                                          <p:spTgt spid="142343"/>
                                        </p:tgtEl>
                                        <p:attrNameLst>
                                          <p:attrName>ppt_y</p:attrName>
                                        </p:attrNameLst>
                                      </p:cBhvr>
                                      <p:tavLst>
                                        <p:tav tm="0">
                                          <p:val>
                                            <p:strVal val="#ppt_y"/>
                                          </p:val>
                                        </p:tav>
                                        <p:tav tm="100000">
                                          <p:val>
                                            <p:strVal val="#ppt_y"/>
                                          </p:val>
                                        </p:tav>
                                      </p:tavLst>
                                    </p:anim>
                                    <p:anim calcmode="lin" valueType="num">
                                      <p:cBhvr>
                                        <p:cTn id="37" dur="500" fill="hold"/>
                                        <p:tgtEl>
                                          <p:spTgt spid="142343"/>
                                        </p:tgtEl>
                                        <p:attrNameLst>
                                          <p:attrName>ppt_w</p:attrName>
                                        </p:attrNameLst>
                                      </p:cBhvr>
                                      <p:tavLst>
                                        <p:tav tm="0">
                                          <p:val>
                                            <p:fltVal val="0"/>
                                          </p:val>
                                        </p:tav>
                                        <p:tav tm="100000">
                                          <p:val>
                                            <p:strVal val="#ppt_w"/>
                                          </p:val>
                                        </p:tav>
                                      </p:tavLst>
                                    </p:anim>
                                    <p:anim calcmode="lin" valueType="num">
                                      <p:cBhvr>
                                        <p:cTn id="38" dur="500" fill="hold"/>
                                        <p:tgtEl>
                                          <p:spTgt spid="142343"/>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17" presetClass="entr" presetSubtype="2" fill="hold" grpId="0" nodeType="afterEffect">
                                  <p:stCondLst>
                                    <p:cond delay="0"/>
                                  </p:stCondLst>
                                  <p:childTnLst>
                                    <p:set>
                                      <p:cBhvr>
                                        <p:cTn id="41" dur="1" fill="hold">
                                          <p:stCondLst>
                                            <p:cond delay="0"/>
                                          </p:stCondLst>
                                        </p:cTn>
                                        <p:tgtEl>
                                          <p:spTgt spid="142347"/>
                                        </p:tgtEl>
                                        <p:attrNameLst>
                                          <p:attrName>style.visibility</p:attrName>
                                        </p:attrNameLst>
                                      </p:cBhvr>
                                      <p:to>
                                        <p:strVal val="visible"/>
                                      </p:to>
                                    </p:set>
                                    <p:anim calcmode="lin" valueType="num">
                                      <p:cBhvr>
                                        <p:cTn id="42" dur="500" fill="hold"/>
                                        <p:tgtEl>
                                          <p:spTgt spid="142347"/>
                                        </p:tgtEl>
                                        <p:attrNameLst>
                                          <p:attrName>ppt_x</p:attrName>
                                        </p:attrNameLst>
                                      </p:cBhvr>
                                      <p:tavLst>
                                        <p:tav tm="0">
                                          <p:val>
                                            <p:strVal val="#ppt_x+#ppt_w/2"/>
                                          </p:val>
                                        </p:tav>
                                        <p:tav tm="100000">
                                          <p:val>
                                            <p:strVal val="#ppt_x"/>
                                          </p:val>
                                        </p:tav>
                                      </p:tavLst>
                                    </p:anim>
                                    <p:anim calcmode="lin" valueType="num">
                                      <p:cBhvr>
                                        <p:cTn id="43" dur="500" fill="hold"/>
                                        <p:tgtEl>
                                          <p:spTgt spid="142347"/>
                                        </p:tgtEl>
                                        <p:attrNameLst>
                                          <p:attrName>ppt_y</p:attrName>
                                        </p:attrNameLst>
                                      </p:cBhvr>
                                      <p:tavLst>
                                        <p:tav tm="0">
                                          <p:val>
                                            <p:strVal val="#ppt_y"/>
                                          </p:val>
                                        </p:tav>
                                        <p:tav tm="100000">
                                          <p:val>
                                            <p:strVal val="#ppt_y"/>
                                          </p:val>
                                        </p:tav>
                                      </p:tavLst>
                                    </p:anim>
                                    <p:anim calcmode="lin" valueType="num">
                                      <p:cBhvr>
                                        <p:cTn id="44" dur="500" fill="hold"/>
                                        <p:tgtEl>
                                          <p:spTgt spid="142347"/>
                                        </p:tgtEl>
                                        <p:attrNameLst>
                                          <p:attrName>ppt_w</p:attrName>
                                        </p:attrNameLst>
                                      </p:cBhvr>
                                      <p:tavLst>
                                        <p:tav tm="0">
                                          <p:val>
                                            <p:fltVal val="0"/>
                                          </p:val>
                                        </p:tav>
                                        <p:tav tm="100000">
                                          <p:val>
                                            <p:strVal val="#ppt_w"/>
                                          </p:val>
                                        </p:tav>
                                      </p:tavLst>
                                    </p:anim>
                                    <p:anim calcmode="lin" valueType="num">
                                      <p:cBhvr>
                                        <p:cTn id="45" dur="500" fill="hold"/>
                                        <p:tgtEl>
                                          <p:spTgt spid="142347"/>
                                        </p:tgtEl>
                                        <p:attrNameLst>
                                          <p:attrName>ppt_h</p:attrName>
                                        </p:attrNameLst>
                                      </p:cBhvr>
                                      <p:tavLst>
                                        <p:tav tm="0">
                                          <p:val>
                                            <p:strVal val="#ppt_h"/>
                                          </p:val>
                                        </p:tav>
                                        <p:tav tm="100000">
                                          <p:val>
                                            <p:strVal val="#ppt_h"/>
                                          </p:val>
                                        </p:tav>
                                      </p:tavLst>
                                    </p:anim>
                                  </p:childTnLst>
                                </p:cTn>
                              </p:par>
                            </p:childTnLst>
                          </p:cTn>
                        </p:par>
                        <p:par>
                          <p:cTn id="46" fill="hold">
                            <p:stCondLst>
                              <p:cond delay="3500"/>
                            </p:stCondLst>
                            <p:childTnLst>
                              <p:par>
                                <p:cTn id="47" presetID="17" presetClass="entr" presetSubtype="10" fill="hold" grpId="0" nodeType="afterEffect">
                                  <p:stCondLst>
                                    <p:cond delay="0"/>
                                  </p:stCondLst>
                                  <p:childTnLst>
                                    <p:set>
                                      <p:cBhvr>
                                        <p:cTn id="48" dur="1" fill="hold">
                                          <p:stCondLst>
                                            <p:cond delay="0"/>
                                          </p:stCondLst>
                                        </p:cTn>
                                        <p:tgtEl>
                                          <p:spTgt spid="142346"/>
                                        </p:tgtEl>
                                        <p:attrNameLst>
                                          <p:attrName>style.visibility</p:attrName>
                                        </p:attrNameLst>
                                      </p:cBhvr>
                                      <p:to>
                                        <p:strVal val="visible"/>
                                      </p:to>
                                    </p:set>
                                    <p:anim calcmode="lin" valueType="num">
                                      <p:cBhvr>
                                        <p:cTn id="49" dur="500" fill="hold"/>
                                        <p:tgtEl>
                                          <p:spTgt spid="142346"/>
                                        </p:tgtEl>
                                        <p:attrNameLst>
                                          <p:attrName>ppt_w</p:attrName>
                                        </p:attrNameLst>
                                      </p:cBhvr>
                                      <p:tavLst>
                                        <p:tav tm="0">
                                          <p:val>
                                            <p:fltVal val="0"/>
                                          </p:val>
                                        </p:tav>
                                        <p:tav tm="100000">
                                          <p:val>
                                            <p:strVal val="#ppt_w"/>
                                          </p:val>
                                        </p:tav>
                                      </p:tavLst>
                                    </p:anim>
                                    <p:anim calcmode="lin" valueType="num">
                                      <p:cBhvr>
                                        <p:cTn id="50" dur="500" fill="hold"/>
                                        <p:tgtEl>
                                          <p:spTgt spid="142346"/>
                                        </p:tgtEl>
                                        <p:attrNameLst>
                                          <p:attrName>ppt_h</p:attrName>
                                        </p:attrNameLst>
                                      </p:cBhvr>
                                      <p:tavLst>
                                        <p:tav tm="0">
                                          <p:val>
                                            <p:strVal val="#ppt_h"/>
                                          </p:val>
                                        </p:tav>
                                        <p:tav tm="100000">
                                          <p:val>
                                            <p:strVal val="#ppt_h"/>
                                          </p:val>
                                        </p:tav>
                                      </p:tavLst>
                                    </p:anim>
                                  </p:childTnLst>
                                </p:cTn>
                              </p:par>
                            </p:childTnLst>
                          </p:cTn>
                        </p:par>
                        <p:par>
                          <p:cTn id="51" fill="hold">
                            <p:stCondLst>
                              <p:cond delay="4000"/>
                            </p:stCondLst>
                            <p:childTnLst>
                              <p:par>
                                <p:cTn id="52" presetID="17" presetClass="entr" presetSubtype="10" fill="hold" grpId="0" nodeType="afterEffect">
                                  <p:stCondLst>
                                    <p:cond delay="0"/>
                                  </p:stCondLst>
                                  <p:childTnLst>
                                    <p:set>
                                      <p:cBhvr>
                                        <p:cTn id="53" dur="1" fill="hold">
                                          <p:stCondLst>
                                            <p:cond delay="0"/>
                                          </p:stCondLst>
                                        </p:cTn>
                                        <p:tgtEl>
                                          <p:spTgt spid="142349"/>
                                        </p:tgtEl>
                                        <p:attrNameLst>
                                          <p:attrName>style.visibility</p:attrName>
                                        </p:attrNameLst>
                                      </p:cBhvr>
                                      <p:to>
                                        <p:strVal val="visible"/>
                                      </p:to>
                                    </p:set>
                                    <p:anim calcmode="lin" valueType="num">
                                      <p:cBhvr>
                                        <p:cTn id="54" dur="500" fill="hold"/>
                                        <p:tgtEl>
                                          <p:spTgt spid="142349"/>
                                        </p:tgtEl>
                                        <p:attrNameLst>
                                          <p:attrName>ppt_w</p:attrName>
                                        </p:attrNameLst>
                                      </p:cBhvr>
                                      <p:tavLst>
                                        <p:tav tm="0">
                                          <p:val>
                                            <p:fltVal val="0"/>
                                          </p:val>
                                        </p:tav>
                                        <p:tav tm="100000">
                                          <p:val>
                                            <p:strVal val="#ppt_w"/>
                                          </p:val>
                                        </p:tav>
                                      </p:tavLst>
                                    </p:anim>
                                    <p:anim calcmode="lin" valueType="num">
                                      <p:cBhvr>
                                        <p:cTn id="55" dur="500" fill="hold"/>
                                        <p:tgtEl>
                                          <p:spTgt spid="142349"/>
                                        </p:tgtEl>
                                        <p:attrNameLst>
                                          <p:attrName>ppt_h</p:attrName>
                                        </p:attrNameLst>
                                      </p:cBhvr>
                                      <p:tavLst>
                                        <p:tav tm="0">
                                          <p:val>
                                            <p:strVal val="#ppt_h"/>
                                          </p:val>
                                        </p:tav>
                                        <p:tav tm="100000">
                                          <p:val>
                                            <p:strVal val="#ppt_h"/>
                                          </p:val>
                                        </p:tav>
                                      </p:tavLst>
                                    </p:anim>
                                  </p:childTnLst>
                                </p:cTn>
                              </p:par>
                            </p:childTnLst>
                          </p:cTn>
                        </p:par>
                        <p:par>
                          <p:cTn id="56" fill="hold">
                            <p:stCondLst>
                              <p:cond delay="4500"/>
                            </p:stCondLst>
                            <p:childTnLst>
                              <p:par>
                                <p:cTn id="57" presetID="2" presetClass="entr" presetSubtype="12" fill="hold" nodeType="afterEffect">
                                  <p:stCondLst>
                                    <p:cond delay="0"/>
                                  </p:stCondLst>
                                  <p:childTnLst>
                                    <p:set>
                                      <p:cBhvr>
                                        <p:cTn id="58" dur="1" fill="hold">
                                          <p:stCondLst>
                                            <p:cond delay="0"/>
                                          </p:stCondLst>
                                        </p:cTn>
                                        <p:tgtEl>
                                          <p:spTgt spid="142341"/>
                                        </p:tgtEl>
                                        <p:attrNameLst>
                                          <p:attrName>style.visibility</p:attrName>
                                        </p:attrNameLst>
                                      </p:cBhvr>
                                      <p:to>
                                        <p:strVal val="visible"/>
                                      </p:to>
                                    </p:set>
                                    <p:anim calcmode="lin" valueType="num">
                                      <p:cBhvr additive="base">
                                        <p:cTn id="59" dur="500" fill="hold"/>
                                        <p:tgtEl>
                                          <p:spTgt spid="142341"/>
                                        </p:tgtEl>
                                        <p:attrNameLst>
                                          <p:attrName>ppt_x</p:attrName>
                                        </p:attrNameLst>
                                      </p:cBhvr>
                                      <p:tavLst>
                                        <p:tav tm="0">
                                          <p:val>
                                            <p:strVal val="0-#ppt_w/2"/>
                                          </p:val>
                                        </p:tav>
                                        <p:tav tm="100000">
                                          <p:val>
                                            <p:strVal val="#ppt_x"/>
                                          </p:val>
                                        </p:tav>
                                      </p:tavLst>
                                    </p:anim>
                                    <p:anim calcmode="lin" valueType="num">
                                      <p:cBhvr additive="base">
                                        <p:cTn id="60" dur="500" fill="hold"/>
                                        <p:tgtEl>
                                          <p:spTgt spid="142341"/>
                                        </p:tgtEl>
                                        <p:attrNameLst>
                                          <p:attrName>ppt_y</p:attrName>
                                        </p:attrNameLst>
                                      </p:cBhvr>
                                      <p:tavLst>
                                        <p:tav tm="0">
                                          <p:val>
                                            <p:strVal val="1+#ppt_h/2"/>
                                          </p:val>
                                        </p:tav>
                                        <p:tav tm="100000">
                                          <p:val>
                                            <p:strVal val="#ppt_y"/>
                                          </p:val>
                                        </p:tav>
                                      </p:tavLst>
                                    </p:anim>
                                  </p:childTnLst>
                                </p:cTn>
                              </p:par>
                            </p:childTnLst>
                          </p:cTn>
                        </p:par>
                        <p:par>
                          <p:cTn id="61" fill="hold">
                            <p:stCondLst>
                              <p:cond delay="5000"/>
                            </p:stCondLst>
                            <p:childTnLst>
                              <p:par>
                                <p:cTn id="62" presetID="2" presetClass="entr" presetSubtype="4" fill="hold" nodeType="afterEffect">
                                  <p:stCondLst>
                                    <p:cond delay="0"/>
                                  </p:stCondLst>
                                  <p:childTnLst>
                                    <p:set>
                                      <p:cBhvr>
                                        <p:cTn id="63" dur="1" fill="hold">
                                          <p:stCondLst>
                                            <p:cond delay="0"/>
                                          </p:stCondLst>
                                        </p:cTn>
                                        <p:tgtEl>
                                          <p:spTgt spid="142342"/>
                                        </p:tgtEl>
                                        <p:attrNameLst>
                                          <p:attrName>style.visibility</p:attrName>
                                        </p:attrNameLst>
                                      </p:cBhvr>
                                      <p:to>
                                        <p:strVal val="visible"/>
                                      </p:to>
                                    </p:set>
                                    <p:anim calcmode="lin" valueType="num">
                                      <p:cBhvr additive="base">
                                        <p:cTn id="64" dur="500" fill="hold"/>
                                        <p:tgtEl>
                                          <p:spTgt spid="142342"/>
                                        </p:tgtEl>
                                        <p:attrNameLst>
                                          <p:attrName>ppt_x</p:attrName>
                                        </p:attrNameLst>
                                      </p:cBhvr>
                                      <p:tavLst>
                                        <p:tav tm="0">
                                          <p:val>
                                            <p:strVal val="#ppt_x"/>
                                          </p:val>
                                        </p:tav>
                                        <p:tav tm="100000">
                                          <p:val>
                                            <p:strVal val="#ppt_x"/>
                                          </p:val>
                                        </p:tav>
                                      </p:tavLst>
                                    </p:anim>
                                    <p:anim calcmode="lin" valueType="num">
                                      <p:cBhvr additive="base">
                                        <p:cTn id="65" dur="500" fill="hold"/>
                                        <p:tgtEl>
                                          <p:spTgt spid="142342"/>
                                        </p:tgtEl>
                                        <p:attrNameLst>
                                          <p:attrName>ppt_y</p:attrName>
                                        </p:attrNameLst>
                                      </p:cBhvr>
                                      <p:tavLst>
                                        <p:tav tm="0">
                                          <p:val>
                                            <p:strVal val="1+#ppt_h/2"/>
                                          </p:val>
                                        </p:tav>
                                        <p:tav tm="100000">
                                          <p:val>
                                            <p:strVal val="#ppt_y"/>
                                          </p:val>
                                        </p:tav>
                                      </p:tavLst>
                                    </p:anim>
                                  </p:childTnLst>
                                </p:cTn>
                              </p:par>
                            </p:childTnLst>
                          </p:cTn>
                        </p:par>
                        <p:par>
                          <p:cTn id="66" fill="hold">
                            <p:stCondLst>
                              <p:cond delay="5500"/>
                            </p:stCondLst>
                            <p:childTnLst>
                              <p:par>
                                <p:cTn id="67" presetID="2" presetClass="entr" presetSubtype="8" fill="hold" nodeType="afterEffect">
                                  <p:stCondLst>
                                    <p:cond delay="0"/>
                                  </p:stCondLst>
                                  <p:childTnLst>
                                    <p:set>
                                      <p:cBhvr>
                                        <p:cTn id="68" dur="1" fill="hold">
                                          <p:stCondLst>
                                            <p:cond delay="0"/>
                                          </p:stCondLst>
                                        </p:cTn>
                                        <p:tgtEl>
                                          <p:spTgt spid="142351"/>
                                        </p:tgtEl>
                                        <p:attrNameLst>
                                          <p:attrName>style.visibility</p:attrName>
                                        </p:attrNameLst>
                                      </p:cBhvr>
                                      <p:to>
                                        <p:strVal val="visible"/>
                                      </p:to>
                                    </p:set>
                                    <p:anim calcmode="lin" valueType="num">
                                      <p:cBhvr additive="base">
                                        <p:cTn id="69" dur="500" fill="hold"/>
                                        <p:tgtEl>
                                          <p:spTgt spid="142351"/>
                                        </p:tgtEl>
                                        <p:attrNameLst>
                                          <p:attrName>ppt_x</p:attrName>
                                        </p:attrNameLst>
                                      </p:cBhvr>
                                      <p:tavLst>
                                        <p:tav tm="0">
                                          <p:val>
                                            <p:strVal val="0-#ppt_w/2"/>
                                          </p:val>
                                        </p:tav>
                                        <p:tav tm="100000">
                                          <p:val>
                                            <p:strVal val="#ppt_x"/>
                                          </p:val>
                                        </p:tav>
                                      </p:tavLst>
                                    </p:anim>
                                    <p:anim calcmode="lin" valueType="num">
                                      <p:cBhvr additive="base">
                                        <p:cTn id="70" dur="500" fill="hold"/>
                                        <p:tgtEl>
                                          <p:spTgt spid="142351"/>
                                        </p:tgtEl>
                                        <p:attrNameLst>
                                          <p:attrName>ppt_y</p:attrName>
                                        </p:attrNameLst>
                                      </p:cBhvr>
                                      <p:tavLst>
                                        <p:tav tm="0">
                                          <p:val>
                                            <p:strVal val="#ppt_y"/>
                                          </p:val>
                                        </p:tav>
                                        <p:tav tm="100000">
                                          <p:val>
                                            <p:strVal val="#ppt_y"/>
                                          </p:val>
                                        </p:tav>
                                      </p:tavLst>
                                    </p:anim>
                                  </p:childTnLst>
                                </p:cTn>
                              </p:par>
                            </p:childTnLst>
                          </p:cTn>
                        </p:par>
                        <p:par>
                          <p:cTn id="71" fill="hold">
                            <p:stCondLst>
                              <p:cond delay="6000"/>
                            </p:stCondLst>
                            <p:childTnLst>
                              <p:par>
                                <p:cTn id="72" presetID="2" presetClass="entr" presetSubtype="2" fill="hold" nodeType="afterEffect">
                                  <p:stCondLst>
                                    <p:cond delay="0"/>
                                  </p:stCondLst>
                                  <p:childTnLst>
                                    <p:set>
                                      <p:cBhvr>
                                        <p:cTn id="73" dur="1" fill="hold">
                                          <p:stCondLst>
                                            <p:cond delay="0"/>
                                          </p:stCondLst>
                                        </p:cTn>
                                        <p:tgtEl>
                                          <p:spTgt spid="142352"/>
                                        </p:tgtEl>
                                        <p:attrNameLst>
                                          <p:attrName>style.visibility</p:attrName>
                                        </p:attrNameLst>
                                      </p:cBhvr>
                                      <p:to>
                                        <p:strVal val="visible"/>
                                      </p:to>
                                    </p:set>
                                    <p:anim calcmode="lin" valueType="num">
                                      <p:cBhvr additive="base">
                                        <p:cTn id="74" dur="500" fill="hold"/>
                                        <p:tgtEl>
                                          <p:spTgt spid="142352"/>
                                        </p:tgtEl>
                                        <p:attrNameLst>
                                          <p:attrName>ppt_x</p:attrName>
                                        </p:attrNameLst>
                                      </p:cBhvr>
                                      <p:tavLst>
                                        <p:tav tm="0">
                                          <p:val>
                                            <p:strVal val="1+#ppt_w/2"/>
                                          </p:val>
                                        </p:tav>
                                        <p:tav tm="100000">
                                          <p:val>
                                            <p:strVal val="#ppt_x"/>
                                          </p:val>
                                        </p:tav>
                                      </p:tavLst>
                                    </p:anim>
                                    <p:anim calcmode="lin" valueType="num">
                                      <p:cBhvr additive="base">
                                        <p:cTn id="75" dur="500" fill="hold"/>
                                        <p:tgtEl>
                                          <p:spTgt spid="142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p:bldP spid="142343" grpId="0" animBg="1"/>
      <p:bldP spid="142344" grpId="0"/>
      <p:bldP spid="142346" grpId="0"/>
      <p:bldP spid="142347" grpId="0" animBg="1"/>
      <p:bldP spid="142349" grpId="0"/>
      <p:bldP spid="142350"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43361"/>
          <p:cNvSpPr txBox="1">
            <a:spLocks noChangeArrowheads="1"/>
          </p:cNvSpPr>
          <p:nvPr/>
        </p:nvSpPr>
        <p:spPr bwMode="auto">
          <a:xfrm>
            <a:off x="2743200" y="1600201"/>
            <a:ext cx="6858000" cy="519113"/>
          </a:xfrm>
          <a:prstGeom prst="rect">
            <a:avLst/>
          </a:prstGeom>
          <a:noFill/>
          <a:ln w="9525">
            <a:noFill/>
            <a:miter lim="800000"/>
          </a:ln>
        </p:spPr>
        <p:txBody>
          <a:bodyPr>
            <a:spAutoFit/>
          </a:bodyPr>
          <a:lstStyle/>
          <a:p>
            <a:pPr>
              <a:spcBef>
                <a:spcPct val="50000"/>
              </a:spcBef>
              <a:buClr>
                <a:srgbClr val="FF3300"/>
              </a:buClr>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cs typeface="方正琥珀简体"/>
              </a:rPr>
              <a:t>（</a:t>
            </a:r>
            <a:r>
              <a:rPr lang="en-US" altLang="zh-CN" sz="2800" b="1" dirty="0">
                <a:latin typeface="楷体" panose="02010609060101010101" pitchFamily="49" charset="-122"/>
                <a:ea typeface="楷体" panose="02010609060101010101" pitchFamily="49" charset="-122"/>
                <a:cs typeface="方正琥珀简体"/>
              </a:rPr>
              <a:t>3</a:t>
            </a:r>
            <a:r>
              <a:rPr lang="zh-CN" altLang="en-US" sz="2800" b="1" dirty="0">
                <a:latin typeface="楷体" panose="02010609060101010101" pitchFamily="49" charset="-122"/>
                <a:ea typeface="楷体" panose="02010609060101010101" pitchFamily="49" charset="-122"/>
                <a:cs typeface="方正琥珀简体"/>
              </a:rPr>
              <a:t>）辩证的否定是事物联系的环节</a:t>
            </a:r>
            <a:endParaRPr lang="zh-CN" altLang="en-US" dirty="0">
              <a:latin typeface="楷体" panose="02010609060101010101" pitchFamily="49" charset="-122"/>
              <a:ea typeface="楷体" panose="02010609060101010101" pitchFamily="49" charset="-122"/>
            </a:endParaRPr>
          </a:p>
        </p:txBody>
      </p:sp>
      <p:sp>
        <p:nvSpPr>
          <p:cNvPr id="143363" name="文本框 143362"/>
          <p:cNvSpPr txBox="1">
            <a:spLocks noChangeArrowheads="1"/>
          </p:cNvSpPr>
          <p:nvPr/>
        </p:nvSpPr>
        <p:spPr bwMode="auto">
          <a:xfrm>
            <a:off x="3429000" y="838201"/>
            <a:ext cx="2286000" cy="366713"/>
          </a:xfrm>
          <a:prstGeom prst="rect">
            <a:avLst/>
          </a:prstGeom>
          <a:noFill/>
          <a:ln w="9525">
            <a:noFill/>
            <a:miter lim="800000"/>
          </a:ln>
        </p:spPr>
        <p:txBody>
          <a:bodyPr>
            <a:spAutoFit/>
          </a:bodyPr>
          <a:lstStyle/>
          <a:p>
            <a:pPr>
              <a:spcBef>
                <a:spcPct val="50000"/>
              </a:spcBef>
            </a:pPr>
            <a:endParaRPr lang="zh-CN" altLang="en-US">
              <a:solidFill>
                <a:srgbClr val="006600"/>
              </a:solidFill>
              <a:ea typeface="黑体" panose="02010609060101010101" pitchFamily="49" charset="-122"/>
            </a:endParaRPr>
          </a:p>
        </p:txBody>
      </p:sp>
      <p:sp>
        <p:nvSpPr>
          <p:cNvPr id="330755" name="矩形 143363"/>
          <p:cNvSpPr>
            <a:spLocks noChangeArrowheads="1"/>
          </p:cNvSpPr>
          <p:nvPr/>
        </p:nvSpPr>
        <p:spPr bwMode="auto">
          <a:xfrm rot="10800000" flipV="1">
            <a:off x="3505200" y="1447800"/>
            <a:ext cx="1981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143365" name="图片 143364" descr="原始人集体劳动场面：狩猎（彩色）"/>
          <p:cNvPicPr>
            <a:picLocks noChangeAspect="1"/>
          </p:cNvPicPr>
          <p:nvPr/>
        </p:nvPicPr>
        <p:blipFill>
          <a:blip r:embed="rId2"/>
          <a:srcRect/>
          <a:stretch>
            <a:fillRect/>
          </a:stretch>
        </p:blipFill>
        <p:spPr bwMode="auto">
          <a:xfrm>
            <a:off x="2667000" y="2895601"/>
            <a:ext cx="2971800" cy="1516063"/>
          </a:xfrm>
          <a:prstGeom prst="rect">
            <a:avLst/>
          </a:prstGeom>
          <a:noFill/>
          <a:ln w="9525">
            <a:solidFill>
              <a:srgbClr val="FFFFCC"/>
            </a:solidFill>
            <a:miter lim="800000"/>
            <a:headEnd/>
            <a:tailEnd/>
          </a:ln>
        </p:spPr>
      </p:pic>
      <p:pic>
        <p:nvPicPr>
          <p:cNvPr id="143366" name="图片 143365" descr="耕地000A"/>
          <p:cNvPicPr>
            <a:picLocks noChangeAspect="1"/>
          </p:cNvPicPr>
          <p:nvPr/>
        </p:nvPicPr>
        <p:blipFill>
          <a:blip r:embed="rId3"/>
          <a:srcRect/>
          <a:stretch>
            <a:fillRect/>
          </a:stretch>
        </p:blipFill>
        <p:spPr bwMode="auto">
          <a:xfrm>
            <a:off x="5334000" y="4572001"/>
            <a:ext cx="2362200" cy="1552575"/>
          </a:xfrm>
          <a:prstGeom prst="rect">
            <a:avLst/>
          </a:prstGeom>
          <a:noFill/>
          <a:ln w="9525">
            <a:solidFill>
              <a:srgbClr val="E5E5FF"/>
            </a:solidFill>
            <a:miter lim="800000"/>
            <a:headEnd/>
            <a:tailEnd/>
          </a:ln>
        </p:spPr>
      </p:pic>
      <p:sp>
        <p:nvSpPr>
          <p:cNvPr id="143367" name="直接连接符 143366"/>
          <p:cNvSpPr>
            <a:spLocks noChangeShapeType="1"/>
          </p:cNvSpPr>
          <p:nvPr/>
        </p:nvSpPr>
        <p:spPr bwMode="auto">
          <a:xfrm>
            <a:off x="4191000" y="4495800"/>
            <a:ext cx="1066800" cy="685800"/>
          </a:xfrm>
          <a:prstGeom prst="line">
            <a:avLst/>
          </a:prstGeom>
          <a:noFill/>
          <a:ln w="57150">
            <a:solidFill>
              <a:srgbClr val="0000CC"/>
            </a:solidFill>
            <a:prstDash val="sysDot"/>
            <a:round/>
            <a:tailEnd type="stealth" w="med" len="med"/>
          </a:ln>
        </p:spPr>
        <p:txBody>
          <a:bodyPr/>
          <a:lstStyle/>
          <a:p>
            <a:endParaRPr lang="zh-CN" altLang="en-US"/>
          </a:p>
        </p:txBody>
      </p:sp>
      <p:sp>
        <p:nvSpPr>
          <p:cNvPr id="143368" name="直接连接符 143367"/>
          <p:cNvSpPr>
            <a:spLocks noChangeShapeType="1"/>
          </p:cNvSpPr>
          <p:nvPr/>
        </p:nvSpPr>
        <p:spPr bwMode="auto">
          <a:xfrm flipV="1">
            <a:off x="7848600" y="4419600"/>
            <a:ext cx="838200" cy="1143000"/>
          </a:xfrm>
          <a:prstGeom prst="line">
            <a:avLst/>
          </a:prstGeom>
          <a:noFill/>
          <a:ln w="57150">
            <a:solidFill>
              <a:srgbClr val="0000CC"/>
            </a:solidFill>
            <a:prstDash val="sysDot"/>
            <a:round/>
            <a:tailEnd type="stealth" w="med" len="med"/>
          </a:ln>
        </p:spPr>
        <p:txBody>
          <a:bodyPr/>
          <a:lstStyle/>
          <a:p>
            <a:endParaRPr lang="zh-CN" altLang="en-US"/>
          </a:p>
        </p:txBody>
      </p:sp>
      <p:sp>
        <p:nvSpPr>
          <p:cNvPr id="143369" name="矩形 143368"/>
          <p:cNvSpPr>
            <a:spLocks noChangeArrowheads="1"/>
          </p:cNvSpPr>
          <p:nvPr/>
        </p:nvSpPr>
        <p:spPr bwMode="auto">
          <a:xfrm>
            <a:off x="2667000" y="2286000"/>
            <a:ext cx="1422400" cy="476250"/>
          </a:xfrm>
          <a:prstGeom prst="rect">
            <a:avLst/>
          </a:prstGeom>
          <a:noFill/>
          <a:ln w="19050">
            <a:solidFill>
              <a:srgbClr val="660033"/>
            </a:solidFill>
            <a:miter lim="800000"/>
          </a:ln>
        </p:spPr>
        <p:txBody>
          <a:bodyPr wrap="none">
            <a:spAutoFit/>
          </a:bodyPr>
          <a:lstStyle/>
          <a:p>
            <a:pPr>
              <a:spcBef>
                <a:spcPct val="50000"/>
              </a:spcBef>
            </a:pPr>
            <a:r>
              <a:rPr lang="zh-CN" altLang="en-US" sz="2400" b="1" dirty="0">
                <a:latin typeface="方正大黑简体"/>
                <a:ea typeface="方正大黑简体"/>
                <a:cs typeface="方正大黑简体"/>
              </a:rPr>
              <a:t>渔猎社会</a:t>
            </a:r>
            <a:endParaRPr lang="zh-CN" altLang="en-US" dirty="0"/>
          </a:p>
        </p:txBody>
      </p:sp>
      <p:sp>
        <p:nvSpPr>
          <p:cNvPr id="143370" name="矩形 143369"/>
          <p:cNvSpPr>
            <a:spLocks noChangeArrowheads="1"/>
          </p:cNvSpPr>
          <p:nvPr/>
        </p:nvSpPr>
        <p:spPr bwMode="auto">
          <a:xfrm>
            <a:off x="3810000" y="5486400"/>
            <a:ext cx="1422400" cy="476250"/>
          </a:xfrm>
          <a:prstGeom prst="rect">
            <a:avLst/>
          </a:prstGeom>
          <a:noFill/>
          <a:ln w="19050">
            <a:solidFill>
              <a:srgbClr val="660033"/>
            </a:solidFill>
            <a:miter lim="800000"/>
          </a:ln>
        </p:spPr>
        <p:txBody>
          <a:bodyPr wrap="none">
            <a:spAutoFit/>
          </a:bodyPr>
          <a:lstStyle/>
          <a:p>
            <a:pPr>
              <a:spcBef>
                <a:spcPct val="50000"/>
              </a:spcBef>
            </a:pPr>
            <a:r>
              <a:rPr lang="zh-CN" altLang="en-US" sz="2400" b="1">
                <a:latin typeface="方正大黑简体"/>
                <a:ea typeface="方正大黑简体"/>
                <a:cs typeface="方正大黑简体"/>
              </a:rPr>
              <a:t>农业社会</a:t>
            </a:r>
            <a:endParaRPr lang="zh-CN" altLang="en-US"/>
          </a:p>
        </p:txBody>
      </p:sp>
      <p:sp>
        <p:nvSpPr>
          <p:cNvPr id="143371" name="矩形 143370"/>
          <p:cNvSpPr>
            <a:spLocks noChangeArrowheads="1"/>
          </p:cNvSpPr>
          <p:nvPr/>
        </p:nvSpPr>
        <p:spPr bwMode="auto">
          <a:xfrm>
            <a:off x="7924800" y="2286000"/>
            <a:ext cx="1524000" cy="476250"/>
          </a:xfrm>
          <a:prstGeom prst="rect">
            <a:avLst/>
          </a:prstGeom>
          <a:noFill/>
          <a:ln w="19050">
            <a:solidFill>
              <a:srgbClr val="660033"/>
            </a:solidFill>
            <a:miter lim="800000"/>
          </a:ln>
        </p:spPr>
        <p:txBody>
          <a:bodyPr>
            <a:spAutoFit/>
          </a:bodyPr>
          <a:lstStyle/>
          <a:p>
            <a:pPr>
              <a:spcBef>
                <a:spcPct val="50000"/>
              </a:spcBef>
            </a:pPr>
            <a:r>
              <a:rPr lang="zh-CN" altLang="en-US" sz="2400" b="1">
                <a:latin typeface="方正大黑简体"/>
                <a:ea typeface="方正大黑简体"/>
                <a:cs typeface="方正大黑简体"/>
              </a:rPr>
              <a:t>工业社会</a:t>
            </a:r>
            <a:endParaRPr lang="zh-CN" altLang="en-US"/>
          </a:p>
        </p:txBody>
      </p:sp>
      <p:grpSp>
        <p:nvGrpSpPr>
          <p:cNvPr id="143372" name="组合 143371"/>
          <p:cNvGrpSpPr/>
          <p:nvPr/>
        </p:nvGrpSpPr>
        <p:grpSpPr bwMode="auto">
          <a:xfrm>
            <a:off x="6553201" y="2819400"/>
            <a:ext cx="2894013" cy="1741488"/>
            <a:chOff x="672" y="2016"/>
            <a:chExt cx="2341" cy="1853"/>
          </a:xfrm>
        </p:grpSpPr>
        <p:pic>
          <p:nvPicPr>
            <p:cNvPr id="330766" name="图片 143372" descr="传统工业。石油"/>
            <p:cNvPicPr>
              <a:picLocks noChangeAspect="1"/>
            </p:cNvPicPr>
            <p:nvPr/>
          </p:nvPicPr>
          <p:blipFill>
            <a:blip r:embed="rId4"/>
            <a:srcRect/>
            <a:stretch>
              <a:fillRect/>
            </a:stretch>
          </p:blipFill>
          <p:spPr bwMode="auto">
            <a:xfrm>
              <a:off x="672" y="2016"/>
              <a:ext cx="2341" cy="1656"/>
            </a:xfrm>
            <a:prstGeom prst="rect">
              <a:avLst/>
            </a:prstGeom>
            <a:noFill/>
            <a:ln w="19050">
              <a:solidFill>
                <a:srgbClr val="993300"/>
              </a:solidFill>
              <a:miter lim="800000"/>
              <a:headEnd/>
              <a:tailEnd/>
            </a:ln>
          </p:spPr>
        </p:pic>
        <p:sp>
          <p:nvSpPr>
            <p:cNvPr id="330767" name="矩形 143373"/>
            <p:cNvSpPr>
              <a:spLocks noChangeArrowheads="1"/>
            </p:cNvSpPr>
            <p:nvPr/>
          </p:nvSpPr>
          <p:spPr bwMode="auto">
            <a:xfrm>
              <a:off x="865" y="3446"/>
              <a:ext cx="562" cy="423"/>
            </a:xfrm>
            <a:prstGeom prst="rect">
              <a:avLst/>
            </a:prstGeom>
            <a:noFill/>
            <a:ln w="12700">
              <a:noFill/>
              <a:miter lim="800000"/>
            </a:ln>
          </p:spPr>
          <p:txBody>
            <a:bodyPr wrap="none">
              <a:spAutoFit/>
            </a:bodyPr>
            <a:lstStyle/>
            <a:p>
              <a:pPr>
                <a:spcBef>
                  <a:spcPct val="50000"/>
                </a:spcBef>
              </a:pPr>
              <a:r>
                <a:rPr lang="zh-CN" altLang="en-US" sz="2000" b="1">
                  <a:latin typeface="Times New Roman" panose="02020603050405020304" pitchFamily="18" charset="0"/>
                  <a:ea typeface="黑体" panose="02010609060101010101" pitchFamily="49" charset="-122"/>
                </a:rPr>
                <a:t>工业</a:t>
              </a:r>
              <a:endParaRPr lang="zh-CN" altLang="en-US"/>
            </a:p>
          </p:txBody>
        </p:sp>
      </p:gr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slide(fromLeft)">
                                      <p:cBhvr>
                                        <p:cTn id="7" dur="500"/>
                                        <p:tgtEl>
                                          <p:spTgt spid="143362"/>
                                        </p:tgtEl>
                                      </p:cBhvr>
                                    </p:animEffect>
                                  </p:childTnLst>
                                </p:cTn>
                              </p:par>
                            </p:childTnLst>
                          </p:cTn>
                        </p:par>
                        <p:par>
                          <p:cTn id="8" fill="hold">
                            <p:stCondLst>
                              <p:cond delay="500"/>
                            </p:stCondLst>
                            <p:childTnLst>
                              <p:par>
                                <p:cTn id="9" presetID="23" presetClass="entr" presetSubtype="16" fill="hold" grpId="0" nodeType="afterEffect" nodePh="1">
                                  <p:stCondLst>
                                    <p:cond delay="0"/>
                                  </p:stCondLst>
                                  <p:endCondLst>
                                    <p:cond evt="begin" delay="0">
                                      <p:tn val="9"/>
                                    </p:cond>
                                  </p:endCondLst>
                                  <p:childTnLst>
                                    <p:set>
                                      <p:cBhvr>
                                        <p:cTn id="10" dur="1" fill="hold">
                                          <p:stCondLst>
                                            <p:cond delay="0"/>
                                          </p:stCondLst>
                                        </p:cTn>
                                        <p:tgtEl>
                                          <p:spTgt spid="143363"/>
                                        </p:tgtEl>
                                        <p:attrNameLst>
                                          <p:attrName>style.visibility</p:attrName>
                                        </p:attrNameLst>
                                      </p:cBhvr>
                                      <p:to>
                                        <p:strVal val="visible"/>
                                      </p:to>
                                    </p:set>
                                    <p:anim calcmode="lin" valueType="num">
                                      <p:cBhvr>
                                        <p:cTn id="11" dur="500" fill="hold"/>
                                        <p:tgtEl>
                                          <p:spTgt spid="143363"/>
                                        </p:tgtEl>
                                        <p:attrNameLst>
                                          <p:attrName>ppt_w</p:attrName>
                                        </p:attrNameLst>
                                      </p:cBhvr>
                                      <p:tavLst>
                                        <p:tav tm="0">
                                          <p:val>
                                            <p:fltVal val="0"/>
                                          </p:val>
                                        </p:tav>
                                        <p:tav tm="100000">
                                          <p:val>
                                            <p:strVal val="#ppt_w"/>
                                          </p:val>
                                        </p:tav>
                                      </p:tavLst>
                                    </p:anim>
                                    <p:anim calcmode="lin" valueType="num">
                                      <p:cBhvr>
                                        <p:cTn id="12" dur="500" fill="hold"/>
                                        <p:tgtEl>
                                          <p:spTgt spid="143363"/>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143365"/>
                                        </p:tgtEl>
                                        <p:attrNameLst>
                                          <p:attrName>style.visibility</p:attrName>
                                        </p:attrNameLst>
                                      </p:cBhvr>
                                      <p:to>
                                        <p:strVal val="visible"/>
                                      </p:to>
                                    </p:set>
                                    <p:animEffect transition="in" filter="slide(fromTop)">
                                      <p:cBhvr>
                                        <p:cTn id="16" dur="500"/>
                                        <p:tgtEl>
                                          <p:spTgt spid="143365"/>
                                        </p:tgtEl>
                                      </p:cBhvr>
                                    </p:animEffect>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43372"/>
                                        </p:tgtEl>
                                        <p:attrNameLst>
                                          <p:attrName>style.visibility</p:attrName>
                                        </p:attrNameLst>
                                      </p:cBhvr>
                                      <p:to>
                                        <p:strVal val="visible"/>
                                      </p:to>
                                    </p:set>
                                    <p:anim calcmode="lin" valueType="num">
                                      <p:cBhvr>
                                        <p:cTn id="20" dur="500" fill="hold"/>
                                        <p:tgtEl>
                                          <p:spTgt spid="143372"/>
                                        </p:tgtEl>
                                        <p:attrNameLst>
                                          <p:attrName>ppt_w</p:attrName>
                                        </p:attrNameLst>
                                      </p:cBhvr>
                                      <p:tavLst>
                                        <p:tav tm="0">
                                          <p:val>
                                            <p:fltVal val="0"/>
                                          </p:val>
                                        </p:tav>
                                        <p:tav tm="100000">
                                          <p:val>
                                            <p:strVal val="#ppt_w"/>
                                          </p:val>
                                        </p:tav>
                                      </p:tavLst>
                                    </p:anim>
                                    <p:anim calcmode="lin" valueType="num">
                                      <p:cBhvr>
                                        <p:cTn id="21" dur="500" fill="hold"/>
                                        <p:tgtEl>
                                          <p:spTgt spid="143372"/>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143369"/>
                                        </p:tgtEl>
                                        <p:attrNameLst>
                                          <p:attrName>style.visibility</p:attrName>
                                        </p:attrNameLst>
                                      </p:cBhvr>
                                      <p:to>
                                        <p:strVal val="visible"/>
                                      </p:to>
                                    </p:set>
                                    <p:animEffect transition="in" filter="dissolve">
                                      <p:cBhvr>
                                        <p:cTn id="25" dur="500"/>
                                        <p:tgtEl>
                                          <p:spTgt spid="143369"/>
                                        </p:tgtEl>
                                      </p:cBhvr>
                                    </p:animEffect>
                                  </p:childTnLst>
                                </p:cTn>
                              </p:par>
                            </p:childTnLst>
                          </p:cTn>
                        </p:par>
                        <p:par>
                          <p:cTn id="26" fill="hold">
                            <p:stCondLst>
                              <p:cond delay="2500"/>
                            </p:stCondLst>
                            <p:childTnLst>
                              <p:par>
                                <p:cTn id="27" presetID="9" presetClass="entr" presetSubtype="0" fill="hold" grpId="0" nodeType="afterEffect">
                                  <p:stCondLst>
                                    <p:cond delay="0"/>
                                  </p:stCondLst>
                                  <p:childTnLst>
                                    <p:set>
                                      <p:cBhvr>
                                        <p:cTn id="28" dur="1" fill="hold">
                                          <p:stCondLst>
                                            <p:cond delay="0"/>
                                          </p:stCondLst>
                                        </p:cTn>
                                        <p:tgtEl>
                                          <p:spTgt spid="143370"/>
                                        </p:tgtEl>
                                        <p:attrNameLst>
                                          <p:attrName>style.visibility</p:attrName>
                                        </p:attrNameLst>
                                      </p:cBhvr>
                                      <p:to>
                                        <p:strVal val="visible"/>
                                      </p:to>
                                    </p:set>
                                    <p:animEffect transition="in" filter="dissolve">
                                      <p:cBhvr>
                                        <p:cTn id="29" dur="500"/>
                                        <p:tgtEl>
                                          <p:spTgt spid="143370"/>
                                        </p:tgtEl>
                                      </p:cBhvr>
                                    </p:animEffect>
                                  </p:childTnLst>
                                </p:cTn>
                              </p:par>
                            </p:childTnLst>
                          </p:cTn>
                        </p:par>
                        <p:par>
                          <p:cTn id="30" fill="hold">
                            <p:stCondLst>
                              <p:cond delay="3000"/>
                            </p:stCondLst>
                            <p:childTnLst>
                              <p:par>
                                <p:cTn id="31" presetID="9" presetClass="entr" presetSubtype="0" fill="hold" grpId="0" nodeType="afterEffect">
                                  <p:stCondLst>
                                    <p:cond delay="0"/>
                                  </p:stCondLst>
                                  <p:childTnLst>
                                    <p:set>
                                      <p:cBhvr>
                                        <p:cTn id="32" dur="1" fill="hold">
                                          <p:stCondLst>
                                            <p:cond delay="0"/>
                                          </p:stCondLst>
                                        </p:cTn>
                                        <p:tgtEl>
                                          <p:spTgt spid="143371"/>
                                        </p:tgtEl>
                                        <p:attrNameLst>
                                          <p:attrName>style.visibility</p:attrName>
                                        </p:attrNameLst>
                                      </p:cBhvr>
                                      <p:to>
                                        <p:strVal val="visible"/>
                                      </p:to>
                                    </p:set>
                                    <p:animEffect transition="in" filter="dissolve">
                                      <p:cBhvr>
                                        <p:cTn id="33" dur="500"/>
                                        <p:tgtEl>
                                          <p:spTgt spid="143371"/>
                                        </p:tgtEl>
                                      </p:cBhvr>
                                    </p:animEffect>
                                  </p:childTnLst>
                                </p:cTn>
                              </p:par>
                            </p:childTnLst>
                          </p:cTn>
                        </p:par>
                        <p:par>
                          <p:cTn id="34" fill="hold">
                            <p:stCondLst>
                              <p:cond delay="3500"/>
                            </p:stCondLst>
                            <p:childTnLst>
                              <p:par>
                                <p:cTn id="35" presetID="2" presetClass="entr" presetSubtype="8" fill="hold" nodeType="afterEffect">
                                  <p:stCondLst>
                                    <p:cond delay="0"/>
                                  </p:stCondLst>
                                  <p:childTnLst>
                                    <p:set>
                                      <p:cBhvr>
                                        <p:cTn id="36" dur="1" fill="hold">
                                          <p:stCondLst>
                                            <p:cond delay="0"/>
                                          </p:stCondLst>
                                        </p:cTn>
                                        <p:tgtEl>
                                          <p:spTgt spid="143366"/>
                                        </p:tgtEl>
                                        <p:attrNameLst>
                                          <p:attrName>style.visibility</p:attrName>
                                        </p:attrNameLst>
                                      </p:cBhvr>
                                      <p:to>
                                        <p:strVal val="visible"/>
                                      </p:to>
                                    </p:set>
                                    <p:anim calcmode="lin" valueType="num">
                                      <p:cBhvr additive="base">
                                        <p:cTn id="37" dur="500" fill="hold"/>
                                        <p:tgtEl>
                                          <p:spTgt spid="143366"/>
                                        </p:tgtEl>
                                        <p:attrNameLst>
                                          <p:attrName>ppt_x</p:attrName>
                                        </p:attrNameLst>
                                      </p:cBhvr>
                                      <p:tavLst>
                                        <p:tav tm="0">
                                          <p:val>
                                            <p:strVal val="0-#ppt_w/2"/>
                                          </p:val>
                                        </p:tav>
                                        <p:tav tm="100000">
                                          <p:val>
                                            <p:strVal val="#ppt_x"/>
                                          </p:val>
                                        </p:tav>
                                      </p:tavLst>
                                    </p:anim>
                                    <p:anim calcmode="lin" valueType="num">
                                      <p:cBhvr additive="base">
                                        <p:cTn id="38" dur="500" fill="hold"/>
                                        <p:tgtEl>
                                          <p:spTgt spid="143366"/>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17" presetClass="entr" presetSubtype="1" fill="hold" grpId="0" nodeType="afterEffect">
                                  <p:stCondLst>
                                    <p:cond delay="0"/>
                                  </p:stCondLst>
                                  <p:childTnLst>
                                    <p:set>
                                      <p:cBhvr>
                                        <p:cTn id="41" dur="1" fill="hold">
                                          <p:stCondLst>
                                            <p:cond delay="0"/>
                                          </p:stCondLst>
                                        </p:cTn>
                                        <p:tgtEl>
                                          <p:spTgt spid="143367"/>
                                        </p:tgtEl>
                                        <p:attrNameLst>
                                          <p:attrName>style.visibility</p:attrName>
                                        </p:attrNameLst>
                                      </p:cBhvr>
                                      <p:to>
                                        <p:strVal val="visible"/>
                                      </p:to>
                                    </p:set>
                                    <p:anim calcmode="lin" valueType="num">
                                      <p:cBhvr>
                                        <p:cTn id="42" dur="500" fill="hold"/>
                                        <p:tgtEl>
                                          <p:spTgt spid="143367"/>
                                        </p:tgtEl>
                                        <p:attrNameLst>
                                          <p:attrName>ppt_x</p:attrName>
                                        </p:attrNameLst>
                                      </p:cBhvr>
                                      <p:tavLst>
                                        <p:tav tm="0">
                                          <p:val>
                                            <p:strVal val="#ppt_x"/>
                                          </p:val>
                                        </p:tav>
                                        <p:tav tm="100000">
                                          <p:val>
                                            <p:strVal val="#ppt_x"/>
                                          </p:val>
                                        </p:tav>
                                      </p:tavLst>
                                    </p:anim>
                                    <p:anim calcmode="lin" valueType="num">
                                      <p:cBhvr>
                                        <p:cTn id="43" dur="500" fill="hold"/>
                                        <p:tgtEl>
                                          <p:spTgt spid="143367"/>
                                        </p:tgtEl>
                                        <p:attrNameLst>
                                          <p:attrName>ppt_y</p:attrName>
                                        </p:attrNameLst>
                                      </p:cBhvr>
                                      <p:tavLst>
                                        <p:tav tm="0">
                                          <p:val>
                                            <p:strVal val="#ppt_y-#ppt_h/2"/>
                                          </p:val>
                                        </p:tav>
                                        <p:tav tm="100000">
                                          <p:val>
                                            <p:strVal val="#ppt_y"/>
                                          </p:val>
                                        </p:tav>
                                      </p:tavLst>
                                    </p:anim>
                                    <p:anim calcmode="lin" valueType="num">
                                      <p:cBhvr>
                                        <p:cTn id="44" dur="500" fill="hold"/>
                                        <p:tgtEl>
                                          <p:spTgt spid="143367"/>
                                        </p:tgtEl>
                                        <p:attrNameLst>
                                          <p:attrName>ppt_w</p:attrName>
                                        </p:attrNameLst>
                                      </p:cBhvr>
                                      <p:tavLst>
                                        <p:tav tm="0">
                                          <p:val>
                                            <p:strVal val="#ppt_w"/>
                                          </p:val>
                                        </p:tav>
                                        <p:tav tm="100000">
                                          <p:val>
                                            <p:strVal val="#ppt_w"/>
                                          </p:val>
                                        </p:tav>
                                      </p:tavLst>
                                    </p:anim>
                                    <p:anim calcmode="lin" valueType="num">
                                      <p:cBhvr>
                                        <p:cTn id="45" dur="500" fill="hold"/>
                                        <p:tgtEl>
                                          <p:spTgt spid="143367"/>
                                        </p:tgtEl>
                                        <p:attrNameLst>
                                          <p:attrName>ppt_h</p:attrName>
                                        </p:attrNameLst>
                                      </p:cBhvr>
                                      <p:tavLst>
                                        <p:tav tm="0">
                                          <p:val>
                                            <p:fltVal val="0"/>
                                          </p:val>
                                        </p:tav>
                                        <p:tav tm="100000">
                                          <p:val>
                                            <p:strVal val="#ppt_h"/>
                                          </p:val>
                                        </p:tav>
                                      </p:tavLst>
                                    </p:anim>
                                  </p:childTnLst>
                                </p:cTn>
                              </p:par>
                            </p:childTnLst>
                          </p:cTn>
                        </p:par>
                        <p:par>
                          <p:cTn id="46" fill="hold">
                            <p:stCondLst>
                              <p:cond delay="4500"/>
                            </p:stCondLst>
                            <p:childTnLst>
                              <p:par>
                                <p:cTn id="47" presetID="17" presetClass="entr" presetSubtype="1" fill="hold" grpId="0" nodeType="afterEffect">
                                  <p:stCondLst>
                                    <p:cond delay="0"/>
                                  </p:stCondLst>
                                  <p:childTnLst>
                                    <p:set>
                                      <p:cBhvr>
                                        <p:cTn id="48" dur="1" fill="hold">
                                          <p:stCondLst>
                                            <p:cond delay="0"/>
                                          </p:stCondLst>
                                        </p:cTn>
                                        <p:tgtEl>
                                          <p:spTgt spid="143368"/>
                                        </p:tgtEl>
                                        <p:attrNameLst>
                                          <p:attrName>style.visibility</p:attrName>
                                        </p:attrNameLst>
                                      </p:cBhvr>
                                      <p:to>
                                        <p:strVal val="visible"/>
                                      </p:to>
                                    </p:set>
                                    <p:anim calcmode="lin" valueType="num">
                                      <p:cBhvr>
                                        <p:cTn id="49" dur="500" fill="hold"/>
                                        <p:tgtEl>
                                          <p:spTgt spid="143368"/>
                                        </p:tgtEl>
                                        <p:attrNameLst>
                                          <p:attrName>ppt_x</p:attrName>
                                        </p:attrNameLst>
                                      </p:cBhvr>
                                      <p:tavLst>
                                        <p:tav tm="0">
                                          <p:val>
                                            <p:strVal val="#ppt_x"/>
                                          </p:val>
                                        </p:tav>
                                        <p:tav tm="100000">
                                          <p:val>
                                            <p:strVal val="#ppt_x"/>
                                          </p:val>
                                        </p:tav>
                                      </p:tavLst>
                                    </p:anim>
                                    <p:anim calcmode="lin" valueType="num">
                                      <p:cBhvr>
                                        <p:cTn id="50" dur="500" fill="hold"/>
                                        <p:tgtEl>
                                          <p:spTgt spid="143368"/>
                                        </p:tgtEl>
                                        <p:attrNameLst>
                                          <p:attrName>ppt_y</p:attrName>
                                        </p:attrNameLst>
                                      </p:cBhvr>
                                      <p:tavLst>
                                        <p:tav tm="0">
                                          <p:val>
                                            <p:strVal val="#ppt_y-#ppt_h/2"/>
                                          </p:val>
                                        </p:tav>
                                        <p:tav tm="100000">
                                          <p:val>
                                            <p:strVal val="#ppt_y"/>
                                          </p:val>
                                        </p:tav>
                                      </p:tavLst>
                                    </p:anim>
                                    <p:anim calcmode="lin" valueType="num">
                                      <p:cBhvr>
                                        <p:cTn id="51" dur="500" fill="hold"/>
                                        <p:tgtEl>
                                          <p:spTgt spid="143368"/>
                                        </p:tgtEl>
                                        <p:attrNameLst>
                                          <p:attrName>ppt_w</p:attrName>
                                        </p:attrNameLst>
                                      </p:cBhvr>
                                      <p:tavLst>
                                        <p:tav tm="0">
                                          <p:val>
                                            <p:strVal val="#ppt_w"/>
                                          </p:val>
                                        </p:tav>
                                        <p:tav tm="100000">
                                          <p:val>
                                            <p:strVal val="#ppt_w"/>
                                          </p:val>
                                        </p:tav>
                                      </p:tavLst>
                                    </p:anim>
                                    <p:anim calcmode="lin" valueType="num">
                                      <p:cBhvr>
                                        <p:cTn id="52" dur="500" fill="hold"/>
                                        <p:tgtEl>
                                          <p:spTgt spid="1433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p:bldP spid="143363" grpId="0"/>
      <p:bldP spid="143367" grpId="0" animBg="1"/>
      <p:bldP spid="143368" grpId="0" animBg="1"/>
      <p:bldP spid="143369" grpId="0" bldLvl="0" animBg="1"/>
      <p:bldP spid="143370" grpId="0" bldLvl="0" animBg="1"/>
      <p:bldP spid="143371" grpId="0" bldLvl="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矩形 144386"/>
          <p:cNvSpPr>
            <a:spLocks noChangeArrowheads="1"/>
          </p:cNvSpPr>
          <p:nvPr/>
        </p:nvSpPr>
        <p:spPr bwMode="auto">
          <a:xfrm rot="10800000" flipV="1">
            <a:off x="3505200" y="1524000"/>
            <a:ext cx="4648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44388" name="文本框 144387"/>
          <p:cNvSpPr txBox="1">
            <a:spLocks noChangeArrowheads="1"/>
          </p:cNvSpPr>
          <p:nvPr/>
        </p:nvSpPr>
        <p:spPr bwMode="auto">
          <a:xfrm>
            <a:off x="2611120" y="1600201"/>
            <a:ext cx="7066280" cy="584775"/>
          </a:xfrm>
          <a:prstGeom prst="rect">
            <a:avLst/>
          </a:prstGeom>
          <a:noFill/>
          <a:ln w="9525">
            <a:noFill/>
            <a:miter lim="800000"/>
          </a:ln>
        </p:spPr>
        <p:txBody>
          <a:bodyPr wrap="square">
            <a:spAutoFit/>
          </a:bodyPr>
          <a:lstStyle/>
          <a:p>
            <a:pPr>
              <a:spcBef>
                <a:spcPct val="50000"/>
              </a:spcBef>
            </a:pPr>
            <a:r>
              <a:rPr lang="zh-CN" altLang="en-US" sz="3200" dirty="0">
                <a:latin typeface="楷体" panose="02010609060101010101" pitchFamily="49" charset="-122"/>
                <a:ea typeface="楷体" panose="02010609060101010101" pitchFamily="49" charset="-122"/>
                <a:cs typeface="方正大黑简体"/>
              </a:rPr>
              <a:t> </a:t>
            </a:r>
            <a:r>
              <a:rPr lang="zh-CN" altLang="en-US" sz="2800" b="1" dirty="0">
                <a:latin typeface="楷体" panose="02010609060101010101" pitchFamily="49" charset="-122"/>
                <a:ea typeface="楷体" panose="02010609060101010101" pitchFamily="49" charset="-122"/>
                <a:cs typeface="方正大黑简体"/>
              </a:rPr>
              <a:t>（</a:t>
            </a:r>
            <a:r>
              <a:rPr lang="en-US" altLang="zh-CN" sz="2800" b="1" dirty="0">
                <a:latin typeface="楷体" panose="02010609060101010101" pitchFamily="49" charset="-122"/>
                <a:ea typeface="楷体" panose="02010609060101010101" pitchFamily="49" charset="-122"/>
                <a:cs typeface="方正大黑简体"/>
              </a:rPr>
              <a:t>3</a:t>
            </a:r>
            <a:r>
              <a:rPr lang="zh-CN" altLang="en-US" sz="2800" b="1" dirty="0">
                <a:latin typeface="楷体" panose="02010609060101010101" pitchFamily="49" charset="-122"/>
                <a:ea typeface="楷体" panose="02010609060101010101" pitchFamily="49" charset="-122"/>
                <a:cs typeface="方正大黑简体"/>
              </a:rPr>
              <a:t>）</a:t>
            </a:r>
            <a:r>
              <a:rPr lang="zh-CN" altLang="en-US" sz="2800" b="1" dirty="0">
                <a:latin typeface="楷体" panose="02010609060101010101" pitchFamily="49" charset="-122"/>
                <a:ea typeface="楷体" panose="02010609060101010101" pitchFamily="49" charset="-122"/>
                <a:cs typeface="楷体_GB2312"/>
              </a:rPr>
              <a:t>辨证的否定是扬弃即既克服又保留。</a:t>
            </a:r>
          </a:p>
        </p:txBody>
      </p:sp>
      <p:pic>
        <p:nvPicPr>
          <p:cNvPr id="144389" name="图片 144388" descr="牛顿002"/>
          <p:cNvPicPr>
            <a:picLocks noChangeAspect="1"/>
          </p:cNvPicPr>
          <p:nvPr/>
        </p:nvPicPr>
        <p:blipFill>
          <a:blip r:embed="rId2"/>
          <a:srcRect/>
          <a:stretch>
            <a:fillRect/>
          </a:stretch>
        </p:blipFill>
        <p:spPr bwMode="auto">
          <a:xfrm>
            <a:off x="2514600" y="3505201"/>
            <a:ext cx="1862138" cy="2378075"/>
          </a:xfrm>
          <a:prstGeom prst="rect">
            <a:avLst/>
          </a:prstGeom>
          <a:noFill/>
          <a:ln w="9525">
            <a:noFill/>
            <a:miter lim="800000"/>
            <a:headEnd/>
            <a:tailEnd/>
          </a:ln>
        </p:spPr>
      </p:pic>
      <p:pic>
        <p:nvPicPr>
          <p:cNvPr id="144390" name="图片 144389" descr="爱因斯坦B007"/>
          <p:cNvPicPr>
            <a:picLocks noChangeAspect="1"/>
          </p:cNvPicPr>
          <p:nvPr/>
        </p:nvPicPr>
        <p:blipFill>
          <a:blip r:embed="rId3"/>
          <a:srcRect/>
          <a:stretch>
            <a:fillRect/>
          </a:stretch>
        </p:blipFill>
        <p:spPr bwMode="auto">
          <a:xfrm>
            <a:off x="7543800" y="3733801"/>
            <a:ext cx="2071688" cy="2308225"/>
          </a:xfrm>
          <a:prstGeom prst="rect">
            <a:avLst/>
          </a:prstGeom>
          <a:noFill/>
          <a:ln w="9525">
            <a:noFill/>
            <a:miter lim="800000"/>
            <a:headEnd/>
            <a:tailEnd/>
          </a:ln>
        </p:spPr>
      </p:pic>
      <p:sp>
        <p:nvSpPr>
          <p:cNvPr id="144391" name="圆角矩形标注 144390"/>
          <p:cNvSpPr>
            <a:spLocks noChangeArrowheads="1"/>
          </p:cNvSpPr>
          <p:nvPr/>
        </p:nvSpPr>
        <p:spPr bwMode="auto">
          <a:xfrm>
            <a:off x="4419600" y="3581400"/>
            <a:ext cx="2895600" cy="949960"/>
          </a:xfrm>
          <a:prstGeom prst="wedgeRoundRectCallout">
            <a:avLst>
              <a:gd name="adj1" fmla="val -68310"/>
              <a:gd name="adj2" fmla="val 51171"/>
              <a:gd name="adj3" fmla="val 16667"/>
            </a:avLst>
          </a:prstGeom>
          <a:noFill/>
          <a:ln w="9525">
            <a:solidFill>
              <a:srgbClr val="FFFFFF"/>
            </a:solidFill>
            <a:miter lim="800000"/>
          </a:ln>
        </p:spPr>
        <p:txBody>
          <a:bodyPr wrap="none" anchor="ctr"/>
          <a:lstStyle/>
          <a:p>
            <a:pPr algn="ctr"/>
            <a:r>
              <a:rPr lang="zh-CN" altLang="en-US" sz="2800" dirty="0">
                <a:latin typeface="Times New Roman" panose="02020603050405020304" pitchFamily="18" charset="0"/>
                <a:ea typeface="黑体" panose="02010609060101010101" pitchFamily="49" charset="-122"/>
              </a:rPr>
              <a:t>  运动是相对的， </a:t>
            </a:r>
            <a:endParaRPr lang="zh-CN" altLang="en-US" sz="2400" dirty="0">
              <a:latin typeface="Times New Roman" panose="02020603050405020304" pitchFamily="18" charset="0"/>
              <a:ea typeface="ˎ̥"/>
              <a:cs typeface="ˎ̥"/>
            </a:endParaRPr>
          </a:p>
          <a:p>
            <a:pPr algn="ctr"/>
            <a:r>
              <a:rPr lang="zh-CN" altLang="en-US" sz="2800" dirty="0">
                <a:latin typeface="Times New Roman" panose="02020603050405020304" pitchFamily="18" charset="0"/>
                <a:ea typeface="黑体" panose="02010609060101010101" pitchFamily="49" charset="-122"/>
              </a:rPr>
              <a:t>  时空是绝对的。</a:t>
            </a:r>
            <a:endParaRPr lang="zh-CN" altLang="en-US" dirty="0"/>
          </a:p>
        </p:txBody>
      </p:sp>
      <p:sp>
        <p:nvSpPr>
          <p:cNvPr id="144392" name="圆角矩形标注 144391"/>
          <p:cNvSpPr>
            <a:spLocks noChangeArrowheads="1"/>
          </p:cNvSpPr>
          <p:nvPr/>
        </p:nvSpPr>
        <p:spPr bwMode="auto">
          <a:xfrm>
            <a:off x="4897120" y="4683760"/>
            <a:ext cx="2418080" cy="1394778"/>
          </a:xfrm>
          <a:prstGeom prst="wedgeRoundRectCallout">
            <a:avLst>
              <a:gd name="adj1" fmla="val 77958"/>
              <a:gd name="adj2" fmla="val -32431"/>
              <a:gd name="adj3" fmla="val 16667"/>
            </a:avLst>
          </a:prstGeom>
          <a:noFill/>
          <a:ln w="9525">
            <a:solidFill>
              <a:srgbClr val="FFFFFF"/>
            </a:solidFill>
            <a:miter lim="800000"/>
          </a:ln>
        </p:spPr>
        <p:txBody>
          <a:bodyPr wrap="none" anchor="ctr"/>
          <a:lstStyle/>
          <a:p>
            <a:pPr algn="ctr"/>
            <a:r>
              <a:rPr lang="zh-CN" altLang="en-US" sz="2800" dirty="0">
                <a:latin typeface="Times New Roman" panose="02020603050405020304" pitchFamily="18" charset="0"/>
                <a:ea typeface="黑体" panose="02010609060101010101" pitchFamily="49" charset="-122"/>
              </a:rPr>
              <a:t>   运动是相对的， </a:t>
            </a:r>
            <a:endParaRPr lang="zh-CN" altLang="en-US" sz="2400" dirty="0">
              <a:latin typeface="Times New Roman" panose="02020603050405020304" pitchFamily="18" charset="0"/>
              <a:ea typeface="ˎ̥"/>
              <a:cs typeface="ˎ̥"/>
            </a:endParaRPr>
          </a:p>
          <a:p>
            <a:pPr algn="ctr"/>
            <a:r>
              <a:rPr lang="zh-CN" altLang="en-US" sz="2800" dirty="0">
                <a:latin typeface="Times New Roman" panose="02020603050405020304" pitchFamily="18" charset="0"/>
                <a:ea typeface="黑体" panose="02010609060101010101" pitchFamily="49" charset="-122"/>
              </a:rPr>
              <a:t>  时空也是相对的。</a:t>
            </a:r>
            <a:endParaRPr lang="zh-CN" altLang="en-US" dirty="0"/>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4388"/>
                                        </p:tgtEl>
                                        <p:attrNameLst>
                                          <p:attrName>style.visibility</p:attrName>
                                        </p:attrNameLst>
                                      </p:cBhvr>
                                      <p:to>
                                        <p:strVal val="visible"/>
                                      </p:to>
                                    </p:set>
                                    <p:anim calcmode="lin" valueType="num">
                                      <p:cBhvr additive="base">
                                        <p:cTn id="7" dur="500" fill="hold"/>
                                        <p:tgtEl>
                                          <p:spTgt spid="144388"/>
                                        </p:tgtEl>
                                        <p:attrNameLst>
                                          <p:attrName>ppt_x</p:attrName>
                                        </p:attrNameLst>
                                      </p:cBhvr>
                                      <p:tavLst>
                                        <p:tav tm="0">
                                          <p:val>
                                            <p:strVal val="#ppt_x"/>
                                          </p:val>
                                        </p:tav>
                                        <p:tav tm="100000">
                                          <p:val>
                                            <p:strVal val="#ppt_x"/>
                                          </p:val>
                                        </p:tav>
                                      </p:tavLst>
                                    </p:anim>
                                    <p:anim calcmode="lin" valueType="num">
                                      <p:cBhvr additive="base">
                                        <p:cTn id="8" dur="500" fill="hold"/>
                                        <p:tgtEl>
                                          <p:spTgt spid="14438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44389"/>
                                        </p:tgtEl>
                                        <p:attrNameLst>
                                          <p:attrName>style.visibility</p:attrName>
                                        </p:attrNameLst>
                                      </p:cBhvr>
                                      <p:to>
                                        <p:strVal val="visible"/>
                                      </p:to>
                                    </p:set>
                                    <p:anim calcmode="lin" valueType="num">
                                      <p:cBhvr additive="base">
                                        <p:cTn id="12" dur="500" fill="hold"/>
                                        <p:tgtEl>
                                          <p:spTgt spid="144389"/>
                                        </p:tgtEl>
                                        <p:attrNameLst>
                                          <p:attrName>ppt_x</p:attrName>
                                        </p:attrNameLst>
                                      </p:cBhvr>
                                      <p:tavLst>
                                        <p:tav tm="0">
                                          <p:val>
                                            <p:strVal val="0-#ppt_w/2"/>
                                          </p:val>
                                        </p:tav>
                                        <p:tav tm="100000">
                                          <p:val>
                                            <p:strVal val="#ppt_x"/>
                                          </p:val>
                                        </p:tav>
                                      </p:tavLst>
                                    </p:anim>
                                    <p:anim calcmode="lin" valueType="num">
                                      <p:cBhvr additive="base">
                                        <p:cTn id="13" dur="500" fill="hold"/>
                                        <p:tgtEl>
                                          <p:spTgt spid="1443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44391"/>
                                        </p:tgtEl>
                                        <p:attrNameLst>
                                          <p:attrName>style.visibility</p:attrName>
                                        </p:attrNameLst>
                                      </p:cBhvr>
                                      <p:to>
                                        <p:strVal val="visible"/>
                                      </p:to>
                                    </p:set>
                                    <p:animEffect transition="in" filter="dissolve">
                                      <p:cBhvr>
                                        <p:cTn id="17" dur="500"/>
                                        <p:tgtEl>
                                          <p:spTgt spid="144391"/>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44390"/>
                                        </p:tgtEl>
                                        <p:attrNameLst>
                                          <p:attrName>style.visibility</p:attrName>
                                        </p:attrNameLst>
                                      </p:cBhvr>
                                      <p:to>
                                        <p:strVal val="visible"/>
                                      </p:to>
                                    </p:set>
                                    <p:anim calcmode="lin" valueType="num">
                                      <p:cBhvr additive="base">
                                        <p:cTn id="21" dur="500" fill="hold"/>
                                        <p:tgtEl>
                                          <p:spTgt spid="144390"/>
                                        </p:tgtEl>
                                        <p:attrNameLst>
                                          <p:attrName>ppt_x</p:attrName>
                                        </p:attrNameLst>
                                      </p:cBhvr>
                                      <p:tavLst>
                                        <p:tav tm="0">
                                          <p:val>
                                            <p:strVal val="1+#ppt_w/2"/>
                                          </p:val>
                                        </p:tav>
                                        <p:tav tm="100000">
                                          <p:val>
                                            <p:strVal val="#ppt_x"/>
                                          </p:val>
                                        </p:tav>
                                      </p:tavLst>
                                    </p:anim>
                                    <p:anim calcmode="lin" valueType="num">
                                      <p:cBhvr additive="base">
                                        <p:cTn id="22" dur="500" fill="hold"/>
                                        <p:tgtEl>
                                          <p:spTgt spid="144390"/>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9" presetClass="entr" presetSubtype="0" fill="hold" grpId="0" nodeType="afterEffect">
                                  <p:stCondLst>
                                    <p:cond delay="0"/>
                                  </p:stCondLst>
                                  <p:childTnLst>
                                    <p:set>
                                      <p:cBhvr>
                                        <p:cTn id="25" dur="1" fill="hold">
                                          <p:stCondLst>
                                            <p:cond delay="0"/>
                                          </p:stCondLst>
                                        </p:cTn>
                                        <p:tgtEl>
                                          <p:spTgt spid="144392"/>
                                        </p:tgtEl>
                                        <p:attrNameLst>
                                          <p:attrName>style.visibility</p:attrName>
                                        </p:attrNameLst>
                                      </p:cBhvr>
                                      <p:to>
                                        <p:strVal val="visible"/>
                                      </p:to>
                                    </p:set>
                                    <p:animEffect transition="in" filter="dissolve">
                                      <p:cBhvr>
                                        <p:cTn id="26" dur="500"/>
                                        <p:tgtEl>
                                          <p:spTgt spid="144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1" grpId="0" bldLvl="0" animBg="1"/>
      <p:bldP spid="144392" grpId="0" bldLvl="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矩形 145409"/>
          <p:cNvSpPr>
            <a:spLocks noChangeArrowheads="1"/>
          </p:cNvSpPr>
          <p:nvPr/>
        </p:nvSpPr>
        <p:spPr bwMode="auto">
          <a:xfrm rot="10800000">
            <a:off x="3200400" y="1447800"/>
            <a:ext cx="6553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45411" name="文本框 145410"/>
          <p:cNvSpPr txBox="1">
            <a:spLocks noChangeArrowheads="1"/>
          </p:cNvSpPr>
          <p:nvPr/>
        </p:nvSpPr>
        <p:spPr bwMode="auto">
          <a:xfrm>
            <a:off x="1905000" y="2306300"/>
            <a:ext cx="3810000" cy="523220"/>
          </a:xfrm>
          <a:prstGeom prst="rect">
            <a:avLst/>
          </a:prstGeom>
          <a:noFill/>
          <a:ln w="9525">
            <a:noFill/>
            <a:miter lim="800000"/>
          </a:ln>
        </p:spPr>
        <p:txBody>
          <a:bodyPr wrap="square">
            <a:spAutoFit/>
          </a:bodyPr>
          <a:lstStyle/>
          <a:p>
            <a:pPr>
              <a:spcBef>
                <a:spcPct val="50000"/>
              </a:spcBef>
            </a:pPr>
            <a:r>
              <a:rPr lang="zh-CN" altLang="en-US" sz="2800" b="1" dirty="0">
                <a:latin typeface="方正大黑简体"/>
                <a:ea typeface="方正大黑简体"/>
                <a:cs typeface="方正大黑简体"/>
              </a:rPr>
              <a:t>  </a:t>
            </a:r>
            <a:r>
              <a:rPr lang="zh-CN" altLang="en-US" sz="2800" b="1" dirty="0">
                <a:solidFill>
                  <a:srgbClr val="FF0000"/>
                </a:solidFill>
                <a:latin typeface="楷体" panose="02010609060101010101" pitchFamily="49" charset="-122"/>
                <a:ea typeface="楷体" panose="02010609060101010101" pitchFamily="49" charset="-122"/>
                <a:cs typeface="方正大黑简体"/>
              </a:rPr>
              <a:t>形而上学：</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145412" name="文本框 145411"/>
          <p:cNvSpPr txBox="1">
            <a:spLocks noChangeArrowheads="1"/>
          </p:cNvSpPr>
          <p:nvPr/>
        </p:nvSpPr>
        <p:spPr bwMode="auto">
          <a:xfrm>
            <a:off x="2133600" y="2971801"/>
            <a:ext cx="3810000" cy="1877437"/>
          </a:xfrm>
          <a:prstGeom prst="rect">
            <a:avLst/>
          </a:prstGeom>
          <a:noFill/>
          <a:ln w="9525">
            <a:noFill/>
            <a:miter lim="800000"/>
          </a:ln>
        </p:spPr>
        <p:txBody>
          <a:bodyPr wrap="square">
            <a:spAutoFit/>
          </a:bodyPr>
          <a:lstStyle/>
          <a:p>
            <a:r>
              <a:rPr lang="zh-CN" altLang="en-US" sz="3200" dirty="0">
                <a:latin typeface="楷体" panose="02010609060101010101" pitchFamily="49" charset="-122"/>
                <a:ea typeface="楷体" panose="02010609060101010101" pitchFamily="49" charset="-122"/>
                <a:cs typeface="楷体_GB2312"/>
              </a:rPr>
              <a:t>第一，</a:t>
            </a:r>
            <a:r>
              <a:rPr lang="en-US" altLang="zh-CN" sz="2800" b="1" dirty="0">
                <a:latin typeface="楷体" panose="02010609060101010101" pitchFamily="49" charset="-122"/>
                <a:ea typeface="楷体" panose="02010609060101010101" pitchFamily="49" charset="-122"/>
                <a:cs typeface="楷体_GB2312"/>
              </a:rPr>
              <a:t> </a:t>
            </a:r>
            <a:r>
              <a:rPr lang="zh-CN" altLang="en-US" sz="2800" b="1" dirty="0">
                <a:latin typeface="楷体" panose="02010609060101010101" pitchFamily="49" charset="-122"/>
                <a:ea typeface="楷体" panose="02010609060101010101" pitchFamily="49" charset="-122"/>
                <a:cs typeface="楷体_GB2312"/>
              </a:rPr>
              <a:t>认为否定是外力的否定。 </a:t>
            </a:r>
            <a:endParaRPr lang="zh-CN" altLang="en-US" sz="2800" dirty="0">
              <a:latin typeface="楷体" panose="02010609060101010101" pitchFamily="49" charset="-122"/>
              <a:ea typeface="楷体" panose="02010609060101010101" pitchFamily="49" charset="-122"/>
              <a:cs typeface="楷体_GB2312"/>
            </a:endParaRPr>
          </a:p>
          <a:p>
            <a:r>
              <a:rPr lang="zh-CN" altLang="en-US" sz="2800" b="1" dirty="0">
                <a:latin typeface="楷体" panose="02010609060101010101" pitchFamily="49" charset="-122"/>
                <a:ea typeface="楷体" panose="02010609060101010101" pitchFamily="49" charset="-122"/>
                <a:cs typeface="楷体_GB2312"/>
              </a:rPr>
              <a:t>第二，把肯定与否定绝对对立起来。</a:t>
            </a:r>
            <a:endParaRPr lang="zh-CN" altLang="en-US" sz="2800" dirty="0">
              <a:latin typeface="楷体" panose="02010609060101010101" pitchFamily="49" charset="-122"/>
              <a:ea typeface="楷体" panose="02010609060101010101" pitchFamily="49" charset="-122"/>
              <a:cs typeface="楷体_GB2312"/>
            </a:endParaRPr>
          </a:p>
        </p:txBody>
      </p:sp>
      <p:grpSp>
        <p:nvGrpSpPr>
          <p:cNvPr id="145413" name="组合 145412"/>
          <p:cNvGrpSpPr/>
          <p:nvPr/>
        </p:nvGrpSpPr>
        <p:grpSpPr bwMode="auto">
          <a:xfrm>
            <a:off x="6096000" y="1752600"/>
            <a:ext cx="3429000" cy="4343400"/>
            <a:chOff x="2928" y="816"/>
            <a:chExt cx="2568" cy="3264"/>
          </a:xfrm>
        </p:grpSpPr>
        <p:pic>
          <p:nvPicPr>
            <p:cNvPr id="332808" name="图片 145413" descr="漫画：片面性副本"/>
            <p:cNvPicPr>
              <a:picLocks noChangeAspect="1"/>
            </p:cNvPicPr>
            <p:nvPr/>
          </p:nvPicPr>
          <p:blipFill>
            <a:blip r:embed="rId2"/>
            <a:srcRect l="13882" t="4588" b="5177"/>
            <a:stretch>
              <a:fillRect/>
            </a:stretch>
          </p:blipFill>
          <p:spPr bwMode="auto">
            <a:xfrm>
              <a:off x="2928" y="816"/>
              <a:ext cx="2561" cy="3264"/>
            </a:xfrm>
            <a:prstGeom prst="rect">
              <a:avLst/>
            </a:prstGeom>
            <a:noFill/>
            <a:ln w="9525">
              <a:solidFill>
                <a:srgbClr val="FFFFCC"/>
              </a:solidFill>
              <a:miter lim="800000"/>
              <a:headEnd/>
              <a:tailEnd/>
            </a:ln>
          </p:spPr>
        </p:pic>
        <p:sp>
          <p:nvSpPr>
            <p:cNvPr id="332809" name="文本框 145414"/>
            <p:cNvSpPr txBox="1">
              <a:spLocks noChangeArrowheads="1"/>
            </p:cNvSpPr>
            <p:nvPr/>
          </p:nvSpPr>
          <p:spPr bwMode="auto">
            <a:xfrm>
              <a:off x="3937" y="2256"/>
              <a:ext cx="768" cy="802"/>
            </a:xfrm>
            <a:prstGeom prst="rect">
              <a:avLst/>
            </a:prstGeom>
            <a:noFill/>
            <a:ln w="9525">
              <a:noFill/>
              <a:miter lim="800000"/>
            </a:ln>
          </p:spPr>
          <p:txBody>
            <a:bodyPr>
              <a:spAutoFit/>
            </a:bodyPr>
            <a:lstStyle/>
            <a:p>
              <a:pPr>
                <a:spcBef>
                  <a:spcPct val="50000"/>
                </a:spcBef>
              </a:pPr>
              <a:r>
                <a:rPr lang="zh-CN" altLang="en-US" sz="2000" b="1">
                  <a:latin typeface="Times New Roman" panose="02020603050405020304" pitchFamily="18" charset="0"/>
                  <a:ea typeface="方正大黑简体"/>
                  <a:cs typeface="方正大黑简体"/>
                </a:rPr>
                <a:t>你没见树上有虫吗？</a:t>
              </a:r>
              <a:r>
                <a:rPr lang="zh-CN" altLang="en-US" sz="2400" b="1">
                  <a:latin typeface="Times New Roman" panose="02020603050405020304" pitchFamily="18" charset="0"/>
                  <a:ea typeface="方正大黑简体"/>
                  <a:cs typeface="方正大黑简体"/>
                </a:rPr>
                <a:t> </a:t>
              </a:r>
              <a:endParaRPr lang="zh-CN" altLang="en-US"/>
            </a:p>
          </p:txBody>
        </p:sp>
        <p:sp>
          <p:nvSpPr>
            <p:cNvPr id="332810" name="文本框 145415"/>
            <p:cNvSpPr txBox="1">
              <a:spLocks noChangeArrowheads="1"/>
            </p:cNvSpPr>
            <p:nvPr/>
          </p:nvSpPr>
          <p:spPr bwMode="auto">
            <a:xfrm>
              <a:off x="4778" y="2595"/>
              <a:ext cx="718" cy="688"/>
            </a:xfrm>
            <a:prstGeom prst="rect">
              <a:avLst/>
            </a:prstGeom>
            <a:noFill/>
            <a:ln w="9525">
              <a:noFill/>
              <a:miter lim="800000"/>
            </a:ln>
          </p:spPr>
          <p:txBody>
            <a:bodyPr>
              <a:spAutoFit/>
            </a:bodyPr>
            <a:lstStyle/>
            <a:p>
              <a:pPr>
                <a:spcBef>
                  <a:spcPct val="50000"/>
                </a:spcBef>
              </a:pPr>
              <a:r>
                <a:rPr lang="zh-CN" altLang="en-US" b="1">
                  <a:latin typeface="Times New Roman" panose="02020603050405020304" pitchFamily="18" charset="0"/>
                  <a:ea typeface="方正大黑简体"/>
                  <a:cs typeface="方正大黑简体"/>
                </a:rPr>
                <a:t>为什么把树砍了？</a:t>
              </a:r>
              <a:endParaRPr lang="zh-CN" altLang="en-US"/>
            </a:p>
          </p:txBody>
        </p:sp>
      </p:grpSp>
      <p:sp>
        <p:nvSpPr>
          <p:cNvPr id="145417" name="文本框 145416"/>
          <p:cNvSpPr txBox="1">
            <a:spLocks noChangeArrowheads="1"/>
          </p:cNvSpPr>
          <p:nvPr/>
        </p:nvSpPr>
        <p:spPr bwMode="auto">
          <a:xfrm>
            <a:off x="2377440" y="838200"/>
            <a:ext cx="7833360" cy="523220"/>
          </a:xfrm>
          <a:prstGeom prst="rect">
            <a:avLst/>
          </a:prstGeom>
          <a:noFill/>
          <a:ln w="9525">
            <a:noFill/>
            <a:miter lim="800000"/>
          </a:ln>
        </p:spPr>
        <p:txBody>
          <a:bodyPr wrap="square">
            <a:spAutoFit/>
          </a:bodyPr>
          <a:lstStyle/>
          <a:p>
            <a:pPr>
              <a:spcBef>
                <a:spcPct val="50000"/>
              </a:spcBef>
            </a:pP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）辩证否定观与形而上学否定观的对立</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45417"/>
                                        </p:tgtEl>
                                        <p:attrNameLst>
                                          <p:attrName>style.visibility</p:attrName>
                                        </p:attrNameLst>
                                      </p:cBhvr>
                                      <p:to>
                                        <p:strVal val="visible"/>
                                      </p:to>
                                    </p:set>
                                    <p:anim calcmode="lin" valueType="num">
                                      <p:cBhvr>
                                        <p:cTn id="7" dur="500" fill="hold"/>
                                        <p:tgtEl>
                                          <p:spTgt spid="145417"/>
                                        </p:tgtEl>
                                        <p:attrNameLst>
                                          <p:attrName>ppt_w</p:attrName>
                                        </p:attrNameLst>
                                      </p:cBhvr>
                                      <p:tavLst>
                                        <p:tav tm="0">
                                          <p:val>
                                            <p:fltVal val="0"/>
                                          </p:val>
                                        </p:tav>
                                        <p:tav tm="100000">
                                          <p:val>
                                            <p:strVal val="#ppt_w"/>
                                          </p:val>
                                        </p:tav>
                                      </p:tavLst>
                                    </p:anim>
                                    <p:anim calcmode="lin" valueType="num">
                                      <p:cBhvr>
                                        <p:cTn id="8" dur="500" fill="hold"/>
                                        <p:tgtEl>
                                          <p:spTgt spid="14541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5411"/>
                                        </p:tgtEl>
                                        <p:attrNameLst>
                                          <p:attrName>style.visibility</p:attrName>
                                        </p:attrNameLst>
                                      </p:cBhvr>
                                      <p:to>
                                        <p:strVal val="visible"/>
                                      </p:to>
                                    </p:set>
                                    <p:anim calcmode="lin" valueType="num">
                                      <p:cBhvr additive="base">
                                        <p:cTn id="12" dur="500" fill="hold"/>
                                        <p:tgtEl>
                                          <p:spTgt spid="145411"/>
                                        </p:tgtEl>
                                        <p:attrNameLst>
                                          <p:attrName>ppt_x</p:attrName>
                                        </p:attrNameLst>
                                      </p:cBhvr>
                                      <p:tavLst>
                                        <p:tav tm="0">
                                          <p:val>
                                            <p:strVal val="0-#ppt_w/2"/>
                                          </p:val>
                                        </p:tav>
                                        <p:tav tm="100000">
                                          <p:val>
                                            <p:strVal val="#ppt_x"/>
                                          </p:val>
                                        </p:tav>
                                      </p:tavLst>
                                    </p:anim>
                                    <p:anim calcmode="lin" valueType="num">
                                      <p:cBhvr additive="base">
                                        <p:cTn id="13" dur="500" fill="hold"/>
                                        <p:tgtEl>
                                          <p:spTgt spid="1454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45412">
                                            <p:txEl>
                                              <p:pRg st="0" end="0"/>
                                            </p:txEl>
                                          </p:spTgt>
                                        </p:tgtEl>
                                        <p:attrNameLst>
                                          <p:attrName>style.visibility</p:attrName>
                                        </p:attrNameLst>
                                      </p:cBhvr>
                                      <p:to>
                                        <p:strVal val="visible"/>
                                      </p:to>
                                    </p:set>
                                    <p:animEffect transition="in" filter="slide(fromBottom)">
                                      <p:cBhvr>
                                        <p:cTn id="17" dur="500"/>
                                        <p:tgtEl>
                                          <p:spTgt spid="145412">
                                            <p:txEl>
                                              <p:pRg st="0" end="0"/>
                                            </p:txEl>
                                          </p:spTgt>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45412">
                                            <p:txEl>
                                              <p:pRg st="1" end="1"/>
                                            </p:txEl>
                                          </p:spTgt>
                                        </p:tgtEl>
                                        <p:attrNameLst>
                                          <p:attrName>style.visibility</p:attrName>
                                        </p:attrNameLst>
                                      </p:cBhvr>
                                      <p:to>
                                        <p:strVal val="visible"/>
                                      </p:to>
                                    </p:set>
                                    <p:animEffect transition="in" filter="slide(fromBottom)">
                                      <p:cBhvr>
                                        <p:cTn id="21" dur="500"/>
                                        <p:tgtEl>
                                          <p:spTgt spid="145412">
                                            <p:txEl>
                                              <p:pRg st="1" end="1"/>
                                            </p:txEl>
                                          </p:spTgt>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145413"/>
                                        </p:tgtEl>
                                        <p:attrNameLst>
                                          <p:attrName>style.visibility</p:attrName>
                                        </p:attrNameLst>
                                      </p:cBhvr>
                                      <p:to>
                                        <p:strVal val="visible"/>
                                      </p:to>
                                    </p:set>
                                    <p:anim calcmode="lin" valueType="num">
                                      <p:cBhvr additive="base">
                                        <p:cTn id="25" dur="500" fill="hold"/>
                                        <p:tgtEl>
                                          <p:spTgt spid="145413"/>
                                        </p:tgtEl>
                                        <p:attrNameLst>
                                          <p:attrName>ppt_x</p:attrName>
                                        </p:attrNameLst>
                                      </p:cBhvr>
                                      <p:tavLst>
                                        <p:tav tm="0">
                                          <p:val>
                                            <p:strVal val="1+#ppt_w/2"/>
                                          </p:val>
                                        </p:tav>
                                        <p:tav tm="100000">
                                          <p:val>
                                            <p:strVal val="#ppt_x"/>
                                          </p:val>
                                        </p:tav>
                                      </p:tavLst>
                                    </p:anim>
                                    <p:anim calcmode="lin" valueType="num">
                                      <p:cBhvr additive="base">
                                        <p:cTn id="26" dur="500" fill="hold"/>
                                        <p:tgtEl>
                                          <p:spTgt spid="1454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p:bldP spid="145412" grpId="0" build="p" advAuto="1000"/>
      <p:bldP spid="145417"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文本占位符 270338"/>
          <p:cNvSpPr>
            <a:spLocks noGrp="1"/>
          </p:cNvSpPr>
          <p:nvPr>
            <p:ph type="body" idx="4294967295"/>
          </p:nvPr>
        </p:nvSpPr>
        <p:spPr>
          <a:xfrm>
            <a:off x="2057401" y="1432560"/>
            <a:ext cx="7990840" cy="4711065"/>
          </a:xfrm>
        </p:spPr>
        <p:txBody>
          <a:bodyPr/>
          <a:lstStyle/>
          <a:p>
            <a:pPr eaLnBrk="1" hangingPunct="1"/>
            <a:r>
              <a:rPr lang="en-US" altLang="zh-CN" sz="2800" dirty="0"/>
              <a:t>2.</a:t>
            </a:r>
            <a:r>
              <a:rPr lang="zh-CN" altLang="en-US" sz="2800" dirty="0"/>
              <a:t>意义：辨证的否定观要求我们对一切事物都要采取科学分析的态度。</a:t>
            </a:r>
          </a:p>
          <a:p>
            <a:pPr eaLnBrk="1" hangingPunct="1"/>
            <a:r>
              <a:rPr lang="zh-CN" altLang="en-US" sz="2800" dirty="0">
                <a:latin typeface="楷体" panose="02010609060101010101" pitchFamily="49" charset="-122"/>
                <a:ea typeface="楷体" panose="02010609060101010101" pitchFamily="49" charset="-122"/>
              </a:rPr>
              <a:t>  第一，</a:t>
            </a:r>
            <a:r>
              <a:rPr lang="zh-CN" altLang="en-US" sz="2800" dirty="0">
                <a:latin typeface="楷体" panose="02010609060101010101" pitchFamily="49" charset="-122"/>
                <a:ea typeface="楷体" panose="02010609060101010101" pitchFamily="49" charset="-122"/>
                <a:cs typeface="楷体_GB2312"/>
              </a:rPr>
              <a:t>在对待历史文化遗产问题上，要批判继承，反对历史复古主义和历史虚无主义。</a:t>
            </a:r>
            <a:endParaRPr lang="en-US" altLang="zh-CN" sz="2800" dirty="0">
              <a:latin typeface="楷体" panose="02010609060101010101" pitchFamily="49" charset="-122"/>
              <a:ea typeface="楷体" panose="02010609060101010101" pitchFamily="49" charset="-122"/>
              <a:cs typeface="楷体_GB2312"/>
            </a:endParaRPr>
          </a:p>
          <a:p>
            <a:pPr eaLnBrk="1" hangingPunct="1"/>
            <a:r>
              <a:rPr lang="zh-CN" altLang="en-US" sz="2800" dirty="0">
                <a:latin typeface="楷体" panose="02010609060101010101" pitchFamily="49" charset="-122"/>
                <a:ea typeface="楷体" panose="02010609060101010101" pitchFamily="49" charset="-122"/>
                <a:cs typeface="楷体_GB2312"/>
              </a:rPr>
              <a:t> 第二，在对待国外文化问题上，要有选择、有分析的借鉴吸收，反对全盘西化和闭关锁国</a:t>
            </a:r>
            <a:r>
              <a:rPr lang="zh-CN" altLang="en-US" sz="3200" dirty="0">
                <a:latin typeface="楷体" panose="02010609060101010101" pitchFamily="49" charset="-122"/>
                <a:ea typeface="楷体" panose="02010609060101010101" pitchFamily="49" charset="-122"/>
                <a:cs typeface="楷体_GB2312"/>
              </a:rPr>
              <a:t>。</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7137">
                                            <p:txEl>
                                              <p:pRg st="0" end="0"/>
                                            </p:txEl>
                                          </p:spTgt>
                                        </p:tgtEl>
                                        <p:attrNameLst>
                                          <p:attrName>style.visibility</p:attrName>
                                        </p:attrNameLst>
                                      </p:cBhvr>
                                      <p:to>
                                        <p:strVal val="visible"/>
                                      </p:to>
                                    </p:set>
                                    <p:animEffect transition="in" filter="wipe(down)">
                                      <p:cBhvr>
                                        <p:cTn id="7" dur="500"/>
                                        <p:tgtEl>
                                          <p:spTgt spid="347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7137">
                                            <p:txEl>
                                              <p:pRg st="1" end="1"/>
                                            </p:txEl>
                                          </p:spTgt>
                                        </p:tgtEl>
                                        <p:attrNameLst>
                                          <p:attrName>style.visibility</p:attrName>
                                        </p:attrNameLst>
                                      </p:cBhvr>
                                      <p:to>
                                        <p:strVal val="visible"/>
                                      </p:to>
                                    </p:set>
                                    <p:animEffect transition="in" filter="wipe(down)">
                                      <p:cBhvr>
                                        <p:cTn id="12" dur="500"/>
                                        <p:tgtEl>
                                          <p:spTgt spid="347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7137">
                                            <p:txEl>
                                              <p:pRg st="2" end="2"/>
                                            </p:txEl>
                                          </p:spTgt>
                                        </p:tgtEl>
                                        <p:attrNameLst>
                                          <p:attrName>style.visibility</p:attrName>
                                        </p:attrNameLst>
                                      </p:cBhvr>
                                      <p:to>
                                        <p:strVal val="visible"/>
                                      </p:to>
                                    </p:set>
                                    <p:animEffect transition="in" filter="wipe(down)">
                                      <p:cBhvr>
                                        <p:cTn id="17" dur="500"/>
                                        <p:tgtEl>
                                          <p:spTgt spid="3471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7" grpId="0" build="p"/>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文本框 149505"/>
          <p:cNvSpPr txBox="1">
            <a:spLocks noChangeArrowheads="1"/>
          </p:cNvSpPr>
          <p:nvPr/>
        </p:nvSpPr>
        <p:spPr bwMode="auto">
          <a:xfrm>
            <a:off x="5029200" y="762000"/>
            <a:ext cx="4495800" cy="5270500"/>
          </a:xfrm>
          <a:prstGeom prst="rect">
            <a:avLst/>
          </a:prstGeom>
          <a:noFill/>
          <a:ln w="9525">
            <a:solidFill>
              <a:srgbClr val="FFFFFF"/>
            </a:solidFill>
            <a:miter lim="800000"/>
          </a:ln>
        </p:spPr>
        <p:txBody>
          <a:bodyPr>
            <a:spAutoFit/>
          </a:bodyPr>
          <a:lstStyle/>
          <a:p>
            <a:pPr>
              <a:lnSpc>
                <a:spcPct val="110000"/>
              </a:lnSpc>
            </a:pPr>
            <a:r>
              <a:rPr lang="zh-CN" altLang="en-US" sz="2800" dirty="0">
                <a:latin typeface="方正大黑简体"/>
                <a:ea typeface="方正大黑简体"/>
                <a:cs typeface="方正大黑简体"/>
              </a:rPr>
              <a:t>    </a:t>
            </a:r>
            <a:r>
              <a:rPr lang="zh-CN" altLang="en-US" sz="2800" b="1" dirty="0">
                <a:latin typeface="华文楷体" panose="02010600040101010101" pitchFamily="2" charset="-122"/>
                <a:ea typeface="华文楷体" panose="02010600040101010101" pitchFamily="2" charset="-122"/>
                <a:cs typeface="楷体_GB2312"/>
              </a:rPr>
              <a:t>我们这个民族有数千年的历史，有它的特点，有它的许多珍贵品。对于这些，我们还是小学生。今天的中国是历史的中国的一个发展；我们是马克思主义的历史主义者，我们不应当割断历史。从孔夫子到孙中山，我们应当给予总结，继承这一份珍贵的遗产。                  </a:t>
            </a:r>
          </a:p>
          <a:p>
            <a:pPr>
              <a:lnSpc>
                <a:spcPct val="110000"/>
              </a:lnSpc>
            </a:pPr>
            <a:r>
              <a:rPr lang="zh-CN" altLang="en-US" sz="2800" b="1" dirty="0">
                <a:latin typeface="华文楷体" panose="02010600040101010101" pitchFamily="2" charset="-122"/>
                <a:ea typeface="华文楷体" panose="02010600040101010101" pitchFamily="2" charset="-122"/>
                <a:cs typeface="楷体_GB2312"/>
              </a:rPr>
              <a:t>             </a:t>
            </a:r>
            <a:r>
              <a:rPr lang="zh-CN" altLang="en-US" sz="2800" b="1" dirty="0">
                <a:latin typeface="华文楷体" panose="02010600040101010101" pitchFamily="2" charset="-122"/>
                <a:ea typeface="华文楷体" panose="02010600040101010101" pitchFamily="2" charset="-122"/>
                <a:cs typeface="楷体_GB2312"/>
                <a:sym typeface="Symbol" panose="05050102010706020507" pitchFamily="18" charset="2"/>
              </a:rPr>
              <a:t></a:t>
            </a:r>
            <a:r>
              <a:rPr lang="zh-CN" altLang="en-US" sz="2800" b="1" dirty="0">
                <a:latin typeface="华文楷体" panose="02010600040101010101" pitchFamily="2" charset="-122"/>
                <a:ea typeface="华文楷体" panose="02010600040101010101" pitchFamily="2" charset="-122"/>
                <a:cs typeface="楷体_GB2312"/>
              </a:rPr>
              <a:t>毛泽东 </a:t>
            </a:r>
            <a:endParaRPr lang="zh-CN" altLang="en-US" sz="2800" b="1" dirty="0">
              <a:latin typeface="华文楷体" panose="02010600040101010101" pitchFamily="2" charset="-122"/>
              <a:ea typeface="华文楷体" panose="02010600040101010101" pitchFamily="2" charset="-122"/>
              <a:cs typeface="楷体_GB2312"/>
              <a:sym typeface="Symbol" panose="05050102010706020507" pitchFamily="18" charset="2"/>
            </a:endParaRPr>
          </a:p>
        </p:txBody>
      </p:sp>
      <p:pic>
        <p:nvPicPr>
          <p:cNvPr id="149507" name="图片 149506" descr="毛泽东10"/>
          <p:cNvPicPr>
            <a:picLocks noChangeAspect="1"/>
          </p:cNvPicPr>
          <p:nvPr/>
        </p:nvPicPr>
        <p:blipFill>
          <a:blip r:embed="rId2"/>
          <a:srcRect t="10393"/>
          <a:stretch>
            <a:fillRect/>
          </a:stretch>
        </p:blipFill>
        <p:spPr bwMode="auto">
          <a:xfrm>
            <a:off x="1920241" y="2819400"/>
            <a:ext cx="3067686" cy="3276600"/>
          </a:xfrm>
          <a:prstGeom prst="rect">
            <a:avLst/>
          </a:prstGeom>
          <a:noFill/>
          <a:ln w="9525">
            <a:solidFill>
              <a:srgbClr val="E5E5FF"/>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slide(fromBottom)">
                                      <p:cBhvr>
                                        <p:cTn id="7" dur="500"/>
                                        <p:tgtEl>
                                          <p:spTgt spid="149507"/>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49506"/>
                                        </p:tgtEl>
                                        <p:attrNameLst>
                                          <p:attrName>style.visibility</p:attrName>
                                        </p:attrNameLst>
                                      </p:cBhvr>
                                      <p:to>
                                        <p:strVal val="visible"/>
                                      </p:to>
                                    </p:set>
                                    <p:anim calcmode="lin" valueType="num">
                                      <p:cBhvr>
                                        <p:cTn id="11" dur="500" fill="hold"/>
                                        <p:tgtEl>
                                          <p:spTgt spid="149506"/>
                                        </p:tgtEl>
                                        <p:attrNameLst>
                                          <p:attrName>ppt_w</p:attrName>
                                        </p:attrNameLst>
                                      </p:cBhvr>
                                      <p:tavLst>
                                        <p:tav tm="0">
                                          <p:val>
                                            <p:fltVal val="0"/>
                                          </p:val>
                                        </p:tav>
                                        <p:tav tm="100000">
                                          <p:val>
                                            <p:strVal val="#ppt_w"/>
                                          </p:val>
                                        </p:tav>
                                      </p:tavLst>
                                    </p:anim>
                                    <p:anim calcmode="lin" valueType="num">
                                      <p:cBhvr>
                                        <p:cTn id="12" dur="500" fill="hold"/>
                                        <p:tgtEl>
                                          <p:spTgt spid="1495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2116456" y="637540"/>
            <a:ext cx="3269615" cy="562610"/>
          </a:xfrm>
          <a:solidFill>
            <a:schemeClr val="accent2"/>
          </a:solidFill>
        </p:spPr>
        <p:txBody>
          <a:bodyPr>
            <a:scene3d>
              <a:camera prst="orthographicFront"/>
              <a:lightRig rig="threePt" dir="t"/>
            </a:scene3d>
          </a:bodyPr>
          <a:lstStyle/>
          <a:p>
            <a:pPr algn="ctr">
              <a:defRPr/>
            </a:pPr>
            <a:r>
              <a:rPr lang="en-US" altLang="zh-CN" dirty="0">
                <a:solidFill>
                  <a:schemeClr val="tx1"/>
                </a:solidFill>
                <a:effectLst>
                  <a:outerShdw blurRad="38100" dist="19050" dir="2700000" algn="tl" rotWithShape="0">
                    <a:schemeClr val="dk1">
                      <a:alpha val="40000"/>
                    </a:schemeClr>
                  </a:outerShdw>
                </a:effectLst>
              </a:rPr>
              <a:t>1.</a:t>
            </a:r>
            <a:r>
              <a:rPr lang="zh-CN" altLang="en-US" dirty="0">
                <a:solidFill>
                  <a:schemeClr val="tx1"/>
                </a:solidFill>
                <a:effectLst>
                  <a:outerShdw blurRad="38100" dist="19050" dir="2700000" algn="tl" rotWithShape="0">
                    <a:schemeClr val="dk1">
                      <a:alpha val="40000"/>
                    </a:schemeClr>
                  </a:outerShdw>
                </a:effectLst>
              </a:rPr>
              <a:t>穷人马克思</a:t>
            </a:r>
          </a:p>
        </p:txBody>
      </p:sp>
      <p:pic>
        <p:nvPicPr>
          <p:cNvPr id="41986" name="图片占位符 2" descr="13991926605546"/>
          <p:cNvPicPr>
            <a:picLocks noGrp="1" noChangeAspect="1"/>
          </p:cNvPicPr>
          <p:nvPr>
            <p:ph type="pic" idx="1"/>
          </p:nvPr>
        </p:nvPicPr>
        <p:blipFill>
          <a:blip r:embed="rId5"/>
          <a:srcRect l="27209" r="27209"/>
          <a:stretch>
            <a:fillRect/>
          </a:stretch>
        </p:blipFill>
        <p:spPr>
          <a:xfrm>
            <a:off x="5808663" y="733425"/>
            <a:ext cx="4208462" cy="5403850"/>
          </a:xfrm>
        </p:spPr>
      </p:pic>
      <p:sp>
        <p:nvSpPr>
          <p:cNvPr id="41987" name="文本占位符 6"/>
          <p:cNvSpPr>
            <a:spLocks noGrp="1"/>
          </p:cNvSpPr>
          <p:nvPr>
            <p:ph type="body" sz="half" idx="2"/>
            <p:custDataLst>
              <p:tags r:id="rId3"/>
            </p:custDataLst>
          </p:nvPr>
        </p:nvSpPr>
        <p:spPr>
          <a:xfrm>
            <a:off x="1609726" y="1473201"/>
            <a:ext cx="4284663" cy="5267325"/>
          </a:xfrm>
        </p:spPr>
        <p:txBody>
          <a:bodyPr/>
          <a:lstStyle/>
          <a:p>
            <a:r>
              <a:rPr lang="zh-CN" altLang="en-US" sz="2800">
                <a:solidFill>
                  <a:srgbClr val="FF0000"/>
                </a:solidFill>
                <a:sym typeface="+mn-ea"/>
              </a:rPr>
              <a:t>1852年2月27日马克思在给恩格斯的信</a:t>
            </a:r>
            <a:r>
              <a:rPr lang="zh-CN" altLang="en-US" sz="2800">
                <a:sym typeface="+mn-ea"/>
              </a:rPr>
              <a:t>：</a:t>
            </a:r>
            <a:r>
              <a:rPr lang="zh-CN" altLang="en-US" sz="2800">
                <a:latin typeface="华文楷体" panose="02010600040101010101" pitchFamily="2" charset="-122"/>
                <a:ea typeface="华文楷体" panose="02010600040101010101" pitchFamily="2" charset="-122"/>
                <a:sym typeface="+mn-ea"/>
              </a:rPr>
              <a:t>“一个星期以来，我已达到非常痛苦的地步：因为外衣进了当铺，我不能再出门，因为不让赊帐，我不能再吃肉。”不久又写信向恩格斯倾诉：“我的妻子病了，小燕妮病了，家里没钱请医生，没钱买药。八至十天以来，家里吃的是面包和土豆，今天是否能够弄到这些，还成问题。” </a:t>
            </a:r>
            <a:endParaRPr lang="zh-CN" altLang="en-US" sz="2800">
              <a:latin typeface="华文楷体" panose="02010600040101010101" pitchFamily="2" charset="-122"/>
              <a:ea typeface="华文楷体" panose="02010600040101010101" pitchFamily="2" charset="-122"/>
            </a:endParaRPr>
          </a:p>
          <a:p>
            <a:endParaRPr lang="zh-CN" altLang="en-US" sz="2800"/>
          </a:p>
        </p:txBody>
      </p:sp>
    </p:spTree>
    <p:custDataLst>
      <p:tags r:id="rId1"/>
    </p:custDataLst>
  </p:cSld>
  <p:clrMapOvr>
    <a:masterClrMapping/>
  </p:clrMapOvr>
  <p:transition>
    <p:blinds dir="vert"/>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文本占位符 271362"/>
          <p:cNvSpPr>
            <a:spLocks noGrp="1"/>
          </p:cNvSpPr>
          <p:nvPr>
            <p:ph type="body" idx="4294967295"/>
          </p:nvPr>
        </p:nvSpPr>
        <p:spPr>
          <a:xfrm>
            <a:off x="2336800" y="1341438"/>
            <a:ext cx="7426960" cy="4784725"/>
          </a:xfrm>
        </p:spPr>
        <p:txBody>
          <a:bodyPr/>
          <a:lstStyle/>
          <a:p>
            <a:pPr eaLnBrk="1" hangingPunct="1"/>
            <a:r>
              <a:rPr lang="zh-CN" altLang="en-US" sz="3200" b="1" dirty="0">
                <a:solidFill>
                  <a:srgbClr val="F62E06"/>
                </a:solidFill>
              </a:rPr>
              <a:t>（三）否定之否定</a:t>
            </a:r>
          </a:p>
          <a:p>
            <a:pPr eaLnBrk="1" hangingPunct="1"/>
            <a:r>
              <a:rPr lang="en-US" altLang="zh-CN" sz="2800" dirty="0">
                <a:latin typeface="楷体_GB2312"/>
                <a:ea typeface="楷体_GB2312"/>
                <a:cs typeface="楷体_GB2312"/>
              </a:rPr>
              <a:t>1.</a:t>
            </a:r>
            <a:r>
              <a:rPr lang="zh-CN" altLang="en-US" sz="2800" dirty="0">
                <a:latin typeface="楷体_GB2312"/>
                <a:ea typeface="楷体_GB2312"/>
                <a:cs typeface="楷体_GB2312"/>
              </a:rPr>
              <a:t>否定之否定的特征</a:t>
            </a:r>
          </a:p>
          <a:p>
            <a:pPr eaLnBrk="1" hangingPunct="1"/>
            <a:r>
              <a:rPr lang="zh-CN" altLang="en-US" sz="2800" dirty="0">
                <a:latin typeface="楷体" panose="02010609060101010101" pitchFamily="49" charset="-122"/>
                <a:ea typeface="楷体" panose="02010609060101010101" pitchFamily="49" charset="-122"/>
                <a:cs typeface="楷体_GB2312"/>
              </a:rPr>
              <a:t>第一，它仍然是自我否定和扬弃过程。</a:t>
            </a:r>
          </a:p>
          <a:p>
            <a:pPr eaLnBrk="1" hangingPunct="1"/>
            <a:r>
              <a:rPr lang="zh-CN" altLang="en-US" sz="2800" dirty="0">
                <a:latin typeface="楷体" panose="02010609060101010101" pitchFamily="49" charset="-122"/>
                <a:ea typeface="楷体" panose="02010609060101010101" pitchFamily="49" charset="-122"/>
                <a:cs typeface="楷体_GB2312"/>
              </a:rPr>
              <a:t>第二，作为事物发展的第三阶段，它只是重复第一阶段的某些特征，因此，“仿佛是向旧阶段的复归。”</a:t>
            </a:r>
          </a:p>
          <a:p>
            <a:pPr eaLnBrk="1" hangingPunct="1"/>
            <a:r>
              <a:rPr lang="zh-CN" altLang="en-US" sz="2800" dirty="0">
                <a:latin typeface="楷体" panose="02010609060101010101" pitchFamily="49" charset="-122"/>
                <a:ea typeface="楷体" panose="02010609060101010101" pitchFamily="49" charset="-122"/>
                <a:cs typeface="楷体_GB2312"/>
              </a:rPr>
              <a:t>第三，从形式上看，它是波浪式前进或螺旋式上升。</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9185">
                                            <p:txEl>
                                              <p:pRg st="0" end="0"/>
                                            </p:txEl>
                                          </p:spTgt>
                                        </p:tgtEl>
                                        <p:attrNameLst>
                                          <p:attrName>style.visibility</p:attrName>
                                        </p:attrNameLst>
                                      </p:cBhvr>
                                      <p:to>
                                        <p:strVal val="visible"/>
                                      </p:to>
                                    </p:set>
                                    <p:animEffect transition="in" filter="wipe(down)">
                                      <p:cBhvr>
                                        <p:cTn id="7" dur="500"/>
                                        <p:tgtEl>
                                          <p:spTgt spid="3491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9185">
                                            <p:txEl>
                                              <p:pRg st="1" end="1"/>
                                            </p:txEl>
                                          </p:spTgt>
                                        </p:tgtEl>
                                        <p:attrNameLst>
                                          <p:attrName>style.visibility</p:attrName>
                                        </p:attrNameLst>
                                      </p:cBhvr>
                                      <p:to>
                                        <p:strVal val="visible"/>
                                      </p:to>
                                    </p:set>
                                    <p:animEffect transition="in" filter="wipe(down)">
                                      <p:cBhvr>
                                        <p:cTn id="12" dur="500"/>
                                        <p:tgtEl>
                                          <p:spTgt spid="3491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9185">
                                            <p:txEl>
                                              <p:pRg st="2" end="2"/>
                                            </p:txEl>
                                          </p:spTgt>
                                        </p:tgtEl>
                                        <p:attrNameLst>
                                          <p:attrName>style.visibility</p:attrName>
                                        </p:attrNameLst>
                                      </p:cBhvr>
                                      <p:to>
                                        <p:strVal val="visible"/>
                                      </p:to>
                                    </p:set>
                                    <p:animEffect transition="in" filter="wipe(down)">
                                      <p:cBhvr>
                                        <p:cTn id="17" dur="500"/>
                                        <p:tgtEl>
                                          <p:spTgt spid="3491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49185">
                                            <p:txEl>
                                              <p:pRg st="3" end="3"/>
                                            </p:txEl>
                                          </p:spTgt>
                                        </p:tgtEl>
                                        <p:attrNameLst>
                                          <p:attrName>style.visibility</p:attrName>
                                        </p:attrNameLst>
                                      </p:cBhvr>
                                      <p:to>
                                        <p:strVal val="visible"/>
                                      </p:to>
                                    </p:set>
                                    <p:animEffect transition="in" filter="wipe(down)">
                                      <p:cBhvr>
                                        <p:cTn id="22" dur="500"/>
                                        <p:tgtEl>
                                          <p:spTgt spid="3491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49185">
                                            <p:txEl>
                                              <p:pRg st="4" end="4"/>
                                            </p:txEl>
                                          </p:spTgt>
                                        </p:tgtEl>
                                        <p:attrNameLst>
                                          <p:attrName>style.visibility</p:attrName>
                                        </p:attrNameLst>
                                      </p:cBhvr>
                                      <p:to>
                                        <p:strVal val="visible"/>
                                      </p:to>
                                    </p:set>
                                    <p:animEffect transition="in" filter="wipe(down)">
                                      <p:cBhvr>
                                        <p:cTn id="27" dur="500"/>
                                        <p:tgtEl>
                                          <p:spTgt spid="3491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文本占位符 272386"/>
          <p:cNvSpPr>
            <a:spLocks noGrp="1"/>
          </p:cNvSpPr>
          <p:nvPr>
            <p:ph type="body" idx="4294967295"/>
          </p:nvPr>
        </p:nvSpPr>
        <p:spPr>
          <a:xfrm>
            <a:off x="2296160" y="914400"/>
            <a:ext cx="7569200" cy="4978401"/>
          </a:xfrm>
        </p:spPr>
        <p:txBody>
          <a:bodyPr>
            <a:normAutofit fontScale="77500" lnSpcReduction="20000"/>
          </a:bodyPr>
          <a:lstStyle/>
          <a:p>
            <a:pPr eaLnBrk="1" hangingPunct="1"/>
            <a:endParaRPr lang="en-US" altLang="zh-CN" sz="2800" dirty="0"/>
          </a:p>
          <a:p>
            <a:pPr eaLnBrk="1" hangingPunct="1"/>
            <a:r>
              <a:rPr lang="en-US" altLang="zh-CN" sz="3600" dirty="0"/>
              <a:t> 2.</a:t>
            </a:r>
            <a:r>
              <a:rPr lang="zh-CN" altLang="en-US" sz="3600" dirty="0"/>
              <a:t>前进性和曲折性相统一的原理及其意义。</a:t>
            </a:r>
          </a:p>
          <a:p>
            <a:pPr eaLnBrk="1" hangingPunct="1"/>
            <a:endParaRPr lang="en-US" altLang="zh-CN" sz="3600" dirty="0">
              <a:solidFill>
                <a:srgbClr val="F62E06"/>
              </a:solidFill>
              <a:latin typeface="楷体" panose="02010609060101010101" pitchFamily="49" charset="-122"/>
              <a:ea typeface="楷体" panose="02010609060101010101" pitchFamily="49" charset="-122"/>
            </a:endParaRPr>
          </a:p>
          <a:p>
            <a:pPr eaLnBrk="1" hangingPunct="1"/>
            <a:r>
              <a:rPr lang="zh-CN" altLang="en-US" sz="3600" dirty="0">
                <a:solidFill>
                  <a:srgbClr val="F62E06"/>
                </a:solidFill>
                <a:latin typeface="楷体" panose="02010609060101010101" pitchFamily="49" charset="-122"/>
                <a:ea typeface="楷体" panose="02010609060101010101" pitchFamily="49" charset="-122"/>
              </a:rPr>
              <a:t> （</a:t>
            </a:r>
            <a:r>
              <a:rPr lang="en-US" altLang="zh-CN" sz="3600" dirty="0">
                <a:solidFill>
                  <a:srgbClr val="F62E06"/>
                </a:solidFill>
                <a:latin typeface="楷体" panose="02010609060101010101" pitchFamily="49" charset="-122"/>
                <a:ea typeface="楷体" panose="02010609060101010101" pitchFamily="49" charset="-122"/>
              </a:rPr>
              <a:t>1</a:t>
            </a:r>
            <a:r>
              <a:rPr lang="zh-CN" altLang="en-US" sz="3600" dirty="0">
                <a:solidFill>
                  <a:srgbClr val="F62E06"/>
                </a:solidFill>
                <a:latin typeface="楷体" panose="02010609060101010101" pitchFamily="49" charset="-122"/>
                <a:ea typeface="楷体" panose="02010609060101010101" pitchFamily="49" charset="-122"/>
              </a:rPr>
              <a:t>）原理：</a:t>
            </a:r>
            <a:endParaRPr lang="en-US" altLang="zh-CN" sz="3600" dirty="0">
              <a:solidFill>
                <a:srgbClr val="F62E06"/>
              </a:solidFill>
              <a:latin typeface="楷体" panose="02010609060101010101" pitchFamily="49" charset="-122"/>
              <a:ea typeface="楷体" panose="02010609060101010101" pitchFamily="49" charset="-122"/>
            </a:endParaRPr>
          </a:p>
          <a:p>
            <a:pPr eaLnBrk="1" hangingPunct="1"/>
            <a:r>
              <a:rPr lang="zh-CN" altLang="en-US" sz="3600" dirty="0">
                <a:latin typeface="楷体" panose="02010609060101010101" pitchFamily="49" charset="-122"/>
                <a:ea typeface="楷体" panose="02010609060101010101" pitchFamily="49" charset="-122"/>
                <a:cs typeface="楷体_GB2312"/>
              </a:rPr>
              <a:t>  第一，事物从肯定经过否定</a:t>
            </a:r>
            <a:endParaRPr lang="en-US" altLang="zh-CN" sz="3600" dirty="0">
              <a:latin typeface="楷体" panose="02010609060101010101" pitchFamily="49" charset="-122"/>
              <a:ea typeface="楷体" panose="02010609060101010101" pitchFamily="49" charset="-122"/>
              <a:cs typeface="楷体_GB2312"/>
            </a:endParaRPr>
          </a:p>
          <a:p>
            <a:pPr eaLnBrk="1" hangingPunct="1"/>
            <a:r>
              <a:rPr lang="zh-CN" altLang="en-US" sz="3600" dirty="0">
                <a:latin typeface="楷体" panose="02010609060101010101" pitchFamily="49" charset="-122"/>
                <a:ea typeface="楷体" panose="02010609060101010101" pitchFamily="49" charset="-122"/>
                <a:cs typeface="楷体_GB2312"/>
              </a:rPr>
              <a:t>再到否定之否定的周期性发展过程是波浪</a:t>
            </a:r>
            <a:endParaRPr lang="en-US" altLang="zh-CN" sz="3600" dirty="0">
              <a:latin typeface="楷体" panose="02010609060101010101" pitchFamily="49" charset="-122"/>
              <a:ea typeface="楷体" panose="02010609060101010101" pitchFamily="49" charset="-122"/>
              <a:cs typeface="楷体_GB2312"/>
            </a:endParaRPr>
          </a:p>
          <a:p>
            <a:pPr eaLnBrk="1" hangingPunct="1"/>
            <a:r>
              <a:rPr lang="zh-CN" altLang="en-US" sz="3600" dirty="0">
                <a:latin typeface="楷体" panose="02010609060101010101" pitchFamily="49" charset="-122"/>
                <a:ea typeface="楷体" panose="02010609060101010101" pitchFamily="49" charset="-122"/>
                <a:cs typeface="楷体_GB2312"/>
              </a:rPr>
              <a:t>式的前进。</a:t>
            </a:r>
          </a:p>
          <a:p>
            <a:pPr eaLnBrk="1" hangingPunct="1"/>
            <a:r>
              <a:rPr lang="zh-CN" altLang="en-US" sz="3600" dirty="0">
                <a:latin typeface="楷体" panose="02010609060101010101" pitchFamily="49" charset="-122"/>
                <a:ea typeface="楷体" panose="02010609060101010101" pitchFamily="49" charset="-122"/>
                <a:cs typeface="楷体_GB2312"/>
              </a:rPr>
              <a:t>  第二，事物发展的基本方向是前进和上升</a:t>
            </a:r>
            <a:endParaRPr lang="en-US" altLang="zh-CN" sz="3600" dirty="0">
              <a:latin typeface="楷体" panose="02010609060101010101" pitchFamily="49" charset="-122"/>
              <a:ea typeface="楷体" panose="02010609060101010101" pitchFamily="49" charset="-122"/>
              <a:cs typeface="楷体_GB2312"/>
            </a:endParaRPr>
          </a:p>
          <a:p>
            <a:pPr eaLnBrk="1" hangingPunct="1"/>
            <a:r>
              <a:rPr lang="zh-CN" altLang="en-US" sz="3600" dirty="0">
                <a:latin typeface="楷体" panose="02010609060101010101" pitchFamily="49" charset="-122"/>
                <a:ea typeface="楷体" panose="02010609060101010101" pitchFamily="49" charset="-122"/>
                <a:cs typeface="楷体_GB2312"/>
              </a:rPr>
              <a:t>的。因为两次否定都是自我否定和扬弃过程，</a:t>
            </a:r>
          </a:p>
          <a:p>
            <a:pPr eaLnBrk="1" hangingPunct="1"/>
            <a:r>
              <a:rPr lang="zh-CN" altLang="en-US" sz="3600" dirty="0">
                <a:latin typeface="楷体" panose="02010609060101010101" pitchFamily="49" charset="-122"/>
                <a:ea typeface="楷体" panose="02010609060101010101" pitchFamily="49" charset="-122"/>
                <a:cs typeface="楷体_GB2312"/>
              </a:rPr>
              <a:t>  第三，事物发展的具体道路是曲折的。表</a:t>
            </a:r>
            <a:endParaRPr lang="en-US" altLang="zh-CN" sz="3600" dirty="0">
              <a:latin typeface="楷体" panose="02010609060101010101" pitchFamily="49" charset="-122"/>
              <a:ea typeface="楷体" panose="02010609060101010101" pitchFamily="49" charset="-122"/>
              <a:cs typeface="楷体_GB2312"/>
            </a:endParaRPr>
          </a:p>
          <a:p>
            <a:pPr eaLnBrk="1" hangingPunct="1"/>
            <a:r>
              <a:rPr lang="zh-CN" altLang="en-US" sz="3600" dirty="0">
                <a:latin typeface="楷体" panose="02010609060101010101" pitchFamily="49" charset="-122"/>
                <a:ea typeface="楷体" panose="02010609060101010101" pitchFamily="49" charset="-122"/>
                <a:cs typeface="楷体_GB2312"/>
              </a:rPr>
              <a:t>现为周期性和反复性。</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0209">
                                            <p:txEl>
                                              <p:pRg st="1" end="1"/>
                                            </p:txEl>
                                          </p:spTgt>
                                        </p:tgtEl>
                                        <p:attrNameLst>
                                          <p:attrName>style.visibility</p:attrName>
                                        </p:attrNameLst>
                                      </p:cBhvr>
                                      <p:to>
                                        <p:strVal val="visible"/>
                                      </p:to>
                                    </p:set>
                                    <p:anim calcmode="lin" valueType="num">
                                      <p:cBhvr additive="base">
                                        <p:cTn id="7" dur="500" fill="hold"/>
                                        <p:tgtEl>
                                          <p:spTgt spid="35020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02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0209">
                                            <p:txEl>
                                              <p:pRg st="3" end="3"/>
                                            </p:txEl>
                                          </p:spTgt>
                                        </p:tgtEl>
                                        <p:attrNameLst>
                                          <p:attrName>style.visibility</p:attrName>
                                        </p:attrNameLst>
                                      </p:cBhvr>
                                      <p:to>
                                        <p:strVal val="visible"/>
                                      </p:to>
                                    </p:set>
                                    <p:anim calcmode="lin" valueType="num">
                                      <p:cBhvr additive="base">
                                        <p:cTn id="13" dur="500" fill="hold"/>
                                        <p:tgtEl>
                                          <p:spTgt spid="35020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020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0209">
                                            <p:txEl>
                                              <p:pRg st="4" end="4"/>
                                            </p:txEl>
                                          </p:spTgt>
                                        </p:tgtEl>
                                        <p:attrNameLst>
                                          <p:attrName>style.visibility</p:attrName>
                                        </p:attrNameLst>
                                      </p:cBhvr>
                                      <p:to>
                                        <p:strVal val="visible"/>
                                      </p:to>
                                    </p:set>
                                    <p:anim calcmode="lin" valueType="num">
                                      <p:cBhvr additive="base">
                                        <p:cTn id="19" dur="500" fill="hold"/>
                                        <p:tgtEl>
                                          <p:spTgt spid="35020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020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0209">
                                            <p:txEl>
                                              <p:pRg st="5" end="5"/>
                                            </p:txEl>
                                          </p:spTgt>
                                        </p:tgtEl>
                                        <p:attrNameLst>
                                          <p:attrName>style.visibility</p:attrName>
                                        </p:attrNameLst>
                                      </p:cBhvr>
                                      <p:to>
                                        <p:strVal val="visible"/>
                                      </p:to>
                                    </p:set>
                                    <p:anim calcmode="lin" valueType="num">
                                      <p:cBhvr additive="base">
                                        <p:cTn id="25" dur="500" fill="hold"/>
                                        <p:tgtEl>
                                          <p:spTgt spid="35020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02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0209">
                                            <p:txEl>
                                              <p:pRg st="6" end="6"/>
                                            </p:txEl>
                                          </p:spTgt>
                                        </p:tgtEl>
                                        <p:attrNameLst>
                                          <p:attrName>style.visibility</p:attrName>
                                        </p:attrNameLst>
                                      </p:cBhvr>
                                      <p:to>
                                        <p:strVal val="visible"/>
                                      </p:to>
                                    </p:set>
                                    <p:anim calcmode="lin" valueType="num">
                                      <p:cBhvr additive="base">
                                        <p:cTn id="31" dur="500" fill="hold"/>
                                        <p:tgtEl>
                                          <p:spTgt spid="35020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020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50209">
                                            <p:txEl>
                                              <p:pRg st="7" end="7"/>
                                            </p:txEl>
                                          </p:spTgt>
                                        </p:tgtEl>
                                        <p:attrNameLst>
                                          <p:attrName>style.visibility</p:attrName>
                                        </p:attrNameLst>
                                      </p:cBhvr>
                                      <p:to>
                                        <p:strVal val="visible"/>
                                      </p:to>
                                    </p:set>
                                    <p:anim calcmode="lin" valueType="num">
                                      <p:cBhvr additive="base">
                                        <p:cTn id="37" dur="500" fill="hold"/>
                                        <p:tgtEl>
                                          <p:spTgt spid="35020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020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50209">
                                            <p:txEl>
                                              <p:pRg st="8" end="8"/>
                                            </p:txEl>
                                          </p:spTgt>
                                        </p:tgtEl>
                                        <p:attrNameLst>
                                          <p:attrName>style.visibility</p:attrName>
                                        </p:attrNameLst>
                                      </p:cBhvr>
                                      <p:to>
                                        <p:strVal val="visible"/>
                                      </p:to>
                                    </p:set>
                                    <p:anim calcmode="lin" valueType="num">
                                      <p:cBhvr additive="base">
                                        <p:cTn id="43" dur="500" fill="hold"/>
                                        <p:tgtEl>
                                          <p:spTgt spid="35020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5020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0209">
                                            <p:txEl>
                                              <p:pRg st="9" end="9"/>
                                            </p:txEl>
                                          </p:spTgt>
                                        </p:tgtEl>
                                        <p:attrNameLst>
                                          <p:attrName>style.visibility</p:attrName>
                                        </p:attrNameLst>
                                      </p:cBhvr>
                                      <p:to>
                                        <p:strVal val="visible"/>
                                      </p:to>
                                    </p:set>
                                    <p:anim calcmode="lin" valueType="num">
                                      <p:cBhvr additive="base">
                                        <p:cTn id="49" dur="500" fill="hold"/>
                                        <p:tgtEl>
                                          <p:spTgt spid="35020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5020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0209">
                                            <p:txEl>
                                              <p:pRg st="10" end="10"/>
                                            </p:txEl>
                                          </p:spTgt>
                                        </p:tgtEl>
                                        <p:attrNameLst>
                                          <p:attrName>style.visibility</p:attrName>
                                        </p:attrNameLst>
                                      </p:cBhvr>
                                      <p:to>
                                        <p:strVal val="visible"/>
                                      </p:to>
                                    </p:set>
                                    <p:anim calcmode="lin" valueType="num">
                                      <p:cBhvr additive="base">
                                        <p:cTn id="55" dur="500" fill="hold"/>
                                        <p:tgtEl>
                                          <p:spTgt spid="350209">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020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09"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846195" y="1676401"/>
            <a:ext cx="7638925" cy="2176704"/>
          </a:xfrm>
        </p:spPr>
        <p:txBody>
          <a:bodyPr>
            <a:normAutofit fontScale="32500" lnSpcReduction="20000"/>
          </a:bodyPr>
          <a:lstStyle/>
          <a:p>
            <a:r>
              <a:rPr lang="zh-CN" altLang="en-US" sz="11200" dirty="0">
                <a:solidFill>
                  <a:srgbClr val="FF0000"/>
                </a:solidFill>
                <a:latin typeface="楷体" panose="02010609060101010101" pitchFamily="49" charset="-122"/>
                <a:ea typeface="楷体" panose="02010609060101010101" pitchFamily="49" charset="-122"/>
              </a:rPr>
              <a:t>（</a:t>
            </a:r>
            <a:r>
              <a:rPr lang="en-US" altLang="zh-CN" sz="11200" dirty="0">
                <a:solidFill>
                  <a:srgbClr val="FF0000"/>
                </a:solidFill>
                <a:latin typeface="楷体" panose="02010609060101010101" pitchFamily="49" charset="-122"/>
                <a:ea typeface="楷体" panose="02010609060101010101" pitchFamily="49" charset="-122"/>
              </a:rPr>
              <a:t>2</a:t>
            </a:r>
            <a:r>
              <a:rPr lang="zh-CN" altLang="en-US" sz="11200" dirty="0">
                <a:solidFill>
                  <a:srgbClr val="FF0000"/>
                </a:solidFill>
                <a:latin typeface="楷体" panose="02010609060101010101" pitchFamily="49" charset="-122"/>
                <a:ea typeface="楷体" panose="02010609060101010101" pitchFamily="49" charset="-122"/>
              </a:rPr>
              <a:t>）意义：</a:t>
            </a:r>
            <a:endParaRPr lang="en-US" altLang="zh-CN" sz="11200" dirty="0">
              <a:solidFill>
                <a:srgbClr val="FF0000"/>
              </a:solidFill>
              <a:latin typeface="楷体" panose="02010609060101010101" pitchFamily="49" charset="-122"/>
              <a:ea typeface="楷体" panose="02010609060101010101" pitchFamily="49" charset="-122"/>
            </a:endParaRPr>
          </a:p>
          <a:p>
            <a:r>
              <a:rPr lang="zh-CN" altLang="en-US" sz="11200" dirty="0">
                <a:latin typeface="楷体" panose="02010609060101010101" pitchFamily="49" charset="-122"/>
                <a:ea typeface="楷体" panose="02010609060101010101" pitchFamily="49" charset="-122"/>
              </a:rPr>
              <a:t>第一，反对直线论和循环论</a:t>
            </a:r>
          </a:p>
          <a:p>
            <a:r>
              <a:rPr lang="zh-CN" altLang="en-US" sz="11200" dirty="0">
                <a:latin typeface="楷体" panose="02010609060101010101" pitchFamily="49" charset="-122"/>
                <a:ea typeface="楷体" panose="02010609060101010101" pitchFamily="49" charset="-122"/>
              </a:rPr>
              <a:t>第二，对我国现代化建设有重要意义。</a:t>
            </a:r>
          </a:p>
          <a:p>
            <a:endParaRPr lang="zh-CN" altLang="en-US"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文本占位符 273410"/>
          <p:cNvSpPr>
            <a:spLocks noGrp="1"/>
          </p:cNvSpPr>
          <p:nvPr>
            <p:ph type="body" idx="4294967295"/>
          </p:nvPr>
        </p:nvSpPr>
        <p:spPr>
          <a:xfrm>
            <a:off x="2377441" y="1524000"/>
            <a:ext cx="6075680" cy="4619625"/>
          </a:xfrm>
        </p:spPr>
        <p:txBody>
          <a:bodyPr/>
          <a:lstStyle/>
          <a:p>
            <a:pPr eaLnBrk="1" hangingPunct="1"/>
            <a:r>
              <a:rPr lang="zh-CN" altLang="en-US" sz="2800" dirty="0"/>
              <a:t>（四）否定之否定规律的特殊性</a:t>
            </a:r>
          </a:p>
          <a:p>
            <a:pPr eaLnBrk="1" hangingPunct="1"/>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否定方式的特殊性</a:t>
            </a:r>
          </a:p>
          <a:p>
            <a:pPr eaLnBrk="1" hangingPunct="1"/>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前进中的复归</a:t>
            </a:r>
          </a:p>
          <a:p>
            <a:pPr eaLnBrk="1" hangingPunct="1"/>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前进中的倒退。</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1233">
                                            <p:txEl>
                                              <p:pRg st="0" end="0"/>
                                            </p:txEl>
                                          </p:spTgt>
                                        </p:tgtEl>
                                        <p:attrNameLst>
                                          <p:attrName>style.visibility</p:attrName>
                                        </p:attrNameLst>
                                      </p:cBhvr>
                                      <p:to>
                                        <p:strVal val="visible"/>
                                      </p:to>
                                    </p:set>
                                    <p:animEffect transition="in" filter="fade">
                                      <p:cBhvr>
                                        <p:cTn id="7" dur="1000"/>
                                        <p:tgtEl>
                                          <p:spTgt spid="351233">
                                            <p:txEl>
                                              <p:pRg st="0" end="0"/>
                                            </p:txEl>
                                          </p:spTgt>
                                        </p:tgtEl>
                                      </p:cBhvr>
                                    </p:animEffect>
                                    <p:anim calcmode="lin" valueType="num">
                                      <p:cBhvr>
                                        <p:cTn id="8" dur="1000" fill="hold"/>
                                        <p:tgtEl>
                                          <p:spTgt spid="35123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12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1233">
                                            <p:txEl>
                                              <p:pRg st="1" end="1"/>
                                            </p:txEl>
                                          </p:spTgt>
                                        </p:tgtEl>
                                        <p:attrNameLst>
                                          <p:attrName>style.visibility</p:attrName>
                                        </p:attrNameLst>
                                      </p:cBhvr>
                                      <p:to>
                                        <p:strVal val="visible"/>
                                      </p:to>
                                    </p:set>
                                    <p:animEffect transition="in" filter="fade">
                                      <p:cBhvr>
                                        <p:cTn id="14" dur="1000"/>
                                        <p:tgtEl>
                                          <p:spTgt spid="351233">
                                            <p:txEl>
                                              <p:pRg st="1" end="1"/>
                                            </p:txEl>
                                          </p:spTgt>
                                        </p:tgtEl>
                                      </p:cBhvr>
                                    </p:animEffect>
                                    <p:anim calcmode="lin" valueType="num">
                                      <p:cBhvr>
                                        <p:cTn id="15" dur="1000" fill="hold"/>
                                        <p:tgtEl>
                                          <p:spTgt spid="35123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5123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51233">
                                            <p:txEl>
                                              <p:pRg st="2" end="2"/>
                                            </p:txEl>
                                          </p:spTgt>
                                        </p:tgtEl>
                                        <p:attrNameLst>
                                          <p:attrName>style.visibility</p:attrName>
                                        </p:attrNameLst>
                                      </p:cBhvr>
                                      <p:to>
                                        <p:strVal val="visible"/>
                                      </p:to>
                                    </p:set>
                                    <p:animEffect transition="in" filter="fade">
                                      <p:cBhvr>
                                        <p:cTn id="21" dur="1000"/>
                                        <p:tgtEl>
                                          <p:spTgt spid="351233">
                                            <p:txEl>
                                              <p:pRg st="2" end="2"/>
                                            </p:txEl>
                                          </p:spTgt>
                                        </p:tgtEl>
                                      </p:cBhvr>
                                    </p:animEffect>
                                    <p:anim calcmode="lin" valueType="num">
                                      <p:cBhvr>
                                        <p:cTn id="22" dur="1000" fill="hold"/>
                                        <p:tgtEl>
                                          <p:spTgt spid="35123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5123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51233">
                                            <p:txEl>
                                              <p:pRg st="3" end="3"/>
                                            </p:txEl>
                                          </p:spTgt>
                                        </p:tgtEl>
                                        <p:attrNameLst>
                                          <p:attrName>style.visibility</p:attrName>
                                        </p:attrNameLst>
                                      </p:cBhvr>
                                      <p:to>
                                        <p:strVal val="visible"/>
                                      </p:to>
                                    </p:set>
                                    <p:animEffect transition="in" filter="fade">
                                      <p:cBhvr>
                                        <p:cTn id="28" dur="1000"/>
                                        <p:tgtEl>
                                          <p:spTgt spid="351233">
                                            <p:txEl>
                                              <p:pRg st="3" end="3"/>
                                            </p:txEl>
                                          </p:spTgt>
                                        </p:tgtEl>
                                      </p:cBhvr>
                                    </p:animEffect>
                                    <p:anim calcmode="lin" valueType="num">
                                      <p:cBhvr>
                                        <p:cTn id="29" dur="1000" fill="hold"/>
                                        <p:tgtEl>
                                          <p:spTgt spid="35123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5123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3"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2865120" y="2070558"/>
            <a:ext cx="8418037" cy="1621509"/>
          </a:xfrm>
        </p:spPr>
        <p:txBody>
          <a:bodyPr/>
          <a:lstStyle/>
          <a:p>
            <a:r>
              <a:rPr kumimoji="0" lang="zh-CN" altLang="en-US" sz="4000" b="1" i="0" u="none" strike="noStrike" kern="1200" cap="none" spc="0" normalizeH="0" baseline="0" noProof="0" dirty="0">
                <a:ln>
                  <a:noFill/>
                </a:ln>
                <a:solidFill>
                  <a:srgbClr val="F62E06"/>
                </a:solidFill>
                <a:effectLst/>
                <a:uLnTx/>
                <a:uFillTx/>
                <a:latin typeface="Arial" panose="020B0604020202020204"/>
                <a:ea typeface="微软雅黑" panose="020B0503020204020204" pitchFamily="34" charset="-122"/>
                <a:cs typeface="+mn-cs"/>
              </a:rPr>
              <a:t>第四节：唯物辩证法的基本范畴</a:t>
            </a:r>
            <a:endParaRPr lang="zh-CN" altLang="en-US" dirty="0"/>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矩形 165889"/>
          <p:cNvSpPr>
            <a:spLocks noChangeArrowheads="1"/>
          </p:cNvSpPr>
          <p:nvPr/>
        </p:nvSpPr>
        <p:spPr bwMode="auto">
          <a:xfrm>
            <a:off x="3802063" y="541339"/>
            <a:ext cx="3046412" cy="579437"/>
          </a:xfrm>
          <a:prstGeom prst="rect">
            <a:avLst/>
          </a:prstGeom>
          <a:noFill/>
          <a:ln w="12700">
            <a:noFill/>
            <a:miter lim="800000"/>
          </a:ln>
        </p:spPr>
        <p:txBody>
          <a:bodyPr>
            <a:spAutoFit/>
          </a:bodyPr>
          <a:lstStyle/>
          <a:p>
            <a:r>
              <a:rPr lang="zh-CN" altLang="en-US" sz="3200" b="1">
                <a:solidFill>
                  <a:srgbClr val="006600"/>
                </a:solidFill>
                <a:latin typeface="黑体" panose="02010609060101010101" pitchFamily="49" charset="-122"/>
                <a:ea typeface="黑体" panose="02010609060101010101" pitchFamily="49" charset="-122"/>
              </a:rPr>
              <a:t>一、原因和结果</a:t>
            </a:r>
            <a:endParaRPr lang="zh-CN" altLang="en-US">
              <a:solidFill>
                <a:srgbClr val="006600"/>
              </a:solidFill>
              <a:latin typeface="黑体" panose="02010609060101010101" pitchFamily="49" charset="-122"/>
              <a:ea typeface="黑体" panose="02010609060101010101" pitchFamily="49" charset="-122"/>
            </a:endParaRPr>
          </a:p>
        </p:txBody>
      </p:sp>
      <p:sp>
        <p:nvSpPr>
          <p:cNvPr id="165891" name="文本框 165890"/>
          <p:cNvSpPr txBox="1"/>
          <p:nvPr/>
        </p:nvSpPr>
        <p:spPr>
          <a:xfrm>
            <a:off x="2667000" y="1295401"/>
            <a:ext cx="6858000" cy="2145780"/>
          </a:xfrm>
          <a:prstGeom prst="rect">
            <a:avLst/>
          </a:prstGeom>
          <a:noFill/>
          <a:ln w="9525">
            <a:noFill/>
          </a:ln>
        </p:spPr>
        <p:txBody>
          <a:bodyPr>
            <a:spAutoFit/>
          </a:bodyPr>
          <a:lstStyle/>
          <a:p>
            <a:pPr>
              <a:lnSpc>
                <a:spcPct val="110000"/>
              </a:lnSpc>
              <a:spcBef>
                <a:spcPct val="50000"/>
              </a:spcBef>
              <a:defRPr/>
            </a:pPr>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原因和结果的含义及其特征</a:t>
            </a:r>
          </a:p>
          <a:p>
            <a:pPr>
              <a:lnSpc>
                <a:spcPct val="110000"/>
              </a:lnSpc>
              <a:spcBef>
                <a:spcPct val="50000"/>
              </a:spcBef>
              <a:defRPr/>
            </a:pP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）因果联系的本质是引起和被引起的关系。引起某种现象的现象是原因，被某种现象引起的现象是结果。</a:t>
            </a:r>
            <a:endPar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endParaRPr>
          </a:p>
        </p:txBody>
      </p:sp>
      <p:pic>
        <p:nvPicPr>
          <p:cNvPr id="165892" name="图片 165891" descr="风吹草动1"/>
          <p:cNvPicPr>
            <a:picLocks noChangeAspect="1"/>
          </p:cNvPicPr>
          <p:nvPr/>
        </p:nvPicPr>
        <p:blipFill>
          <a:blip r:embed="rId2"/>
          <a:srcRect t="1154" r="5476" b="6581"/>
          <a:stretch>
            <a:fillRect/>
          </a:stretch>
        </p:blipFill>
        <p:spPr bwMode="auto">
          <a:xfrm>
            <a:off x="1524000" y="3962400"/>
            <a:ext cx="3276600" cy="2438400"/>
          </a:xfrm>
          <a:prstGeom prst="rect">
            <a:avLst/>
          </a:prstGeom>
          <a:noFill/>
          <a:ln w="9525">
            <a:solidFill>
              <a:srgbClr val="E5E5FF"/>
            </a:solidFill>
            <a:miter lim="800000"/>
            <a:headEnd/>
            <a:tailEnd/>
          </a:ln>
        </p:spPr>
      </p:pic>
      <p:pic>
        <p:nvPicPr>
          <p:cNvPr id="165893" name="图片 165892" descr="各行各业"/>
          <p:cNvPicPr>
            <a:picLocks noChangeAspect="1"/>
          </p:cNvPicPr>
          <p:nvPr/>
        </p:nvPicPr>
        <p:blipFill>
          <a:blip r:embed="rId3"/>
          <a:srcRect l="1755" r="1755"/>
          <a:stretch>
            <a:fillRect/>
          </a:stretch>
        </p:blipFill>
        <p:spPr bwMode="auto">
          <a:xfrm>
            <a:off x="5638800" y="3962400"/>
            <a:ext cx="3048000" cy="2438400"/>
          </a:xfrm>
          <a:prstGeom prst="rect">
            <a:avLst/>
          </a:prstGeom>
          <a:noFill/>
          <a:ln w="9525">
            <a:solidFill>
              <a:srgbClr val="FFFFCC"/>
            </a:solidFill>
            <a:miter lim="800000"/>
            <a:headEnd/>
            <a:tailEnd/>
          </a:ln>
        </p:spPr>
      </p:pic>
      <p:sp>
        <p:nvSpPr>
          <p:cNvPr id="165894" name="文本框 165893"/>
          <p:cNvSpPr txBox="1"/>
          <p:nvPr/>
        </p:nvSpPr>
        <p:spPr>
          <a:xfrm>
            <a:off x="3354388" y="6176963"/>
            <a:ext cx="16002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风吹草动</a:t>
            </a:r>
          </a:p>
        </p:txBody>
      </p:sp>
      <p:sp>
        <p:nvSpPr>
          <p:cNvPr id="165895" name="文本框 165894"/>
          <p:cNvSpPr txBox="1"/>
          <p:nvPr/>
        </p:nvSpPr>
        <p:spPr>
          <a:xfrm>
            <a:off x="7316788" y="6176963"/>
            <a:ext cx="15240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熟能生巧</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5891"/>
                                        </p:tgtEl>
                                        <p:attrNameLst>
                                          <p:attrName>style.visibility</p:attrName>
                                        </p:attrNameLst>
                                      </p:cBhvr>
                                      <p:to>
                                        <p:strVal val="visible"/>
                                      </p:to>
                                    </p:set>
                                    <p:animEffect transition="in" filter="dissolve">
                                      <p:cBhvr>
                                        <p:cTn id="7" dur="500"/>
                                        <p:tgtEl>
                                          <p:spTgt spid="165891"/>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65892"/>
                                        </p:tgtEl>
                                        <p:attrNameLst>
                                          <p:attrName>style.visibility</p:attrName>
                                        </p:attrNameLst>
                                      </p:cBhvr>
                                      <p:to>
                                        <p:strVal val="visible"/>
                                      </p:to>
                                    </p:set>
                                    <p:animEffect transition="in" filter="slide(fromLeft)">
                                      <p:cBhvr>
                                        <p:cTn id="11" dur="500"/>
                                        <p:tgtEl>
                                          <p:spTgt spid="165892"/>
                                        </p:tgtEl>
                                      </p:cBhvr>
                                    </p:animEffect>
                                  </p:childTnLst>
                                </p:cTn>
                              </p:par>
                            </p:childTnLst>
                          </p:cTn>
                        </p:par>
                        <p:par>
                          <p:cTn id="12" fill="hold">
                            <p:stCondLst>
                              <p:cond delay="1000"/>
                            </p:stCondLst>
                            <p:childTnLst>
                              <p:par>
                                <p:cTn id="13" presetID="17" presetClass="entr" presetSubtype="10" fill="hold" grpId="0" nodeType="afterEffect">
                                  <p:stCondLst>
                                    <p:cond delay="0"/>
                                  </p:stCondLst>
                                  <p:childTnLst>
                                    <p:set>
                                      <p:cBhvr>
                                        <p:cTn id="14" dur="1" fill="hold">
                                          <p:stCondLst>
                                            <p:cond delay="0"/>
                                          </p:stCondLst>
                                        </p:cTn>
                                        <p:tgtEl>
                                          <p:spTgt spid="165894"/>
                                        </p:tgtEl>
                                        <p:attrNameLst>
                                          <p:attrName>style.visibility</p:attrName>
                                        </p:attrNameLst>
                                      </p:cBhvr>
                                      <p:to>
                                        <p:strVal val="visible"/>
                                      </p:to>
                                    </p:set>
                                    <p:anim calcmode="lin" valueType="num">
                                      <p:cBhvr>
                                        <p:cTn id="15" dur="500" fill="hold"/>
                                        <p:tgtEl>
                                          <p:spTgt spid="165894"/>
                                        </p:tgtEl>
                                        <p:attrNameLst>
                                          <p:attrName>ppt_w</p:attrName>
                                        </p:attrNameLst>
                                      </p:cBhvr>
                                      <p:tavLst>
                                        <p:tav tm="0">
                                          <p:val>
                                            <p:fltVal val="0"/>
                                          </p:val>
                                        </p:tav>
                                        <p:tav tm="100000">
                                          <p:val>
                                            <p:strVal val="#ppt_w"/>
                                          </p:val>
                                        </p:tav>
                                      </p:tavLst>
                                    </p:anim>
                                    <p:anim calcmode="lin" valueType="num">
                                      <p:cBhvr>
                                        <p:cTn id="16" dur="500" fill="hold"/>
                                        <p:tgtEl>
                                          <p:spTgt spid="165894"/>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2" presetClass="entr" presetSubtype="2" fill="hold" nodeType="afterEffect">
                                  <p:stCondLst>
                                    <p:cond delay="0"/>
                                  </p:stCondLst>
                                  <p:childTnLst>
                                    <p:set>
                                      <p:cBhvr>
                                        <p:cTn id="19" dur="1" fill="hold">
                                          <p:stCondLst>
                                            <p:cond delay="0"/>
                                          </p:stCondLst>
                                        </p:cTn>
                                        <p:tgtEl>
                                          <p:spTgt spid="165893"/>
                                        </p:tgtEl>
                                        <p:attrNameLst>
                                          <p:attrName>style.visibility</p:attrName>
                                        </p:attrNameLst>
                                      </p:cBhvr>
                                      <p:to>
                                        <p:strVal val="visible"/>
                                      </p:to>
                                    </p:set>
                                    <p:animEffect transition="in" filter="slide(fromRight)">
                                      <p:cBhvr>
                                        <p:cTn id="20" dur="500"/>
                                        <p:tgtEl>
                                          <p:spTgt spid="165893"/>
                                        </p:tgtEl>
                                      </p:cBhvr>
                                    </p:animEffect>
                                  </p:childTnLst>
                                </p:cTn>
                              </p:par>
                            </p:childTnLst>
                          </p:cTn>
                        </p:par>
                        <p:par>
                          <p:cTn id="21" fill="hold">
                            <p:stCondLst>
                              <p:cond delay="2000"/>
                            </p:stCondLst>
                            <p:childTnLst>
                              <p:par>
                                <p:cTn id="22" presetID="17" presetClass="entr" presetSubtype="10" fill="hold" grpId="0" nodeType="afterEffect">
                                  <p:stCondLst>
                                    <p:cond delay="0"/>
                                  </p:stCondLst>
                                  <p:childTnLst>
                                    <p:set>
                                      <p:cBhvr>
                                        <p:cTn id="23" dur="1" fill="hold">
                                          <p:stCondLst>
                                            <p:cond delay="0"/>
                                          </p:stCondLst>
                                        </p:cTn>
                                        <p:tgtEl>
                                          <p:spTgt spid="165895"/>
                                        </p:tgtEl>
                                        <p:attrNameLst>
                                          <p:attrName>style.visibility</p:attrName>
                                        </p:attrNameLst>
                                      </p:cBhvr>
                                      <p:to>
                                        <p:strVal val="visible"/>
                                      </p:to>
                                    </p:set>
                                    <p:anim calcmode="lin" valueType="num">
                                      <p:cBhvr>
                                        <p:cTn id="24" dur="500" fill="hold"/>
                                        <p:tgtEl>
                                          <p:spTgt spid="165895"/>
                                        </p:tgtEl>
                                        <p:attrNameLst>
                                          <p:attrName>ppt_w</p:attrName>
                                        </p:attrNameLst>
                                      </p:cBhvr>
                                      <p:tavLst>
                                        <p:tav tm="0">
                                          <p:val>
                                            <p:fltVal val="0"/>
                                          </p:val>
                                        </p:tav>
                                        <p:tav tm="100000">
                                          <p:val>
                                            <p:strVal val="#ppt_w"/>
                                          </p:val>
                                        </p:tav>
                                      </p:tavLst>
                                    </p:anim>
                                    <p:anim calcmode="lin" valueType="num">
                                      <p:cBhvr>
                                        <p:cTn id="25" dur="500" fill="hold"/>
                                        <p:tgtEl>
                                          <p:spTgt spid="16589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4" grpId="0"/>
      <p:bldP spid="165895"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5" name="图片 166914" descr="打雷"/>
          <p:cNvPicPr>
            <a:picLocks noChangeAspect="1"/>
          </p:cNvPicPr>
          <p:nvPr/>
        </p:nvPicPr>
        <p:blipFill>
          <a:blip r:embed="rId2"/>
          <a:srcRect l="13370" t="26093" r="6044" b="5862"/>
          <a:stretch>
            <a:fillRect/>
          </a:stretch>
        </p:blipFill>
        <p:spPr bwMode="auto">
          <a:xfrm>
            <a:off x="2439988" y="3271838"/>
            <a:ext cx="3733800" cy="2667000"/>
          </a:xfrm>
          <a:prstGeom prst="rect">
            <a:avLst/>
          </a:prstGeom>
          <a:noFill/>
          <a:ln w="9525">
            <a:solidFill>
              <a:srgbClr val="FFFF00"/>
            </a:solidFill>
            <a:miter lim="800000"/>
            <a:headEnd/>
            <a:tailEnd/>
          </a:ln>
        </p:spPr>
      </p:pic>
      <p:pic>
        <p:nvPicPr>
          <p:cNvPr id="166916" name="图片 166915" descr="闪电１"/>
          <p:cNvPicPr>
            <a:picLocks noChangeAspect="1"/>
          </p:cNvPicPr>
          <p:nvPr/>
        </p:nvPicPr>
        <p:blipFill>
          <a:blip r:embed="rId3"/>
          <a:srcRect l="7509" t="23334" r="7509" b="5556"/>
          <a:stretch>
            <a:fillRect/>
          </a:stretch>
        </p:blipFill>
        <p:spPr bwMode="auto">
          <a:xfrm>
            <a:off x="6173788" y="3586163"/>
            <a:ext cx="3505200" cy="2667000"/>
          </a:xfrm>
          <a:prstGeom prst="rect">
            <a:avLst/>
          </a:prstGeom>
          <a:noFill/>
          <a:ln w="9525">
            <a:solidFill>
              <a:srgbClr val="FFFF00"/>
            </a:solidFill>
            <a:miter lim="800000"/>
            <a:headEnd/>
            <a:tailEnd/>
          </a:ln>
        </p:spPr>
      </p:pic>
      <p:sp>
        <p:nvSpPr>
          <p:cNvPr id="166917" name="文本框 166916"/>
          <p:cNvSpPr txBox="1">
            <a:spLocks noChangeArrowheads="1"/>
          </p:cNvSpPr>
          <p:nvPr/>
        </p:nvSpPr>
        <p:spPr bwMode="auto">
          <a:xfrm>
            <a:off x="3659188" y="6253163"/>
            <a:ext cx="1447800" cy="519112"/>
          </a:xfrm>
          <a:prstGeom prst="rect">
            <a:avLst/>
          </a:prstGeom>
          <a:noFill/>
          <a:ln w="9525">
            <a:noFill/>
            <a:miter lim="800000"/>
          </a:ln>
        </p:spPr>
        <p:txBody>
          <a:bodyPr>
            <a:spAutoFit/>
          </a:bodyPr>
          <a:lstStyle/>
          <a:p>
            <a:pPr>
              <a:spcBef>
                <a:spcPct val="50000"/>
              </a:spcBef>
            </a:pPr>
            <a:r>
              <a:rPr lang="zh-CN" altLang="en-US" sz="2800" b="1">
                <a:latin typeface="Times New Roman" panose="02020603050405020304" pitchFamily="18" charset="0"/>
                <a:ea typeface="方正大黑简体"/>
                <a:cs typeface="方正大黑简体"/>
              </a:rPr>
              <a:t>打  雷</a:t>
            </a:r>
            <a:endParaRPr lang="zh-CN" altLang="en-US"/>
          </a:p>
        </p:txBody>
      </p:sp>
      <p:sp>
        <p:nvSpPr>
          <p:cNvPr id="166918" name="文本框 166917"/>
          <p:cNvSpPr txBox="1">
            <a:spLocks noChangeArrowheads="1"/>
          </p:cNvSpPr>
          <p:nvPr/>
        </p:nvSpPr>
        <p:spPr bwMode="auto">
          <a:xfrm>
            <a:off x="7316788" y="6253163"/>
            <a:ext cx="1447800" cy="519112"/>
          </a:xfrm>
          <a:prstGeom prst="rect">
            <a:avLst/>
          </a:prstGeom>
          <a:noFill/>
          <a:ln w="9525">
            <a:noFill/>
            <a:miter lim="800000"/>
          </a:ln>
        </p:spPr>
        <p:txBody>
          <a:bodyPr>
            <a:spAutoFit/>
          </a:bodyPr>
          <a:lstStyle/>
          <a:p>
            <a:pPr>
              <a:spcBef>
                <a:spcPct val="50000"/>
              </a:spcBef>
            </a:pPr>
            <a:r>
              <a:rPr lang="zh-CN" altLang="en-US" sz="2800" b="1">
                <a:latin typeface="Times New Roman" panose="02020603050405020304" pitchFamily="18" charset="0"/>
                <a:ea typeface="方正大黑简体"/>
                <a:cs typeface="方正大黑简体"/>
              </a:rPr>
              <a:t>闪  电</a:t>
            </a:r>
            <a:endParaRPr lang="zh-CN" altLang="en-US"/>
          </a:p>
        </p:txBody>
      </p:sp>
      <p:sp>
        <p:nvSpPr>
          <p:cNvPr id="340998" name="矩形 166918"/>
          <p:cNvSpPr>
            <a:spLocks noChangeArrowheads="1"/>
          </p:cNvSpPr>
          <p:nvPr/>
        </p:nvSpPr>
        <p:spPr bwMode="auto">
          <a:xfrm>
            <a:off x="1889760" y="1706880"/>
            <a:ext cx="7376160" cy="1015663"/>
          </a:xfrm>
          <a:prstGeom prst="rect">
            <a:avLst/>
          </a:prstGeom>
          <a:noFill/>
          <a:ln w="12700">
            <a:noFill/>
            <a:miter lim="800000"/>
          </a:ln>
        </p:spPr>
        <p:txBody>
          <a:bodyPr wrap="square">
            <a:spAutoFit/>
          </a:bodyPr>
          <a:lstStyle/>
          <a:p>
            <a:r>
              <a:rPr lang="zh-CN" altLang="en-US" sz="3200" b="1" dirty="0">
                <a:latin typeface="Times New Roman" panose="02020603050405020304" pitchFamily="18" charset="0"/>
                <a:ea typeface="黑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）原因和结果有一个显著特征：即前因后果，但，在此之后，不等于由此之故。</a:t>
            </a:r>
            <a:endParaRPr lang="zh-CN" altLang="en-US" sz="2800" dirty="0">
              <a:latin typeface="楷体" panose="02010609060101010101" pitchFamily="49" charset="-122"/>
              <a:ea typeface="楷体" panose="02010609060101010101" pitchFamily="49" charset="-12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66915"/>
                                        </p:tgtEl>
                                        <p:attrNameLst>
                                          <p:attrName>style.visibility</p:attrName>
                                        </p:attrNameLst>
                                      </p:cBhvr>
                                      <p:to>
                                        <p:strVal val="visible"/>
                                      </p:to>
                                    </p:set>
                                    <p:animEffect transition="in" filter="slide(fromRight)">
                                      <p:cBhvr>
                                        <p:cTn id="7" dur="500"/>
                                        <p:tgtEl>
                                          <p:spTgt spid="166915"/>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166917"/>
                                        </p:tgtEl>
                                        <p:attrNameLst>
                                          <p:attrName>style.visibility</p:attrName>
                                        </p:attrNameLst>
                                      </p:cBhvr>
                                      <p:to>
                                        <p:strVal val="visible"/>
                                      </p:to>
                                    </p:set>
                                    <p:anim calcmode="lin" valueType="num">
                                      <p:cBhvr>
                                        <p:cTn id="11" dur="500" fill="hold"/>
                                        <p:tgtEl>
                                          <p:spTgt spid="166917"/>
                                        </p:tgtEl>
                                        <p:attrNameLst>
                                          <p:attrName>ppt_w</p:attrName>
                                        </p:attrNameLst>
                                      </p:cBhvr>
                                      <p:tavLst>
                                        <p:tav tm="0">
                                          <p:val>
                                            <p:fltVal val="0"/>
                                          </p:val>
                                        </p:tav>
                                        <p:tav tm="100000">
                                          <p:val>
                                            <p:strVal val="#ppt_w"/>
                                          </p:val>
                                        </p:tav>
                                      </p:tavLst>
                                    </p:anim>
                                    <p:anim calcmode="lin" valueType="num">
                                      <p:cBhvr>
                                        <p:cTn id="12" dur="500" fill="hold"/>
                                        <p:tgtEl>
                                          <p:spTgt spid="16691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166916"/>
                                        </p:tgtEl>
                                        <p:attrNameLst>
                                          <p:attrName>style.visibility</p:attrName>
                                        </p:attrNameLst>
                                      </p:cBhvr>
                                      <p:to>
                                        <p:strVal val="visible"/>
                                      </p:to>
                                    </p:set>
                                    <p:animEffect transition="in" filter="slide(fromLeft)">
                                      <p:cBhvr>
                                        <p:cTn id="16" dur="500"/>
                                        <p:tgtEl>
                                          <p:spTgt spid="166916"/>
                                        </p:tgtEl>
                                      </p:cBhvr>
                                    </p:animEffect>
                                  </p:childTnLst>
                                </p:cTn>
                              </p:par>
                            </p:childTnLst>
                          </p:cTn>
                        </p:par>
                        <p:par>
                          <p:cTn id="17" fill="hold">
                            <p:stCondLst>
                              <p:cond delay="1500"/>
                            </p:stCondLst>
                            <p:childTnLst>
                              <p:par>
                                <p:cTn id="18" presetID="17" presetClass="entr" presetSubtype="10" fill="hold" grpId="0" nodeType="afterEffect">
                                  <p:stCondLst>
                                    <p:cond delay="0"/>
                                  </p:stCondLst>
                                  <p:childTnLst>
                                    <p:set>
                                      <p:cBhvr>
                                        <p:cTn id="19" dur="1" fill="hold">
                                          <p:stCondLst>
                                            <p:cond delay="0"/>
                                          </p:stCondLst>
                                        </p:cTn>
                                        <p:tgtEl>
                                          <p:spTgt spid="166918"/>
                                        </p:tgtEl>
                                        <p:attrNameLst>
                                          <p:attrName>style.visibility</p:attrName>
                                        </p:attrNameLst>
                                      </p:cBhvr>
                                      <p:to>
                                        <p:strVal val="visible"/>
                                      </p:to>
                                    </p:set>
                                    <p:anim calcmode="lin" valueType="num">
                                      <p:cBhvr>
                                        <p:cTn id="20" dur="500" fill="hold"/>
                                        <p:tgtEl>
                                          <p:spTgt spid="166918"/>
                                        </p:tgtEl>
                                        <p:attrNameLst>
                                          <p:attrName>ppt_w</p:attrName>
                                        </p:attrNameLst>
                                      </p:cBhvr>
                                      <p:tavLst>
                                        <p:tav tm="0">
                                          <p:val>
                                            <p:fltVal val="0"/>
                                          </p:val>
                                        </p:tav>
                                        <p:tav tm="100000">
                                          <p:val>
                                            <p:strVal val="#ppt_w"/>
                                          </p:val>
                                        </p:tav>
                                      </p:tavLst>
                                    </p:anim>
                                    <p:anim calcmode="lin" valueType="num">
                                      <p:cBhvr>
                                        <p:cTn id="21" dur="500" fill="hold"/>
                                        <p:tgtEl>
                                          <p:spTgt spid="1669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p:bldP spid="166918"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矩形 167937"/>
          <p:cNvSpPr>
            <a:spLocks noChangeArrowheads="1"/>
          </p:cNvSpPr>
          <p:nvPr/>
        </p:nvSpPr>
        <p:spPr bwMode="auto">
          <a:xfrm>
            <a:off x="3276600" y="862014"/>
            <a:ext cx="4673600" cy="579437"/>
          </a:xfrm>
          <a:prstGeom prst="rect">
            <a:avLst/>
          </a:prstGeom>
          <a:noFill/>
          <a:ln w="12700">
            <a:noFill/>
            <a:miter lim="800000"/>
          </a:ln>
        </p:spPr>
        <p:txBody>
          <a:bodyPr wrap="none">
            <a:spAutoFit/>
          </a:bodyPr>
          <a:lstStyle/>
          <a:p>
            <a:r>
              <a:rPr lang="en-US" altLang="zh-CN" sz="3200" b="1">
                <a:solidFill>
                  <a:srgbClr val="006600"/>
                </a:solidFill>
                <a:latin typeface="黑体" panose="02010609060101010101" pitchFamily="49" charset="-122"/>
                <a:ea typeface="黑体" panose="02010609060101010101" pitchFamily="49" charset="-122"/>
              </a:rPr>
              <a:t>2.</a:t>
            </a:r>
            <a:r>
              <a:rPr lang="zh-CN" altLang="en-US" sz="3200" b="1">
                <a:solidFill>
                  <a:srgbClr val="006600"/>
                </a:solidFill>
                <a:latin typeface="黑体" panose="02010609060101010101" pitchFamily="49" charset="-122"/>
                <a:ea typeface="黑体" panose="02010609060101010101" pitchFamily="49" charset="-122"/>
              </a:rPr>
              <a:t>原因和结果的辩证关系</a:t>
            </a:r>
            <a:endParaRPr lang="zh-CN" altLang="en-US" sz="3200">
              <a:solidFill>
                <a:srgbClr val="006600"/>
              </a:solidFill>
              <a:latin typeface="黑体" panose="02010609060101010101" pitchFamily="49" charset="-122"/>
              <a:ea typeface="黑体" panose="02010609060101010101" pitchFamily="49" charset="-122"/>
            </a:endParaRPr>
          </a:p>
        </p:txBody>
      </p:sp>
      <p:sp>
        <p:nvSpPr>
          <p:cNvPr id="342018" name="矩形 167938"/>
          <p:cNvSpPr>
            <a:spLocks noChangeArrowheads="1"/>
          </p:cNvSpPr>
          <p:nvPr/>
        </p:nvSpPr>
        <p:spPr bwMode="auto">
          <a:xfrm>
            <a:off x="2667000" y="1524001"/>
            <a:ext cx="6858000" cy="1323439"/>
          </a:xfrm>
          <a:prstGeom prst="rect">
            <a:avLst/>
          </a:prstGeom>
          <a:noFill/>
          <a:ln w="12700">
            <a:noFill/>
            <a:miter lim="800000"/>
          </a:ln>
        </p:spPr>
        <p:txBody>
          <a:bodyPr>
            <a:spAutoFit/>
          </a:bodyPr>
          <a:lstStyle/>
          <a:p>
            <a:pPr algn="just"/>
            <a:r>
              <a:rPr lang="zh-CN" altLang="en-US" sz="3200" b="1" dirty="0">
                <a:latin typeface="Times New Roman" panose="02020603050405020304" pitchFamily="18" charset="0"/>
                <a:ea typeface="ˎ̥"/>
                <a:cs typeface="ˎ̥"/>
              </a:rPr>
              <a:t> </a:t>
            </a:r>
            <a:r>
              <a:rPr lang="zh-CN" altLang="en-US" sz="3200" b="1" dirty="0">
                <a:latin typeface="楷体" panose="02010609060101010101" pitchFamily="49" charset="-122"/>
                <a:ea typeface="楷体" panose="02010609060101010101" pitchFamily="49" charset="-122"/>
                <a:cs typeface="ˎ̥"/>
              </a:rPr>
              <a:t>（</a:t>
            </a:r>
            <a:r>
              <a:rPr lang="en-US" altLang="zh-CN" sz="3200" b="1" dirty="0">
                <a:latin typeface="楷体" panose="02010609060101010101" pitchFamily="49" charset="-122"/>
                <a:ea typeface="楷体" panose="02010609060101010101" pitchFamily="49" charset="-122"/>
                <a:cs typeface="ˎ̥"/>
              </a:rPr>
              <a:t>1</a:t>
            </a:r>
            <a:r>
              <a:rPr lang="zh-CN" altLang="en-US" sz="3200" b="1" dirty="0">
                <a:latin typeface="楷体" panose="02010609060101010101" pitchFamily="49" charset="-122"/>
                <a:ea typeface="楷体" panose="02010609060101010101" pitchFamily="49" charset="-122"/>
                <a:cs typeface="ˎ̥"/>
              </a:rPr>
              <a:t>）</a:t>
            </a:r>
            <a:r>
              <a:rPr lang="zh-CN" altLang="en-US" sz="2400" b="1" dirty="0">
                <a:latin typeface="楷体" panose="02010609060101010101" pitchFamily="49" charset="-122"/>
                <a:ea typeface="楷体" panose="02010609060101010101" pitchFamily="49" charset="-122"/>
                <a:cs typeface="楷体_GB2312"/>
              </a:rPr>
              <a:t>客观世界的因果联系是辩证的，两者的区别既是确定的又是不确定的，它们一定条件下相互转化 。</a:t>
            </a:r>
            <a:endParaRPr lang="zh-CN" altLang="en-US" dirty="0">
              <a:latin typeface="楷体" panose="02010609060101010101" pitchFamily="49" charset="-122"/>
              <a:ea typeface="楷体" panose="02010609060101010101" pitchFamily="49" charset="-122"/>
              <a:cs typeface="楷体_GB2312"/>
            </a:endParaRPr>
          </a:p>
        </p:txBody>
      </p:sp>
      <p:sp>
        <p:nvSpPr>
          <p:cNvPr id="342019" name="矩形 167939"/>
          <p:cNvSpPr>
            <a:spLocks noChangeArrowheads="1"/>
          </p:cNvSpPr>
          <p:nvPr/>
        </p:nvSpPr>
        <p:spPr bwMode="auto">
          <a:xfrm flipV="1">
            <a:off x="3276600" y="1524000"/>
            <a:ext cx="4495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67941" name="文本框 167940"/>
          <p:cNvSpPr txBox="1"/>
          <p:nvPr/>
        </p:nvSpPr>
        <p:spPr>
          <a:xfrm>
            <a:off x="5029200" y="2667000"/>
            <a:ext cx="4495800" cy="3460750"/>
          </a:xfrm>
          <a:prstGeom prst="rect">
            <a:avLst/>
          </a:prstGeom>
          <a:noFill/>
          <a:ln w="9525" cap="flat" cmpd="sng">
            <a:solidFill>
              <a:srgbClr val="FFFFFF"/>
            </a:solidFill>
            <a:prstDash val="solid"/>
            <a:miter/>
            <a:headEnd type="none" w="med" len="med"/>
            <a:tailEnd type="none" w="med" len="med"/>
          </a:ln>
        </p:spPr>
        <p:txBody>
          <a:bodyPr>
            <a:spAutoFit/>
          </a:bodyPr>
          <a:lstStyle/>
          <a:p>
            <a:pPr>
              <a:lnSpc>
                <a:spcPct val="120000"/>
              </a:lnSpc>
              <a:spcBef>
                <a:spcPct val="50000"/>
              </a:spcBef>
              <a:defRPr/>
            </a:pPr>
            <a:r>
              <a:rPr lang="zh-CN" altLang="en-US" sz="2400" b="1" dirty="0">
                <a:solidFill>
                  <a:srgbClr val="FFC44D"/>
                </a:solidFill>
                <a:effectLst>
                  <a:outerShdw blurRad="38100" dist="38100" dir="2700000">
                    <a:srgbClr val="C0C0C0"/>
                  </a:outerShdw>
                </a:effectLst>
                <a:latin typeface="宋体" panose="02010600030101010101" pitchFamily="2" charset="-122"/>
                <a:ea typeface="ˎ̥"/>
              </a:rPr>
              <a:t>   </a:t>
            </a:r>
            <a:r>
              <a:rPr lang="zh-CN" altLang="en-US" sz="2000" b="1" dirty="0">
                <a:effectLst>
                  <a:outerShdw blurRad="38100" dist="38100" dir="2700000">
                    <a:srgbClr val="C0C0C0"/>
                  </a:outerShdw>
                </a:effectLst>
                <a:latin typeface="楷体" panose="02010609060101010101" pitchFamily="49" charset="-122"/>
                <a:ea typeface="楷体" panose="02010609060101010101" pitchFamily="49" charset="-122"/>
              </a:rPr>
              <a:t>原因和结果这两个观念，只有在应用于个别场合时才有其本来的意义；可是只要我们把这种个别场合放在它和世界整体的总联系中来考察，这两个观念就汇合在一起，融合在普遍相互作用的观念中，在这种相互作用中，原因和结果经常交换位置；在此时或此地是结果，在彼时或彼地就成了原因，反之亦然。 </a:t>
            </a:r>
            <a:r>
              <a:rPr lang="zh-CN" altLang="en-US" sz="2000" dirty="0">
                <a:effectLst>
                  <a:outerShdw blurRad="38100" dist="38100" dir="2700000">
                    <a:srgbClr val="C0C0C0"/>
                  </a:outerShdw>
                </a:effectLst>
                <a:latin typeface="楷体" panose="02010609060101010101" pitchFamily="49" charset="-122"/>
                <a:ea typeface="楷体" panose="02010609060101010101" pitchFamily="49" charset="-122"/>
              </a:rPr>
              <a:t>  </a:t>
            </a:r>
            <a:r>
              <a:rPr lang="zh-CN" altLang="en-US" sz="2000" dirty="0">
                <a:effectLst>
                  <a:outerShdw blurRad="38100" dist="38100" dir="2700000">
                    <a:srgbClr val="C0C0C0"/>
                  </a:outerShdw>
                </a:effectLst>
                <a:latin typeface="楷体" panose="02010609060101010101" pitchFamily="49" charset="-122"/>
                <a:ea typeface="楷体" panose="02010609060101010101" pitchFamily="49" charset="-122"/>
                <a:sym typeface="Symbol" panose="05050102010706020507" pitchFamily="18" charset="2"/>
              </a:rPr>
              <a:t></a:t>
            </a:r>
            <a:r>
              <a:rPr lang="zh-CN" altLang="en-US" sz="2000" dirty="0">
                <a:effectLst>
                  <a:outerShdw blurRad="38100" dist="38100" dir="2700000">
                    <a:srgbClr val="C0C0C0"/>
                  </a:outerShdw>
                </a:effectLst>
                <a:latin typeface="楷体" panose="02010609060101010101" pitchFamily="49" charset="-122"/>
                <a:ea typeface="楷体" panose="02010609060101010101" pitchFamily="49" charset="-122"/>
              </a:rPr>
              <a:t>恩格斯 </a:t>
            </a:r>
          </a:p>
        </p:txBody>
      </p:sp>
      <p:pic>
        <p:nvPicPr>
          <p:cNvPr id="167942" name="图片 167941" descr="恩格斯"/>
          <p:cNvPicPr>
            <a:picLocks noChangeAspect="1"/>
          </p:cNvPicPr>
          <p:nvPr/>
        </p:nvPicPr>
        <p:blipFill>
          <a:blip r:embed="rId2"/>
          <a:srcRect l="8955" r="4477"/>
          <a:stretch>
            <a:fillRect/>
          </a:stretch>
        </p:blipFill>
        <p:spPr bwMode="auto">
          <a:xfrm>
            <a:off x="2667001" y="2819401"/>
            <a:ext cx="2220913" cy="3281363"/>
          </a:xfrm>
          <a:prstGeom prst="rect">
            <a:avLst/>
          </a:prstGeom>
          <a:noFill/>
          <a:ln w="9525">
            <a:solidFill>
              <a:srgbClr val="FFFF00"/>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67942"/>
                                        </p:tgtEl>
                                        <p:attrNameLst>
                                          <p:attrName>style.visibility</p:attrName>
                                        </p:attrNameLst>
                                      </p:cBhvr>
                                      <p:to>
                                        <p:strVal val="visible"/>
                                      </p:to>
                                    </p:set>
                                    <p:animEffect transition="in" filter="slide(fromBottom)">
                                      <p:cBhvr>
                                        <p:cTn id="7" dur="500"/>
                                        <p:tgtEl>
                                          <p:spTgt spid="16794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7941"/>
                                        </p:tgtEl>
                                        <p:attrNameLst>
                                          <p:attrName>style.visibility</p:attrName>
                                        </p:attrNameLst>
                                      </p:cBhvr>
                                      <p:to>
                                        <p:strVal val="visible"/>
                                      </p:to>
                                    </p:set>
                                    <p:animEffect transition="in" filter="dissolve">
                                      <p:cBhvr>
                                        <p:cTn id="11" dur="500"/>
                                        <p:tgtEl>
                                          <p:spTgt spid="167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bldLvl="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图片 168961" descr="化学实验"/>
          <p:cNvPicPr>
            <a:picLocks noChangeAspect="1"/>
          </p:cNvPicPr>
          <p:nvPr/>
        </p:nvPicPr>
        <p:blipFill>
          <a:blip r:embed="rId2"/>
          <a:srcRect l="2272" t="5556" r="6818"/>
          <a:stretch>
            <a:fillRect/>
          </a:stretch>
        </p:blipFill>
        <p:spPr bwMode="auto">
          <a:xfrm>
            <a:off x="4770756" y="2965450"/>
            <a:ext cx="2133600" cy="2155825"/>
          </a:xfrm>
          <a:prstGeom prst="rect">
            <a:avLst/>
          </a:prstGeom>
          <a:noFill/>
          <a:ln w="9525">
            <a:solidFill>
              <a:srgbClr val="FFFF00"/>
            </a:solidFill>
            <a:miter lim="800000"/>
            <a:headEnd/>
            <a:tailEnd/>
          </a:ln>
        </p:spPr>
      </p:pic>
      <p:pic>
        <p:nvPicPr>
          <p:cNvPr id="168963" name="图片 168962" descr="小麦田间管理"/>
          <p:cNvPicPr>
            <a:picLocks noChangeAspect="1"/>
          </p:cNvPicPr>
          <p:nvPr/>
        </p:nvPicPr>
        <p:blipFill>
          <a:blip r:embed="rId3"/>
          <a:srcRect l="4453" t="1913" r="2040" b="6219"/>
          <a:stretch>
            <a:fillRect/>
          </a:stretch>
        </p:blipFill>
        <p:spPr bwMode="auto">
          <a:xfrm>
            <a:off x="1982788" y="2976563"/>
            <a:ext cx="2057400" cy="2209800"/>
          </a:xfrm>
          <a:prstGeom prst="rect">
            <a:avLst/>
          </a:prstGeom>
          <a:noFill/>
          <a:ln w="9525">
            <a:solidFill>
              <a:srgbClr val="FFFF00"/>
            </a:solidFill>
            <a:miter lim="800000"/>
            <a:headEnd/>
            <a:tailEnd/>
          </a:ln>
        </p:spPr>
      </p:pic>
      <p:pic>
        <p:nvPicPr>
          <p:cNvPr id="168964" name="图片 168963" descr="工业生２"/>
          <p:cNvPicPr>
            <a:picLocks noChangeAspect="1"/>
          </p:cNvPicPr>
          <p:nvPr/>
        </p:nvPicPr>
        <p:blipFill>
          <a:blip r:embed="rId4"/>
          <a:srcRect l="2048" t="6073" r="11842" b="6073"/>
          <a:stretch>
            <a:fillRect/>
          </a:stretch>
        </p:blipFill>
        <p:spPr bwMode="auto">
          <a:xfrm>
            <a:off x="7742556" y="2965450"/>
            <a:ext cx="2362200" cy="2019300"/>
          </a:xfrm>
          <a:prstGeom prst="rect">
            <a:avLst/>
          </a:prstGeom>
          <a:noFill/>
          <a:ln w="9525">
            <a:solidFill>
              <a:srgbClr val="FFFF00"/>
            </a:solidFill>
            <a:miter lim="800000"/>
            <a:headEnd/>
            <a:tailEnd/>
          </a:ln>
        </p:spPr>
      </p:pic>
      <p:sp>
        <p:nvSpPr>
          <p:cNvPr id="343045" name="矩形 168965"/>
          <p:cNvSpPr>
            <a:spLocks noChangeArrowheads="1"/>
          </p:cNvSpPr>
          <p:nvPr/>
        </p:nvSpPr>
        <p:spPr bwMode="auto">
          <a:xfrm>
            <a:off x="2286000" y="914401"/>
            <a:ext cx="7507288" cy="519113"/>
          </a:xfrm>
          <a:prstGeom prst="rect">
            <a:avLst/>
          </a:prstGeom>
          <a:noFill/>
          <a:ln w="12700">
            <a:noFill/>
            <a:miter lim="800000"/>
          </a:ln>
        </p:spPr>
        <p:txBody>
          <a:bodyPr wrap="square">
            <a:spAutoFit/>
          </a:bodyPr>
          <a:lstStyle/>
          <a:p>
            <a:r>
              <a:rPr lang="zh-CN" altLang="en-US" sz="2800" b="1" dirty="0">
                <a:solidFill>
                  <a:srgbClr val="006600"/>
                </a:solidFill>
                <a:latin typeface="黑体" panose="02010609060101010101" pitchFamily="49" charset="-122"/>
                <a:ea typeface="黑体" panose="02010609060101010101" pitchFamily="49" charset="-122"/>
              </a:rPr>
              <a:t>（</a:t>
            </a:r>
            <a:r>
              <a:rPr lang="en-US" altLang="zh-CN" sz="2800" b="1" dirty="0">
                <a:solidFill>
                  <a:srgbClr val="006600"/>
                </a:solidFill>
                <a:latin typeface="黑体" panose="02010609060101010101" pitchFamily="49" charset="-122"/>
                <a:ea typeface="黑体" panose="02010609060101010101" pitchFamily="49" charset="-122"/>
              </a:rPr>
              <a:t>2</a:t>
            </a:r>
            <a:r>
              <a:rPr lang="zh-CN" altLang="en-US" sz="2800" b="1" dirty="0">
                <a:solidFill>
                  <a:srgbClr val="006600"/>
                </a:solidFill>
                <a:latin typeface="黑体" panose="02010609060101010101" pitchFamily="49" charset="-122"/>
                <a:ea typeface="黑体" panose="02010609060101010101" pitchFamily="49" charset="-122"/>
              </a:rPr>
              <a:t>）一些事物和现象的原因和结果相互作用。</a:t>
            </a:r>
            <a:endParaRPr lang="zh-CN" altLang="en-US" sz="2800" dirty="0">
              <a:solidFill>
                <a:srgbClr val="006600"/>
              </a:solidFill>
              <a:latin typeface="黑体" panose="02010609060101010101" pitchFamily="49" charset="-122"/>
              <a:ea typeface="黑体" panose="02010609060101010101" pitchFamily="49" charset="-122"/>
            </a:endParaRPr>
          </a:p>
        </p:txBody>
      </p:sp>
      <p:sp>
        <p:nvSpPr>
          <p:cNvPr id="343046" name="矩形 168966"/>
          <p:cNvSpPr>
            <a:spLocks noChangeArrowheads="1"/>
          </p:cNvSpPr>
          <p:nvPr/>
        </p:nvSpPr>
        <p:spPr bwMode="auto">
          <a:xfrm flipV="1">
            <a:off x="3276600" y="1524000"/>
            <a:ext cx="4724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68968" name="直接连接符 168967"/>
          <p:cNvSpPr>
            <a:spLocks noChangeShapeType="1"/>
          </p:cNvSpPr>
          <p:nvPr/>
        </p:nvSpPr>
        <p:spPr bwMode="auto">
          <a:xfrm>
            <a:off x="3988436" y="3586163"/>
            <a:ext cx="838200" cy="0"/>
          </a:xfrm>
          <a:prstGeom prst="line">
            <a:avLst/>
          </a:prstGeom>
          <a:noFill/>
          <a:ln w="57150">
            <a:solidFill>
              <a:srgbClr val="0000CC"/>
            </a:solidFill>
            <a:prstDash val="sysDot"/>
            <a:round/>
            <a:tailEnd type="stealth" w="med" len="med"/>
          </a:ln>
        </p:spPr>
        <p:txBody>
          <a:bodyPr/>
          <a:lstStyle/>
          <a:p>
            <a:endParaRPr lang="zh-CN" altLang="en-US"/>
          </a:p>
        </p:txBody>
      </p:sp>
      <p:sp>
        <p:nvSpPr>
          <p:cNvPr id="168969" name="直接连接符 168968"/>
          <p:cNvSpPr>
            <a:spLocks noChangeShapeType="1"/>
          </p:cNvSpPr>
          <p:nvPr/>
        </p:nvSpPr>
        <p:spPr bwMode="auto">
          <a:xfrm flipH="1">
            <a:off x="3988436" y="4434523"/>
            <a:ext cx="838200" cy="0"/>
          </a:xfrm>
          <a:prstGeom prst="line">
            <a:avLst/>
          </a:prstGeom>
          <a:noFill/>
          <a:ln w="57150">
            <a:solidFill>
              <a:srgbClr val="0000CC"/>
            </a:solidFill>
            <a:prstDash val="sysDot"/>
            <a:round/>
            <a:tailEnd type="stealth" w="med" len="med"/>
          </a:ln>
        </p:spPr>
        <p:txBody>
          <a:bodyPr/>
          <a:lstStyle/>
          <a:p>
            <a:endParaRPr lang="zh-CN" altLang="en-US"/>
          </a:p>
        </p:txBody>
      </p:sp>
      <p:sp>
        <p:nvSpPr>
          <p:cNvPr id="168970" name="直接连接符 168969"/>
          <p:cNvSpPr>
            <a:spLocks noChangeShapeType="1"/>
          </p:cNvSpPr>
          <p:nvPr/>
        </p:nvSpPr>
        <p:spPr bwMode="auto">
          <a:xfrm>
            <a:off x="6942456" y="3524886"/>
            <a:ext cx="762000" cy="0"/>
          </a:xfrm>
          <a:prstGeom prst="line">
            <a:avLst/>
          </a:prstGeom>
          <a:noFill/>
          <a:ln w="57150">
            <a:solidFill>
              <a:srgbClr val="0000CC"/>
            </a:solidFill>
            <a:prstDash val="sysDot"/>
            <a:round/>
            <a:tailEnd type="stealth" w="med" len="med"/>
          </a:ln>
        </p:spPr>
        <p:txBody>
          <a:bodyPr/>
          <a:lstStyle/>
          <a:p>
            <a:endParaRPr lang="zh-CN" altLang="en-US"/>
          </a:p>
        </p:txBody>
      </p:sp>
      <p:sp>
        <p:nvSpPr>
          <p:cNvPr id="168971" name="直接连接符 168970"/>
          <p:cNvSpPr>
            <a:spLocks noChangeShapeType="1"/>
          </p:cNvSpPr>
          <p:nvPr/>
        </p:nvSpPr>
        <p:spPr bwMode="auto">
          <a:xfrm flipH="1">
            <a:off x="6904356" y="4353243"/>
            <a:ext cx="762000" cy="0"/>
          </a:xfrm>
          <a:prstGeom prst="line">
            <a:avLst/>
          </a:prstGeom>
          <a:noFill/>
          <a:ln w="57150">
            <a:solidFill>
              <a:srgbClr val="0000CC"/>
            </a:solidFill>
            <a:prstDash val="sysDot"/>
            <a:round/>
            <a:tailEnd type="stealth" w="med" len="med"/>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168962"/>
                                        </p:tgtEl>
                                        <p:attrNameLst>
                                          <p:attrName>style.visibility</p:attrName>
                                        </p:attrNameLst>
                                      </p:cBhvr>
                                      <p:to>
                                        <p:strVal val="visible"/>
                                      </p:to>
                                    </p:set>
                                    <p:anim calcmode="lin" valueType="num">
                                      <p:cBhvr>
                                        <p:cTn id="7" dur="500" fill="hold"/>
                                        <p:tgtEl>
                                          <p:spTgt spid="168962"/>
                                        </p:tgtEl>
                                        <p:attrNameLst>
                                          <p:attrName>ppt_w</p:attrName>
                                        </p:attrNameLst>
                                      </p:cBhvr>
                                      <p:tavLst>
                                        <p:tav tm="0">
                                          <p:val>
                                            <p:strVal val="2/3*#ppt_w"/>
                                          </p:val>
                                        </p:tav>
                                        <p:tav tm="100000">
                                          <p:val>
                                            <p:strVal val="#ppt_w"/>
                                          </p:val>
                                        </p:tav>
                                      </p:tavLst>
                                    </p:anim>
                                    <p:anim calcmode="lin" valueType="num">
                                      <p:cBhvr>
                                        <p:cTn id="8" dur="500" fill="hold"/>
                                        <p:tgtEl>
                                          <p:spTgt spid="168962"/>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68963"/>
                                        </p:tgtEl>
                                        <p:attrNameLst>
                                          <p:attrName>style.visibility</p:attrName>
                                        </p:attrNameLst>
                                      </p:cBhvr>
                                      <p:to>
                                        <p:strVal val="visible"/>
                                      </p:to>
                                    </p:set>
                                    <p:animEffect transition="in" filter="slide(fromLeft)">
                                      <p:cBhvr>
                                        <p:cTn id="12" dur="500"/>
                                        <p:tgtEl>
                                          <p:spTgt spid="168963"/>
                                        </p:tgtEl>
                                      </p:cBhvr>
                                    </p:animEffect>
                                  </p:childTnLst>
                                </p:cTn>
                              </p:par>
                            </p:childTnLst>
                          </p:cTn>
                        </p:par>
                        <p:par>
                          <p:cTn id="13" fill="hold">
                            <p:stCondLst>
                              <p:cond delay="1000"/>
                            </p:stCondLst>
                            <p:childTnLst>
                              <p:par>
                                <p:cTn id="14" presetID="17" presetClass="entr" presetSubtype="1" fill="hold" grpId="0" nodeType="afterEffect">
                                  <p:stCondLst>
                                    <p:cond delay="0"/>
                                  </p:stCondLst>
                                  <p:childTnLst>
                                    <p:set>
                                      <p:cBhvr>
                                        <p:cTn id="15" dur="1" fill="hold">
                                          <p:stCondLst>
                                            <p:cond delay="0"/>
                                          </p:stCondLst>
                                        </p:cTn>
                                        <p:tgtEl>
                                          <p:spTgt spid="168968"/>
                                        </p:tgtEl>
                                        <p:attrNameLst>
                                          <p:attrName>style.visibility</p:attrName>
                                        </p:attrNameLst>
                                      </p:cBhvr>
                                      <p:to>
                                        <p:strVal val="visible"/>
                                      </p:to>
                                    </p:set>
                                    <p:anim calcmode="lin" valueType="num">
                                      <p:cBhvr>
                                        <p:cTn id="16" dur="500" fill="hold"/>
                                        <p:tgtEl>
                                          <p:spTgt spid="168968"/>
                                        </p:tgtEl>
                                        <p:attrNameLst>
                                          <p:attrName>ppt_x</p:attrName>
                                        </p:attrNameLst>
                                      </p:cBhvr>
                                      <p:tavLst>
                                        <p:tav tm="0">
                                          <p:val>
                                            <p:strVal val="#ppt_x"/>
                                          </p:val>
                                        </p:tav>
                                        <p:tav tm="100000">
                                          <p:val>
                                            <p:strVal val="#ppt_x"/>
                                          </p:val>
                                        </p:tav>
                                      </p:tavLst>
                                    </p:anim>
                                    <p:anim calcmode="lin" valueType="num">
                                      <p:cBhvr>
                                        <p:cTn id="17" dur="500" fill="hold"/>
                                        <p:tgtEl>
                                          <p:spTgt spid="168968"/>
                                        </p:tgtEl>
                                        <p:attrNameLst>
                                          <p:attrName>ppt_y</p:attrName>
                                        </p:attrNameLst>
                                      </p:cBhvr>
                                      <p:tavLst>
                                        <p:tav tm="0">
                                          <p:val>
                                            <p:strVal val="#ppt_y-#ppt_h/2"/>
                                          </p:val>
                                        </p:tav>
                                        <p:tav tm="100000">
                                          <p:val>
                                            <p:strVal val="#ppt_y"/>
                                          </p:val>
                                        </p:tav>
                                      </p:tavLst>
                                    </p:anim>
                                    <p:anim calcmode="lin" valueType="num">
                                      <p:cBhvr>
                                        <p:cTn id="18" dur="500" fill="hold"/>
                                        <p:tgtEl>
                                          <p:spTgt spid="168968"/>
                                        </p:tgtEl>
                                        <p:attrNameLst>
                                          <p:attrName>ppt_w</p:attrName>
                                        </p:attrNameLst>
                                      </p:cBhvr>
                                      <p:tavLst>
                                        <p:tav tm="0">
                                          <p:val>
                                            <p:strVal val="#ppt_w"/>
                                          </p:val>
                                        </p:tav>
                                        <p:tav tm="100000">
                                          <p:val>
                                            <p:strVal val="#ppt_w"/>
                                          </p:val>
                                        </p:tav>
                                      </p:tavLst>
                                    </p:anim>
                                    <p:anim calcmode="lin" valueType="num">
                                      <p:cBhvr>
                                        <p:cTn id="19" dur="500" fill="hold"/>
                                        <p:tgtEl>
                                          <p:spTgt spid="168968"/>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17" presetClass="entr" presetSubtype="1" fill="hold" grpId="0" nodeType="afterEffect">
                                  <p:stCondLst>
                                    <p:cond delay="0"/>
                                  </p:stCondLst>
                                  <p:childTnLst>
                                    <p:set>
                                      <p:cBhvr>
                                        <p:cTn id="22" dur="1" fill="hold">
                                          <p:stCondLst>
                                            <p:cond delay="0"/>
                                          </p:stCondLst>
                                        </p:cTn>
                                        <p:tgtEl>
                                          <p:spTgt spid="168969"/>
                                        </p:tgtEl>
                                        <p:attrNameLst>
                                          <p:attrName>style.visibility</p:attrName>
                                        </p:attrNameLst>
                                      </p:cBhvr>
                                      <p:to>
                                        <p:strVal val="visible"/>
                                      </p:to>
                                    </p:set>
                                    <p:anim calcmode="lin" valueType="num">
                                      <p:cBhvr>
                                        <p:cTn id="23" dur="500" fill="hold"/>
                                        <p:tgtEl>
                                          <p:spTgt spid="168969"/>
                                        </p:tgtEl>
                                        <p:attrNameLst>
                                          <p:attrName>ppt_x</p:attrName>
                                        </p:attrNameLst>
                                      </p:cBhvr>
                                      <p:tavLst>
                                        <p:tav tm="0">
                                          <p:val>
                                            <p:strVal val="#ppt_x"/>
                                          </p:val>
                                        </p:tav>
                                        <p:tav tm="100000">
                                          <p:val>
                                            <p:strVal val="#ppt_x"/>
                                          </p:val>
                                        </p:tav>
                                      </p:tavLst>
                                    </p:anim>
                                    <p:anim calcmode="lin" valueType="num">
                                      <p:cBhvr>
                                        <p:cTn id="24" dur="500" fill="hold"/>
                                        <p:tgtEl>
                                          <p:spTgt spid="168969"/>
                                        </p:tgtEl>
                                        <p:attrNameLst>
                                          <p:attrName>ppt_y</p:attrName>
                                        </p:attrNameLst>
                                      </p:cBhvr>
                                      <p:tavLst>
                                        <p:tav tm="0">
                                          <p:val>
                                            <p:strVal val="#ppt_y-#ppt_h/2"/>
                                          </p:val>
                                        </p:tav>
                                        <p:tav tm="100000">
                                          <p:val>
                                            <p:strVal val="#ppt_y"/>
                                          </p:val>
                                        </p:tav>
                                      </p:tavLst>
                                    </p:anim>
                                    <p:anim calcmode="lin" valueType="num">
                                      <p:cBhvr>
                                        <p:cTn id="25" dur="500" fill="hold"/>
                                        <p:tgtEl>
                                          <p:spTgt spid="168969"/>
                                        </p:tgtEl>
                                        <p:attrNameLst>
                                          <p:attrName>ppt_w</p:attrName>
                                        </p:attrNameLst>
                                      </p:cBhvr>
                                      <p:tavLst>
                                        <p:tav tm="0">
                                          <p:val>
                                            <p:strVal val="#ppt_w"/>
                                          </p:val>
                                        </p:tav>
                                        <p:tav tm="100000">
                                          <p:val>
                                            <p:strVal val="#ppt_w"/>
                                          </p:val>
                                        </p:tav>
                                      </p:tavLst>
                                    </p:anim>
                                    <p:anim calcmode="lin" valueType="num">
                                      <p:cBhvr>
                                        <p:cTn id="26" dur="500" fill="hold"/>
                                        <p:tgtEl>
                                          <p:spTgt spid="168969"/>
                                        </p:tgtEl>
                                        <p:attrNameLst>
                                          <p:attrName>ppt_h</p:attrName>
                                        </p:attrNameLst>
                                      </p:cBhvr>
                                      <p:tavLst>
                                        <p:tav tm="0">
                                          <p:val>
                                            <p:fltVal val="0"/>
                                          </p:val>
                                        </p:tav>
                                        <p:tav tm="100000">
                                          <p:val>
                                            <p:strVal val="#ppt_h"/>
                                          </p:val>
                                        </p:tav>
                                      </p:tavLst>
                                    </p:anim>
                                  </p:childTnLst>
                                </p:cTn>
                              </p:par>
                            </p:childTnLst>
                          </p:cTn>
                        </p:par>
                        <p:par>
                          <p:cTn id="27" fill="hold">
                            <p:stCondLst>
                              <p:cond delay="2000"/>
                            </p:stCondLst>
                            <p:childTnLst>
                              <p:par>
                                <p:cTn id="28" presetID="17" presetClass="entr" presetSubtype="1" fill="hold" grpId="0" nodeType="afterEffect">
                                  <p:stCondLst>
                                    <p:cond delay="0"/>
                                  </p:stCondLst>
                                  <p:childTnLst>
                                    <p:set>
                                      <p:cBhvr>
                                        <p:cTn id="29" dur="1" fill="hold">
                                          <p:stCondLst>
                                            <p:cond delay="0"/>
                                          </p:stCondLst>
                                        </p:cTn>
                                        <p:tgtEl>
                                          <p:spTgt spid="168970"/>
                                        </p:tgtEl>
                                        <p:attrNameLst>
                                          <p:attrName>style.visibility</p:attrName>
                                        </p:attrNameLst>
                                      </p:cBhvr>
                                      <p:to>
                                        <p:strVal val="visible"/>
                                      </p:to>
                                    </p:set>
                                    <p:anim calcmode="lin" valueType="num">
                                      <p:cBhvr>
                                        <p:cTn id="30" dur="500" fill="hold"/>
                                        <p:tgtEl>
                                          <p:spTgt spid="168970"/>
                                        </p:tgtEl>
                                        <p:attrNameLst>
                                          <p:attrName>ppt_x</p:attrName>
                                        </p:attrNameLst>
                                      </p:cBhvr>
                                      <p:tavLst>
                                        <p:tav tm="0">
                                          <p:val>
                                            <p:strVal val="#ppt_x"/>
                                          </p:val>
                                        </p:tav>
                                        <p:tav tm="100000">
                                          <p:val>
                                            <p:strVal val="#ppt_x"/>
                                          </p:val>
                                        </p:tav>
                                      </p:tavLst>
                                    </p:anim>
                                    <p:anim calcmode="lin" valueType="num">
                                      <p:cBhvr>
                                        <p:cTn id="31" dur="500" fill="hold"/>
                                        <p:tgtEl>
                                          <p:spTgt spid="168970"/>
                                        </p:tgtEl>
                                        <p:attrNameLst>
                                          <p:attrName>ppt_y</p:attrName>
                                        </p:attrNameLst>
                                      </p:cBhvr>
                                      <p:tavLst>
                                        <p:tav tm="0">
                                          <p:val>
                                            <p:strVal val="#ppt_y-#ppt_h/2"/>
                                          </p:val>
                                        </p:tav>
                                        <p:tav tm="100000">
                                          <p:val>
                                            <p:strVal val="#ppt_y"/>
                                          </p:val>
                                        </p:tav>
                                      </p:tavLst>
                                    </p:anim>
                                    <p:anim calcmode="lin" valueType="num">
                                      <p:cBhvr>
                                        <p:cTn id="32" dur="500" fill="hold"/>
                                        <p:tgtEl>
                                          <p:spTgt spid="168970"/>
                                        </p:tgtEl>
                                        <p:attrNameLst>
                                          <p:attrName>ppt_w</p:attrName>
                                        </p:attrNameLst>
                                      </p:cBhvr>
                                      <p:tavLst>
                                        <p:tav tm="0">
                                          <p:val>
                                            <p:strVal val="#ppt_w"/>
                                          </p:val>
                                        </p:tav>
                                        <p:tav tm="100000">
                                          <p:val>
                                            <p:strVal val="#ppt_w"/>
                                          </p:val>
                                        </p:tav>
                                      </p:tavLst>
                                    </p:anim>
                                    <p:anim calcmode="lin" valueType="num">
                                      <p:cBhvr>
                                        <p:cTn id="33" dur="500" fill="hold"/>
                                        <p:tgtEl>
                                          <p:spTgt spid="168970"/>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ID="17" presetClass="entr" presetSubtype="1" fill="hold" grpId="0" nodeType="afterEffect">
                                  <p:stCondLst>
                                    <p:cond delay="0"/>
                                  </p:stCondLst>
                                  <p:childTnLst>
                                    <p:set>
                                      <p:cBhvr>
                                        <p:cTn id="36" dur="1" fill="hold">
                                          <p:stCondLst>
                                            <p:cond delay="0"/>
                                          </p:stCondLst>
                                        </p:cTn>
                                        <p:tgtEl>
                                          <p:spTgt spid="168971"/>
                                        </p:tgtEl>
                                        <p:attrNameLst>
                                          <p:attrName>style.visibility</p:attrName>
                                        </p:attrNameLst>
                                      </p:cBhvr>
                                      <p:to>
                                        <p:strVal val="visible"/>
                                      </p:to>
                                    </p:set>
                                    <p:anim calcmode="lin" valueType="num">
                                      <p:cBhvr>
                                        <p:cTn id="37" dur="500" fill="hold"/>
                                        <p:tgtEl>
                                          <p:spTgt spid="168971"/>
                                        </p:tgtEl>
                                        <p:attrNameLst>
                                          <p:attrName>ppt_x</p:attrName>
                                        </p:attrNameLst>
                                      </p:cBhvr>
                                      <p:tavLst>
                                        <p:tav tm="0">
                                          <p:val>
                                            <p:strVal val="#ppt_x"/>
                                          </p:val>
                                        </p:tav>
                                        <p:tav tm="100000">
                                          <p:val>
                                            <p:strVal val="#ppt_x"/>
                                          </p:val>
                                        </p:tav>
                                      </p:tavLst>
                                    </p:anim>
                                    <p:anim calcmode="lin" valueType="num">
                                      <p:cBhvr>
                                        <p:cTn id="38" dur="500" fill="hold"/>
                                        <p:tgtEl>
                                          <p:spTgt spid="168971"/>
                                        </p:tgtEl>
                                        <p:attrNameLst>
                                          <p:attrName>ppt_y</p:attrName>
                                        </p:attrNameLst>
                                      </p:cBhvr>
                                      <p:tavLst>
                                        <p:tav tm="0">
                                          <p:val>
                                            <p:strVal val="#ppt_y-#ppt_h/2"/>
                                          </p:val>
                                        </p:tav>
                                        <p:tav tm="100000">
                                          <p:val>
                                            <p:strVal val="#ppt_y"/>
                                          </p:val>
                                        </p:tav>
                                      </p:tavLst>
                                    </p:anim>
                                    <p:anim calcmode="lin" valueType="num">
                                      <p:cBhvr>
                                        <p:cTn id="39" dur="500" fill="hold"/>
                                        <p:tgtEl>
                                          <p:spTgt spid="168971"/>
                                        </p:tgtEl>
                                        <p:attrNameLst>
                                          <p:attrName>ppt_w</p:attrName>
                                        </p:attrNameLst>
                                      </p:cBhvr>
                                      <p:tavLst>
                                        <p:tav tm="0">
                                          <p:val>
                                            <p:strVal val="#ppt_w"/>
                                          </p:val>
                                        </p:tav>
                                        <p:tav tm="100000">
                                          <p:val>
                                            <p:strVal val="#ppt_w"/>
                                          </p:val>
                                        </p:tav>
                                      </p:tavLst>
                                    </p:anim>
                                    <p:anim calcmode="lin" valueType="num">
                                      <p:cBhvr>
                                        <p:cTn id="40" dur="500" fill="hold"/>
                                        <p:tgtEl>
                                          <p:spTgt spid="168971"/>
                                        </p:tgtEl>
                                        <p:attrNameLst>
                                          <p:attrName>ppt_h</p:attrName>
                                        </p:attrNameLst>
                                      </p:cBhvr>
                                      <p:tavLst>
                                        <p:tav tm="0">
                                          <p:val>
                                            <p:fltVal val="0"/>
                                          </p:val>
                                        </p:tav>
                                        <p:tav tm="100000">
                                          <p:val>
                                            <p:strVal val="#ppt_h"/>
                                          </p:val>
                                        </p:tav>
                                      </p:tavLst>
                                    </p:anim>
                                  </p:childTnLst>
                                </p:cTn>
                              </p:par>
                            </p:childTnLst>
                          </p:cTn>
                        </p:par>
                        <p:par>
                          <p:cTn id="41" fill="hold">
                            <p:stCondLst>
                              <p:cond delay="3000"/>
                            </p:stCondLst>
                            <p:childTnLst>
                              <p:par>
                                <p:cTn id="42" presetID="12" presetClass="entr" presetSubtype="8" fill="hold" nodeType="afterEffect">
                                  <p:stCondLst>
                                    <p:cond delay="0"/>
                                  </p:stCondLst>
                                  <p:childTnLst>
                                    <p:set>
                                      <p:cBhvr>
                                        <p:cTn id="43" dur="1" fill="hold">
                                          <p:stCondLst>
                                            <p:cond delay="0"/>
                                          </p:stCondLst>
                                        </p:cTn>
                                        <p:tgtEl>
                                          <p:spTgt spid="168964"/>
                                        </p:tgtEl>
                                        <p:attrNameLst>
                                          <p:attrName>style.visibility</p:attrName>
                                        </p:attrNameLst>
                                      </p:cBhvr>
                                      <p:to>
                                        <p:strVal val="visible"/>
                                      </p:to>
                                    </p:set>
                                    <p:animEffect transition="in" filter="slide(fromLeft)">
                                      <p:cBhvr>
                                        <p:cTn id="44" dur="500"/>
                                        <p:tgtEl>
                                          <p:spTgt spid="168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8" grpId="0" animBg="1"/>
      <p:bldP spid="168969" grpId="0" animBg="1"/>
      <p:bldP spid="168970" grpId="0" animBg="1"/>
      <p:bldP spid="168971"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文本占位符 277506"/>
          <p:cNvSpPr>
            <a:spLocks noGrp="1"/>
          </p:cNvSpPr>
          <p:nvPr>
            <p:ph type="body" idx="4294967295"/>
          </p:nvPr>
        </p:nvSpPr>
        <p:spPr>
          <a:xfrm>
            <a:off x="2255520" y="1268413"/>
            <a:ext cx="6868160" cy="4351337"/>
          </a:xfrm>
        </p:spPr>
        <p:txBody>
          <a:bodyPr>
            <a:normAutofit/>
          </a:bodyPr>
          <a:lstStyle/>
          <a:p>
            <a:pPr eaLnBrk="1" hangingPunct="1"/>
            <a:r>
              <a:rPr lang="en-US" altLang="zh-CN" sz="2800" dirty="0">
                <a:solidFill>
                  <a:srgbClr val="F62E06"/>
                </a:solidFill>
              </a:rPr>
              <a:t>3.</a:t>
            </a:r>
            <a:r>
              <a:rPr lang="zh-CN" altLang="en-US" sz="2800" dirty="0">
                <a:solidFill>
                  <a:srgbClr val="F62E06"/>
                </a:solidFill>
              </a:rPr>
              <a:t>因果联系的客观普遍性</a:t>
            </a:r>
          </a:p>
          <a:p>
            <a:pPr eaLnBrk="1" hangingPunct="1"/>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）它的客观性是指它是客观事物本身固有的，不依人的意志为转移。</a:t>
            </a:r>
          </a:p>
          <a:p>
            <a:pPr eaLnBrk="1" hangingPunct="1"/>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）它的普遍性是指一切事物都受因果律的支配。</a:t>
            </a:r>
          </a:p>
          <a:p>
            <a:pPr eaLnBrk="1" hangingPunct="1"/>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）承认因果联系的客观普遍性是唯物主义决定论，相反是唯心主义非决定论。</a:t>
            </a:r>
          </a:p>
          <a:p>
            <a:pPr eaLnBrk="1" hangingPunct="1"/>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）还要反对宿命论和神学目的论。</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77">
                                            <p:txEl>
                                              <p:pRg st="0" end="0"/>
                                            </p:txEl>
                                          </p:spTgt>
                                        </p:tgtEl>
                                        <p:attrNameLst>
                                          <p:attrName>style.visibility</p:attrName>
                                        </p:attrNameLst>
                                      </p:cBhvr>
                                      <p:to>
                                        <p:strVal val="visible"/>
                                      </p:to>
                                    </p:set>
                                    <p:anim calcmode="lin" valueType="num">
                                      <p:cBhvr additive="base">
                                        <p:cTn id="7" dur="500" fill="hold"/>
                                        <p:tgtEl>
                                          <p:spTgt spid="3573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73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7377">
                                            <p:txEl>
                                              <p:pRg st="1" end="1"/>
                                            </p:txEl>
                                          </p:spTgt>
                                        </p:tgtEl>
                                        <p:attrNameLst>
                                          <p:attrName>style.visibility</p:attrName>
                                        </p:attrNameLst>
                                      </p:cBhvr>
                                      <p:to>
                                        <p:strVal val="visible"/>
                                      </p:to>
                                    </p:set>
                                    <p:anim calcmode="lin" valueType="num">
                                      <p:cBhvr additive="base">
                                        <p:cTn id="13" dur="500" fill="hold"/>
                                        <p:tgtEl>
                                          <p:spTgt spid="35737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73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7377">
                                            <p:txEl>
                                              <p:pRg st="2" end="2"/>
                                            </p:txEl>
                                          </p:spTgt>
                                        </p:tgtEl>
                                        <p:attrNameLst>
                                          <p:attrName>style.visibility</p:attrName>
                                        </p:attrNameLst>
                                      </p:cBhvr>
                                      <p:to>
                                        <p:strVal val="visible"/>
                                      </p:to>
                                    </p:set>
                                    <p:anim calcmode="lin" valueType="num">
                                      <p:cBhvr additive="base">
                                        <p:cTn id="19" dur="500" fill="hold"/>
                                        <p:tgtEl>
                                          <p:spTgt spid="35737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73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7377">
                                            <p:txEl>
                                              <p:pRg st="3" end="3"/>
                                            </p:txEl>
                                          </p:spTgt>
                                        </p:tgtEl>
                                        <p:attrNameLst>
                                          <p:attrName>style.visibility</p:attrName>
                                        </p:attrNameLst>
                                      </p:cBhvr>
                                      <p:to>
                                        <p:strVal val="visible"/>
                                      </p:to>
                                    </p:set>
                                    <p:anim calcmode="lin" valueType="num">
                                      <p:cBhvr additive="base">
                                        <p:cTn id="25" dur="500" fill="hold"/>
                                        <p:tgtEl>
                                          <p:spTgt spid="35737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73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7377">
                                            <p:txEl>
                                              <p:pRg st="4" end="4"/>
                                            </p:txEl>
                                          </p:spTgt>
                                        </p:tgtEl>
                                        <p:attrNameLst>
                                          <p:attrName>style.visibility</p:attrName>
                                        </p:attrNameLst>
                                      </p:cBhvr>
                                      <p:to>
                                        <p:strVal val="visible"/>
                                      </p:to>
                                    </p:set>
                                    <p:anim calcmode="lin" valueType="num">
                                      <p:cBhvr additive="base">
                                        <p:cTn id="31" dur="500" fill="hold"/>
                                        <p:tgtEl>
                                          <p:spTgt spid="35737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73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p:cNvSpPr>
          <p:nvPr>
            <p:ph idx="4294967295"/>
          </p:nvPr>
        </p:nvSpPr>
        <p:spPr>
          <a:xfrm>
            <a:off x="2082801" y="1123950"/>
            <a:ext cx="7142479" cy="5019675"/>
          </a:xfrm>
        </p:spPr>
        <p:txBody>
          <a:bodyPr/>
          <a:lstStyle/>
          <a:p>
            <a:pPr eaLnBrk="1" hangingPunct="1"/>
            <a:r>
              <a:rPr lang="zh-CN" altLang="en-US" sz="3200" b="1" dirty="0">
                <a:latin typeface="宋体" panose="02010600030101010101" pitchFamily="2" charset="-122"/>
                <a:ea typeface="宋体" panose="02010600030101010101" pitchFamily="2" charset="-122"/>
              </a:rPr>
              <a:t>   </a:t>
            </a:r>
            <a:r>
              <a:rPr lang="en-US" altLang="zh-CN" sz="3200" b="1" dirty="0">
                <a:latin typeface="宋体" panose="02010600030101010101" pitchFamily="2" charset="-122"/>
                <a:ea typeface="宋体" panose="02010600030101010101" pitchFamily="2" charset="-122"/>
              </a:rPr>
              <a:t>2.</a:t>
            </a:r>
            <a:r>
              <a:rPr lang="zh-CN" altLang="en-US" sz="3200" b="1" dirty="0">
                <a:latin typeface="宋体" panose="02010600030101010101" pitchFamily="2" charset="-122"/>
                <a:ea typeface="宋体" panose="02010600030101010101" pitchFamily="2" charset="-122"/>
              </a:rPr>
              <a:t>理论家马克思</a:t>
            </a:r>
            <a:endParaRPr lang="en-US" altLang="zh-CN" sz="3200" b="1" dirty="0">
              <a:latin typeface="宋体" panose="02010600030101010101" pitchFamily="2" charset="-122"/>
              <a:ea typeface="宋体" panose="02010600030101010101" pitchFamily="2" charset="-122"/>
            </a:endParaRPr>
          </a:p>
          <a:p>
            <a:pPr eaLnBrk="1" hangingPunct="1"/>
            <a:r>
              <a:rPr lang="zh-CN" altLang="en-US" sz="2800" dirty="0">
                <a:latin typeface="楷体" panose="02010609060101010101" pitchFamily="49" charset="-122"/>
                <a:ea typeface="楷体" panose="02010609060101010101" pitchFamily="49" charset="-122"/>
              </a:rPr>
              <a:t> 卡尔</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马克思(1818年5月5日-1883年3月14日)，他出生在德国莱茵省特利尔城的一个中产阶级家庭，中学毕业后马克思先在波恩大学念书，曾在这里有过一段放浪形骸的日子，他酗酒、私带武器搞决斗。喝酒决斗之余，马克思的大部分时间就用来搞诗歌创作。如果按此情形发展下去，世界会多一个三流浪漫主义不靠谱诗人。</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一年后，马克思转学到学风比较严谨的柏林大学，主要学习哲学和历史。接触到了黑格尔和费尔巴哈的哲学。</a:t>
            </a:r>
          </a:p>
          <a:p>
            <a:pPr eaLnBrk="1" hangingPunct="1"/>
            <a:endParaRPr lang="zh-CN" altLang="en-US" dirty="0"/>
          </a:p>
        </p:txBody>
      </p:sp>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6322">
                                            <p:txEl>
                                              <p:pRg st="0" end="0"/>
                                            </p:txEl>
                                          </p:spTgt>
                                        </p:tgtEl>
                                        <p:attrNameLst>
                                          <p:attrName>style.visibility</p:attrName>
                                        </p:attrNameLst>
                                      </p:cBhvr>
                                      <p:to>
                                        <p:strVal val="visible"/>
                                      </p:to>
                                    </p:set>
                                    <p:animEffect transition="in" filter="circle(in)">
                                      <p:cBhvr>
                                        <p:cTn id="7" dur="2000"/>
                                        <p:tgtEl>
                                          <p:spTgt spid="56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6322">
                                            <p:txEl>
                                              <p:pRg st="1" end="1"/>
                                            </p:txEl>
                                          </p:spTgt>
                                        </p:tgtEl>
                                        <p:attrNameLst>
                                          <p:attrName>style.visibility</p:attrName>
                                        </p:attrNameLst>
                                      </p:cBhvr>
                                      <p:to>
                                        <p:strVal val="visible"/>
                                      </p:to>
                                    </p:set>
                                    <p:animEffect transition="in" filter="circle(in)">
                                      <p:cBhvr>
                                        <p:cTn id="12" dur="2000"/>
                                        <p:tgtEl>
                                          <p:spTgt spid="56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6322">
                                            <p:txEl>
                                              <p:pRg st="2" end="2"/>
                                            </p:txEl>
                                          </p:spTgt>
                                        </p:tgtEl>
                                        <p:attrNameLst>
                                          <p:attrName>style.visibility</p:attrName>
                                        </p:attrNameLst>
                                      </p:cBhvr>
                                      <p:to>
                                        <p:strVal val="visible"/>
                                      </p:to>
                                    </p:set>
                                    <p:animEffect transition="in" filter="circle(in)">
                                      <p:cBhvr>
                                        <p:cTn id="17" dur="2000"/>
                                        <p:tgtEl>
                                          <p:spTgt spid="56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grpId="1" nodeType="clickEffect">
                                  <p:stCondLst>
                                    <p:cond delay="0"/>
                                  </p:stCondLst>
                                  <p:childTnLst>
                                    <p:animRot by="120000">
                                      <p:cBhvr>
                                        <p:cTn id="21" dur="100" fill="hold">
                                          <p:stCondLst>
                                            <p:cond delay="0"/>
                                          </p:stCondLst>
                                        </p:cTn>
                                        <p:tgtEl>
                                          <p:spTgt spid="56322">
                                            <p:txEl>
                                              <p:pRg st="0" end="0"/>
                                            </p:txEl>
                                          </p:spTgt>
                                        </p:tgtEl>
                                        <p:attrNameLst>
                                          <p:attrName>r</p:attrName>
                                        </p:attrNameLst>
                                      </p:cBhvr>
                                    </p:animRot>
                                    <p:animRot by="-240000">
                                      <p:cBhvr>
                                        <p:cTn id="22" dur="200" fill="hold">
                                          <p:stCondLst>
                                            <p:cond delay="200"/>
                                          </p:stCondLst>
                                        </p:cTn>
                                        <p:tgtEl>
                                          <p:spTgt spid="56322">
                                            <p:txEl>
                                              <p:pRg st="0" end="0"/>
                                            </p:txEl>
                                          </p:spTgt>
                                        </p:tgtEl>
                                        <p:attrNameLst>
                                          <p:attrName>r</p:attrName>
                                        </p:attrNameLst>
                                      </p:cBhvr>
                                    </p:animRot>
                                    <p:animRot by="240000">
                                      <p:cBhvr>
                                        <p:cTn id="23" dur="200" fill="hold">
                                          <p:stCondLst>
                                            <p:cond delay="400"/>
                                          </p:stCondLst>
                                        </p:cTn>
                                        <p:tgtEl>
                                          <p:spTgt spid="56322">
                                            <p:txEl>
                                              <p:pRg st="0" end="0"/>
                                            </p:txEl>
                                          </p:spTgt>
                                        </p:tgtEl>
                                        <p:attrNameLst>
                                          <p:attrName>r</p:attrName>
                                        </p:attrNameLst>
                                      </p:cBhvr>
                                    </p:animRot>
                                    <p:animRot by="-240000">
                                      <p:cBhvr>
                                        <p:cTn id="24" dur="200" fill="hold">
                                          <p:stCondLst>
                                            <p:cond delay="600"/>
                                          </p:stCondLst>
                                        </p:cTn>
                                        <p:tgtEl>
                                          <p:spTgt spid="56322">
                                            <p:txEl>
                                              <p:pRg st="0" end="0"/>
                                            </p:txEl>
                                          </p:spTgt>
                                        </p:tgtEl>
                                        <p:attrNameLst>
                                          <p:attrName>r</p:attrName>
                                        </p:attrNameLst>
                                      </p:cBhvr>
                                    </p:animRot>
                                    <p:animRot by="120000">
                                      <p:cBhvr>
                                        <p:cTn id="25" dur="200" fill="hold">
                                          <p:stCondLst>
                                            <p:cond delay="800"/>
                                          </p:stCondLst>
                                        </p:cTn>
                                        <p:tgtEl>
                                          <p:spTgt spid="56322">
                                            <p:txEl>
                                              <p:pRg st="0" end="0"/>
                                            </p:txEl>
                                          </p:spTgt>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1" nodeType="clickEffect">
                                  <p:stCondLst>
                                    <p:cond delay="0"/>
                                  </p:stCondLst>
                                  <p:childTnLst>
                                    <p:animRot by="120000">
                                      <p:cBhvr>
                                        <p:cTn id="29" dur="100" fill="hold">
                                          <p:stCondLst>
                                            <p:cond delay="0"/>
                                          </p:stCondLst>
                                        </p:cTn>
                                        <p:tgtEl>
                                          <p:spTgt spid="56322">
                                            <p:txEl>
                                              <p:pRg st="1" end="1"/>
                                            </p:txEl>
                                          </p:spTgt>
                                        </p:tgtEl>
                                        <p:attrNameLst>
                                          <p:attrName>r</p:attrName>
                                        </p:attrNameLst>
                                      </p:cBhvr>
                                    </p:animRot>
                                    <p:animRot by="-240000">
                                      <p:cBhvr>
                                        <p:cTn id="30" dur="200" fill="hold">
                                          <p:stCondLst>
                                            <p:cond delay="200"/>
                                          </p:stCondLst>
                                        </p:cTn>
                                        <p:tgtEl>
                                          <p:spTgt spid="56322">
                                            <p:txEl>
                                              <p:pRg st="1" end="1"/>
                                            </p:txEl>
                                          </p:spTgt>
                                        </p:tgtEl>
                                        <p:attrNameLst>
                                          <p:attrName>r</p:attrName>
                                        </p:attrNameLst>
                                      </p:cBhvr>
                                    </p:animRot>
                                    <p:animRot by="240000">
                                      <p:cBhvr>
                                        <p:cTn id="31" dur="200" fill="hold">
                                          <p:stCondLst>
                                            <p:cond delay="400"/>
                                          </p:stCondLst>
                                        </p:cTn>
                                        <p:tgtEl>
                                          <p:spTgt spid="56322">
                                            <p:txEl>
                                              <p:pRg st="1" end="1"/>
                                            </p:txEl>
                                          </p:spTgt>
                                        </p:tgtEl>
                                        <p:attrNameLst>
                                          <p:attrName>r</p:attrName>
                                        </p:attrNameLst>
                                      </p:cBhvr>
                                    </p:animRot>
                                    <p:animRot by="-240000">
                                      <p:cBhvr>
                                        <p:cTn id="32" dur="200" fill="hold">
                                          <p:stCondLst>
                                            <p:cond delay="600"/>
                                          </p:stCondLst>
                                        </p:cTn>
                                        <p:tgtEl>
                                          <p:spTgt spid="56322">
                                            <p:txEl>
                                              <p:pRg st="1" end="1"/>
                                            </p:txEl>
                                          </p:spTgt>
                                        </p:tgtEl>
                                        <p:attrNameLst>
                                          <p:attrName>r</p:attrName>
                                        </p:attrNameLst>
                                      </p:cBhvr>
                                    </p:animRot>
                                    <p:animRot by="120000">
                                      <p:cBhvr>
                                        <p:cTn id="33" dur="200" fill="hold">
                                          <p:stCondLst>
                                            <p:cond delay="800"/>
                                          </p:stCondLst>
                                        </p:cTn>
                                        <p:tgtEl>
                                          <p:spTgt spid="56322">
                                            <p:txEl>
                                              <p:pRg st="1" end="1"/>
                                            </p:txEl>
                                          </p:spTgt>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1" nodeType="clickEffect">
                                  <p:stCondLst>
                                    <p:cond delay="0"/>
                                  </p:stCondLst>
                                  <p:childTnLst>
                                    <p:animRot by="120000">
                                      <p:cBhvr>
                                        <p:cTn id="37" dur="100" fill="hold">
                                          <p:stCondLst>
                                            <p:cond delay="0"/>
                                          </p:stCondLst>
                                        </p:cTn>
                                        <p:tgtEl>
                                          <p:spTgt spid="56322">
                                            <p:txEl>
                                              <p:pRg st="2" end="2"/>
                                            </p:txEl>
                                          </p:spTgt>
                                        </p:tgtEl>
                                        <p:attrNameLst>
                                          <p:attrName>r</p:attrName>
                                        </p:attrNameLst>
                                      </p:cBhvr>
                                    </p:animRot>
                                    <p:animRot by="-240000">
                                      <p:cBhvr>
                                        <p:cTn id="38" dur="200" fill="hold">
                                          <p:stCondLst>
                                            <p:cond delay="200"/>
                                          </p:stCondLst>
                                        </p:cTn>
                                        <p:tgtEl>
                                          <p:spTgt spid="56322">
                                            <p:txEl>
                                              <p:pRg st="2" end="2"/>
                                            </p:txEl>
                                          </p:spTgt>
                                        </p:tgtEl>
                                        <p:attrNameLst>
                                          <p:attrName>r</p:attrName>
                                        </p:attrNameLst>
                                      </p:cBhvr>
                                    </p:animRot>
                                    <p:animRot by="240000">
                                      <p:cBhvr>
                                        <p:cTn id="39" dur="200" fill="hold">
                                          <p:stCondLst>
                                            <p:cond delay="400"/>
                                          </p:stCondLst>
                                        </p:cTn>
                                        <p:tgtEl>
                                          <p:spTgt spid="56322">
                                            <p:txEl>
                                              <p:pRg st="2" end="2"/>
                                            </p:txEl>
                                          </p:spTgt>
                                        </p:tgtEl>
                                        <p:attrNameLst>
                                          <p:attrName>r</p:attrName>
                                        </p:attrNameLst>
                                      </p:cBhvr>
                                    </p:animRot>
                                    <p:animRot by="-240000">
                                      <p:cBhvr>
                                        <p:cTn id="40" dur="200" fill="hold">
                                          <p:stCondLst>
                                            <p:cond delay="600"/>
                                          </p:stCondLst>
                                        </p:cTn>
                                        <p:tgtEl>
                                          <p:spTgt spid="56322">
                                            <p:txEl>
                                              <p:pRg st="2" end="2"/>
                                            </p:txEl>
                                          </p:spTgt>
                                        </p:tgtEl>
                                        <p:attrNameLst>
                                          <p:attrName>r</p:attrName>
                                        </p:attrNameLst>
                                      </p:cBhvr>
                                    </p:animRot>
                                    <p:animRot by="120000">
                                      <p:cBhvr>
                                        <p:cTn id="41" dur="200" fill="hold">
                                          <p:stCondLst>
                                            <p:cond delay="800"/>
                                          </p:stCondLst>
                                        </p:cTn>
                                        <p:tgtEl>
                                          <p:spTgt spid="56322">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build="p"/>
      <p:bldP spid="56322" grpId="1"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29841" y="1402080"/>
            <a:ext cx="5384800" cy="4741545"/>
          </a:xfrm>
        </p:spPr>
        <p:txBody>
          <a:bodyPr>
            <a:normAutofit/>
          </a:bodyPr>
          <a:lstStyle/>
          <a:p>
            <a:r>
              <a:rPr lang="en-US" altLang="zh-CN" sz="3200" dirty="0"/>
              <a:t>4.</a:t>
            </a:r>
            <a:r>
              <a:rPr lang="zh-CN" altLang="en-US" sz="3200" dirty="0"/>
              <a:t>因果联系的复杂性</a:t>
            </a:r>
            <a:endParaRPr lang="en-US" altLang="zh-CN" sz="3200" dirty="0"/>
          </a:p>
          <a:p>
            <a:r>
              <a:rPr lang="zh-CN" altLang="en-US" sz="2800" dirty="0">
                <a:latin typeface="楷体" panose="02010609060101010101" pitchFamily="49" charset="-122"/>
                <a:ea typeface="楷体" panose="02010609060101010101" pitchFamily="49" charset="-122"/>
              </a:rPr>
              <a:t>一因多果（同因异果）</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多因一果（异因同果）</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多因多果（复合因果）</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矩形 169985"/>
          <p:cNvSpPr>
            <a:spLocks noChangeArrowheads="1"/>
          </p:cNvSpPr>
          <p:nvPr/>
        </p:nvSpPr>
        <p:spPr bwMode="auto">
          <a:xfrm>
            <a:off x="2672080" y="2133604"/>
            <a:ext cx="6852919" cy="1384995"/>
          </a:xfrm>
          <a:prstGeom prst="rect">
            <a:avLst/>
          </a:prstGeom>
          <a:noFill/>
          <a:ln w="12700">
            <a:noFill/>
            <a:miter lim="800000"/>
          </a:ln>
        </p:spPr>
        <p:txBody>
          <a:bodyPr wrap="square">
            <a:spAutoFit/>
          </a:bodyPr>
          <a:lstStyle/>
          <a:p>
            <a:pPr algn="just"/>
            <a:r>
              <a:rPr lang="zh-CN" altLang="en-US" sz="2800" b="1" dirty="0">
                <a:latin typeface="楷体" panose="02010609060101010101" pitchFamily="49" charset="-122"/>
                <a:ea typeface="楷体" panose="02010609060101010101" pitchFamily="49" charset="-122"/>
                <a:cs typeface="ˎ̥"/>
              </a:rPr>
              <a:t>    </a:t>
            </a:r>
            <a:r>
              <a:rPr lang="zh-CN" altLang="en-US" sz="2800" b="1" dirty="0">
                <a:latin typeface="楷体" panose="02010609060101010101" pitchFamily="49" charset="-122"/>
                <a:ea typeface="楷体" panose="02010609060101010101" pitchFamily="49" charset="-122"/>
                <a:cs typeface="楷体_GB2312"/>
              </a:rPr>
              <a:t>辩证地分析事物的因果关系，分析存在和发展的不同原因及其不同结果，可以增强人们活动的自觉性、预测性和调控性 </a:t>
            </a:r>
            <a:endParaRPr lang="zh-CN" altLang="en-US" sz="2800" dirty="0">
              <a:latin typeface="楷体" panose="02010609060101010101" pitchFamily="49" charset="-122"/>
              <a:ea typeface="楷体" panose="02010609060101010101" pitchFamily="49" charset="-122"/>
              <a:cs typeface="楷体_GB2312"/>
            </a:endParaRPr>
          </a:p>
        </p:txBody>
      </p:sp>
      <p:sp>
        <p:nvSpPr>
          <p:cNvPr id="345090" name="矩形 169986"/>
          <p:cNvSpPr>
            <a:spLocks noChangeArrowheads="1"/>
          </p:cNvSpPr>
          <p:nvPr/>
        </p:nvSpPr>
        <p:spPr bwMode="auto">
          <a:xfrm>
            <a:off x="2316480" y="1158243"/>
            <a:ext cx="7497446" cy="523220"/>
          </a:xfrm>
          <a:prstGeom prst="rect">
            <a:avLst/>
          </a:prstGeom>
          <a:noFill/>
          <a:ln w="12700">
            <a:noFill/>
            <a:miter lim="800000"/>
          </a:ln>
        </p:spPr>
        <p:txBody>
          <a:bodyPr wrap="square">
            <a:spAutoFit/>
          </a:bodyPr>
          <a:lstStyle/>
          <a:p>
            <a:pPr>
              <a:spcBef>
                <a:spcPct val="50000"/>
              </a:spcBef>
            </a:pPr>
            <a:r>
              <a:rPr lang="en-US" altLang="zh-CN" sz="2800" b="1" dirty="0">
                <a:solidFill>
                  <a:srgbClr val="F62E06"/>
                </a:solidFill>
                <a:latin typeface="方正大黑简体"/>
                <a:ea typeface="黑体" panose="02010609060101010101" pitchFamily="49" charset="-122"/>
              </a:rPr>
              <a:t>5.</a:t>
            </a:r>
            <a:r>
              <a:rPr lang="zh-CN" altLang="en-US" sz="2800" b="1" dirty="0">
                <a:solidFill>
                  <a:srgbClr val="F62E06"/>
                </a:solidFill>
                <a:latin typeface="方正大黑简体"/>
                <a:ea typeface="黑体" panose="02010609060101010101" pitchFamily="49" charset="-122"/>
              </a:rPr>
              <a:t>原因和结果的辩证关系原理</a:t>
            </a:r>
            <a:r>
              <a:rPr lang="zh-CN" altLang="en-US" sz="2800" b="1" dirty="0">
                <a:solidFill>
                  <a:srgbClr val="F62E06"/>
                </a:solidFill>
                <a:latin typeface="Times New Roman" panose="02020603050405020304" pitchFamily="18" charset="0"/>
                <a:ea typeface="黑体" panose="02010609060101010101" pitchFamily="49" charset="-122"/>
              </a:rPr>
              <a:t>的方法论意义</a:t>
            </a:r>
            <a:endParaRPr lang="zh-CN" altLang="en-US" dirty="0">
              <a:solidFill>
                <a:srgbClr val="F62E06"/>
              </a:solidFill>
              <a:ea typeface="黑体" panose="02010609060101010101" pitchFamily="49" charset="-122"/>
            </a:endParaRPr>
          </a:p>
        </p:txBody>
      </p:sp>
      <p:sp>
        <p:nvSpPr>
          <p:cNvPr id="169989" name="矩形 169988"/>
          <p:cNvSpPr>
            <a:spLocks noChangeArrowheads="1"/>
          </p:cNvSpPr>
          <p:nvPr/>
        </p:nvSpPr>
        <p:spPr bwMode="auto">
          <a:xfrm>
            <a:off x="5183188" y="4043363"/>
            <a:ext cx="1447800" cy="1295400"/>
          </a:xfrm>
          <a:prstGeom prst="rect">
            <a:avLst/>
          </a:prstGeom>
          <a:solidFill>
            <a:srgbClr val="D7C4DA"/>
          </a:solidFill>
          <a:ln w="9525">
            <a:solidFill>
              <a:srgbClr val="FFFFFF"/>
            </a:solidFill>
            <a:miter lim="800000"/>
          </a:ln>
        </p:spPr>
        <p:txBody>
          <a:bodyPr wrap="none" anchor="ctr"/>
          <a:lstStyle/>
          <a:p>
            <a:pPr algn="ctr"/>
            <a:r>
              <a:rPr lang="zh-CN" altLang="en-US" sz="2800" b="1">
                <a:latin typeface="方正大黑简体"/>
                <a:ea typeface="方正大黑简体"/>
                <a:cs typeface="方正大黑简体"/>
              </a:rPr>
              <a:t>系统</a:t>
            </a:r>
            <a:endParaRPr lang="zh-CN" altLang="en-US"/>
          </a:p>
        </p:txBody>
      </p:sp>
      <p:sp>
        <p:nvSpPr>
          <p:cNvPr id="169990" name="文本框 169989"/>
          <p:cNvSpPr txBox="1">
            <a:spLocks noChangeArrowheads="1"/>
          </p:cNvSpPr>
          <p:nvPr/>
        </p:nvSpPr>
        <p:spPr bwMode="auto">
          <a:xfrm>
            <a:off x="2135188" y="4026282"/>
            <a:ext cx="914400" cy="519112"/>
          </a:xfrm>
          <a:prstGeom prst="rect">
            <a:avLst/>
          </a:prstGeom>
          <a:noFill/>
          <a:ln w="9525">
            <a:noFill/>
            <a:miter lim="800000"/>
          </a:ln>
        </p:spPr>
        <p:txBody>
          <a:bodyPr>
            <a:spAutoFit/>
          </a:bodyPr>
          <a:lstStyle/>
          <a:p>
            <a:pPr>
              <a:spcBef>
                <a:spcPct val="50000"/>
              </a:spcBef>
            </a:pPr>
            <a:r>
              <a:rPr lang="zh-CN" altLang="en-US" sz="2800" b="1">
                <a:latin typeface="Times New Roman" panose="02020603050405020304" pitchFamily="18" charset="0"/>
                <a:ea typeface="方正大黑简体"/>
                <a:cs typeface="方正大黑简体"/>
              </a:rPr>
              <a:t>输入</a:t>
            </a:r>
            <a:endParaRPr lang="zh-CN" altLang="en-US"/>
          </a:p>
        </p:txBody>
      </p:sp>
      <p:sp>
        <p:nvSpPr>
          <p:cNvPr id="169991" name="文本框 169990"/>
          <p:cNvSpPr txBox="1">
            <a:spLocks noChangeArrowheads="1"/>
          </p:cNvSpPr>
          <p:nvPr/>
        </p:nvSpPr>
        <p:spPr bwMode="auto">
          <a:xfrm>
            <a:off x="7469188" y="4043363"/>
            <a:ext cx="1066800" cy="519112"/>
          </a:xfrm>
          <a:prstGeom prst="rect">
            <a:avLst/>
          </a:prstGeom>
          <a:noFill/>
          <a:ln w="9525">
            <a:noFill/>
            <a:miter lim="800000"/>
          </a:ln>
        </p:spPr>
        <p:txBody>
          <a:bodyPr>
            <a:spAutoFit/>
          </a:bodyPr>
          <a:lstStyle/>
          <a:p>
            <a:pPr>
              <a:spcBef>
                <a:spcPct val="50000"/>
              </a:spcBef>
            </a:pPr>
            <a:r>
              <a:rPr lang="zh-CN" altLang="en-US" sz="2800" b="1">
                <a:latin typeface="Times New Roman" panose="02020603050405020304" pitchFamily="18" charset="0"/>
                <a:ea typeface="方正大黑简体"/>
                <a:cs typeface="方正大黑简体"/>
              </a:rPr>
              <a:t>输</a:t>
            </a:r>
            <a:r>
              <a:rPr lang="zh-CN" altLang="en-US" sz="2800" b="1">
                <a:latin typeface="Times New Roman" panose="02020603050405020304" pitchFamily="18" charset="0"/>
              </a:rPr>
              <a:t>出</a:t>
            </a:r>
            <a:endParaRPr lang="zh-CN" altLang="en-US"/>
          </a:p>
        </p:txBody>
      </p:sp>
      <p:sp>
        <p:nvSpPr>
          <p:cNvPr id="169992" name="直接连接符 169991"/>
          <p:cNvSpPr>
            <a:spLocks noChangeShapeType="1"/>
          </p:cNvSpPr>
          <p:nvPr/>
        </p:nvSpPr>
        <p:spPr bwMode="auto">
          <a:xfrm>
            <a:off x="7316788" y="4729163"/>
            <a:ext cx="0" cy="1143000"/>
          </a:xfrm>
          <a:prstGeom prst="line">
            <a:avLst/>
          </a:prstGeom>
          <a:noFill/>
          <a:ln w="57150">
            <a:solidFill>
              <a:srgbClr val="0000CC"/>
            </a:solidFill>
            <a:prstDash val="sysDot"/>
            <a:round/>
            <a:tailEnd type="stealth" w="med" len="med"/>
          </a:ln>
        </p:spPr>
        <p:txBody>
          <a:bodyPr/>
          <a:lstStyle/>
          <a:p>
            <a:endParaRPr lang="zh-CN" altLang="en-US"/>
          </a:p>
        </p:txBody>
      </p:sp>
      <p:sp>
        <p:nvSpPr>
          <p:cNvPr id="169993" name="直接连接符 169992"/>
          <p:cNvSpPr>
            <a:spLocks noChangeShapeType="1"/>
          </p:cNvSpPr>
          <p:nvPr/>
        </p:nvSpPr>
        <p:spPr bwMode="auto">
          <a:xfrm flipH="1">
            <a:off x="4497388" y="5872163"/>
            <a:ext cx="2819400" cy="0"/>
          </a:xfrm>
          <a:prstGeom prst="line">
            <a:avLst/>
          </a:prstGeom>
          <a:noFill/>
          <a:ln w="57150">
            <a:solidFill>
              <a:srgbClr val="0000CC"/>
            </a:solidFill>
            <a:prstDash val="sysDot"/>
            <a:round/>
            <a:tailEnd type="stealth" w="med" len="med"/>
          </a:ln>
        </p:spPr>
        <p:txBody>
          <a:bodyPr/>
          <a:lstStyle/>
          <a:p>
            <a:endParaRPr lang="zh-CN" altLang="en-US"/>
          </a:p>
        </p:txBody>
      </p:sp>
      <p:sp>
        <p:nvSpPr>
          <p:cNvPr id="169994" name="直接连接符 169993"/>
          <p:cNvSpPr>
            <a:spLocks noChangeShapeType="1"/>
          </p:cNvSpPr>
          <p:nvPr/>
        </p:nvSpPr>
        <p:spPr bwMode="auto">
          <a:xfrm flipV="1">
            <a:off x="4497388" y="4652963"/>
            <a:ext cx="0" cy="1219200"/>
          </a:xfrm>
          <a:prstGeom prst="line">
            <a:avLst/>
          </a:prstGeom>
          <a:noFill/>
          <a:ln w="57150">
            <a:solidFill>
              <a:srgbClr val="0000CC"/>
            </a:solidFill>
            <a:prstDash val="sysDot"/>
            <a:round/>
            <a:tailEnd type="stealth" w="med" len="med"/>
          </a:ln>
        </p:spPr>
        <p:txBody>
          <a:bodyPr/>
          <a:lstStyle/>
          <a:p>
            <a:endParaRPr lang="zh-CN" altLang="en-US"/>
          </a:p>
        </p:txBody>
      </p:sp>
      <p:sp>
        <p:nvSpPr>
          <p:cNvPr id="169995" name="文本框 169994"/>
          <p:cNvSpPr txBox="1">
            <a:spLocks noChangeArrowheads="1"/>
          </p:cNvSpPr>
          <p:nvPr/>
        </p:nvSpPr>
        <p:spPr bwMode="auto">
          <a:xfrm>
            <a:off x="5183188" y="6024563"/>
            <a:ext cx="1447800" cy="457200"/>
          </a:xfrm>
          <a:prstGeom prst="rect">
            <a:avLst/>
          </a:prstGeom>
          <a:noFill/>
          <a:ln w="9525">
            <a:noFill/>
            <a:miter lim="800000"/>
          </a:ln>
        </p:spPr>
        <p:txBody>
          <a:bodyPr>
            <a:spAutoFit/>
          </a:bodyPr>
          <a:lstStyle/>
          <a:p>
            <a:pPr>
              <a:spcBef>
                <a:spcPct val="50000"/>
              </a:spcBef>
            </a:pPr>
            <a:r>
              <a:rPr lang="zh-CN" altLang="en-US" sz="2400" b="1">
                <a:latin typeface="Times New Roman" panose="02020603050405020304" pitchFamily="18" charset="0"/>
              </a:rPr>
              <a:t>反馈调控</a:t>
            </a:r>
            <a:endParaRPr lang="zh-CN" altLang="en-US"/>
          </a:p>
        </p:txBody>
      </p:sp>
      <p:sp>
        <p:nvSpPr>
          <p:cNvPr id="169996" name="文本框 169995"/>
          <p:cNvSpPr txBox="1">
            <a:spLocks noChangeArrowheads="1"/>
          </p:cNvSpPr>
          <p:nvPr/>
        </p:nvSpPr>
        <p:spPr bwMode="auto">
          <a:xfrm>
            <a:off x="2135188" y="4881563"/>
            <a:ext cx="1066800" cy="457200"/>
          </a:xfrm>
          <a:prstGeom prst="rect">
            <a:avLst/>
          </a:prstGeom>
          <a:noFill/>
          <a:ln w="9525">
            <a:noFill/>
            <a:miter lim="800000"/>
          </a:ln>
        </p:spPr>
        <p:txBody>
          <a:bodyPr>
            <a:spAutoFit/>
          </a:bodyPr>
          <a:lstStyle/>
          <a:p>
            <a:pPr>
              <a:spcBef>
                <a:spcPct val="50000"/>
              </a:spcBef>
            </a:pPr>
            <a:r>
              <a:rPr lang="zh-CN" altLang="en-US" sz="2400" b="1">
                <a:latin typeface="Times New Roman" panose="02020603050405020304" pitchFamily="18" charset="0"/>
              </a:rPr>
              <a:t>调控</a:t>
            </a:r>
            <a:endParaRPr lang="zh-CN" altLang="en-US"/>
          </a:p>
        </p:txBody>
      </p:sp>
      <p:sp>
        <p:nvSpPr>
          <p:cNvPr id="169997" name="文本框 169996"/>
          <p:cNvSpPr txBox="1">
            <a:spLocks noChangeArrowheads="1"/>
          </p:cNvSpPr>
          <p:nvPr/>
        </p:nvSpPr>
        <p:spPr bwMode="auto">
          <a:xfrm>
            <a:off x="8307388" y="4881564"/>
            <a:ext cx="1447800" cy="731837"/>
          </a:xfrm>
          <a:prstGeom prst="rect">
            <a:avLst/>
          </a:prstGeom>
          <a:noFill/>
          <a:ln w="9525">
            <a:noFill/>
            <a:miter lim="800000"/>
          </a:ln>
        </p:spPr>
        <p:txBody>
          <a:bodyPr>
            <a:spAutoFit/>
          </a:bodyPr>
          <a:lstStyle/>
          <a:p>
            <a:pPr>
              <a:spcBef>
                <a:spcPct val="50000"/>
              </a:spcBef>
            </a:pPr>
            <a:r>
              <a:rPr lang="en-US" altLang="zh-CN" sz="2400" b="1">
                <a:latin typeface="Times New Roman" panose="02020603050405020304" pitchFamily="18" charset="0"/>
              </a:rPr>
              <a:t>﹝</a:t>
            </a:r>
            <a:r>
              <a:rPr lang="zh-CN" altLang="en-US" sz="2400" b="1">
                <a:latin typeface="Times New Roman" panose="02020603050405020304" pitchFamily="18" charset="0"/>
              </a:rPr>
              <a:t>原因</a:t>
            </a:r>
            <a:r>
              <a:rPr lang="en-US" altLang="zh-CN" sz="2400" b="1">
                <a:latin typeface="Times New Roman" panose="02020603050405020304" pitchFamily="18" charset="0"/>
              </a:rPr>
              <a:t>﹞ </a:t>
            </a:r>
            <a:endParaRPr lang="en-US" altLang="zh-CN" sz="2400">
              <a:latin typeface="Times New Roman" panose="02020603050405020304" pitchFamily="18" charset="0"/>
              <a:ea typeface="ˎ̥"/>
              <a:cs typeface="ˎ̥"/>
            </a:endParaRPr>
          </a:p>
          <a:p>
            <a:endParaRPr lang="zh-CN" altLang="en-US"/>
          </a:p>
        </p:txBody>
      </p:sp>
      <p:sp>
        <p:nvSpPr>
          <p:cNvPr id="169998" name="文本框 169997"/>
          <p:cNvSpPr txBox="1">
            <a:spLocks noChangeArrowheads="1"/>
          </p:cNvSpPr>
          <p:nvPr/>
        </p:nvSpPr>
        <p:spPr bwMode="auto">
          <a:xfrm>
            <a:off x="2744788" y="4881564"/>
            <a:ext cx="2286000" cy="731837"/>
          </a:xfrm>
          <a:prstGeom prst="rect">
            <a:avLst/>
          </a:prstGeom>
          <a:noFill/>
          <a:ln w="9525">
            <a:noFill/>
            <a:miter lim="800000"/>
          </a:ln>
        </p:spPr>
        <p:txBody>
          <a:bodyPr>
            <a:spAutoFit/>
          </a:bodyPr>
          <a:lstStyle/>
          <a:p>
            <a:pPr>
              <a:spcBef>
                <a:spcPct val="50000"/>
              </a:spcBef>
            </a:pPr>
            <a:r>
              <a:rPr lang="en-US" altLang="zh-CN" sz="2400" b="1">
                <a:latin typeface="Times New Roman" panose="02020603050405020304" pitchFamily="18" charset="0"/>
              </a:rPr>
              <a:t>﹝</a:t>
            </a:r>
            <a:r>
              <a:rPr lang="zh-CN" altLang="en-US" sz="2400" b="1">
                <a:latin typeface="Times New Roman" panose="02020603050405020304" pitchFamily="18" charset="0"/>
              </a:rPr>
              <a:t>结果</a:t>
            </a:r>
            <a:r>
              <a:rPr lang="en-US" altLang="zh-CN" sz="2400" b="1">
                <a:latin typeface="Times New Roman" panose="02020603050405020304" pitchFamily="18" charset="0"/>
              </a:rPr>
              <a:t>﹞ </a:t>
            </a:r>
            <a:endParaRPr lang="en-US" altLang="zh-CN" sz="2400">
              <a:latin typeface="Times New Roman" panose="02020603050405020304" pitchFamily="18" charset="0"/>
              <a:ea typeface="ˎ̥"/>
              <a:cs typeface="ˎ̥"/>
            </a:endParaRPr>
          </a:p>
          <a:p>
            <a:endParaRPr lang="zh-CN" altLang="en-US"/>
          </a:p>
        </p:txBody>
      </p:sp>
      <p:sp>
        <p:nvSpPr>
          <p:cNvPr id="169999" name="文本框 169998"/>
          <p:cNvSpPr txBox="1">
            <a:spLocks noChangeArrowheads="1"/>
          </p:cNvSpPr>
          <p:nvPr/>
        </p:nvSpPr>
        <p:spPr bwMode="auto">
          <a:xfrm>
            <a:off x="2820988" y="4119564"/>
            <a:ext cx="1447800" cy="731837"/>
          </a:xfrm>
          <a:prstGeom prst="rect">
            <a:avLst/>
          </a:prstGeom>
          <a:noFill/>
          <a:ln w="9525">
            <a:noFill/>
            <a:miter lim="800000"/>
          </a:ln>
        </p:spPr>
        <p:txBody>
          <a:bodyPr>
            <a:spAutoFit/>
          </a:bodyPr>
          <a:lstStyle/>
          <a:p>
            <a:pPr>
              <a:spcBef>
                <a:spcPct val="50000"/>
              </a:spcBef>
            </a:pPr>
            <a:r>
              <a:rPr lang="en-US" altLang="zh-CN" sz="2400" b="1">
                <a:latin typeface="Times New Roman" panose="02020603050405020304" pitchFamily="18" charset="0"/>
              </a:rPr>
              <a:t>﹝</a:t>
            </a:r>
            <a:r>
              <a:rPr lang="zh-CN" altLang="en-US" sz="2400" b="1">
                <a:latin typeface="Times New Roman" panose="02020603050405020304" pitchFamily="18" charset="0"/>
              </a:rPr>
              <a:t>原因</a:t>
            </a:r>
            <a:r>
              <a:rPr lang="en-US" altLang="zh-CN" sz="2400" b="1">
                <a:latin typeface="Times New Roman" panose="02020603050405020304" pitchFamily="18" charset="0"/>
              </a:rPr>
              <a:t>﹞ </a:t>
            </a:r>
            <a:endParaRPr lang="en-US" altLang="zh-CN" sz="2400">
              <a:latin typeface="Times New Roman" panose="02020603050405020304" pitchFamily="18" charset="0"/>
              <a:ea typeface="ˎ̥"/>
              <a:cs typeface="ˎ̥"/>
            </a:endParaRPr>
          </a:p>
          <a:p>
            <a:endParaRPr lang="zh-CN" altLang="en-US"/>
          </a:p>
        </p:txBody>
      </p:sp>
      <p:sp>
        <p:nvSpPr>
          <p:cNvPr id="170000" name="文本框 169999"/>
          <p:cNvSpPr txBox="1">
            <a:spLocks noChangeArrowheads="1"/>
          </p:cNvSpPr>
          <p:nvPr/>
        </p:nvSpPr>
        <p:spPr bwMode="auto">
          <a:xfrm>
            <a:off x="8307388" y="4119564"/>
            <a:ext cx="1447800" cy="731837"/>
          </a:xfrm>
          <a:prstGeom prst="rect">
            <a:avLst/>
          </a:prstGeom>
          <a:noFill/>
          <a:ln w="9525">
            <a:noFill/>
            <a:miter lim="800000"/>
          </a:ln>
        </p:spPr>
        <p:txBody>
          <a:bodyPr>
            <a:spAutoFit/>
          </a:bodyPr>
          <a:lstStyle/>
          <a:p>
            <a:pPr>
              <a:spcBef>
                <a:spcPct val="50000"/>
              </a:spcBef>
            </a:pPr>
            <a:r>
              <a:rPr lang="en-US" altLang="zh-CN" sz="2400" b="1">
                <a:latin typeface="Times New Roman" panose="02020603050405020304" pitchFamily="18" charset="0"/>
              </a:rPr>
              <a:t>﹝</a:t>
            </a:r>
            <a:r>
              <a:rPr lang="zh-CN" altLang="en-US" sz="2400" b="1">
                <a:latin typeface="Times New Roman" panose="02020603050405020304" pitchFamily="18" charset="0"/>
              </a:rPr>
              <a:t>结果</a:t>
            </a:r>
            <a:r>
              <a:rPr lang="en-US" altLang="zh-CN" sz="2400" b="1">
                <a:latin typeface="Times New Roman" panose="02020603050405020304" pitchFamily="18" charset="0"/>
              </a:rPr>
              <a:t>﹞ </a:t>
            </a:r>
            <a:endParaRPr lang="en-US" altLang="zh-CN" sz="2400">
              <a:latin typeface="Times New Roman" panose="02020603050405020304" pitchFamily="18" charset="0"/>
              <a:ea typeface="ˎ̥"/>
              <a:cs typeface="ˎ̥"/>
            </a:endParaRPr>
          </a:p>
          <a:p>
            <a:endParaRPr lang="zh-CN" altLang="en-US"/>
          </a:p>
        </p:txBody>
      </p:sp>
      <p:sp>
        <p:nvSpPr>
          <p:cNvPr id="170001" name="文本框 170000"/>
          <p:cNvSpPr txBox="1">
            <a:spLocks noChangeArrowheads="1"/>
          </p:cNvSpPr>
          <p:nvPr/>
        </p:nvSpPr>
        <p:spPr bwMode="auto">
          <a:xfrm>
            <a:off x="7545388" y="4881564"/>
            <a:ext cx="1447800" cy="731837"/>
          </a:xfrm>
          <a:prstGeom prst="rect">
            <a:avLst/>
          </a:prstGeom>
          <a:noFill/>
          <a:ln w="9525">
            <a:noFill/>
            <a:miter lim="800000"/>
          </a:ln>
        </p:spPr>
        <p:txBody>
          <a:bodyPr>
            <a:spAutoFit/>
          </a:bodyPr>
          <a:lstStyle/>
          <a:p>
            <a:pPr>
              <a:spcBef>
                <a:spcPct val="50000"/>
              </a:spcBef>
            </a:pPr>
            <a:r>
              <a:rPr lang="zh-CN" altLang="en-US" sz="2400" b="1">
                <a:latin typeface="Times New Roman" panose="02020603050405020304" pitchFamily="18" charset="0"/>
              </a:rPr>
              <a:t>反馈 </a:t>
            </a:r>
            <a:endParaRPr lang="zh-CN" altLang="en-US" sz="2400">
              <a:latin typeface="Times New Roman" panose="02020603050405020304" pitchFamily="18" charset="0"/>
              <a:ea typeface="ˎ̥"/>
              <a:cs typeface="ˎ̥"/>
            </a:endParaRPr>
          </a:p>
          <a:p>
            <a:endParaRPr lang="zh-CN" altLang="en-US"/>
          </a:p>
        </p:txBody>
      </p:sp>
      <p:sp>
        <p:nvSpPr>
          <p:cNvPr id="170002" name="直接连接符 170001"/>
          <p:cNvSpPr>
            <a:spLocks noChangeShapeType="1"/>
          </p:cNvSpPr>
          <p:nvPr/>
        </p:nvSpPr>
        <p:spPr bwMode="auto">
          <a:xfrm flipV="1">
            <a:off x="6630988" y="4652963"/>
            <a:ext cx="3124200" cy="0"/>
          </a:xfrm>
          <a:prstGeom prst="line">
            <a:avLst/>
          </a:prstGeom>
          <a:noFill/>
          <a:ln w="38100">
            <a:solidFill>
              <a:schemeClr val="tx1"/>
            </a:solidFill>
            <a:round/>
            <a:tailEnd type="triangle" w="med" len="med"/>
          </a:ln>
        </p:spPr>
        <p:txBody>
          <a:bodyPr/>
          <a:lstStyle/>
          <a:p>
            <a:endParaRPr lang="zh-CN" altLang="en-US"/>
          </a:p>
        </p:txBody>
      </p:sp>
      <p:sp>
        <p:nvSpPr>
          <p:cNvPr id="170003" name="直接连接符 170002"/>
          <p:cNvSpPr>
            <a:spLocks noChangeShapeType="1"/>
          </p:cNvSpPr>
          <p:nvPr/>
        </p:nvSpPr>
        <p:spPr bwMode="auto">
          <a:xfrm flipV="1">
            <a:off x="2058988" y="4652963"/>
            <a:ext cx="3124200" cy="0"/>
          </a:xfrm>
          <a:prstGeom prst="line">
            <a:avLst/>
          </a:prstGeom>
          <a:noFill/>
          <a:ln w="38100">
            <a:solidFill>
              <a:schemeClr val="tx1"/>
            </a:solidFill>
            <a:round/>
            <a:tailEnd type="triangle" w="med" len="med"/>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69989"/>
                                        </p:tgtEl>
                                        <p:attrNameLst>
                                          <p:attrName>style.visibility</p:attrName>
                                        </p:attrNameLst>
                                      </p:cBhvr>
                                      <p:to>
                                        <p:strVal val="visible"/>
                                      </p:to>
                                    </p:set>
                                    <p:anim calcmode="lin" valueType="num">
                                      <p:cBhvr>
                                        <p:cTn id="7" dur="500" fill="hold"/>
                                        <p:tgtEl>
                                          <p:spTgt spid="169989"/>
                                        </p:tgtEl>
                                        <p:attrNameLst>
                                          <p:attrName>ppt_w</p:attrName>
                                        </p:attrNameLst>
                                      </p:cBhvr>
                                      <p:tavLst>
                                        <p:tav tm="0">
                                          <p:val>
                                            <p:fltVal val="0"/>
                                          </p:val>
                                        </p:tav>
                                        <p:tav tm="100000">
                                          <p:val>
                                            <p:strVal val="#ppt_w"/>
                                          </p:val>
                                        </p:tav>
                                      </p:tavLst>
                                    </p:anim>
                                    <p:anim calcmode="lin" valueType="num">
                                      <p:cBhvr>
                                        <p:cTn id="8" dur="500" fill="hold"/>
                                        <p:tgtEl>
                                          <p:spTgt spid="169989"/>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169990"/>
                                        </p:tgtEl>
                                        <p:attrNameLst>
                                          <p:attrName>style.visibility</p:attrName>
                                        </p:attrNameLst>
                                      </p:cBhvr>
                                      <p:to>
                                        <p:strVal val="visible"/>
                                      </p:to>
                                    </p:set>
                                    <p:anim calcmode="lin" valueType="num">
                                      <p:cBhvr>
                                        <p:cTn id="12" dur="500" fill="hold"/>
                                        <p:tgtEl>
                                          <p:spTgt spid="169990"/>
                                        </p:tgtEl>
                                        <p:attrNameLst>
                                          <p:attrName>ppt_w</p:attrName>
                                        </p:attrNameLst>
                                      </p:cBhvr>
                                      <p:tavLst>
                                        <p:tav tm="0">
                                          <p:val>
                                            <p:fltVal val="0"/>
                                          </p:val>
                                        </p:tav>
                                        <p:tav tm="100000">
                                          <p:val>
                                            <p:strVal val="#ppt_w"/>
                                          </p:val>
                                        </p:tav>
                                      </p:tavLst>
                                    </p:anim>
                                    <p:anim calcmode="lin" valueType="num">
                                      <p:cBhvr>
                                        <p:cTn id="13" dur="500" fill="hold"/>
                                        <p:tgtEl>
                                          <p:spTgt spid="169990"/>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69991"/>
                                        </p:tgtEl>
                                        <p:attrNameLst>
                                          <p:attrName>style.visibility</p:attrName>
                                        </p:attrNameLst>
                                      </p:cBhvr>
                                      <p:to>
                                        <p:strVal val="visible"/>
                                      </p:to>
                                    </p:set>
                                    <p:anim calcmode="lin" valueType="num">
                                      <p:cBhvr>
                                        <p:cTn id="17" dur="500" fill="hold"/>
                                        <p:tgtEl>
                                          <p:spTgt spid="169991"/>
                                        </p:tgtEl>
                                        <p:attrNameLst>
                                          <p:attrName>ppt_w</p:attrName>
                                        </p:attrNameLst>
                                      </p:cBhvr>
                                      <p:tavLst>
                                        <p:tav tm="0">
                                          <p:val>
                                            <p:fltVal val="0"/>
                                          </p:val>
                                        </p:tav>
                                        <p:tav tm="100000">
                                          <p:val>
                                            <p:strVal val="#ppt_w"/>
                                          </p:val>
                                        </p:tav>
                                      </p:tavLst>
                                    </p:anim>
                                    <p:anim calcmode="lin" valueType="num">
                                      <p:cBhvr>
                                        <p:cTn id="18" dur="500" fill="hold"/>
                                        <p:tgtEl>
                                          <p:spTgt spid="169991"/>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169995"/>
                                        </p:tgtEl>
                                        <p:attrNameLst>
                                          <p:attrName>style.visibility</p:attrName>
                                        </p:attrNameLst>
                                      </p:cBhvr>
                                      <p:to>
                                        <p:strVal val="visible"/>
                                      </p:to>
                                    </p:set>
                                    <p:anim calcmode="lin" valueType="num">
                                      <p:cBhvr>
                                        <p:cTn id="22" dur="500" fill="hold"/>
                                        <p:tgtEl>
                                          <p:spTgt spid="169995"/>
                                        </p:tgtEl>
                                        <p:attrNameLst>
                                          <p:attrName>ppt_w</p:attrName>
                                        </p:attrNameLst>
                                      </p:cBhvr>
                                      <p:tavLst>
                                        <p:tav tm="0">
                                          <p:val>
                                            <p:fltVal val="0"/>
                                          </p:val>
                                        </p:tav>
                                        <p:tav tm="100000">
                                          <p:val>
                                            <p:strVal val="#ppt_w"/>
                                          </p:val>
                                        </p:tav>
                                      </p:tavLst>
                                    </p:anim>
                                    <p:anim calcmode="lin" valueType="num">
                                      <p:cBhvr>
                                        <p:cTn id="23" dur="500" fill="hold"/>
                                        <p:tgtEl>
                                          <p:spTgt spid="169995"/>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grpId="0" nodeType="afterEffect">
                                  <p:stCondLst>
                                    <p:cond delay="0"/>
                                  </p:stCondLst>
                                  <p:childTnLst>
                                    <p:set>
                                      <p:cBhvr>
                                        <p:cTn id="26" dur="1" fill="hold">
                                          <p:stCondLst>
                                            <p:cond delay="0"/>
                                          </p:stCondLst>
                                        </p:cTn>
                                        <p:tgtEl>
                                          <p:spTgt spid="169996"/>
                                        </p:tgtEl>
                                        <p:attrNameLst>
                                          <p:attrName>style.visibility</p:attrName>
                                        </p:attrNameLst>
                                      </p:cBhvr>
                                      <p:to>
                                        <p:strVal val="visible"/>
                                      </p:to>
                                    </p:set>
                                    <p:anim calcmode="lin" valueType="num">
                                      <p:cBhvr>
                                        <p:cTn id="27" dur="500" fill="hold"/>
                                        <p:tgtEl>
                                          <p:spTgt spid="169996"/>
                                        </p:tgtEl>
                                        <p:attrNameLst>
                                          <p:attrName>ppt_w</p:attrName>
                                        </p:attrNameLst>
                                      </p:cBhvr>
                                      <p:tavLst>
                                        <p:tav tm="0">
                                          <p:val>
                                            <p:fltVal val="0"/>
                                          </p:val>
                                        </p:tav>
                                        <p:tav tm="100000">
                                          <p:val>
                                            <p:strVal val="#ppt_w"/>
                                          </p:val>
                                        </p:tav>
                                      </p:tavLst>
                                    </p:anim>
                                    <p:anim calcmode="lin" valueType="num">
                                      <p:cBhvr>
                                        <p:cTn id="28" dur="500" fill="hold"/>
                                        <p:tgtEl>
                                          <p:spTgt spid="169996"/>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grpId="0" nodeType="afterEffect">
                                  <p:stCondLst>
                                    <p:cond delay="0"/>
                                  </p:stCondLst>
                                  <p:childTnLst>
                                    <p:set>
                                      <p:cBhvr>
                                        <p:cTn id="31" dur="1" fill="hold">
                                          <p:stCondLst>
                                            <p:cond delay="0"/>
                                          </p:stCondLst>
                                        </p:cTn>
                                        <p:tgtEl>
                                          <p:spTgt spid="169997"/>
                                        </p:tgtEl>
                                        <p:attrNameLst>
                                          <p:attrName>style.visibility</p:attrName>
                                        </p:attrNameLst>
                                      </p:cBhvr>
                                      <p:to>
                                        <p:strVal val="visible"/>
                                      </p:to>
                                    </p:set>
                                    <p:anim calcmode="lin" valueType="num">
                                      <p:cBhvr>
                                        <p:cTn id="32" dur="500" fill="hold"/>
                                        <p:tgtEl>
                                          <p:spTgt spid="169997"/>
                                        </p:tgtEl>
                                        <p:attrNameLst>
                                          <p:attrName>ppt_w</p:attrName>
                                        </p:attrNameLst>
                                      </p:cBhvr>
                                      <p:tavLst>
                                        <p:tav tm="0">
                                          <p:val>
                                            <p:fltVal val="0"/>
                                          </p:val>
                                        </p:tav>
                                        <p:tav tm="100000">
                                          <p:val>
                                            <p:strVal val="#ppt_w"/>
                                          </p:val>
                                        </p:tav>
                                      </p:tavLst>
                                    </p:anim>
                                    <p:anim calcmode="lin" valueType="num">
                                      <p:cBhvr>
                                        <p:cTn id="33" dur="500" fill="hold"/>
                                        <p:tgtEl>
                                          <p:spTgt spid="169997"/>
                                        </p:tgtEl>
                                        <p:attrNameLst>
                                          <p:attrName>ppt_h</p:attrName>
                                        </p:attrNameLst>
                                      </p:cBhvr>
                                      <p:tavLst>
                                        <p:tav tm="0">
                                          <p:val>
                                            <p:strVal val="#ppt_h"/>
                                          </p:val>
                                        </p:tav>
                                        <p:tav tm="100000">
                                          <p:val>
                                            <p:strVal val="#ppt_h"/>
                                          </p:val>
                                        </p:tav>
                                      </p:tavLst>
                                    </p:anim>
                                  </p:childTnLst>
                                </p:cTn>
                              </p:par>
                            </p:childTnLst>
                          </p:cTn>
                        </p:par>
                        <p:par>
                          <p:cTn id="34" fill="hold">
                            <p:stCondLst>
                              <p:cond delay="3000"/>
                            </p:stCondLst>
                            <p:childTnLst>
                              <p:par>
                                <p:cTn id="35" presetID="17" presetClass="entr" presetSubtype="10" fill="hold" grpId="0" nodeType="afterEffect">
                                  <p:stCondLst>
                                    <p:cond delay="0"/>
                                  </p:stCondLst>
                                  <p:childTnLst>
                                    <p:set>
                                      <p:cBhvr>
                                        <p:cTn id="36" dur="1" fill="hold">
                                          <p:stCondLst>
                                            <p:cond delay="0"/>
                                          </p:stCondLst>
                                        </p:cTn>
                                        <p:tgtEl>
                                          <p:spTgt spid="169998"/>
                                        </p:tgtEl>
                                        <p:attrNameLst>
                                          <p:attrName>style.visibility</p:attrName>
                                        </p:attrNameLst>
                                      </p:cBhvr>
                                      <p:to>
                                        <p:strVal val="visible"/>
                                      </p:to>
                                    </p:set>
                                    <p:anim calcmode="lin" valueType="num">
                                      <p:cBhvr>
                                        <p:cTn id="37" dur="500" fill="hold"/>
                                        <p:tgtEl>
                                          <p:spTgt spid="169998"/>
                                        </p:tgtEl>
                                        <p:attrNameLst>
                                          <p:attrName>ppt_w</p:attrName>
                                        </p:attrNameLst>
                                      </p:cBhvr>
                                      <p:tavLst>
                                        <p:tav tm="0">
                                          <p:val>
                                            <p:fltVal val="0"/>
                                          </p:val>
                                        </p:tav>
                                        <p:tav tm="100000">
                                          <p:val>
                                            <p:strVal val="#ppt_w"/>
                                          </p:val>
                                        </p:tav>
                                      </p:tavLst>
                                    </p:anim>
                                    <p:anim calcmode="lin" valueType="num">
                                      <p:cBhvr>
                                        <p:cTn id="38" dur="500" fill="hold"/>
                                        <p:tgtEl>
                                          <p:spTgt spid="169998"/>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17" presetClass="entr" presetSubtype="10" fill="hold" grpId="0" nodeType="afterEffect">
                                  <p:stCondLst>
                                    <p:cond delay="0"/>
                                  </p:stCondLst>
                                  <p:childTnLst>
                                    <p:set>
                                      <p:cBhvr>
                                        <p:cTn id="41" dur="1" fill="hold">
                                          <p:stCondLst>
                                            <p:cond delay="0"/>
                                          </p:stCondLst>
                                        </p:cTn>
                                        <p:tgtEl>
                                          <p:spTgt spid="169999"/>
                                        </p:tgtEl>
                                        <p:attrNameLst>
                                          <p:attrName>style.visibility</p:attrName>
                                        </p:attrNameLst>
                                      </p:cBhvr>
                                      <p:to>
                                        <p:strVal val="visible"/>
                                      </p:to>
                                    </p:set>
                                    <p:anim calcmode="lin" valueType="num">
                                      <p:cBhvr>
                                        <p:cTn id="42" dur="500" fill="hold"/>
                                        <p:tgtEl>
                                          <p:spTgt spid="169999"/>
                                        </p:tgtEl>
                                        <p:attrNameLst>
                                          <p:attrName>ppt_w</p:attrName>
                                        </p:attrNameLst>
                                      </p:cBhvr>
                                      <p:tavLst>
                                        <p:tav tm="0">
                                          <p:val>
                                            <p:fltVal val="0"/>
                                          </p:val>
                                        </p:tav>
                                        <p:tav tm="100000">
                                          <p:val>
                                            <p:strVal val="#ppt_w"/>
                                          </p:val>
                                        </p:tav>
                                      </p:tavLst>
                                    </p:anim>
                                    <p:anim calcmode="lin" valueType="num">
                                      <p:cBhvr>
                                        <p:cTn id="43" dur="500" fill="hold"/>
                                        <p:tgtEl>
                                          <p:spTgt spid="169999"/>
                                        </p:tgtEl>
                                        <p:attrNameLst>
                                          <p:attrName>ppt_h</p:attrName>
                                        </p:attrNameLst>
                                      </p:cBhvr>
                                      <p:tavLst>
                                        <p:tav tm="0">
                                          <p:val>
                                            <p:strVal val="#ppt_h"/>
                                          </p:val>
                                        </p:tav>
                                        <p:tav tm="100000">
                                          <p:val>
                                            <p:strVal val="#ppt_h"/>
                                          </p:val>
                                        </p:tav>
                                      </p:tavLst>
                                    </p:anim>
                                  </p:childTnLst>
                                </p:cTn>
                              </p:par>
                            </p:childTnLst>
                          </p:cTn>
                        </p:par>
                        <p:par>
                          <p:cTn id="44" fill="hold">
                            <p:stCondLst>
                              <p:cond delay="4000"/>
                            </p:stCondLst>
                            <p:childTnLst>
                              <p:par>
                                <p:cTn id="45" presetID="17" presetClass="entr" presetSubtype="10" fill="hold" grpId="0" nodeType="afterEffect">
                                  <p:stCondLst>
                                    <p:cond delay="0"/>
                                  </p:stCondLst>
                                  <p:childTnLst>
                                    <p:set>
                                      <p:cBhvr>
                                        <p:cTn id="46" dur="1" fill="hold">
                                          <p:stCondLst>
                                            <p:cond delay="0"/>
                                          </p:stCondLst>
                                        </p:cTn>
                                        <p:tgtEl>
                                          <p:spTgt spid="170000"/>
                                        </p:tgtEl>
                                        <p:attrNameLst>
                                          <p:attrName>style.visibility</p:attrName>
                                        </p:attrNameLst>
                                      </p:cBhvr>
                                      <p:to>
                                        <p:strVal val="visible"/>
                                      </p:to>
                                    </p:set>
                                    <p:anim calcmode="lin" valueType="num">
                                      <p:cBhvr>
                                        <p:cTn id="47" dur="500" fill="hold"/>
                                        <p:tgtEl>
                                          <p:spTgt spid="170000"/>
                                        </p:tgtEl>
                                        <p:attrNameLst>
                                          <p:attrName>ppt_w</p:attrName>
                                        </p:attrNameLst>
                                      </p:cBhvr>
                                      <p:tavLst>
                                        <p:tav tm="0">
                                          <p:val>
                                            <p:fltVal val="0"/>
                                          </p:val>
                                        </p:tav>
                                        <p:tav tm="100000">
                                          <p:val>
                                            <p:strVal val="#ppt_w"/>
                                          </p:val>
                                        </p:tav>
                                      </p:tavLst>
                                    </p:anim>
                                    <p:anim calcmode="lin" valueType="num">
                                      <p:cBhvr>
                                        <p:cTn id="48" dur="500" fill="hold"/>
                                        <p:tgtEl>
                                          <p:spTgt spid="170000"/>
                                        </p:tgtEl>
                                        <p:attrNameLst>
                                          <p:attrName>ppt_h</p:attrName>
                                        </p:attrNameLst>
                                      </p:cBhvr>
                                      <p:tavLst>
                                        <p:tav tm="0">
                                          <p:val>
                                            <p:strVal val="#ppt_h"/>
                                          </p:val>
                                        </p:tav>
                                        <p:tav tm="100000">
                                          <p:val>
                                            <p:strVal val="#ppt_h"/>
                                          </p:val>
                                        </p:tav>
                                      </p:tavLst>
                                    </p:anim>
                                  </p:childTnLst>
                                </p:cTn>
                              </p:par>
                            </p:childTnLst>
                          </p:cTn>
                        </p:par>
                        <p:par>
                          <p:cTn id="49" fill="hold">
                            <p:stCondLst>
                              <p:cond delay="4500"/>
                            </p:stCondLst>
                            <p:childTnLst>
                              <p:par>
                                <p:cTn id="50" presetID="17" presetClass="entr" presetSubtype="10" fill="hold" grpId="0" nodeType="afterEffect">
                                  <p:stCondLst>
                                    <p:cond delay="0"/>
                                  </p:stCondLst>
                                  <p:childTnLst>
                                    <p:set>
                                      <p:cBhvr>
                                        <p:cTn id="51" dur="1" fill="hold">
                                          <p:stCondLst>
                                            <p:cond delay="0"/>
                                          </p:stCondLst>
                                        </p:cTn>
                                        <p:tgtEl>
                                          <p:spTgt spid="170001"/>
                                        </p:tgtEl>
                                        <p:attrNameLst>
                                          <p:attrName>style.visibility</p:attrName>
                                        </p:attrNameLst>
                                      </p:cBhvr>
                                      <p:to>
                                        <p:strVal val="visible"/>
                                      </p:to>
                                    </p:set>
                                    <p:anim calcmode="lin" valueType="num">
                                      <p:cBhvr>
                                        <p:cTn id="52" dur="500" fill="hold"/>
                                        <p:tgtEl>
                                          <p:spTgt spid="170001"/>
                                        </p:tgtEl>
                                        <p:attrNameLst>
                                          <p:attrName>ppt_w</p:attrName>
                                        </p:attrNameLst>
                                      </p:cBhvr>
                                      <p:tavLst>
                                        <p:tav tm="0">
                                          <p:val>
                                            <p:fltVal val="0"/>
                                          </p:val>
                                        </p:tav>
                                        <p:tav tm="100000">
                                          <p:val>
                                            <p:strVal val="#ppt_w"/>
                                          </p:val>
                                        </p:tav>
                                      </p:tavLst>
                                    </p:anim>
                                    <p:anim calcmode="lin" valueType="num">
                                      <p:cBhvr>
                                        <p:cTn id="53" dur="500" fill="hold"/>
                                        <p:tgtEl>
                                          <p:spTgt spid="170001"/>
                                        </p:tgtEl>
                                        <p:attrNameLst>
                                          <p:attrName>ppt_h</p:attrName>
                                        </p:attrNameLst>
                                      </p:cBhvr>
                                      <p:tavLst>
                                        <p:tav tm="0">
                                          <p:val>
                                            <p:strVal val="#ppt_h"/>
                                          </p:val>
                                        </p:tav>
                                        <p:tav tm="100000">
                                          <p:val>
                                            <p:strVal val="#ppt_h"/>
                                          </p:val>
                                        </p:tav>
                                      </p:tavLst>
                                    </p:anim>
                                  </p:childTnLst>
                                </p:cTn>
                              </p:par>
                            </p:childTnLst>
                          </p:cTn>
                        </p:par>
                        <p:par>
                          <p:cTn id="54" fill="hold">
                            <p:stCondLst>
                              <p:cond delay="5000"/>
                            </p:stCondLst>
                            <p:childTnLst>
                              <p:par>
                                <p:cTn id="55" presetID="17" presetClass="entr" presetSubtype="1" fill="hold" grpId="0" nodeType="afterEffect">
                                  <p:stCondLst>
                                    <p:cond delay="0"/>
                                  </p:stCondLst>
                                  <p:childTnLst>
                                    <p:set>
                                      <p:cBhvr>
                                        <p:cTn id="56" dur="1" fill="hold">
                                          <p:stCondLst>
                                            <p:cond delay="0"/>
                                          </p:stCondLst>
                                        </p:cTn>
                                        <p:tgtEl>
                                          <p:spTgt spid="169992"/>
                                        </p:tgtEl>
                                        <p:attrNameLst>
                                          <p:attrName>style.visibility</p:attrName>
                                        </p:attrNameLst>
                                      </p:cBhvr>
                                      <p:to>
                                        <p:strVal val="visible"/>
                                      </p:to>
                                    </p:set>
                                    <p:anim calcmode="lin" valueType="num">
                                      <p:cBhvr>
                                        <p:cTn id="57" dur="500" fill="hold"/>
                                        <p:tgtEl>
                                          <p:spTgt spid="169992"/>
                                        </p:tgtEl>
                                        <p:attrNameLst>
                                          <p:attrName>ppt_x</p:attrName>
                                        </p:attrNameLst>
                                      </p:cBhvr>
                                      <p:tavLst>
                                        <p:tav tm="0">
                                          <p:val>
                                            <p:strVal val="#ppt_x"/>
                                          </p:val>
                                        </p:tav>
                                        <p:tav tm="100000">
                                          <p:val>
                                            <p:strVal val="#ppt_x"/>
                                          </p:val>
                                        </p:tav>
                                      </p:tavLst>
                                    </p:anim>
                                    <p:anim calcmode="lin" valueType="num">
                                      <p:cBhvr>
                                        <p:cTn id="58" dur="500" fill="hold"/>
                                        <p:tgtEl>
                                          <p:spTgt spid="169992"/>
                                        </p:tgtEl>
                                        <p:attrNameLst>
                                          <p:attrName>ppt_y</p:attrName>
                                        </p:attrNameLst>
                                      </p:cBhvr>
                                      <p:tavLst>
                                        <p:tav tm="0">
                                          <p:val>
                                            <p:strVal val="#ppt_y-#ppt_h/2"/>
                                          </p:val>
                                        </p:tav>
                                        <p:tav tm="100000">
                                          <p:val>
                                            <p:strVal val="#ppt_y"/>
                                          </p:val>
                                        </p:tav>
                                      </p:tavLst>
                                    </p:anim>
                                    <p:anim calcmode="lin" valueType="num">
                                      <p:cBhvr>
                                        <p:cTn id="59" dur="500" fill="hold"/>
                                        <p:tgtEl>
                                          <p:spTgt spid="169992"/>
                                        </p:tgtEl>
                                        <p:attrNameLst>
                                          <p:attrName>ppt_w</p:attrName>
                                        </p:attrNameLst>
                                      </p:cBhvr>
                                      <p:tavLst>
                                        <p:tav tm="0">
                                          <p:val>
                                            <p:strVal val="#ppt_w"/>
                                          </p:val>
                                        </p:tav>
                                        <p:tav tm="100000">
                                          <p:val>
                                            <p:strVal val="#ppt_w"/>
                                          </p:val>
                                        </p:tav>
                                      </p:tavLst>
                                    </p:anim>
                                    <p:anim calcmode="lin" valueType="num">
                                      <p:cBhvr>
                                        <p:cTn id="60" dur="500" fill="hold"/>
                                        <p:tgtEl>
                                          <p:spTgt spid="169992"/>
                                        </p:tgtEl>
                                        <p:attrNameLst>
                                          <p:attrName>ppt_h</p:attrName>
                                        </p:attrNameLst>
                                      </p:cBhvr>
                                      <p:tavLst>
                                        <p:tav tm="0">
                                          <p:val>
                                            <p:fltVal val="0"/>
                                          </p:val>
                                        </p:tav>
                                        <p:tav tm="100000">
                                          <p:val>
                                            <p:strVal val="#ppt_h"/>
                                          </p:val>
                                        </p:tav>
                                      </p:tavLst>
                                    </p:anim>
                                  </p:childTnLst>
                                </p:cTn>
                              </p:par>
                            </p:childTnLst>
                          </p:cTn>
                        </p:par>
                        <p:par>
                          <p:cTn id="61" fill="hold">
                            <p:stCondLst>
                              <p:cond delay="5500"/>
                            </p:stCondLst>
                            <p:childTnLst>
                              <p:par>
                                <p:cTn id="62" presetID="17" presetClass="entr" presetSubtype="1" fill="hold" grpId="0" nodeType="afterEffect">
                                  <p:stCondLst>
                                    <p:cond delay="0"/>
                                  </p:stCondLst>
                                  <p:childTnLst>
                                    <p:set>
                                      <p:cBhvr>
                                        <p:cTn id="63" dur="1" fill="hold">
                                          <p:stCondLst>
                                            <p:cond delay="0"/>
                                          </p:stCondLst>
                                        </p:cTn>
                                        <p:tgtEl>
                                          <p:spTgt spid="169993"/>
                                        </p:tgtEl>
                                        <p:attrNameLst>
                                          <p:attrName>style.visibility</p:attrName>
                                        </p:attrNameLst>
                                      </p:cBhvr>
                                      <p:to>
                                        <p:strVal val="visible"/>
                                      </p:to>
                                    </p:set>
                                    <p:anim calcmode="lin" valueType="num">
                                      <p:cBhvr>
                                        <p:cTn id="64" dur="500" fill="hold"/>
                                        <p:tgtEl>
                                          <p:spTgt spid="169993"/>
                                        </p:tgtEl>
                                        <p:attrNameLst>
                                          <p:attrName>ppt_x</p:attrName>
                                        </p:attrNameLst>
                                      </p:cBhvr>
                                      <p:tavLst>
                                        <p:tav tm="0">
                                          <p:val>
                                            <p:strVal val="#ppt_x"/>
                                          </p:val>
                                        </p:tav>
                                        <p:tav tm="100000">
                                          <p:val>
                                            <p:strVal val="#ppt_x"/>
                                          </p:val>
                                        </p:tav>
                                      </p:tavLst>
                                    </p:anim>
                                    <p:anim calcmode="lin" valueType="num">
                                      <p:cBhvr>
                                        <p:cTn id="65" dur="500" fill="hold"/>
                                        <p:tgtEl>
                                          <p:spTgt spid="169993"/>
                                        </p:tgtEl>
                                        <p:attrNameLst>
                                          <p:attrName>ppt_y</p:attrName>
                                        </p:attrNameLst>
                                      </p:cBhvr>
                                      <p:tavLst>
                                        <p:tav tm="0">
                                          <p:val>
                                            <p:strVal val="#ppt_y-#ppt_h/2"/>
                                          </p:val>
                                        </p:tav>
                                        <p:tav tm="100000">
                                          <p:val>
                                            <p:strVal val="#ppt_y"/>
                                          </p:val>
                                        </p:tav>
                                      </p:tavLst>
                                    </p:anim>
                                    <p:anim calcmode="lin" valueType="num">
                                      <p:cBhvr>
                                        <p:cTn id="66" dur="500" fill="hold"/>
                                        <p:tgtEl>
                                          <p:spTgt spid="169993"/>
                                        </p:tgtEl>
                                        <p:attrNameLst>
                                          <p:attrName>ppt_w</p:attrName>
                                        </p:attrNameLst>
                                      </p:cBhvr>
                                      <p:tavLst>
                                        <p:tav tm="0">
                                          <p:val>
                                            <p:strVal val="#ppt_w"/>
                                          </p:val>
                                        </p:tav>
                                        <p:tav tm="100000">
                                          <p:val>
                                            <p:strVal val="#ppt_w"/>
                                          </p:val>
                                        </p:tav>
                                      </p:tavLst>
                                    </p:anim>
                                    <p:anim calcmode="lin" valueType="num">
                                      <p:cBhvr>
                                        <p:cTn id="67" dur="500" fill="hold"/>
                                        <p:tgtEl>
                                          <p:spTgt spid="169993"/>
                                        </p:tgtEl>
                                        <p:attrNameLst>
                                          <p:attrName>ppt_h</p:attrName>
                                        </p:attrNameLst>
                                      </p:cBhvr>
                                      <p:tavLst>
                                        <p:tav tm="0">
                                          <p:val>
                                            <p:fltVal val="0"/>
                                          </p:val>
                                        </p:tav>
                                        <p:tav tm="100000">
                                          <p:val>
                                            <p:strVal val="#ppt_h"/>
                                          </p:val>
                                        </p:tav>
                                      </p:tavLst>
                                    </p:anim>
                                  </p:childTnLst>
                                </p:cTn>
                              </p:par>
                            </p:childTnLst>
                          </p:cTn>
                        </p:par>
                        <p:par>
                          <p:cTn id="68" fill="hold">
                            <p:stCondLst>
                              <p:cond delay="6000"/>
                            </p:stCondLst>
                            <p:childTnLst>
                              <p:par>
                                <p:cTn id="69" presetID="17" presetClass="entr" presetSubtype="1" fill="hold" grpId="0" nodeType="afterEffect">
                                  <p:stCondLst>
                                    <p:cond delay="0"/>
                                  </p:stCondLst>
                                  <p:childTnLst>
                                    <p:set>
                                      <p:cBhvr>
                                        <p:cTn id="70" dur="1" fill="hold">
                                          <p:stCondLst>
                                            <p:cond delay="0"/>
                                          </p:stCondLst>
                                        </p:cTn>
                                        <p:tgtEl>
                                          <p:spTgt spid="169994"/>
                                        </p:tgtEl>
                                        <p:attrNameLst>
                                          <p:attrName>style.visibility</p:attrName>
                                        </p:attrNameLst>
                                      </p:cBhvr>
                                      <p:to>
                                        <p:strVal val="visible"/>
                                      </p:to>
                                    </p:set>
                                    <p:anim calcmode="lin" valueType="num">
                                      <p:cBhvr>
                                        <p:cTn id="71" dur="500" fill="hold"/>
                                        <p:tgtEl>
                                          <p:spTgt spid="169994"/>
                                        </p:tgtEl>
                                        <p:attrNameLst>
                                          <p:attrName>ppt_x</p:attrName>
                                        </p:attrNameLst>
                                      </p:cBhvr>
                                      <p:tavLst>
                                        <p:tav tm="0">
                                          <p:val>
                                            <p:strVal val="#ppt_x"/>
                                          </p:val>
                                        </p:tav>
                                        <p:tav tm="100000">
                                          <p:val>
                                            <p:strVal val="#ppt_x"/>
                                          </p:val>
                                        </p:tav>
                                      </p:tavLst>
                                    </p:anim>
                                    <p:anim calcmode="lin" valueType="num">
                                      <p:cBhvr>
                                        <p:cTn id="72" dur="500" fill="hold"/>
                                        <p:tgtEl>
                                          <p:spTgt spid="169994"/>
                                        </p:tgtEl>
                                        <p:attrNameLst>
                                          <p:attrName>ppt_y</p:attrName>
                                        </p:attrNameLst>
                                      </p:cBhvr>
                                      <p:tavLst>
                                        <p:tav tm="0">
                                          <p:val>
                                            <p:strVal val="#ppt_y-#ppt_h/2"/>
                                          </p:val>
                                        </p:tav>
                                        <p:tav tm="100000">
                                          <p:val>
                                            <p:strVal val="#ppt_y"/>
                                          </p:val>
                                        </p:tav>
                                      </p:tavLst>
                                    </p:anim>
                                    <p:anim calcmode="lin" valueType="num">
                                      <p:cBhvr>
                                        <p:cTn id="73" dur="500" fill="hold"/>
                                        <p:tgtEl>
                                          <p:spTgt spid="169994"/>
                                        </p:tgtEl>
                                        <p:attrNameLst>
                                          <p:attrName>ppt_w</p:attrName>
                                        </p:attrNameLst>
                                      </p:cBhvr>
                                      <p:tavLst>
                                        <p:tav tm="0">
                                          <p:val>
                                            <p:strVal val="#ppt_w"/>
                                          </p:val>
                                        </p:tav>
                                        <p:tav tm="100000">
                                          <p:val>
                                            <p:strVal val="#ppt_w"/>
                                          </p:val>
                                        </p:tav>
                                      </p:tavLst>
                                    </p:anim>
                                    <p:anim calcmode="lin" valueType="num">
                                      <p:cBhvr>
                                        <p:cTn id="74" dur="500" fill="hold"/>
                                        <p:tgtEl>
                                          <p:spTgt spid="169994"/>
                                        </p:tgtEl>
                                        <p:attrNameLst>
                                          <p:attrName>ppt_h</p:attrName>
                                        </p:attrNameLst>
                                      </p:cBhvr>
                                      <p:tavLst>
                                        <p:tav tm="0">
                                          <p:val>
                                            <p:fltVal val="0"/>
                                          </p:val>
                                        </p:tav>
                                        <p:tav tm="100000">
                                          <p:val>
                                            <p:strVal val="#ppt_h"/>
                                          </p:val>
                                        </p:tav>
                                      </p:tavLst>
                                    </p:anim>
                                  </p:childTnLst>
                                </p:cTn>
                              </p:par>
                            </p:childTnLst>
                          </p:cTn>
                        </p:par>
                        <p:par>
                          <p:cTn id="75" fill="hold">
                            <p:stCondLst>
                              <p:cond delay="6500"/>
                            </p:stCondLst>
                            <p:childTnLst>
                              <p:par>
                                <p:cTn id="76" presetID="17" presetClass="entr" presetSubtype="8" fill="hold" grpId="0" nodeType="afterEffect">
                                  <p:stCondLst>
                                    <p:cond delay="0"/>
                                  </p:stCondLst>
                                  <p:childTnLst>
                                    <p:set>
                                      <p:cBhvr>
                                        <p:cTn id="77" dur="1" fill="hold">
                                          <p:stCondLst>
                                            <p:cond delay="0"/>
                                          </p:stCondLst>
                                        </p:cTn>
                                        <p:tgtEl>
                                          <p:spTgt spid="170002"/>
                                        </p:tgtEl>
                                        <p:attrNameLst>
                                          <p:attrName>style.visibility</p:attrName>
                                        </p:attrNameLst>
                                      </p:cBhvr>
                                      <p:to>
                                        <p:strVal val="visible"/>
                                      </p:to>
                                    </p:set>
                                    <p:anim calcmode="lin" valueType="num">
                                      <p:cBhvr>
                                        <p:cTn id="78" dur="500" fill="hold"/>
                                        <p:tgtEl>
                                          <p:spTgt spid="170002"/>
                                        </p:tgtEl>
                                        <p:attrNameLst>
                                          <p:attrName>ppt_x</p:attrName>
                                        </p:attrNameLst>
                                      </p:cBhvr>
                                      <p:tavLst>
                                        <p:tav tm="0">
                                          <p:val>
                                            <p:strVal val="#ppt_x-#ppt_w/2"/>
                                          </p:val>
                                        </p:tav>
                                        <p:tav tm="100000">
                                          <p:val>
                                            <p:strVal val="#ppt_x"/>
                                          </p:val>
                                        </p:tav>
                                      </p:tavLst>
                                    </p:anim>
                                    <p:anim calcmode="lin" valueType="num">
                                      <p:cBhvr>
                                        <p:cTn id="79" dur="500" fill="hold"/>
                                        <p:tgtEl>
                                          <p:spTgt spid="170002"/>
                                        </p:tgtEl>
                                        <p:attrNameLst>
                                          <p:attrName>ppt_y</p:attrName>
                                        </p:attrNameLst>
                                      </p:cBhvr>
                                      <p:tavLst>
                                        <p:tav tm="0">
                                          <p:val>
                                            <p:strVal val="#ppt_y"/>
                                          </p:val>
                                        </p:tav>
                                        <p:tav tm="100000">
                                          <p:val>
                                            <p:strVal val="#ppt_y"/>
                                          </p:val>
                                        </p:tav>
                                      </p:tavLst>
                                    </p:anim>
                                    <p:anim calcmode="lin" valueType="num">
                                      <p:cBhvr>
                                        <p:cTn id="80" dur="500" fill="hold"/>
                                        <p:tgtEl>
                                          <p:spTgt spid="170002"/>
                                        </p:tgtEl>
                                        <p:attrNameLst>
                                          <p:attrName>ppt_w</p:attrName>
                                        </p:attrNameLst>
                                      </p:cBhvr>
                                      <p:tavLst>
                                        <p:tav tm="0">
                                          <p:val>
                                            <p:fltVal val="0"/>
                                          </p:val>
                                        </p:tav>
                                        <p:tav tm="100000">
                                          <p:val>
                                            <p:strVal val="#ppt_w"/>
                                          </p:val>
                                        </p:tav>
                                      </p:tavLst>
                                    </p:anim>
                                    <p:anim calcmode="lin" valueType="num">
                                      <p:cBhvr>
                                        <p:cTn id="81" dur="500" fill="hold"/>
                                        <p:tgtEl>
                                          <p:spTgt spid="170002"/>
                                        </p:tgtEl>
                                        <p:attrNameLst>
                                          <p:attrName>ppt_h</p:attrName>
                                        </p:attrNameLst>
                                      </p:cBhvr>
                                      <p:tavLst>
                                        <p:tav tm="0">
                                          <p:val>
                                            <p:strVal val="#ppt_h"/>
                                          </p:val>
                                        </p:tav>
                                        <p:tav tm="100000">
                                          <p:val>
                                            <p:strVal val="#ppt_h"/>
                                          </p:val>
                                        </p:tav>
                                      </p:tavLst>
                                    </p:anim>
                                  </p:childTnLst>
                                </p:cTn>
                              </p:par>
                            </p:childTnLst>
                          </p:cTn>
                        </p:par>
                        <p:par>
                          <p:cTn id="82" fill="hold">
                            <p:stCondLst>
                              <p:cond delay="7000"/>
                            </p:stCondLst>
                            <p:childTnLst>
                              <p:par>
                                <p:cTn id="83" presetID="17" presetClass="entr" presetSubtype="8" fill="hold" grpId="0" nodeType="afterEffect">
                                  <p:stCondLst>
                                    <p:cond delay="0"/>
                                  </p:stCondLst>
                                  <p:childTnLst>
                                    <p:set>
                                      <p:cBhvr>
                                        <p:cTn id="84" dur="1" fill="hold">
                                          <p:stCondLst>
                                            <p:cond delay="0"/>
                                          </p:stCondLst>
                                        </p:cTn>
                                        <p:tgtEl>
                                          <p:spTgt spid="170003"/>
                                        </p:tgtEl>
                                        <p:attrNameLst>
                                          <p:attrName>style.visibility</p:attrName>
                                        </p:attrNameLst>
                                      </p:cBhvr>
                                      <p:to>
                                        <p:strVal val="visible"/>
                                      </p:to>
                                    </p:set>
                                    <p:anim calcmode="lin" valueType="num">
                                      <p:cBhvr>
                                        <p:cTn id="85" dur="500" fill="hold"/>
                                        <p:tgtEl>
                                          <p:spTgt spid="170003"/>
                                        </p:tgtEl>
                                        <p:attrNameLst>
                                          <p:attrName>ppt_x</p:attrName>
                                        </p:attrNameLst>
                                      </p:cBhvr>
                                      <p:tavLst>
                                        <p:tav tm="0">
                                          <p:val>
                                            <p:strVal val="#ppt_x-#ppt_w/2"/>
                                          </p:val>
                                        </p:tav>
                                        <p:tav tm="100000">
                                          <p:val>
                                            <p:strVal val="#ppt_x"/>
                                          </p:val>
                                        </p:tav>
                                      </p:tavLst>
                                    </p:anim>
                                    <p:anim calcmode="lin" valueType="num">
                                      <p:cBhvr>
                                        <p:cTn id="86" dur="500" fill="hold"/>
                                        <p:tgtEl>
                                          <p:spTgt spid="170003"/>
                                        </p:tgtEl>
                                        <p:attrNameLst>
                                          <p:attrName>ppt_y</p:attrName>
                                        </p:attrNameLst>
                                      </p:cBhvr>
                                      <p:tavLst>
                                        <p:tav tm="0">
                                          <p:val>
                                            <p:strVal val="#ppt_y"/>
                                          </p:val>
                                        </p:tav>
                                        <p:tav tm="100000">
                                          <p:val>
                                            <p:strVal val="#ppt_y"/>
                                          </p:val>
                                        </p:tav>
                                      </p:tavLst>
                                    </p:anim>
                                    <p:anim calcmode="lin" valueType="num">
                                      <p:cBhvr>
                                        <p:cTn id="87" dur="500" fill="hold"/>
                                        <p:tgtEl>
                                          <p:spTgt spid="170003"/>
                                        </p:tgtEl>
                                        <p:attrNameLst>
                                          <p:attrName>ppt_w</p:attrName>
                                        </p:attrNameLst>
                                      </p:cBhvr>
                                      <p:tavLst>
                                        <p:tav tm="0">
                                          <p:val>
                                            <p:fltVal val="0"/>
                                          </p:val>
                                        </p:tav>
                                        <p:tav tm="100000">
                                          <p:val>
                                            <p:strVal val="#ppt_w"/>
                                          </p:val>
                                        </p:tav>
                                      </p:tavLst>
                                    </p:anim>
                                    <p:anim calcmode="lin" valueType="num">
                                      <p:cBhvr>
                                        <p:cTn id="88" dur="500" fill="hold"/>
                                        <p:tgtEl>
                                          <p:spTgt spid="1700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bldLvl="0" animBg="1"/>
      <p:bldP spid="169990" grpId="0"/>
      <p:bldP spid="169991" grpId="0"/>
      <p:bldP spid="169992" grpId="0" animBg="1"/>
      <p:bldP spid="169993" grpId="0" animBg="1"/>
      <p:bldP spid="169994" grpId="0" animBg="1"/>
      <p:bldP spid="169995" grpId="0"/>
      <p:bldP spid="169996" grpId="0"/>
      <p:bldP spid="169997" grpId="0"/>
      <p:bldP spid="169998" grpId="0"/>
      <p:bldP spid="169999" grpId="0"/>
      <p:bldP spid="170000" grpId="0"/>
      <p:bldP spid="170001" grpId="0"/>
      <p:bldP spid="170002" grpId="0" animBg="1"/>
      <p:bldP spid="170003"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矩形 171009"/>
          <p:cNvSpPr>
            <a:spLocks noChangeArrowheads="1"/>
          </p:cNvSpPr>
          <p:nvPr/>
        </p:nvSpPr>
        <p:spPr bwMode="auto">
          <a:xfrm>
            <a:off x="3276600" y="785813"/>
            <a:ext cx="4313238" cy="641350"/>
          </a:xfrm>
          <a:prstGeom prst="rect">
            <a:avLst/>
          </a:prstGeom>
          <a:noFill/>
          <a:ln w="12700">
            <a:noFill/>
            <a:miter lim="800000"/>
          </a:ln>
        </p:spPr>
        <p:txBody>
          <a:bodyPr wrap="none">
            <a:spAutoFit/>
          </a:bodyPr>
          <a:lstStyle/>
          <a:p>
            <a:r>
              <a:rPr lang="zh-CN" altLang="en-US" sz="3600" b="1">
                <a:solidFill>
                  <a:srgbClr val="006600"/>
                </a:solidFill>
                <a:latin typeface="黑体" panose="02010609060101010101" pitchFamily="49" charset="-122"/>
                <a:ea typeface="黑体" panose="02010609060101010101" pitchFamily="49" charset="-122"/>
              </a:rPr>
              <a:t>二、必然性和偶然性</a:t>
            </a:r>
            <a:endParaRPr lang="zh-CN" altLang="en-US" sz="3600">
              <a:solidFill>
                <a:srgbClr val="006600"/>
              </a:solidFill>
              <a:latin typeface="黑体" panose="02010609060101010101" pitchFamily="49" charset="-122"/>
              <a:ea typeface="黑体" panose="02010609060101010101" pitchFamily="49" charset="-122"/>
            </a:endParaRPr>
          </a:p>
        </p:txBody>
      </p:sp>
      <p:sp>
        <p:nvSpPr>
          <p:cNvPr id="171011" name="文本框 171010"/>
          <p:cNvSpPr txBox="1">
            <a:spLocks noChangeArrowheads="1"/>
          </p:cNvSpPr>
          <p:nvPr/>
        </p:nvSpPr>
        <p:spPr bwMode="auto">
          <a:xfrm>
            <a:off x="2514600" y="1600201"/>
            <a:ext cx="7086600" cy="1815882"/>
          </a:xfrm>
          <a:prstGeom prst="rect">
            <a:avLst/>
          </a:prstGeom>
          <a:noFill/>
          <a:ln w="9525">
            <a:noFill/>
            <a:miter lim="800000"/>
          </a:ln>
        </p:spPr>
        <p:txBody>
          <a:bodyPr>
            <a:spAutoFit/>
          </a:bodyPr>
          <a:lstStyle/>
          <a:p>
            <a:r>
              <a:rPr lang="zh-CN" altLang="en-US" sz="2400" b="1" dirty="0">
                <a:latin typeface="方正琥珀简体"/>
                <a:ea typeface="方正琥珀简体"/>
                <a:cs typeface="方正琥珀简体"/>
              </a:rPr>
              <a:t>  </a:t>
            </a:r>
            <a:r>
              <a:rPr lang="en-US" altLang="zh-CN" sz="2800" b="1" dirty="0">
                <a:latin typeface="楷体" panose="02010609060101010101" pitchFamily="49" charset="-122"/>
                <a:ea typeface="楷体" panose="02010609060101010101" pitchFamily="49" charset="-122"/>
                <a:cs typeface="方正琥珀简体"/>
              </a:rPr>
              <a:t>1.</a:t>
            </a:r>
            <a:r>
              <a:rPr lang="zh-CN" altLang="en-US" sz="2800" b="1" dirty="0">
                <a:latin typeface="楷体" panose="02010609060101010101" pitchFamily="49" charset="-122"/>
                <a:ea typeface="楷体" panose="02010609060101010101" pitchFamily="49" charset="-122"/>
                <a:cs typeface="方正琥珀简体"/>
              </a:rPr>
              <a:t>区别：</a:t>
            </a:r>
          </a:p>
          <a:p>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）必然性：是指客观事物在联系和发展过程中合乎规律的、一定要发生的、确定不移的趋势。</a:t>
            </a:r>
          </a:p>
        </p:txBody>
      </p:sp>
      <p:pic>
        <p:nvPicPr>
          <p:cNvPr id="171012" name="图片 171011" descr="西爪果"/>
          <p:cNvPicPr>
            <a:picLocks noChangeAspect="1"/>
          </p:cNvPicPr>
          <p:nvPr/>
        </p:nvPicPr>
        <p:blipFill>
          <a:blip r:embed="rId2"/>
          <a:srcRect l="2682" t="3145" r="5983" b="4881"/>
          <a:stretch>
            <a:fillRect/>
          </a:stretch>
        </p:blipFill>
        <p:spPr bwMode="auto">
          <a:xfrm>
            <a:off x="2667000" y="4191001"/>
            <a:ext cx="2514600" cy="1909763"/>
          </a:xfrm>
          <a:prstGeom prst="rect">
            <a:avLst/>
          </a:prstGeom>
          <a:noFill/>
          <a:ln w="9525">
            <a:solidFill>
              <a:srgbClr val="FFFF00"/>
            </a:solidFill>
            <a:miter lim="800000"/>
            <a:headEnd/>
            <a:tailEnd/>
          </a:ln>
        </p:spPr>
      </p:pic>
      <p:pic>
        <p:nvPicPr>
          <p:cNvPr id="171013" name="图片 171012" descr="碗豆结果"/>
          <p:cNvPicPr>
            <a:picLocks noChangeAspect="1"/>
          </p:cNvPicPr>
          <p:nvPr/>
        </p:nvPicPr>
        <p:blipFill>
          <a:blip r:embed="rId3"/>
          <a:srcRect l="2495" t="1634" r="4395" b="5556"/>
          <a:stretch>
            <a:fillRect/>
          </a:stretch>
        </p:blipFill>
        <p:spPr bwMode="auto">
          <a:xfrm>
            <a:off x="7633492" y="3668137"/>
            <a:ext cx="1941513" cy="2595563"/>
          </a:xfrm>
          <a:prstGeom prst="rect">
            <a:avLst/>
          </a:prstGeom>
          <a:noFill/>
          <a:ln w="9525">
            <a:solidFill>
              <a:srgbClr val="FFFF00"/>
            </a:solidFill>
            <a:miter lim="800000"/>
            <a:headEnd/>
            <a:tailEnd/>
          </a:ln>
        </p:spPr>
      </p:pic>
      <p:pic>
        <p:nvPicPr>
          <p:cNvPr id="171014" name="图片 171013" descr="瓜子002"/>
          <p:cNvPicPr>
            <a:picLocks noChangeAspect="1"/>
          </p:cNvPicPr>
          <p:nvPr/>
        </p:nvPicPr>
        <p:blipFill>
          <a:blip r:embed="rId4"/>
          <a:srcRect/>
          <a:stretch>
            <a:fillRect/>
          </a:stretch>
        </p:blipFill>
        <p:spPr bwMode="auto">
          <a:xfrm>
            <a:off x="5219699" y="4244400"/>
            <a:ext cx="1447800" cy="1443038"/>
          </a:xfrm>
          <a:prstGeom prst="rect">
            <a:avLst/>
          </a:prstGeom>
          <a:noFill/>
          <a:ln w="9525">
            <a:noFill/>
            <a:miter lim="800000"/>
            <a:headEnd/>
            <a:tailEnd/>
          </a:ln>
        </p:spPr>
      </p:pic>
      <p:pic>
        <p:nvPicPr>
          <p:cNvPr id="171015" name="图片 171014" descr="碗豆1"/>
          <p:cNvPicPr>
            <a:picLocks noChangeAspect="1"/>
          </p:cNvPicPr>
          <p:nvPr/>
        </p:nvPicPr>
        <p:blipFill>
          <a:blip r:embed="rId5"/>
          <a:srcRect/>
          <a:stretch>
            <a:fillRect/>
          </a:stretch>
        </p:blipFill>
        <p:spPr bwMode="auto">
          <a:xfrm>
            <a:off x="6361112" y="4649786"/>
            <a:ext cx="1525588" cy="1446213"/>
          </a:xfrm>
          <a:prstGeom prst="rect">
            <a:avLst/>
          </a:prstGeom>
          <a:noFill/>
          <a:ln w="9525">
            <a:noFill/>
            <a:miter lim="800000"/>
            <a:headEnd/>
            <a:tailEnd/>
          </a:ln>
        </p:spPr>
      </p:pic>
      <p:sp>
        <p:nvSpPr>
          <p:cNvPr id="171016" name="直接连接符 171015"/>
          <p:cNvSpPr>
            <a:spLocks noChangeShapeType="1"/>
          </p:cNvSpPr>
          <p:nvPr/>
        </p:nvSpPr>
        <p:spPr bwMode="auto">
          <a:xfrm flipH="1">
            <a:off x="3733800" y="3733800"/>
            <a:ext cx="1752600" cy="0"/>
          </a:xfrm>
          <a:prstGeom prst="line">
            <a:avLst/>
          </a:prstGeom>
          <a:noFill/>
          <a:ln w="57150">
            <a:solidFill>
              <a:srgbClr val="0000CC"/>
            </a:solidFill>
            <a:round/>
          </a:ln>
        </p:spPr>
        <p:txBody>
          <a:bodyPr/>
          <a:lstStyle/>
          <a:p>
            <a:endParaRPr lang="zh-CN" altLang="en-US"/>
          </a:p>
        </p:txBody>
      </p:sp>
      <p:sp>
        <p:nvSpPr>
          <p:cNvPr id="171017" name="直接连接符 171016"/>
          <p:cNvSpPr>
            <a:spLocks noChangeShapeType="1"/>
          </p:cNvSpPr>
          <p:nvPr/>
        </p:nvSpPr>
        <p:spPr bwMode="auto">
          <a:xfrm flipH="1" flipV="1">
            <a:off x="6934200" y="6096000"/>
            <a:ext cx="1905000" cy="0"/>
          </a:xfrm>
          <a:prstGeom prst="line">
            <a:avLst/>
          </a:prstGeom>
          <a:noFill/>
          <a:ln w="57150">
            <a:solidFill>
              <a:srgbClr val="0000CC"/>
            </a:solidFill>
            <a:round/>
          </a:ln>
        </p:spPr>
        <p:txBody>
          <a:bodyPr/>
          <a:lstStyle/>
          <a:p>
            <a:endParaRPr lang="zh-CN" altLang="en-US"/>
          </a:p>
        </p:txBody>
      </p:sp>
      <p:sp>
        <p:nvSpPr>
          <p:cNvPr id="171018" name="直接连接符 171017"/>
          <p:cNvSpPr>
            <a:spLocks noChangeShapeType="1"/>
          </p:cNvSpPr>
          <p:nvPr/>
        </p:nvSpPr>
        <p:spPr bwMode="auto">
          <a:xfrm>
            <a:off x="3733800" y="3733800"/>
            <a:ext cx="0" cy="457200"/>
          </a:xfrm>
          <a:prstGeom prst="line">
            <a:avLst/>
          </a:prstGeom>
          <a:noFill/>
          <a:ln w="57150">
            <a:solidFill>
              <a:srgbClr val="0000CC"/>
            </a:solidFill>
            <a:round/>
            <a:tailEnd type="triangle" w="med" len="med"/>
          </a:ln>
        </p:spPr>
        <p:txBody>
          <a:bodyPr/>
          <a:lstStyle/>
          <a:p>
            <a:endParaRPr lang="zh-CN" altLang="en-US"/>
          </a:p>
        </p:txBody>
      </p:sp>
      <p:sp>
        <p:nvSpPr>
          <p:cNvPr id="171019" name="直接连接符 171018"/>
          <p:cNvSpPr>
            <a:spLocks noChangeShapeType="1"/>
          </p:cNvSpPr>
          <p:nvPr/>
        </p:nvSpPr>
        <p:spPr bwMode="auto">
          <a:xfrm flipH="1" flipV="1">
            <a:off x="8839200" y="5562600"/>
            <a:ext cx="0" cy="457200"/>
          </a:xfrm>
          <a:prstGeom prst="line">
            <a:avLst/>
          </a:prstGeom>
          <a:noFill/>
          <a:ln w="57150">
            <a:solidFill>
              <a:srgbClr val="0000CC"/>
            </a:solidFill>
            <a:round/>
            <a:tailEnd type="triangle" w="med" len="med"/>
          </a:ln>
        </p:spPr>
        <p:txBody>
          <a:bodyPr/>
          <a:lstStyle/>
          <a:p>
            <a:endParaRPr lang="zh-CN" altLang="en-US"/>
          </a:p>
        </p:txBody>
      </p:sp>
      <p:sp>
        <p:nvSpPr>
          <p:cNvPr id="346123" name="矩形 171019"/>
          <p:cNvSpPr>
            <a:spLocks noChangeArrowheads="1"/>
          </p:cNvSpPr>
          <p:nvPr/>
        </p:nvSpPr>
        <p:spPr bwMode="auto">
          <a:xfrm>
            <a:off x="3352800" y="1447800"/>
            <a:ext cx="3962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46124" name="文本框 171020"/>
          <p:cNvSpPr txBox="1">
            <a:spLocks noChangeArrowheads="1"/>
          </p:cNvSpPr>
          <p:nvPr/>
        </p:nvSpPr>
        <p:spPr bwMode="auto">
          <a:xfrm>
            <a:off x="4343400" y="6096001"/>
            <a:ext cx="4222750" cy="519113"/>
          </a:xfrm>
          <a:prstGeom prst="rect">
            <a:avLst/>
          </a:prstGeom>
          <a:noFill/>
          <a:ln w="9525">
            <a:noFill/>
            <a:miter lim="800000"/>
          </a:ln>
        </p:spPr>
        <p:txBody>
          <a:bodyPr>
            <a:spAutoFit/>
          </a:bodyPr>
          <a:lstStyle/>
          <a:p>
            <a:pPr algn="just">
              <a:spcBef>
                <a:spcPct val="20000"/>
              </a:spcBef>
            </a:pPr>
            <a:r>
              <a:rPr lang="zh-CN" altLang="en-US" sz="2800" b="1">
                <a:solidFill>
                  <a:srgbClr val="FF6600"/>
                </a:solidFill>
                <a:ea typeface="华文行楷" panose="02010800040101010101" pitchFamily="2" charset="-122"/>
              </a:rPr>
              <a:t>种瓜得瓜，种豆得豆</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1011"/>
                                        </p:tgtEl>
                                        <p:attrNameLst>
                                          <p:attrName>style.visibility</p:attrName>
                                        </p:attrNameLst>
                                      </p:cBhvr>
                                      <p:to>
                                        <p:strVal val="visible"/>
                                      </p:to>
                                    </p:set>
                                    <p:animEffect transition="in" filter="dissolve">
                                      <p:cBhvr>
                                        <p:cTn id="7" dur="500"/>
                                        <p:tgtEl>
                                          <p:spTgt spid="17101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71014"/>
                                        </p:tgtEl>
                                        <p:attrNameLst>
                                          <p:attrName>style.visibility</p:attrName>
                                        </p:attrNameLst>
                                      </p:cBhvr>
                                      <p:to>
                                        <p:strVal val="visible"/>
                                      </p:to>
                                    </p:set>
                                    <p:anim calcmode="lin" valueType="num">
                                      <p:cBhvr>
                                        <p:cTn id="11" dur="500" fill="hold"/>
                                        <p:tgtEl>
                                          <p:spTgt spid="171014"/>
                                        </p:tgtEl>
                                        <p:attrNameLst>
                                          <p:attrName>ppt_w</p:attrName>
                                        </p:attrNameLst>
                                      </p:cBhvr>
                                      <p:tavLst>
                                        <p:tav tm="0">
                                          <p:val>
                                            <p:fltVal val="0"/>
                                          </p:val>
                                        </p:tav>
                                        <p:tav tm="100000">
                                          <p:val>
                                            <p:strVal val="#ppt_w"/>
                                          </p:val>
                                        </p:tav>
                                      </p:tavLst>
                                    </p:anim>
                                    <p:anim calcmode="lin" valueType="num">
                                      <p:cBhvr>
                                        <p:cTn id="12" dur="500" fill="hold"/>
                                        <p:tgtEl>
                                          <p:spTgt spid="17101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7" presetClass="entr" presetSubtype="2" fill="hold" grpId="0" nodeType="afterEffect">
                                  <p:stCondLst>
                                    <p:cond delay="0"/>
                                  </p:stCondLst>
                                  <p:childTnLst>
                                    <p:set>
                                      <p:cBhvr>
                                        <p:cTn id="15" dur="1" fill="hold">
                                          <p:stCondLst>
                                            <p:cond delay="0"/>
                                          </p:stCondLst>
                                        </p:cTn>
                                        <p:tgtEl>
                                          <p:spTgt spid="171016"/>
                                        </p:tgtEl>
                                        <p:attrNameLst>
                                          <p:attrName>style.visibility</p:attrName>
                                        </p:attrNameLst>
                                      </p:cBhvr>
                                      <p:to>
                                        <p:strVal val="visible"/>
                                      </p:to>
                                    </p:set>
                                    <p:anim calcmode="lin" valueType="num">
                                      <p:cBhvr>
                                        <p:cTn id="16" dur="500" fill="hold"/>
                                        <p:tgtEl>
                                          <p:spTgt spid="171016"/>
                                        </p:tgtEl>
                                        <p:attrNameLst>
                                          <p:attrName>ppt_x</p:attrName>
                                        </p:attrNameLst>
                                      </p:cBhvr>
                                      <p:tavLst>
                                        <p:tav tm="0">
                                          <p:val>
                                            <p:strVal val="#ppt_x+#ppt_w/2"/>
                                          </p:val>
                                        </p:tav>
                                        <p:tav tm="100000">
                                          <p:val>
                                            <p:strVal val="#ppt_x"/>
                                          </p:val>
                                        </p:tav>
                                      </p:tavLst>
                                    </p:anim>
                                    <p:anim calcmode="lin" valueType="num">
                                      <p:cBhvr>
                                        <p:cTn id="17" dur="500" fill="hold"/>
                                        <p:tgtEl>
                                          <p:spTgt spid="171016"/>
                                        </p:tgtEl>
                                        <p:attrNameLst>
                                          <p:attrName>ppt_y</p:attrName>
                                        </p:attrNameLst>
                                      </p:cBhvr>
                                      <p:tavLst>
                                        <p:tav tm="0">
                                          <p:val>
                                            <p:strVal val="#ppt_y"/>
                                          </p:val>
                                        </p:tav>
                                        <p:tav tm="100000">
                                          <p:val>
                                            <p:strVal val="#ppt_y"/>
                                          </p:val>
                                        </p:tav>
                                      </p:tavLst>
                                    </p:anim>
                                    <p:anim calcmode="lin" valueType="num">
                                      <p:cBhvr>
                                        <p:cTn id="18" dur="500" fill="hold"/>
                                        <p:tgtEl>
                                          <p:spTgt spid="171016"/>
                                        </p:tgtEl>
                                        <p:attrNameLst>
                                          <p:attrName>ppt_w</p:attrName>
                                        </p:attrNameLst>
                                      </p:cBhvr>
                                      <p:tavLst>
                                        <p:tav tm="0">
                                          <p:val>
                                            <p:fltVal val="0"/>
                                          </p:val>
                                        </p:tav>
                                        <p:tav tm="100000">
                                          <p:val>
                                            <p:strVal val="#ppt_w"/>
                                          </p:val>
                                        </p:tav>
                                      </p:tavLst>
                                    </p:anim>
                                    <p:anim calcmode="lin" valueType="num">
                                      <p:cBhvr>
                                        <p:cTn id="19" dur="500" fill="hold"/>
                                        <p:tgtEl>
                                          <p:spTgt spid="171016"/>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2" fill="hold" grpId="0" nodeType="afterEffect">
                                  <p:stCondLst>
                                    <p:cond delay="0"/>
                                  </p:stCondLst>
                                  <p:childTnLst>
                                    <p:set>
                                      <p:cBhvr>
                                        <p:cTn id="22" dur="1" fill="hold">
                                          <p:stCondLst>
                                            <p:cond delay="0"/>
                                          </p:stCondLst>
                                        </p:cTn>
                                        <p:tgtEl>
                                          <p:spTgt spid="171017"/>
                                        </p:tgtEl>
                                        <p:attrNameLst>
                                          <p:attrName>style.visibility</p:attrName>
                                        </p:attrNameLst>
                                      </p:cBhvr>
                                      <p:to>
                                        <p:strVal val="visible"/>
                                      </p:to>
                                    </p:set>
                                    <p:anim calcmode="lin" valueType="num">
                                      <p:cBhvr>
                                        <p:cTn id="23" dur="500" fill="hold"/>
                                        <p:tgtEl>
                                          <p:spTgt spid="171017"/>
                                        </p:tgtEl>
                                        <p:attrNameLst>
                                          <p:attrName>ppt_x</p:attrName>
                                        </p:attrNameLst>
                                      </p:cBhvr>
                                      <p:tavLst>
                                        <p:tav tm="0">
                                          <p:val>
                                            <p:strVal val="#ppt_x+#ppt_w/2"/>
                                          </p:val>
                                        </p:tav>
                                        <p:tav tm="100000">
                                          <p:val>
                                            <p:strVal val="#ppt_x"/>
                                          </p:val>
                                        </p:tav>
                                      </p:tavLst>
                                    </p:anim>
                                    <p:anim calcmode="lin" valueType="num">
                                      <p:cBhvr>
                                        <p:cTn id="24" dur="500" fill="hold"/>
                                        <p:tgtEl>
                                          <p:spTgt spid="171017"/>
                                        </p:tgtEl>
                                        <p:attrNameLst>
                                          <p:attrName>ppt_y</p:attrName>
                                        </p:attrNameLst>
                                      </p:cBhvr>
                                      <p:tavLst>
                                        <p:tav tm="0">
                                          <p:val>
                                            <p:strVal val="#ppt_y"/>
                                          </p:val>
                                        </p:tav>
                                        <p:tav tm="100000">
                                          <p:val>
                                            <p:strVal val="#ppt_y"/>
                                          </p:val>
                                        </p:tav>
                                      </p:tavLst>
                                    </p:anim>
                                    <p:anim calcmode="lin" valueType="num">
                                      <p:cBhvr>
                                        <p:cTn id="25" dur="500" fill="hold"/>
                                        <p:tgtEl>
                                          <p:spTgt spid="171017"/>
                                        </p:tgtEl>
                                        <p:attrNameLst>
                                          <p:attrName>ppt_w</p:attrName>
                                        </p:attrNameLst>
                                      </p:cBhvr>
                                      <p:tavLst>
                                        <p:tav tm="0">
                                          <p:val>
                                            <p:fltVal val="0"/>
                                          </p:val>
                                        </p:tav>
                                        <p:tav tm="100000">
                                          <p:val>
                                            <p:strVal val="#ppt_w"/>
                                          </p:val>
                                        </p:tav>
                                      </p:tavLst>
                                    </p:anim>
                                    <p:anim calcmode="lin" valueType="num">
                                      <p:cBhvr>
                                        <p:cTn id="26" dur="500" fill="hold"/>
                                        <p:tgtEl>
                                          <p:spTgt spid="171017"/>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7" presetClass="entr" presetSubtype="1" fill="hold" grpId="0" nodeType="afterEffect">
                                  <p:stCondLst>
                                    <p:cond delay="0"/>
                                  </p:stCondLst>
                                  <p:childTnLst>
                                    <p:set>
                                      <p:cBhvr>
                                        <p:cTn id="29" dur="1" fill="hold">
                                          <p:stCondLst>
                                            <p:cond delay="0"/>
                                          </p:stCondLst>
                                        </p:cTn>
                                        <p:tgtEl>
                                          <p:spTgt spid="171018"/>
                                        </p:tgtEl>
                                        <p:attrNameLst>
                                          <p:attrName>style.visibility</p:attrName>
                                        </p:attrNameLst>
                                      </p:cBhvr>
                                      <p:to>
                                        <p:strVal val="visible"/>
                                      </p:to>
                                    </p:set>
                                    <p:anim calcmode="lin" valueType="num">
                                      <p:cBhvr>
                                        <p:cTn id="30" dur="500" fill="hold"/>
                                        <p:tgtEl>
                                          <p:spTgt spid="171018"/>
                                        </p:tgtEl>
                                        <p:attrNameLst>
                                          <p:attrName>ppt_x</p:attrName>
                                        </p:attrNameLst>
                                      </p:cBhvr>
                                      <p:tavLst>
                                        <p:tav tm="0">
                                          <p:val>
                                            <p:strVal val="#ppt_x"/>
                                          </p:val>
                                        </p:tav>
                                        <p:tav tm="100000">
                                          <p:val>
                                            <p:strVal val="#ppt_x"/>
                                          </p:val>
                                        </p:tav>
                                      </p:tavLst>
                                    </p:anim>
                                    <p:anim calcmode="lin" valueType="num">
                                      <p:cBhvr>
                                        <p:cTn id="31" dur="500" fill="hold"/>
                                        <p:tgtEl>
                                          <p:spTgt spid="171018"/>
                                        </p:tgtEl>
                                        <p:attrNameLst>
                                          <p:attrName>ppt_y</p:attrName>
                                        </p:attrNameLst>
                                      </p:cBhvr>
                                      <p:tavLst>
                                        <p:tav tm="0">
                                          <p:val>
                                            <p:strVal val="#ppt_y-#ppt_h/2"/>
                                          </p:val>
                                        </p:tav>
                                        <p:tav tm="100000">
                                          <p:val>
                                            <p:strVal val="#ppt_y"/>
                                          </p:val>
                                        </p:tav>
                                      </p:tavLst>
                                    </p:anim>
                                    <p:anim calcmode="lin" valueType="num">
                                      <p:cBhvr>
                                        <p:cTn id="32" dur="500" fill="hold"/>
                                        <p:tgtEl>
                                          <p:spTgt spid="171018"/>
                                        </p:tgtEl>
                                        <p:attrNameLst>
                                          <p:attrName>ppt_w</p:attrName>
                                        </p:attrNameLst>
                                      </p:cBhvr>
                                      <p:tavLst>
                                        <p:tav tm="0">
                                          <p:val>
                                            <p:strVal val="#ppt_w"/>
                                          </p:val>
                                        </p:tav>
                                        <p:tav tm="100000">
                                          <p:val>
                                            <p:strVal val="#ppt_w"/>
                                          </p:val>
                                        </p:tav>
                                      </p:tavLst>
                                    </p:anim>
                                    <p:anim calcmode="lin" valueType="num">
                                      <p:cBhvr>
                                        <p:cTn id="33" dur="500" fill="hold"/>
                                        <p:tgtEl>
                                          <p:spTgt spid="171018"/>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ID="17" presetClass="entr" presetSubtype="1" fill="hold" grpId="0" nodeType="afterEffect">
                                  <p:stCondLst>
                                    <p:cond delay="0"/>
                                  </p:stCondLst>
                                  <p:childTnLst>
                                    <p:set>
                                      <p:cBhvr>
                                        <p:cTn id="36" dur="1" fill="hold">
                                          <p:stCondLst>
                                            <p:cond delay="0"/>
                                          </p:stCondLst>
                                        </p:cTn>
                                        <p:tgtEl>
                                          <p:spTgt spid="171019"/>
                                        </p:tgtEl>
                                        <p:attrNameLst>
                                          <p:attrName>style.visibility</p:attrName>
                                        </p:attrNameLst>
                                      </p:cBhvr>
                                      <p:to>
                                        <p:strVal val="visible"/>
                                      </p:to>
                                    </p:set>
                                    <p:anim calcmode="lin" valueType="num">
                                      <p:cBhvr>
                                        <p:cTn id="37" dur="500" fill="hold"/>
                                        <p:tgtEl>
                                          <p:spTgt spid="171019"/>
                                        </p:tgtEl>
                                        <p:attrNameLst>
                                          <p:attrName>ppt_x</p:attrName>
                                        </p:attrNameLst>
                                      </p:cBhvr>
                                      <p:tavLst>
                                        <p:tav tm="0">
                                          <p:val>
                                            <p:strVal val="#ppt_x"/>
                                          </p:val>
                                        </p:tav>
                                        <p:tav tm="100000">
                                          <p:val>
                                            <p:strVal val="#ppt_x"/>
                                          </p:val>
                                        </p:tav>
                                      </p:tavLst>
                                    </p:anim>
                                    <p:anim calcmode="lin" valueType="num">
                                      <p:cBhvr>
                                        <p:cTn id="38" dur="500" fill="hold"/>
                                        <p:tgtEl>
                                          <p:spTgt spid="171019"/>
                                        </p:tgtEl>
                                        <p:attrNameLst>
                                          <p:attrName>ppt_y</p:attrName>
                                        </p:attrNameLst>
                                      </p:cBhvr>
                                      <p:tavLst>
                                        <p:tav tm="0">
                                          <p:val>
                                            <p:strVal val="#ppt_y-#ppt_h/2"/>
                                          </p:val>
                                        </p:tav>
                                        <p:tav tm="100000">
                                          <p:val>
                                            <p:strVal val="#ppt_y"/>
                                          </p:val>
                                        </p:tav>
                                      </p:tavLst>
                                    </p:anim>
                                    <p:anim calcmode="lin" valueType="num">
                                      <p:cBhvr>
                                        <p:cTn id="39" dur="500" fill="hold"/>
                                        <p:tgtEl>
                                          <p:spTgt spid="171019"/>
                                        </p:tgtEl>
                                        <p:attrNameLst>
                                          <p:attrName>ppt_w</p:attrName>
                                        </p:attrNameLst>
                                      </p:cBhvr>
                                      <p:tavLst>
                                        <p:tav tm="0">
                                          <p:val>
                                            <p:strVal val="#ppt_w"/>
                                          </p:val>
                                        </p:tav>
                                        <p:tav tm="100000">
                                          <p:val>
                                            <p:strVal val="#ppt_w"/>
                                          </p:val>
                                        </p:tav>
                                      </p:tavLst>
                                    </p:anim>
                                    <p:anim calcmode="lin" valueType="num">
                                      <p:cBhvr>
                                        <p:cTn id="40" dur="500" fill="hold"/>
                                        <p:tgtEl>
                                          <p:spTgt spid="171019"/>
                                        </p:tgtEl>
                                        <p:attrNameLst>
                                          <p:attrName>ppt_h</p:attrName>
                                        </p:attrNameLst>
                                      </p:cBhvr>
                                      <p:tavLst>
                                        <p:tav tm="0">
                                          <p:val>
                                            <p:fltVal val="0"/>
                                          </p:val>
                                        </p:tav>
                                        <p:tav tm="100000">
                                          <p:val>
                                            <p:strVal val="#ppt_h"/>
                                          </p:val>
                                        </p:tav>
                                      </p:tavLst>
                                    </p:anim>
                                  </p:childTnLst>
                                </p:cTn>
                              </p:par>
                            </p:childTnLst>
                          </p:cTn>
                        </p:par>
                        <p:par>
                          <p:cTn id="41" fill="hold">
                            <p:stCondLst>
                              <p:cond delay="3000"/>
                            </p:stCondLst>
                            <p:childTnLst>
                              <p:par>
                                <p:cTn id="42" presetID="12" presetClass="entr" presetSubtype="1" fill="hold" nodeType="afterEffect">
                                  <p:stCondLst>
                                    <p:cond delay="0"/>
                                  </p:stCondLst>
                                  <p:childTnLst>
                                    <p:set>
                                      <p:cBhvr>
                                        <p:cTn id="43" dur="1" fill="hold">
                                          <p:stCondLst>
                                            <p:cond delay="0"/>
                                          </p:stCondLst>
                                        </p:cTn>
                                        <p:tgtEl>
                                          <p:spTgt spid="171012"/>
                                        </p:tgtEl>
                                        <p:attrNameLst>
                                          <p:attrName>style.visibility</p:attrName>
                                        </p:attrNameLst>
                                      </p:cBhvr>
                                      <p:to>
                                        <p:strVal val="visible"/>
                                      </p:to>
                                    </p:set>
                                    <p:animEffect transition="in" filter="slide(fromTop)">
                                      <p:cBhvr>
                                        <p:cTn id="44" dur="500"/>
                                        <p:tgtEl>
                                          <p:spTgt spid="171012"/>
                                        </p:tgtEl>
                                      </p:cBhvr>
                                    </p:animEffect>
                                  </p:childTnLst>
                                </p:cTn>
                              </p:par>
                            </p:childTnLst>
                          </p:cTn>
                        </p:par>
                        <p:par>
                          <p:cTn id="45" fill="hold">
                            <p:stCondLst>
                              <p:cond delay="3500"/>
                            </p:stCondLst>
                            <p:childTnLst>
                              <p:par>
                                <p:cTn id="46" presetID="23" presetClass="entr" presetSubtype="16" fill="hold" nodeType="afterEffect">
                                  <p:stCondLst>
                                    <p:cond delay="0"/>
                                  </p:stCondLst>
                                  <p:childTnLst>
                                    <p:set>
                                      <p:cBhvr>
                                        <p:cTn id="47" dur="1" fill="hold">
                                          <p:stCondLst>
                                            <p:cond delay="0"/>
                                          </p:stCondLst>
                                        </p:cTn>
                                        <p:tgtEl>
                                          <p:spTgt spid="171015"/>
                                        </p:tgtEl>
                                        <p:attrNameLst>
                                          <p:attrName>style.visibility</p:attrName>
                                        </p:attrNameLst>
                                      </p:cBhvr>
                                      <p:to>
                                        <p:strVal val="visible"/>
                                      </p:to>
                                    </p:set>
                                    <p:anim calcmode="lin" valueType="num">
                                      <p:cBhvr>
                                        <p:cTn id="48" dur="500" fill="hold"/>
                                        <p:tgtEl>
                                          <p:spTgt spid="171015"/>
                                        </p:tgtEl>
                                        <p:attrNameLst>
                                          <p:attrName>ppt_w</p:attrName>
                                        </p:attrNameLst>
                                      </p:cBhvr>
                                      <p:tavLst>
                                        <p:tav tm="0">
                                          <p:val>
                                            <p:fltVal val="0"/>
                                          </p:val>
                                        </p:tav>
                                        <p:tav tm="100000">
                                          <p:val>
                                            <p:strVal val="#ppt_w"/>
                                          </p:val>
                                        </p:tav>
                                      </p:tavLst>
                                    </p:anim>
                                    <p:anim calcmode="lin" valueType="num">
                                      <p:cBhvr>
                                        <p:cTn id="49" dur="500" fill="hold"/>
                                        <p:tgtEl>
                                          <p:spTgt spid="171015"/>
                                        </p:tgtEl>
                                        <p:attrNameLst>
                                          <p:attrName>ppt_h</p:attrName>
                                        </p:attrNameLst>
                                      </p:cBhvr>
                                      <p:tavLst>
                                        <p:tav tm="0">
                                          <p:val>
                                            <p:fltVal val="0"/>
                                          </p:val>
                                        </p:tav>
                                        <p:tav tm="100000">
                                          <p:val>
                                            <p:strVal val="#ppt_h"/>
                                          </p:val>
                                        </p:tav>
                                      </p:tavLst>
                                    </p:anim>
                                  </p:childTnLst>
                                </p:cTn>
                              </p:par>
                            </p:childTnLst>
                          </p:cTn>
                        </p:par>
                        <p:par>
                          <p:cTn id="50" fill="hold">
                            <p:stCondLst>
                              <p:cond delay="4000"/>
                            </p:stCondLst>
                            <p:childTnLst>
                              <p:par>
                                <p:cTn id="51" presetID="12" presetClass="entr" presetSubtype="4" fill="hold" nodeType="afterEffect">
                                  <p:stCondLst>
                                    <p:cond delay="0"/>
                                  </p:stCondLst>
                                  <p:childTnLst>
                                    <p:set>
                                      <p:cBhvr>
                                        <p:cTn id="52" dur="1" fill="hold">
                                          <p:stCondLst>
                                            <p:cond delay="0"/>
                                          </p:stCondLst>
                                        </p:cTn>
                                        <p:tgtEl>
                                          <p:spTgt spid="171013"/>
                                        </p:tgtEl>
                                        <p:attrNameLst>
                                          <p:attrName>style.visibility</p:attrName>
                                        </p:attrNameLst>
                                      </p:cBhvr>
                                      <p:to>
                                        <p:strVal val="visible"/>
                                      </p:to>
                                    </p:set>
                                    <p:animEffect transition="in" filter="slide(fromBottom)">
                                      <p:cBhvr>
                                        <p:cTn id="53" dur="500"/>
                                        <p:tgtEl>
                                          <p:spTgt spid="17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p:bldP spid="171016" grpId="0" animBg="1"/>
      <p:bldP spid="171017" grpId="0" animBg="1"/>
      <p:bldP spid="171018" grpId="0" animBg="1"/>
      <p:bldP spid="171019"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文本框 172033"/>
          <p:cNvSpPr txBox="1">
            <a:spLocks noChangeArrowheads="1"/>
          </p:cNvSpPr>
          <p:nvPr/>
        </p:nvSpPr>
        <p:spPr bwMode="auto">
          <a:xfrm>
            <a:off x="2667000" y="1447800"/>
            <a:ext cx="6858000" cy="1068388"/>
          </a:xfrm>
          <a:prstGeom prst="rect">
            <a:avLst/>
          </a:prstGeom>
          <a:noFill/>
          <a:ln w="9525">
            <a:noFill/>
            <a:miter lim="800000"/>
          </a:ln>
        </p:spPr>
        <p:txBody>
          <a:bodyPr>
            <a:spAutoFit/>
          </a:bodyPr>
          <a:lstStyle/>
          <a:p>
            <a:r>
              <a:rPr lang="zh-CN" altLang="en-US" sz="3600" b="1" dirty="0">
                <a:latin typeface="方正琥珀简体"/>
                <a:ea typeface="方正琥珀简体"/>
                <a:cs typeface="方正琥珀简体"/>
              </a:rPr>
              <a:t>  </a:t>
            </a:r>
            <a:r>
              <a:rPr lang="zh-CN" altLang="en-US" sz="2800" dirty="0">
                <a:latin typeface="楷体" panose="02010609060101010101" pitchFamily="49" charset="-122"/>
                <a:ea typeface="楷体" panose="02010609060101010101" pitchFamily="49" charset="-122"/>
                <a:cs typeface="楷体_GB2312"/>
              </a:rPr>
              <a:t>偶然性：是指客观事物发展过程中不确定的趋势。</a:t>
            </a:r>
          </a:p>
        </p:txBody>
      </p:sp>
      <p:sp>
        <p:nvSpPr>
          <p:cNvPr id="347138" name="矩形 172035"/>
          <p:cNvSpPr>
            <a:spLocks noChangeArrowheads="1"/>
          </p:cNvSpPr>
          <p:nvPr/>
        </p:nvSpPr>
        <p:spPr bwMode="auto">
          <a:xfrm>
            <a:off x="3276600" y="1447800"/>
            <a:ext cx="2971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172037" name="图片 172036" descr="布朗运动"/>
          <p:cNvPicPr>
            <a:picLocks noChangeAspect="1"/>
          </p:cNvPicPr>
          <p:nvPr/>
        </p:nvPicPr>
        <p:blipFill>
          <a:blip r:embed="rId2"/>
          <a:srcRect/>
          <a:stretch>
            <a:fillRect/>
          </a:stretch>
        </p:blipFill>
        <p:spPr bwMode="auto">
          <a:xfrm>
            <a:off x="2667000" y="3505200"/>
            <a:ext cx="3429000" cy="2286000"/>
          </a:xfrm>
          <a:prstGeom prst="rect">
            <a:avLst/>
          </a:prstGeom>
          <a:noFill/>
          <a:ln w="9525">
            <a:solidFill>
              <a:srgbClr val="FFFF00"/>
            </a:solidFill>
            <a:miter lim="800000"/>
            <a:headEnd/>
            <a:tailEnd/>
          </a:ln>
        </p:spPr>
      </p:pic>
      <p:pic>
        <p:nvPicPr>
          <p:cNvPr id="172038" name="图片 172037" descr="衡阳车难"/>
          <p:cNvPicPr>
            <a:picLocks noChangeAspect="1"/>
          </p:cNvPicPr>
          <p:nvPr/>
        </p:nvPicPr>
        <p:blipFill>
          <a:blip r:embed="rId3"/>
          <a:srcRect/>
          <a:stretch>
            <a:fillRect/>
          </a:stretch>
        </p:blipFill>
        <p:spPr bwMode="auto">
          <a:xfrm>
            <a:off x="6172200" y="3429000"/>
            <a:ext cx="3352800" cy="2362200"/>
          </a:xfrm>
          <a:prstGeom prst="rect">
            <a:avLst/>
          </a:prstGeom>
          <a:noFill/>
          <a:ln w="9525">
            <a:solidFill>
              <a:srgbClr val="FFFF00"/>
            </a:solidFill>
            <a:miter lim="800000"/>
            <a:headEnd/>
            <a:tailEnd/>
          </a:ln>
        </p:spPr>
      </p:pic>
      <p:sp>
        <p:nvSpPr>
          <p:cNvPr id="172039" name="文本框 172038"/>
          <p:cNvSpPr txBox="1"/>
          <p:nvPr/>
        </p:nvSpPr>
        <p:spPr>
          <a:xfrm>
            <a:off x="3430588" y="5719763"/>
            <a:ext cx="17526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分子热运动</a:t>
            </a:r>
          </a:p>
        </p:txBody>
      </p:sp>
      <p:sp>
        <p:nvSpPr>
          <p:cNvPr id="172040" name="文本框 172039"/>
          <p:cNvSpPr txBox="1"/>
          <p:nvPr/>
        </p:nvSpPr>
        <p:spPr>
          <a:xfrm>
            <a:off x="7543800" y="5715000"/>
            <a:ext cx="9144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车祸</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dissolve">
                                      <p:cBhvr>
                                        <p:cTn id="7" dur="500"/>
                                        <p:tgtEl>
                                          <p:spTgt spid="17203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72037"/>
                                        </p:tgtEl>
                                        <p:attrNameLst>
                                          <p:attrName>style.visibility</p:attrName>
                                        </p:attrNameLst>
                                      </p:cBhvr>
                                      <p:to>
                                        <p:strVal val="visible"/>
                                      </p:to>
                                    </p:set>
                                    <p:animEffect transition="in" filter="slide(fromLeft)">
                                      <p:cBhvr>
                                        <p:cTn id="11" dur="500"/>
                                        <p:tgtEl>
                                          <p:spTgt spid="172037"/>
                                        </p:tgtEl>
                                      </p:cBhvr>
                                    </p:animEffect>
                                  </p:childTnLst>
                                </p:cTn>
                              </p:par>
                            </p:childTnLst>
                          </p:cTn>
                        </p:par>
                        <p:par>
                          <p:cTn id="12" fill="hold">
                            <p:stCondLst>
                              <p:cond delay="1000"/>
                            </p:stCondLst>
                            <p:childTnLst>
                              <p:par>
                                <p:cTn id="13" presetID="17" presetClass="entr" presetSubtype="10" fill="hold" grpId="0" nodeType="afterEffect">
                                  <p:stCondLst>
                                    <p:cond delay="0"/>
                                  </p:stCondLst>
                                  <p:childTnLst>
                                    <p:set>
                                      <p:cBhvr>
                                        <p:cTn id="14" dur="1" fill="hold">
                                          <p:stCondLst>
                                            <p:cond delay="0"/>
                                          </p:stCondLst>
                                        </p:cTn>
                                        <p:tgtEl>
                                          <p:spTgt spid="172039"/>
                                        </p:tgtEl>
                                        <p:attrNameLst>
                                          <p:attrName>style.visibility</p:attrName>
                                        </p:attrNameLst>
                                      </p:cBhvr>
                                      <p:to>
                                        <p:strVal val="visible"/>
                                      </p:to>
                                    </p:set>
                                    <p:anim calcmode="lin" valueType="num">
                                      <p:cBhvr>
                                        <p:cTn id="15" dur="500" fill="hold"/>
                                        <p:tgtEl>
                                          <p:spTgt spid="172039"/>
                                        </p:tgtEl>
                                        <p:attrNameLst>
                                          <p:attrName>ppt_w</p:attrName>
                                        </p:attrNameLst>
                                      </p:cBhvr>
                                      <p:tavLst>
                                        <p:tav tm="0">
                                          <p:val>
                                            <p:fltVal val="0"/>
                                          </p:val>
                                        </p:tav>
                                        <p:tav tm="100000">
                                          <p:val>
                                            <p:strVal val="#ppt_w"/>
                                          </p:val>
                                        </p:tav>
                                      </p:tavLst>
                                    </p:anim>
                                    <p:anim calcmode="lin" valueType="num">
                                      <p:cBhvr>
                                        <p:cTn id="16" dur="500" fill="hold"/>
                                        <p:tgtEl>
                                          <p:spTgt spid="172039"/>
                                        </p:tgtEl>
                                        <p:attrNameLst>
                                          <p:attrName>ppt_h</p:attrName>
                                        </p:attrNameLst>
                                      </p:cBhvr>
                                      <p:tavLst>
                                        <p:tav tm="0">
                                          <p:val>
                                            <p:strVal val="#ppt_h"/>
                                          </p:val>
                                        </p:tav>
                                        <p:tav tm="100000">
                                          <p:val>
                                            <p:strVal val="#ppt_h"/>
                                          </p:val>
                                        </p:tav>
                                      </p:tavLst>
                                    </p:anim>
                                  </p:childTnLst>
                                </p:cTn>
                              </p:par>
                            </p:childTnLst>
                          </p:cTn>
                        </p:par>
                        <p:par>
                          <p:cTn id="17" fill="hold">
                            <p:stCondLst>
                              <p:cond delay="1500"/>
                            </p:stCondLst>
                            <p:childTnLst>
                              <p:par>
                                <p:cTn id="18" presetID="12" presetClass="entr" presetSubtype="2" fill="hold" nodeType="afterEffect">
                                  <p:stCondLst>
                                    <p:cond delay="0"/>
                                  </p:stCondLst>
                                  <p:childTnLst>
                                    <p:set>
                                      <p:cBhvr>
                                        <p:cTn id="19" dur="1" fill="hold">
                                          <p:stCondLst>
                                            <p:cond delay="0"/>
                                          </p:stCondLst>
                                        </p:cTn>
                                        <p:tgtEl>
                                          <p:spTgt spid="172038"/>
                                        </p:tgtEl>
                                        <p:attrNameLst>
                                          <p:attrName>style.visibility</p:attrName>
                                        </p:attrNameLst>
                                      </p:cBhvr>
                                      <p:to>
                                        <p:strVal val="visible"/>
                                      </p:to>
                                    </p:set>
                                    <p:animEffect transition="in" filter="slide(fromRight)">
                                      <p:cBhvr>
                                        <p:cTn id="20" dur="500"/>
                                        <p:tgtEl>
                                          <p:spTgt spid="172038"/>
                                        </p:tgtEl>
                                      </p:cBhvr>
                                    </p:animEffect>
                                  </p:childTnLst>
                                </p:cTn>
                              </p:par>
                            </p:childTnLst>
                          </p:cTn>
                        </p:par>
                        <p:par>
                          <p:cTn id="21" fill="hold">
                            <p:stCondLst>
                              <p:cond delay="2000"/>
                            </p:stCondLst>
                            <p:childTnLst>
                              <p:par>
                                <p:cTn id="22" presetID="17" presetClass="entr" presetSubtype="10" fill="hold" grpId="0" nodeType="afterEffect">
                                  <p:stCondLst>
                                    <p:cond delay="0"/>
                                  </p:stCondLst>
                                  <p:childTnLst>
                                    <p:set>
                                      <p:cBhvr>
                                        <p:cTn id="23" dur="1" fill="hold">
                                          <p:stCondLst>
                                            <p:cond delay="0"/>
                                          </p:stCondLst>
                                        </p:cTn>
                                        <p:tgtEl>
                                          <p:spTgt spid="172040"/>
                                        </p:tgtEl>
                                        <p:attrNameLst>
                                          <p:attrName>style.visibility</p:attrName>
                                        </p:attrNameLst>
                                      </p:cBhvr>
                                      <p:to>
                                        <p:strVal val="visible"/>
                                      </p:to>
                                    </p:set>
                                    <p:anim calcmode="lin" valueType="num">
                                      <p:cBhvr>
                                        <p:cTn id="24" dur="500" fill="hold"/>
                                        <p:tgtEl>
                                          <p:spTgt spid="172040"/>
                                        </p:tgtEl>
                                        <p:attrNameLst>
                                          <p:attrName>ppt_w</p:attrName>
                                        </p:attrNameLst>
                                      </p:cBhvr>
                                      <p:tavLst>
                                        <p:tav tm="0">
                                          <p:val>
                                            <p:fltVal val="0"/>
                                          </p:val>
                                        </p:tav>
                                        <p:tav tm="100000">
                                          <p:val>
                                            <p:strVal val="#ppt_w"/>
                                          </p:val>
                                        </p:tav>
                                      </p:tavLst>
                                    </p:anim>
                                    <p:anim calcmode="lin" valueType="num">
                                      <p:cBhvr>
                                        <p:cTn id="25" dur="500" fill="hold"/>
                                        <p:tgtEl>
                                          <p:spTgt spid="1720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P spid="172039" grpId="0"/>
      <p:bldP spid="172040"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文本占位符 278530"/>
          <p:cNvSpPr>
            <a:spLocks noGrp="1"/>
          </p:cNvSpPr>
          <p:nvPr>
            <p:ph type="body" idx="4294967295"/>
          </p:nvPr>
        </p:nvSpPr>
        <p:spPr>
          <a:xfrm>
            <a:off x="2265680" y="1493521"/>
            <a:ext cx="7589519" cy="3637280"/>
          </a:xfrm>
        </p:spPr>
        <p:txBody>
          <a:bodyPr/>
          <a:lstStyle/>
          <a:p>
            <a:pPr eaLnBrk="1" hangingPunct="1"/>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）必然性是由事物的内因和根本矛盾导致的，偶然性是由事物的外因和非根本矛盾导致的。</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）必然性对事物的发展起决定作用，偶然性起影响作用。</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1473">
                                            <p:txEl>
                                              <p:pRg st="0" end="0"/>
                                            </p:txEl>
                                          </p:spTgt>
                                        </p:tgtEl>
                                        <p:attrNameLst>
                                          <p:attrName>style.visibility</p:attrName>
                                        </p:attrNameLst>
                                      </p:cBhvr>
                                      <p:to>
                                        <p:strVal val="visible"/>
                                      </p:to>
                                    </p:set>
                                    <p:animEffect transition="in" filter="barn(inVertical)">
                                      <p:cBhvr>
                                        <p:cTn id="7" dur="500"/>
                                        <p:tgtEl>
                                          <p:spTgt spid="3614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1473">
                                            <p:txEl>
                                              <p:pRg st="1" end="1"/>
                                            </p:txEl>
                                          </p:spTgt>
                                        </p:tgtEl>
                                        <p:attrNameLst>
                                          <p:attrName>style.visibility</p:attrName>
                                        </p:attrNameLst>
                                      </p:cBhvr>
                                      <p:to>
                                        <p:strVal val="visible"/>
                                      </p:to>
                                    </p:set>
                                    <p:animEffect transition="in" filter="barn(inVertical)">
                                      <p:cBhvr>
                                        <p:cTn id="12" dur="500"/>
                                        <p:tgtEl>
                                          <p:spTgt spid="36147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3" grpId="0" build="p"/>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文本框 173057"/>
          <p:cNvSpPr txBox="1">
            <a:spLocks noChangeArrowheads="1"/>
          </p:cNvSpPr>
          <p:nvPr/>
        </p:nvSpPr>
        <p:spPr bwMode="auto">
          <a:xfrm>
            <a:off x="3276600" y="990600"/>
            <a:ext cx="6096000" cy="523220"/>
          </a:xfrm>
          <a:prstGeom prst="rect">
            <a:avLst/>
          </a:prstGeom>
          <a:noFill/>
          <a:ln w="9525">
            <a:noFill/>
            <a:miter lim="800000"/>
          </a:ln>
        </p:spPr>
        <p:txBody>
          <a:bodyPr>
            <a:spAutoFit/>
          </a:bodyPr>
          <a:lstStyle/>
          <a:p>
            <a:pPr>
              <a:spcBef>
                <a:spcPct val="50000"/>
              </a:spcBef>
            </a:pPr>
            <a:r>
              <a:rPr lang="en-US" altLang="zh-CN" sz="2800" dirty="0">
                <a:latin typeface="Times New Roman" panose="02020603050405020304" pitchFamily="18" charset="0"/>
                <a:ea typeface="黑体" panose="02010609060101010101" pitchFamily="49" charset="-122"/>
              </a:rPr>
              <a:t>2.</a:t>
            </a:r>
            <a:r>
              <a:rPr lang="zh-CN" altLang="en-US" sz="2800" dirty="0">
                <a:latin typeface="Times New Roman" panose="02020603050405020304" pitchFamily="18" charset="0"/>
                <a:ea typeface="黑体" panose="02010609060101010101" pitchFamily="49" charset="-122"/>
              </a:rPr>
              <a:t>联系</a:t>
            </a:r>
            <a:endParaRPr lang="zh-CN" altLang="en-US" sz="2800" dirty="0">
              <a:ea typeface="黑体" panose="02010609060101010101" pitchFamily="49" charset="-122"/>
            </a:endParaRPr>
          </a:p>
        </p:txBody>
      </p:sp>
      <p:sp>
        <p:nvSpPr>
          <p:cNvPr id="349186" name="矩形 173058"/>
          <p:cNvSpPr>
            <a:spLocks noChangeArrowheads="1"/>
          </p:cNvSpPr>
          <p:nvPr/>
        </p:nvSpPr>
        <p:spPr bwMode="auto">
          <a:xfrm>
            <a:off x="3276600" y="1676400"/>
            <a:ext cx="5638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73060" name="文本框 173059"/>
          <p:cNvSpPr txBox="1">
            <a:spLocks noChangeArrowheads="1"/>
          </p:cNvSpPr>
          <p:nvPr/>
        </p:nvSpPr>
        <p:spPr bwMode="auto">
          <a:xfrm>
            <a:off x="1905000" y="1676401"/>
            <a:ext cx="5029200" cy="1785104"/>
          </a:xfrm>
          <a:prstGeom prst="rect">
            <a:avLst/>
          </a:prstGeom>
          <a:noFill/>
          <a:ln w="9525">
            <a:noFill/>
            <a:miter lim="800000"/>
          </a:ln>
        </p:spPr>
        <p:txBody>
          <a:bodyPr wrap="square">
            <a:spAutoFit/>
          </a:bodyPr>
          <a:lstStyle/>
          <a:p>
            <a:pPr>
              <a:lnSpc>
                <a:spcPct val="150000"/>
              </a:lnSpc>
            </a:pPr>
            <a:r>
              <a:rPr lang="zh-CN" altLang="en-US" sz="3600" b="1" dirty="0">
                <a:latin typeface="方正琥珀简体"/>
                <a:ea typeface="方正琥珀简体"/>
                <a:cs typeface="方正琥珀简体"/>
              </a:rPr>
              <a:t> </a:t>
            </a:r>
            <a:r>
              <a:rPr lang="zh-CN" altLang="en-US" sz="2800" dirty="0">
                <a:latin typeface="方正琥珀简体"/>
                <a:ea typeface="方正琥珀简体"/>
                <a:cs typeface="方正琥珀简体"/>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）依存关系</a:t>
            </a:r>
            <a:r>
              <a:rPr lang="zh-CN" altLang="en-US" sz="2800" dirty="0">
                <a:latin typeface="方正琥珀简体"/>
                <a:ea typeface="方正琥珀简体"/>
                <a:cs typeface="方正琥珀简体"/>
              </a:rPr>
              <a:t> </a:t>
            </a:r>
          </a:p>
          <a:p>
            <a:r>
              <a:rPr lang="zh-CN" altLang="en-US" sz="2800" dirty="0">
                <a:latin typeface="楷体" panose="02010609060101010101" pitchFamily="49" charset="-122"/>
                <a:ea typeface="楷体" panose="02010609060101010101" pitchFamily="49" charset="-122"/>
                <a:cs typeface="方正琥珀简体"/>
              </a:rPr>
              <a:t>   必然性存在于偶然性之中，没有脱离偶然性的纯粹必然性。</a:t>
            </a:r>
            <a:endParaRPr lang="zh-CN" altLang="en-US" sz="2800" dirty="0">
              <a:latin typeface="楷体" panose="02010609060101010101" pitchFamily="49" charset="-122"/>
              <a:ea typeface="楷体" panose="02010609060101010101" pitchFamily="49" charset="-122"/>
            </a:endParaRPr>
          </a:p>
        </p:txBody>
      </p:sp>
      <p:sp>
        <p:nvSpPr>
          <p:cNvPr id="173061" name="文本框 173060"/>
          <p:cNvSpPr txBox="1">
            <a:spLocks noChangeArrowheads="1"/>
          </p:cNvSpPr>
          <p:nvPr/>
        </p:nvSpPr>
        <p:spPr bwMode="auto">
          <a:xfrm>
            <a:off x="1981200" y="3624087"/>
            <a:ext cx="5105400" cy="1508105"/>
          </a:xfrm>
          <a:prstGeom prst="rect">
            <a:avLst/>
          </a:prstGeom>
          <a:noFill/>
          <a:ln w="9525">
            <a:noFill/>
            <a:miter lim="800000"/>
          </a:ln>
        </p:spPr>
        <p:txBody>
          <a:bodyPr wrap="square">
            <a:spAutoFit/>
          </a:bodyPr>
          <a:lstStyle/>
          <a:p>
            <a:r>
              <a:rPr lang="zh-CN" altLang="en-US" sz="3600" b="1" dirty="0">
                <a:latin typeface="方正琥珀简体"/>
                <a:ea typeface="方正琥珀简体"/>
                <a:cs typeface="方正琥珀简体"/>
              </a:rPr>
              <a:t>   </a:t>
            </a:r>
            <a:r>
              <a:rPr lang="zh-CN" altLang="en-US" sz="2800" b="1" dirty="0">
                <a:latin typeface="楷体" panose="02010609060101010101" pitchFamily="49" charset="-122"/>
                <a:ea typeface="楷体" panose="02010609060101010101" pitchFamily="49" charset="-122"/>
                <a:cs typeface="方正琥珀简体"/>
              </a:rPr>
              <a:t>偶然性体现并受制于必然性，没有脱离必然性的纯粹的偶然性。</a:t>
            </a:r>
            <a:endParaRPr lang="zh-CN" altLang="en-US" sz="2800" dirty="0">
              <a:latin typeface="楷体" panose="02010609060101010101" pitchFamily="49" charset="-122"/>
              <a:ea typeface="楷体" panose="02010609060101010101" pitchFamily="49" charset="-122"/>
            </a:endParaRPr>
          </a:p>
        </p:txBody>
      </p:sp>
      <p:pic>
        <p:nvPicPr>
          <p:cNvPr id="349189" name="图片 173061" descr="电子云"/>
          <p:cNvPicPr>
            <a:picLocks noChangeAspect="1"/>
          </p:cNvPicPr>
          <p:nvPr/>
        </p:nvPicPr>
        <p:blipFill>
          <a:blip r:embed="rId2"/>
          <a:srcRect/>
          <a:stretch>
            <a:fillRect/>
          </a:stretch>
        </p:blipFill>
        <p:spPr bwMode="auto">
          <a:xfrm>
            <a:off x="7315200" y="1828800"/>
            <a:ext cx="2051050" cy="1970088"/>
          </a:xfrm>
          <a:prstGeom prst="rect">
            <a:avLst/>
          </a:prstGeom>
          <a:noFill/>
          <a:ln w="9525">
            <a:noFill/>
            <a:miter lim="800000"/>
            <a:headEnd/>
            <a:tailEnd/>
          </a:ln>
        </p:spPr>
      </p:pic>
      <p:pic>
        <p:nvPicPr>
          <p:cNvPr id="349190" name="图片 173062" descr="08-053"/>
          <p:cNvPicPr>
            <a:picLocks noChangeAspect="1"/>
          </p:cNvPicPr>
          <p:nvPr/>
        </p:nvPicPr>
        <p:blipFill>
          <a:blip r:embed="rId3"/>
          <a:srcRect/>
          <a:stretch>
            <a:fillRect/>
          </a:stretch>
        </p:blipFill>
        <p:spPr bwMode="auto">
          <a:xfrm>
            <a:off x="7239001" y="4267200"/>
            <a:ext cx="2200275" cy="1824038"/>
          </a:xfrm>
          <a:prstGeom prst="rect">
            <a:avLst/>
          </a:prstGeom>
          <a:noFill/>
          <a:ln w="9525">
            <a:noFill/>
            <a:miter lim="800000"/>
            <a:headEnd/>
            <a:tailEnd/>
          </a:ln>
        </p:spPr>
      </p:pic>
      <p:sp>
        <p:nvSpPr>
          <p:cNvPr id="349191" name="文本框 173063"/>
          <p:cNvSpPr txBox="1">
            <a:spLocks noChangeArrowheads="1"/>
          </p:cNvSpPr>
          <p:nvPr/>
        </p:nvSpPr>
        <p:spPr bwMode="auto">
          <a:xfrm>
            <a:off x="7391401" y="3886201"/>
            <a:ext cx="1973263" cy="396875"/>
          </a:xfrm>
          <a:prstGeom prst="rect">
            <a:avLst/>
          </a:prstGeom>
          <a:noFill/>
          <a:ln w="9525">
            <a:noFill/>
            <a:miter lim="800000"/>
          </a:ln>
        </p:spPr>
        <p:txBody>
          <a:bodyPr wrap="none">
            <a:spAutoFit/>
          </a:bodyPr>
          <a:lstStyle/>
          <a:p>
            <a:pPr algn="just">
              <a:spcBef>
                <a:spcPct val="20000"/>
              </a:spcBef>
            </a:pPr>
            <a:r>
              <a:rPr lang="zh-CN" altLang="en-US" sz="2000" b="1">
                <a:solidFill>
                  <a:srgbClr val="006600"/>
                </a:solidFill>
                <a:ea typeface="黑体" panose="02010609060101010101" pitchFamily="49" charset="-122"/>
              </a:rPr>
              <a:t>氢原子电子云图</a:t>
            </a:r>
          </a:p>
        </p:txBody>
      </p:sp>
      <p:sp>
        <p:nvSpPr>
          <p:cNvPr id="349192" name="文本框 173064"/>
          <p:cNvSpPr txBox="1">
            <a:spLocks noChangeArrowheads="1"/>
          </p:cNvSpPr>
          <p:nvPr/>
        </p:nvSpPr>
        <p:spPr bwMode="auto">
          <a:xfrm>
            <a:off x="7162800" y="5791201"/>
            <a:ext cx="2216150" cy="396875"/>
          </a:xfrm>
          <a:prstGeom prst="rect">
            <a:avLst/>
          </a:prstGeom>
          <a:noFill/>
          <a:ln w="9525">
            <a:noFill/>
            <a:miter lim="800000"/>
          </a:ln>
        </p:spPr>
        <p:txBody>
          <a:bodyPr wrap="none">
            <a:spAutoFit/>
          </a:bodyPr>
          <a:lstStyle/>
          <a:p>
            <a:pPr algn="just">
              <a:spcBef>
                <a:spcPct val="20000"/>
              </a:spcBef>
            </a:pPr>
            <a:r>
              <a:rPr lang="zh-CN" altLang="en-US" sz="2000" b="1">
                <a:solidFill>
                  <a:srgbClr val="006600"/>
                </a:solidFill>
                <a:ea typeface="华文行楷" panose="02010800040101010101" pitchFamily="2" charset="-122"/>
              </a:rPr>
              <a:t>电子概率密度分析</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3058"/>
                                        </p:tgtEl>
                                        <p:attrNameLst>
                                          <p:attrName>style.visibility</p:attrName>
                                        </p:attrNameLst>
                                      </p:cBhvr>
                                      <p:to>
                                        <p:strVal val="visible"/>
                                      </p:to>
                                    </p:set>
                                    <p:anim calcmode="lin" valueType="num">
                                      <p:cBhvr>
                                        <p:cTn id="7" dur="500" fill="hold"/>
                                        <p:tgtEl>
                                          <p:spTgt spid="173058"/>
                                        </p:tgtEl>
                                        <p:attrNameLst>
                                          <p:attrName>ppt_w</p:attrName>
                                        </p:attrNameLst>
                                      </p:cBhvr>
                                      <p:tavLst>
                                        <p:tav tm="0">
                                          <p:val>
                                            <p:fltVal val="0"/>
                                          </p:val>
                                        </p:tav>
                                        <p:tav tm="100000">
                                          <p:val>
                                            <p:strVal val="#ppt_w"/>
                                          </p:val>
                                        </p:tav>
                                      </p:tavLst>
                                    </p:anim>
                                    <p:anim calcmode="lin" valueType="num">
                                      <p:cBhvr>
                                        <p:cTn id="8" dur="500" fill="hold"/>
                                        <p:tgtEl>
                                          <p:spTgt spid="17305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3060"/>
                                        </p:tgtEl>
                                        <p:attrNameLst>
                                          <p:attrName>style.visibility</p:attrName>
                                        </p:attrNameLst>
                                      </p:cBhvr>
                                      <p:to>
                                        <p:strVal val="visible"/>
                                      </p:to>
                                    </p:set>
                                    <p:animEffect transition="in" filter="slide(fromTop)">
                                      <p:cBhvr>
                                        <p:cTn id="12" dur="500"/>
                                        <p:tgtEl>
                                          <p:spTgt spid="173060"/>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73061"/>
                                        </p:tgtEl>
                                        <p:attrNameLst>
                                          <p:attrName>style.visibility</p:attrName>
                                        </p:attrNameLst>
                                      </p:cBhvr>
                                      <p:to>
                                        <p:strVal val="visible"/>
                                      </p:to>
                                    </p:set>
                                    <p:animEffect transition="in" filter="slide(fromTop)">
                                      <p:cBhvr>
                                        <p:cTn id="16"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P spid="173060" grpId="0"/>
      <p:bldP spid="173061" grpId="0"/>
    </p:bldLst>
  </p:timing>
</p:sld>
</file>

<file path=ppt/slides/slide3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文本框 174081"/>
          <p:cNvSpPr txBox="1">
            <a:spLocks noChangeArrowheads="1"/>
          </p:cNvSpPr>
          <p:nvPr/>
        </p:nvSpPr>
        <p:spPr bwMode="auto">
          <a:xfrm>
            <a:off x="2667000" y="1447800"/>
            <a:ext cx="7240588" cy="627288"/>
          </a:xfrm>
          <a:prstGeom prst="rect">
            <a:avLst/>
          </a:prstGeom>
          <a:noFill/>
          <a:ln w="9525">
            <a:noFill/>
            <a:miter lim="800000"/>
          </a:ln>
        </p:spPr>
        <p:txBody>
          <a:bodyPr wrap="square">
            <a:spAutoFit/>
          </a:bodyPr>
          <a:lstStyle/>
          <a:p>
            <a:pPr>
              <a:lnSpc>
                <a:spcPct val="110000"/>
              </a:lnSpc>
            </a:pPr>
            <a:r>
              <a:rPr lang="zh-CN" altLang="en-US" sz="3600" b="1" dirty="0">
                <a:latin typeface="宋体" panose="02010600030101010101" pitchFamily="2" charset="-122"/>
                <a:ea typeface="方正琥珀简体"/>
                <a:cs typeface="方正琥珀简体"/>
              </a:rPr>
              <a:t> </a:t>
            </a:r>
            <a:r>
              <a:rPr lang="zh-CN" altLang="en-US" sz="2800" b="1" dirty="0">
                <a:latin typeface="楷体" panose="02010609060101010101" pitchFamily="49" charset="-122"/>
                <a:ea typeface="楷体" panose="02010609060101010101" pitchFamily="49" charset="-122"/>
                <a:cs typeface="楷体_GB2312"/>
              </a:rPr>
              <a:t>必然性和偶然性在一定条件下可以相互转化。</a:t>
            </a:r>
            <a:r>
              <a:rPr lang="zh-CN" altLang="en-US" sz="2800" b="1" dirty="0">
                <a:latin typeface="楷体" panose="02010609060101010101" pitchFamily="49" charset="-122"/>
                <a:ea typeface="楷体" panose="02010609060101010101" pitchFamily="49" charset="-122"/>
                <a:cs typeface="方正琥珀简体"/>
              </a:rPr>
              <a:t> </a:t>
            </a:r>
            <a:endParaRPr lang="zh-CN" altLang="en-US" sz="2800" dirty="0">
              <a:latin typeface="楷体" panose="02010609060101010101" pitchFamily="49" charset="-122"/>
              <a:ea typeface="楷体" panose="02010609060101010101" pitchFamily="49" charset="-122"/>
            </a:endParaRPr>
          </a:p>
        </p:txBody>
      </p:sp>
      <p:sp>
        <p:nvSpPr>
          <p:cNvPr id="350210" name="文本框 174082"/>
          <p:cNvSpPr txBox="1">
            <a:spLocks noChangeArrowheads="1"/>
          </p:cNvSpPr>
          <p:nvPr/>
        </p:nvSpPr>
        <p:spPr bwMode="auto">
          <a:xfrm>
            <a:off x="3200400" y="838200"/>
            <a:ext cx="6019800" cy="579438"/>
          </a:xfrm>
          <a:prstGeom prst="rect">
            <a:avLst/>
          </a:prstGeom>
          <a:noFill/>
          <a:ln w="9525">
            <a:noFill/>
            <a:miter lim="800000"/>
          </a:ln>
        </p:spPr>
        <p:txBody>
          <a:bodyPr>
            <a:spAutoFit/>
          </a:bodyPr>
          <a:lstStyle/>
          <a:p>
            <a:pPr>
              <a:spcBef>
                <a:spcPct val="50000"/>
              </a:spcBef>
            </a:pPr>
            <a:r>
              <a:rPr lang="zh-CN" altLang="en-US" sz="3200" b="1">
                <a:solidFill>
                  <a:srgbClr val="006600"/>
                </a:solidFill>
                <a:latin typeface="黑体" panose="02010609060101010101" pitchFamily="49" charset="-122"/>
                <a:ea typeface="黑体" panose="02010609060101010101" pitchFamily="49" charset="-122"/>
              </a:rPr>
              <a:t>（</a:t>
            </a:r>
            <a:r>
              <a:rPr lang="en-US" altLang="zh-CN" sz="3200" b="1">
                <a:solidFill>
                  <a:srgbClr val="006600"/>
                </a:solidFill>
                <a:latin typeface="黑体" panose="02010609060101010101" pitchFamily="49" charset="-122"/>
                <a:ea typeface="黑体" panose="02010609060101010101" pitchFamily="49" charset="-122"/>
              </a:rPr>
              <a:t>2</a:t>
            </a:r>
            <a:r>
              <a:rPr lang="zh-CN" altLang="en-US" sz="3200" b="1">
                <a:solidFill>
                  <a:srgbClr val="006600"/>
                </a:solidFill>
                <a:latin typeface="黑体" panose="02010609060101010101" pitchFamily="49" charset="-122"/>
                <a:ea typeface="黑体" panose="02010609060101010101" pitchFamily="49" charset="-122"/>
              </a:rPr>
              <a:t>）转化关系</a:t>
            </a:r>
          </a:p>
        </p:txBody>
      </p:sp>
      <p:pic>
        <p:nvPicPr>
          <p:cNvPr id="174084" name="图片 174083" descr="人类的进化01"/>
          <p:cNvPicPr>
            <a:picLocks noChangeAspect="1"/>
          </p:cNvPicPr>
          <p:nvPr/>
        </p:nvPicPr>
        <p:blipFill>
          <a:blip r:embed="rId2"/>
          <a:srcRect/>
          <a:stretch>
            <a:fillRect/>
          </a:stretch>
        </p:blipFill>
        <p:spPr bwMode="auto">
          <a:xfrm>
            <a:off x="2209800" y="2895601"/>
            <a:ext cx="7924800" cy="2430463"/>
          </a:xfrm>
          <a:prstGeom prst="rect">
            <a:avLst/>
          </a:prstGeom>
          <a:noFill/>
          <a:ln w="9525">
            <a:solidFill>
              <a:srgbClr val="FFFF00"/>
            </a:solidFill>
            <a:miter lim="800000"/>
            <a:headEnd/>
            <a:tailEnd/>
          </a:ln>
        </p:spPr>
      </p:pic>
      <p:sp>
        <p:nvSpPr>
          <p:cNvPr id="174085" name="文本框 174084"/>
          <p:cNvSpPr txBox="1"/>
          <p:nvPr/>
        </p:nvSpPr>
        <p:spPr>
          <a:xfrm>
            <a:off x="4268788" y="5338763"/>
            <a:ext cx="9906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变异</a:t>
            </a:r>
          </a:p>
        </p:txBody>
      </p:sp>
      <p:sp>
        <p:nvSpPr>
          <p:cNvPr id="174086" name="文本框 174085"/>
          <p:cNvSpPr txBox="1"/>
          <p:nvPr/>
        </p:nvSpPr>
        <p:spPr>
          <a:xfrm>
            <a:off x="2058988" y="5338763"/>
            <a:ext cx="8382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遗传</a:t>
            </a:r>
          </a:p>
        </p:txBody>
      </p:sp>
      <p:sp>
        <p:nvSpPr>
          <p:cNvPr id="174087" name="文本框 174086"/>
          <p:cNvSpPr txBox="1"/>
          <p:nvPr/>
        </p:nvSpPr>
        <p:spPr>
          <a:xfrm>
            <a:off x="6249988" y="5338763"/>
            <a:ext cx="8382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遗传</a:t>
            </a:r>
          </a:p>
        </p:txBody>
      </p:sp>
      <p:sp>
        <p:nvSpPr>
          <p:cNvPr id="174088" name="文本框 174087"/>
          <p:cNvSpPr txBox="1"/>
          <p:nvPr/>
        </p:nvSpPr>
        <p:spPr>
          <a:xfrm>
            <a:off x="8383588" y="5338763"/>
            <a:ext cx="990600" cy="457200"/>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Times New Roman" panose="02020603050405020304" pitchFamily="18" charset="0"/>
                <a:ea typeface="黑体" panose="02010609060101010101" pitchFamily="49" charset="-122"/>
              </a:rPr>
              <a:t>变异</a:t>
            </a:r>
          </a:p>
        </p:txBody>
      </p:sp>
      <p:sp>
        <p:nvSpPr>
          <p:cNvPr id="174089" name="直接连接符 174088"/>
          <p:cNvSpPr>
            <a:spLocks noChangeShapeType="1"/>
          </p:cNvSpPr>
          <p:nvPr/>
        </p:nvSpPr>
        <p:spPr bwMode="auto">
          <a:xfrm flipV="1">
            <a:off x="2897188" y="5567363"/>
            <a:ext cx="12954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0" name="直接连接符 174089"/>
          <p:cNvSpPr>
            <a:spLocks noChangeShapeType="1"/>
          </p:cNvSpPr>
          <p:nvPr/>
        </p:nvSpPr>
        <p:spPr bwMode="auto">
          <a:xfrm flipV="1">
            <a:off x="5183188" y="5567363"/>
            <a:ext cx="9906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1" name="直接连接符 174090"/>
          <p:cNvSpPr>
            <a:spLocks noChangeShapeType="1"/>
          </p:cNvSpPr>
          <p:nvPr/>
        </p:nvSpPr>
        <p:spPr bwMode="auto">
          <a:xfrm>
            <a:off x="7011988" y="5567363"/>
            <a:ext cx="12954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2" name="直接连接符 174091"/>
          <p:cNvSpPr>
            <a:spLocks noChangeShapeType="1"/>
          </p:cNvSpPr>
          <p:nvPr/>
        </p:nvSpPr>
        <p:spPr bwMode="auto">
          <a:xfrm flipV="1">
            <a:off x="9221788" y="5567363"/>
            <a:ext cx="10668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3" name="直接连接符 174092"/>
          <p:cNvSpPr>
            <a:spLocks noChangeShapeType="1"/>
          </p:cNvSpPr>
          <p:nvPr/>
        </p:nvSpPr>
        <p:spPr bwMode="auto">
          <a:xfrm>
            <a:off x="9374188" y="6329363"/>
            <a:ext cx="8382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4" name="直接连接符 174093"/>
          <p:cNvSpPr>
            <a:spLocks noChangeShapeType="1"/>
          </p:cNvSpPr>
          <p:nvPr/>
        </p:nvSpPr>
        <p:spPr bwMode="auto">
          <a:xfrm>
            <a:off x="7392988" y="6253163"/>
            <a:ext cx="8382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5" name="直接连接符 174094"/>
          <p:cNvSpPr>
            <a:spLocks noChangeShapeType="1"/>
          </p:cNvSpPr>
          <p:nvPr/>
        </p:nvSpPr>
        <p:spPr bwMode="auto">
          <a:xfrm>
            <a:off x="5259388" y="6253163"/>
            <a:ext cx="838200" cy="0"/>
          </a:xfrm>
          <a:prstGeom prst="line">
            <a:avLst/>
          </a:prstGeom>
          <a:noFill/>
          <a:ln w="57150">
            <a:solidFill>
              <a:srgbClr val="0000CC"/>
            </a:solidFill>
            <a:prstDash val="sysDot"/>
            <a:round/>
            <a:tailEnd type="stealth" w="med" len="med"/>
          </a:ln>
        </p:spPr>
        <p:txBody>
          <a:bodyPr/>
          <a:lstStyle/>
          <a:p>
            <a:endParaRPr lang="zh-CN" altLang="en-US"/>
          </a:p>
        </p:txBody>
      </p:sp>
      <p:sp>
        <p:nvSpPr>
          <p:cNvPr id="174096" name="文本框 174095"/>
          <p:cNvSpPr txBox="1">
            <a:spLocks noChangeArrowheads="1"/>
          </p:cNvSpPr>
          <p:nvPr/>
        </p:nvSpPr>
        <p:spPr bwMode="auto">
          <a:xfrm>
            <a:off x="4116388" y="5992813"/>
            <a:ext cx="1600200" cy="457200"/>
          </a:xfrm>
          <a:prstGeom prst="rect">
            <a:avLst/>
          </a:prstGeom>
          <a:noFill/>
          <a:ln w="9525">
            <a:noFill/>
            <a:miter lim="800000"/>
          </a:ln>
        </p:spPr>
        <p:txBody>
          <a:bodyPr>
            <a:spAutoFit/>
          </a:bodyPr>
          <a:lstStyle/>
          <a:p>
            <a:pPr>
              <a:spcBef>
                <a:spcPct val="50000"/>
              </a:spcBef>
            </a:pPr>
            <a:r>
              <a:rPr lang="zh-CN" altLang="en-US" sz="2400" b="1">
                <a:latin typeface="宋体" panose="02010600030101010101" pitchFamily="2" charset="-122"/>
                <a:ea typeface="方正琥珀简体"/>
                <a:cs typeface="方正琥珀简体"/>
              </a:rPr>
              <a:t>偶然性</a:t>
            </a:r>
            <a:endParaRPr lang="zh-CN" altLang="en-US"/>
          </a:p>
        </p:txBody>
      </p:sp>
      <p:sp>
        <p:nvSpPr>
          <p:cNvPr id="174097" name="文本框 174096"/>
          <p:cNvSpPr txBox="1">
            <a:spLocks noChangeArrowheads="1"/>
          </p:cNvSpPr>
          <p:nvPr/>
        </p:nvSpPr>
        <p:spPr bwMode="auto">
          <a:xfrm>
            <a:off x="1982788" y="5948363"/>
            <a:ext cx="1981200" cy="457200"/>
          </a:xfrm>
          <a:prstGeom prst="rect">
            <a:avLst/>
          </a:prstGeom>
          <a:noFill/>
          <a:ln w="9525">
            <a:noFill/>
            <a:miter lim="800000"/>
          </a:ln>
        </p:spPr>
        <p:txBody>
          <a:bodyPr>
            <a:spAutoFit/>
          </a:bodyPr>
          <a:lstStyle/>
          <a:p>
            <a:pPr>
              <a:spcBef>
                <a:spcPct val="50000"/>
              </a:spcBef>
            </a:pPr>
            <a:r>
              <a:rPr lang="zh-CN" altLang="en-US" sz="2400" b="1" dirty="0">
                <a:latin typeface="宋体" panose="02010600030101010101" pitchFamily="2" charset="-122"/>
                <a:ea typeface="方正琥珀简体"/>
                <a:cs typeface="方正琥珀简体"/>
              </a:rPr>
              <a:t>必然性</a:t>
            </a:r>
            <a:endParaRPr lang="zh-CN" altLang="en-US" dirty="0"/>
          </a:p>
        </p:txBody>
      </p:sp>
      <p:sp>
        <p:nvSpPr>
          <p:cNvPr id="174098" name="文本框 174097"/>
          <p:cNvSpPr txBox="1">
            <a:spLocks noChangeArrowheads="1"/>
          </p:cNvSpPr>
          <p:nvPr/>
        </p:nvSpPr>
        <p:spPr bwMode="auto">
          <a:xfrm>
            <a:off x="6173788" y="6024563"/>
            <a:ext cx="1981200" cy="457200"/>
          </a:xfrm>
          <a:prstGeom prst="rect">
            <a:avLst/>
          </a:prstGeom>
          <a:noFill/>
          <a:ln w="9525">
            <a:noFill/>
            <a:miter lim="800000"/>
          </a:ln>
        </p:spPr>
        <p:txBody>
          <a:bodyPr>
            <a:spAutoFit/>
          </a:bodyPr>
          <a:lstStyle/>
          <a:p>
            <a:pPr>
              <a:spcBef>
                <a:spcPct val="50000"/>
              </a:spcBef>
            </a:pPr>
            <a:r>
              <a:rPr lang="zh-CN" altLang="en-US" sz="2400" b="1">
                <a:latin typeface="宋体" panose="02010600030101010101" pitchFamily="2" charset="-122"/>
                <a:ea typeface="方正琥珀简体"/>
                <a:cs typeface="方正琥珀简体"/>
              </a:rPr>
              <a:t>必然性</a:t>
            </a:r>
            <a:endParaRPr lang="zh-CN" altLang="en-US"/>
          </a:p>
        </p:txBody>
      </p:sp>
      <p:sp>
        <p:nvSpPr>
          <p:cNvPr id="174099" name="文本框 174098"/>
          <p:cNvSpPr txBox="1">
            <a:spLocks noChangeArrowheads="1"/>
          </p:cNvSpPr>
          <p:nvPr/>
        </p:nvSpPr>
        <p:spPr bwMode="auto">
          <a:xfrm>
            <a:off x="8307388" y="6024563"/>
            <a:ext cx="1600200" cy="457200"/>
          </a:xfrm>
          <a:prstGeom prst="rect">
            <a:avLst/>
          </a:prstGeom>
          <a:noFill/>
          <a:ln w="9525">
            <a:noFill/>
            <a:miter lim="800000"/>
          </a:ln>
        </p:spPr>
        <p:txBody>
          <a:bodyPr>
            <a:spAutoFit/>
          </a:bodyPr>
          <a:lstStyle/>
          <a:p>
            <a:pPr>
              <a:spcBef>
                <a:spcPct val="50000"/>
              </a:spcBef>
            </a:pPr>
            <a:r>
              <a:rPr lang="zh-CN" altLang="en-US" sz="2400" b="1">
                <a:latin typeface="宋体" panose="02010600030101010101" pitchFamily="2" charset="-122"/>
                <a:ea typeface="方正琥珀简体"/>
                <a:cs typeface="方正琥珀简体"/>
              </a:rPr>
              <a:t>偶然性</a:t>
            </a:r>
            <a:endParaRPr lang="zh-CN" altLang="en-US"/>
          </a:p>
        </p:txBody>
      </p:sp>
      <p:sp>
        <p:nvSpPr>
          <p:cNvPr id="174100" name="直接连接符 174099"/>
          <p:cNvSpPr>
            <a:spLocks noChangeShapeType="1"/>
          </p:cNvSpPr>
          <p:nvPr/>
        </p:nvSpPr>
        <p:spPr bwMode="auto">
          <a:xfrm flipV="1">
            <a:off x="3049588" y="6176963"/>
            <a:ext cx="990600" cy="0"/>
          </a:xfrm>
          <a:prstGeom prst="line">
            <a:avLst/>
          </a:prstGeom>
          <a:noFill/>
          <a:ln w="57150">
            <a:solidFill>
              <a:srgbClr val="0000CC"/>
            </a:solidFill>
            <a:prstDash val="sysDot"/>
            <a:round/>
            <a:tailEnd type="stealth" w="med" len="med"/>
          </a:ln>
        </p:spPr>
        <p:txBody>
          <a:bodyPr/>
          <a:lstStyle/>
          <a:p>
            <a:endParaRPr lang="zh-CN" altLang="en-US"/>
          </a:p>
        </p:txBody>
      </p:sp>
      <p:sp>
        <p:nvSpPr>
          <p:cNvPr id="350228" name="矩形 174100"/>
          <p:cNvSpPr>
            <a:spLocks noChangeArrowheads="1"/>
          </p:cNvSpPr>
          <p:nvPr/>
        </p:nvSpPr>
        <p:spPr bwMode="auto">
          <a:xfrm>
            <a:off x="3276600" y="1524000"/>
            <a:ext cx="5638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100"/>
                                  </p:stCondLst>
                                  <p:childTnLst>
                                    <p:set>
                                      <p:cBhvr>
                                        <p:cTn id="6" dur="1" fill="hold">
                                          <p:stCondLst>
                                            <p:cond delay="0"/>
                                          </p:stCondLst>
                                        </p:cTn>
                                        <p:tgtEl>
                                          <p:spTgt spid="174082"/>
                                        </p:tgtEl>
                                        <p:attrNameLst>
                                          <p:attrName>style.visibility</p:attrName>
                                        </p:attrNameLst>
                                      </p:cBhvr>
                                      <p:to>
                                        <p:strVal val="visible"/>
                                      </p:to>
                                    </p:set>
                                    <p:animEffect transition="in" filter="slide(fromTop)">
                                      <p:cBhvr>
                                        <p:cTn id="7" dur="500"/>
                                        <p:tgtEl>
                                          <p:spTgt spid="174082"/>
                                        </p:tgtEl>
                                      </p:cBhvr>
                                    </p:animEffect>
                                  </p:childTnLst>
                                </p:cTn>
                              </p:par>
                            </p:childTnLst>
                          </p:cTn>
                        </p:par>
                        <p:par>
                          <p:cTn id="8" fill="hold">
                            <p:stCondLst>
                              <p:cond delay="600"/>
                            </p:stCondLst>
                            <p:childTnLst>
                              <p:par>
                                <p:cTn id="9" presetID="12" presetClass="entr" presetSubtype="8" fill="hold" nodeType="afterEffect">
                                  <p:stCondLst>
                                    <p:cond delay="0"/>
                                  </p:stCondLst>
                                  <p:childTnLst>
                                    <p:set>
                                      <p:cBhvr>
                                        <p:cTn id="10" dur="1" fill="hold">
                                          <p:stCondLst>
                                            <p:cond delay="0"/>
                                          </p:stCondLst>
                                        </p:cTn>
                                        <p:tgtEl>
                                          <p:spTgt spid="174084"/>
                                        </p:tgtEl>
                                        <p:attrNameLst>
                                          <p:attrName>style.visibility</p:attrName>
                                        </p:attrNameLst>
                                      </p:cBhvr>
                                      <p:to>
                                        <p:strVal val="visible"/>
                                      </p:to>
                                    </p:set>
                                    <p:animEffect transition="in" filter="slide(fromLeft)">
                                      <p:cBhvr>
                                        <p:cTn id="11" dur="500"/>
                                        <p:tgtEl>
                                          <p:spTgt spid="174084"/>
                                        </p:tgtEl>
                                      </p:cBhvr>
                                    </p:animEffect>
                                  </p:childTnLst>
                                </p:cTn>
                              </p:par>
                            </p:childTnLst>
                          </p:cTn>
                        </p:par>
                        <p:par>
                          <p:cTn id="12" fill="hold">
                            <p:stCondLst>
                              <p:cond delay="1100"/>
                            </p:stCondLst>
                            <p:childTnLst>
                              <p:par>
                                <p:cTn id="13" presetID="17" presetClass="entr" presetSubtype="10" fill="hold" grpId="0" nodeType="afterEffect">
                                  <p:stCondLst>
                                    <p:cond delay="0"/>
                                  </p:stCondLst>
                                  <p:childTnLst>
                                    <p:set>
                                      <p:cBhvr>
                                        <p:cTn id="14" dur="1" fill="hold">
                                          <p:stCondLst>
                                            <p:cond delay="0"/>
                                          </p:stCondLst>
                                        </p:cTn>
                                        <p:tgtEl>
                                          <p:spTgt spid="174085"/>
                                        </p:tgtEl>
                                        <p:attrNameLst>
                                          <p:attrName>style.visibility</p:attrName>
                                        </p:attrNameLst>
                                      </p:cBhvr>
                                      <p:to>
                                        <p:strVal val="visible"/>
                                      </p:to>
                                    </p:set>
                                    <p:anim calcmode="lin" valueType="num">
                                      <p:cBhvr>
                                        <p:cTn id="15" dur="500" fill="hold"/>
                                        <p:tgtEl>
                                          <p:spTgt spid="174085"/>
                                        </p:tgtEl>
                                        <p:attrNameLst>
                                          <p:attrName>ppt_w</p:attrName>
                                        </p:attrNameLst>
                                      </p:cBhvr>
                                      <p:tavLst>
                                        <p:tav tm="0">
                                          <p:val>
                                            <p:fltVal val="0"/>
                                          </p:val>
                                        </p:tav>
                                        <p:tav tm="100000">
                                          <p:val>
                                            <p:strVal val="#ppt_w"/>
                                          </p:val>
                                        </p:tav>
                                      </p:tavLst>
                                    </p:anim>
                                    <p:anim calcmode="lin" valueType="num">
                                      <p:cBhvr>
                                        <p:cTn id="16" dur="500" fill="hold"/>
                                        <p:tgtEl>
                                          <p:spTgt spid="174085"/>
                                        </p:tgtEl>
                                        <p:attrNameLst>
                                          <p:attrName>ppt_h</p:attrName>
                                        </p:attrNameLst>
                                      </p:cBhvr>
                                      <p:tavLst>
                                        <p:tav tm="0">
                                          <p:val>
                                            <p:strVal val="#ppt_h"/>
                                          </p:val>
                                        </p:tav>
                                        <p:tav tm="100000">
                                          <p:val>
                                            <p:strVal val="#ppt_h"/>
                                          </p:val>
                                        </p:tav>
                                      </p:tavLst>
                                    </p:anim>
                                  </p:childTnLst>
                                </p:cTn>
                              </p:par>
                            </p:childTnLst>
                          </p:cTn>
                        </p:par>
                        <p:par>
                          <p:cTn id="17" fill="hold">
                            <p:stCondLst>
                              <p:cond delay="1600"/>
                            </p:stCondLst>
                            <p:childTnLst>
                              <p:par>
                                <p:cTn id="18" presetID="17" presetClass="entr" presetSubtype="10" fill="hold" grpId="0" nodeType="afterEffect">
                                  <p:stCondLst>
                                    <p:cond delay="0"/>
                                  </p:stCondLst>
                                  <p:childTnLst>
                                    <p:set>
                                      <p:cBhvr>
                                        <p:cTn id="19" dur="1" fill="hold">
                                          <p:stCondLst>
                                            <p:cond delay="0"/>
                                          </p:stCondLst>
                                        </p:cTn>
                                        <p:tgtEl>
                                          <p:spTgt spid="174086"/>
                                        </p:tgtEl>
                                        <p:attrNameLst>
                                          <p:attrName>style.visibility</p:attrName>
                                        </p:attrNameLst>
                                      </p:cBhvr>
                                      <p:to>
                                        <p:strVal val="visible"/>
                                      </p:to>
                                    </p:set>
                                    <p:anim calcmode="lin" valueType="num">
                                      <p:cBhvr>
                                        <p:cTn id="20" dur="500" fill="hold"/>
                                        <p:tgtEl>
                                          <p:spTgt spid="174086"/>
                                        </p:tgtEl>
                                        <p:attrNameLst>
                                          <p:attrName>ppt_w</p:attrName>
                                        </p:attrNameLst>
                                      </p:cBhvr>
                                      <p:tavLst>
                                        <p:tav tm="0">
                                          <p:val>
                                            <p:fltVal val="0"/>
                                          </p:val>
                                        </p:tav>
                                        <p:tav tm="100000">
                                          <p:val>
                                            <p:strVal val="#ppt_w"/>
                                          </p:val>
                                        </p:tav>
                                      </p:tavLst>
                                    </p:anim>
                                    <p:anim calcmode="lin" valueType="num">
                                      <p:cBhvr>
                                        <p:cTn id="21" dur="500" fill="hold"/>
                                        <p:tgtEl>
                                          <p:spTgt spid="174086"/>
                                        </p:tgtEl>
                                        <p:attrNameLst>
                                          <p:attrName>ppt_h</p:attrName>
                                        </p:attrNameLst>
                                      </p:cBhvr>
                                      <p:tavLst>
                                        <p:tav tm="0">
                                          <p:val>
                                            <p:strVal val="#ppt_h"/>
                                          </p:val>
                                        </p:tav>
                                        <p:tav tm="100000">
                                          <p:val>
                                            <p:strVal val="#ppt_h"/>
                                          </p:val>
                                        </p:tav>
                                      </p:tavLst>
                                    </p:anim>
                                  </p:childTnLst>
                                </p:cTn>
                              </p:par>
                            </p:childTnLst>
                          </p:cTn>
                        </p:par>
                        <p:par>
                          <p:cTn id="22" fill="hold">
                            <p:stCondLst>
                              <p:cond delay="2100"/>
                            </p:stCondLst>
                            <p:childTnLst>
                              <p:par>
                                <p:cTn id="23" presetID="17" presetClass="entr" presetSubtype="10" fill="hold" grpId="0" nodeType="afterEffect">
                                  <p:stCondLst>
                                    <p:cond delay="0"/>
                                  </p:stCondLst>
                                  <p:childTnLst>
                                    <p:set>
                                      <p:cBhvr>
                                        <p:cTn id="24" dur="1" fill="hold">
                                          <p:stCondLst>
                                            <p:cond delay="0"/>
                                          </p:stCondLst>
                                        </p:cTn>
                                        <p:tgtEl>
                                          <p:spTgt spid="174087"/>
                                        </p:tgtEl>
                                        <p:attrNameLst>
                                          <p:attrName>style.visibility</p:attrName>
                                        </p:attrNameLst>
                                      </p:cBhvr>
                                      <p:to>
                                        <p:strVal val="visible"/>
                                      </p:to>
                                    </p:set>
                                    <p:anim calcmode="lin" valueType="num">
                                      <p:cBhvr>
                                        <p:cTn id="25" dur="500" fill="hold"/>
                                        <p:tgtEl>
                                          <p:spTgt spid="174087"/>
                                        </p:tgtEl>
                                        <p:attrNameLst>
                                          <p:attrName>ppt_w</p:attrName>
                                        </p:attrNameLst>
                                      </p:cBhvr>
                                      <p:tavLst>
                                        <p:tav tm="0">
                                          <p:val>
                                            <p:fltVal val="0"/>
                                          </p:val>
                                        </p:tav>
                                        <p:tav tm="100000">
                                          <p:val>
                                            <p:strVal val="#ppt_w"/>
                                          </p:val>
                                        </p:tav>
                                      </p:tavLst>
                                    </p:anim>
                                    <p:anim calcmode="lin" valueType="num">
                                      <p:cBhvr>
                                        <p:cTn id="26" dur="500" fill="hold"/>
                                        <p:tgtEl>
                                          <p:spTgt spid="174087"/>
                                        </p:tgtEl>
                                        <p:attrNameLst>
                                          <p:attrName>ppt_h</p:attrName>
                                        </p:attrNameLst>
                                      </p:cBhvr>
                                      <p:tavLst>
                                        <p:tav tm="0">
                                          <p:val>
                                            <p:strVal val="#ppt_h"/>
                                          </p:val>
                                        </p:tav>
                                        <p:tav tm="100000">
                                          <p:val>
                                            <p:strVal val="#ppt_h"/>
                                          </p:val>
                                        </p:tav>
                                      </p:tavLst>
                                    </p:anim>
                                  </p:childTnLst>
                                </p:cTn>
                              </p:par>
                            </p:childTnLst>
                          </p:cTn>
                        </p:par>
                        <p:par>
                          <p:cTn id="27" fill="hold">
                            <p:stCondLst>
                              <p:cond delay="2600"/>
                            </p:stCondLst>
                            <p:childTnLst>
                              <p:par>
                                <p:cTn id="28" presetID="17" presetClass="entr" presetSubtype="10" fill="hold" grpId="0" nodeType="afterEffect">
                                  <p:stCondLst>
                                    <p:cond delay="0"/>
                                  </p:stCondLst>
                                  <p:childTnLst>
                                    <p:set>
                                      <p:cBhvr>
                                        <p:cTn id="29" dur="1" fill="hold">
                                          <p:stCondLst>
                                            <p:cond delay="0"/>
                                          </p:stCondLst>
                                        </p:cTn>
                                        <p:tgtEl>
                                          <p:spTgt spid="174088"/>
                                        </p:tgtEl>
                                        <p:attrNameLst>
                                          <p:attrName>style.visibility</p:attrName>
                                        </p:attrNameLst>
                                      </p:cBhvr>
                                      <p:to>
                                        <p:strVal val="visible"/>
                                      </p:to>
                                    </p:set>
                                    <p:anim calcmode="lin" valueType="num">
                                      <p:cBhvr>
                                        <p:cTn id="30" dur="500" fill="hold"/>
                                        <p:tgtEl>
                                          <p:spTgt spid="174088"/>
                                        </p:tgtEl>
                                        <p:attrNameLst>
                                          <p:attrName>ppt_w</p:attrName>
                                        </p:attrNameLst>
                                      </p:cBhvr>
                                      <p:tavLst>
                                        <p:tav tm="0">
                                          <p:val>
                                            <p:fltVal val="0"/>
                                          </p:val>
                                        </p:tav>
                                        <p:tav tm="100000">
                                          <p:val>
                                            <p:strVal val="#ppt_w"/>
                                          </p:val>
                                        </p:tav>
                                      </p:tavLst>
                                    </p:anim>
                                    <p:anim calcmode="lin" valueType="num">
                                      <p:cBhvr>
                                        <p:cTn id="31" dur="500" fill="hold"/>
                                        <p:tgtEl>
                                          <p:spTgt spid="174088"/>
                                        </p:tgtEl>
                                        <p:attrNameLst>
                                          <p:attrName>ppt_h</p:attrName>
                                        </p:attrNameLst>
                                      </p:cBhvr>
                                      <p:tavLst>
                                        <p:tav tm="0">
                                          <p:val>
                                            <p:strVal val="#ppt_h"/>
                                          </p:val>
                                        </p:tav>
                                        <p:tav tm="100000">
                                          <p:val>
                                            <p:strVal val="#ppt_h"/>
                                          </p:val>
                                        </p:tav>
                                      </p:tavLst>
                                    </p:anim>
                                  </p:childTnLst>
                                </p:cTn>
                              </p:par>
                            </p:childTnLst>
                          </p:cTn>
                        </p:par>
                        <p:par>
                          <p:cTn id="32" fill="hold">
                            <p:stCondLst>
                              <p:cond delay="3100"/>
                            </p:stCondLst>
                            <p:childTnLst>
                              <p:par>
                                <p:cTn id="33" presetID="17" presetClass="entr" presetSubtype="10" fill="hold" grpId="0" nodeType="afterEffect">
                                  <p:stCondLst>
                                    <p:cond delay="0"/>
                                  </p:stCondLst>
                                  <p:childTnLst>
                                    <p:set>
                                      <p:cBhvr>
                                        <p:cTn id="34" dur="1" fill="hold">
                                          <p:stCondLst>
                                            <p:cond delay="0"/>
                                          </p:stCondLst>
                                        </p:cTn>
                                        <p:tgtEl>
                                          <p:spTgt spid="174096"/>
                                        </p:tgtEl>
                                        <p:attrNameLst>
                                          <p:attrName>style.visibility</p:attrName>
                                        </p:attrNameLst>
                                      </p:cBhvr>
                                      <p:to>
                                        <p:strVal val="visible"/>
                                      </p:to>
                                    </p:set>
                                    <p:anim calcmode="lin" valueType="num">
                                      <p:cBhvr>
                                        <p:cTn id="35" dur="500" fill="hold"/>
                                        <p:tgtEl>
                                          <p:spTgt spid="174096"/>
                                        </p:tgtEl>
                                        <p:attrNameLst>
                                          <p:attrName>ppt_w</p:attrName>
                                        </p:attrNameLst>
                                      </p:cBhvr>
                                      <p:tavLst>
                                        <p:tav tm="0">
                                          <p:val>
                                            <p:fltVal val="0"/>
                                          </p:val>
                                        </p:tav>
                                        <p:tav tm="100000">
                                          <p:val>
                                            <p:strVal val="#ppt_w"/>
                                          </p:val>
                                        </p:tav>
                                      </p:tavLst>
                                    </p:anim>
                                    <p:anim calcmode="lin" valueType="num">
                                      <p:cBhvr>
                                        <p:cTn id="36" dur="500" fill="hold"/>
                                        <p:tgtEl>
                                          <p:spTgt spid="174096"/>
                                        </p:tgtEl>
                                        <p:attrNameLst>
                                          <p:attrName>ppt_h</p:attrName>
                                        </p:attrNameLst>
                                      </p:cBhvr>
                                      <p:tavLst>
                                        <p:tav tm="0">
                                          <p:val>
                                            <p:strVal val="#ppt_h"/>
                                          </p:val>
                                        </p:tav>
                                        <p:tav tm="100000">
                                          <p:val>
                                            <p:strVal val="#ppt_h"/>
                                          </p:val>
                                        </p:tav>
                                      </p:tavLst>
                                    </p:anim>
                                  </p:childTnLst>
                                </p:cTn>
                              </p:par>
                            </p:childTnLst>
                          </p:cTn>
                        </p:par>
                        <p:par>
                          <p:cTn id="37" fill="hold">
                            <p:stCondLst>
                              <p:cond delay="3600"/>
                            </p:stCondLst>
                            <p:childTnLst>
                              <p:par>
                                <p:cTn id="38" presetID="17" presetClass="entr" presetSubtype="10" fill="hold" grpId="0" nodeType="afterEffect">
                                  <p:stCondLst>
                                    <p:cond delay="0"/>
                                  </p:stCondLst>
                                  <p:childTnLst>
                                    <p:set>
                                      <p:cBhvr>
                                        <p:cTn id="39" dur="1" fill="hold">
                                          <p:stCondLst>
                                            <p:cond delay="0"/>
                                          </p:stCondLst>
                                        </p:cTn>
                                        <p:tgtEl>
                                          <p:spTgt spid="174097"/>
                                        </p:tgtEl>
                                        <p:attrNameLst>
                                          <p:attrName>style.visibility</p:attrName>
                                        </p:attrNameLst>
                                      </p:cBhvr>
                                      <p:to>
                                        <p:strVal val="visible"/>
                                      </p:to>
                                    </p:set>
                                    <p:anim calcmode="lin" valueType="num">
                                      <p:cBhvr>
                                        <p:cTn id="40" dur="500" fill="hold"/>
                                        <p:tgtEl>
                                          <p:spTgt spid="174097"/>
                                        </p:tgtEl>
                                        <p:attrNameLst>
                                          <p:attrName>ppt_w</p:attrName>
                                        </p:attrNameLst>
                                      </p:cBhvr>
                                      <p:tavLst>
                                        <p:tav tm="0">
                                          <p:val>
                                            <p:fltVal val="0"/>
                                          </p:val>
                                        </p:tav>
                                        <p:tav tm="100000">
                                          <p:val>
                                            <p:strVal val="#ppt_w"/>
                                          </p:val>
                                        </p:tav>
                                      </p:tavLst>
                                    </p:anim>
                                    <p:anim calcmode="lin" valueType="num">
                                      <p:cBhvr>
                                        <p:cTn id="41" dur="500" fill="hold"/>
                                        <p:tgtEl>
                                          <p:spTgt spid="174097"/>
                                        </p:tgtEl>
                                        <p:attrNameLst>
                                          <p:attrName>ppt_h</p:attrName>
                                        </p:attrNameLst>
                                      </p:cBhvr>
                                      <p:tavLst>
                                        <p:tav tm="0">
                                          <p:val>
                                            <p:strVal val="#ppt_h"/>
                                          </p:val>
                                        </p:tav>
                                        <p:tav tm="100000">
                                          <p:val>
                                            <p:strVal val="#ppt_h"/>
                                          </p:val>
                                        </p:tav>
                                      </p:tavLst>
                                    </p:anim>
                                  </p:childTnLst>
                                </p:cTn>
                              </p:par>
                            </p:childTnLst>
                          </p:cTn>
                        </p:par>
                        <p:par>
                          <p:cTn id="42" fill="hold">
                            <p:stCondLst>
                              <p:cond delay="4100"/>
                            </p:stCondLst>
                            <p:childTnLst>
                              <p:par>
                                <p:cTn id="43" presetID="17" presetClass="entr" presetSubtype="10" fill="hold" grpId="0" nodeType="afterEffect">
                                  <p:stCondLst>
                                    <p:cond delay="0"/>
                                  </p:stCondLst>
                                  <p:childTnLst>
                                    <p:set>
                                      <p:cBhvr>
                                        <p:cTn id="44" dur="1" fill="hold">
                                          <p:stCondLst>
                                            <p:cond delay="0"/>
                                          </p:stCondLst>
                                        </p:cTn>
                                        <p:tgtEl>
                                          <p:spTgt spid="174098"/>
                                        </p:tgtEl>
                                        <p:attrNameLst>
                                          <p:attrName>style.visibility</p:attrName>
                                        </p:attrNameLst>
                                      </p:cBhvr>
                                      <p:to>
                                        <p:strVal val="visible"/>
                                      </p:to>
                                    </p:set>
                                    <p:anim calcmode="lin" valueType="num">
                                      <p:cBhvr>
                                        <p:cTn id="45" dur="500" fill="hold"/>
                                        <p:tgtEl>
                                          <p:spTgt spid="174098"/>
                                        </p:tgtEl>
                                        <p:attrNameLst>
                                          <p:attrName>ppt_w</p:attrName>
                                        </p:attrNameLst>
                                      </p:cBhvr>
                                      <p:tavLst>
                                        <p:tav tm="0">
                                          <p:val>
                                            <p:fltVal val="0"/>
                                          </p:val>
                                        </p:tav>
                                        <p:tav tm="100000">
                                          <p:val>
                                            <p:strVal val="#ppt_w"/>
                                          </p:val>
                                        </p:tav>
                                      </p:tavLst>
                                    </p:anim>
                                    <p:anim calcmode="lin" valueType="num">
                                      <p:cBhvr>
                                        <p:cTn id="46" dur="500" fill="hold"/>
                                        <p:tgtEl>
                                          <p:spTgt spid="174098"/>
                                        </p:tgtEl>
                                        <p:attrNameLst>
                                          <p:attrName>ppt_h</p:attrName>
                                        </p:attrNameLst>
                                      </p:cBhvr>
                                      <p:tavLst>
                                        <p:tav tm="0">
                                          <p:val>
                                            <p:strVal val="#ppt_h"/>
                                          </p:val>
                                        </p:tav>
                                        <p:tav tm="100000">
                                          <p:val>
                                            <p:strVal val="#ppt_h"/>
                                          </p:val>
                                        </p:tav>
                                      </p:tavLst>
                                    </p:anim>
                                  </p:childTnLst>
                                </p:cTn>
                              </p:par>
                            </p:childTnLst>
                          </p:cTn>
                        </p:par>
                        <p:par>
                          <p:cTn id="47" fill="hold">
                            <p:stCondLst>
                              <p:cond delay="4600"/>
                            </p:stCondLst>
                            <p:childTnLst>
                              <p:par>
                                <p:cTn id="48" presetID="17" presetClass="entr" presetSubtype="10" fill="hold" grpId="0" nodeType="afterEffect">
                                  <p:stCondLst>
                                    <p:cond delay="0"/>
                                  </p:stCondLst>
                                  <p:childTnLst>
                                    <p:set>
                                      <p:cBhvr>
                                        <p:cTn id="49" dur="1" fill="hold">
                                          <p:stCondLst>
                                            <p:cond delay="0"/>
                                          </p:stCondLst>
                                        </p:cTn>
                                        <p:tgtEl>
                                          <p:spTgt spid="174099"/>
                                        </p:tgtEl>
                                        <p:attrNameLst>
                                          <p:attrName>style.visibility</p:attrName>
                                        </p:attrNameLst>
                                      </p:cBhvr>
                                      <p:to>
                                        <p:strVal val="visible"/>
                                      </p:to>
                                    </p:set>
                                    <p:anim calcmode="lin" valueType="num">
                                      <p:cBhvr>
                                        <p:cTn id="50" dur="500" fill="hold"/>
                                        <p:tgtEl>
                                          <p:spTgt spid="174099"/>
                                        </p:tgtEl>
                                        <p:attrNameLst>
                                          <p:attrName>ppt_w</p:attrName>
                                        </p:attrNameLst>
                                      </p:cBhvr>
                                      <p:tavLst>
                                        <p:tav tm="0">
                                          <p:val>
                                            <p:fltVal val="0"/>
                                          </p:val>
                                        </p:tav>
                                        <p:tav tm="100000">
                                          <p:val>
                                            <p:strVal val="#ppt_w"/>
                                          </p:val>
                                        </p:tav>
                                      </p:tavLst>
                                    </p:anim>
                                    <p:anim calcmode="lin" valueType="num">
                                      <p:cBhvr>
                                        <p:cTn id="51" dur="500" fill="hold"/>
                                        <p:tgtEl>
                                          <p:spTgt spid="174099"/>
                                        </p:tgtEl>
                                        <p:attrNameLst>
                                          <p:attrName>ppt_h</p:attrName>
                                        </p:attrNameLst>
                                      </p:cBhvr>
                                      <p:tavLst>
                                        <p:tav tm="0">
                                          <p:val>
                                            <p:strVal val="#ppt_h"/>
                                          </p:val>
                                        </p:tav>
                                        <p:tav tm="100000">
                                          <p:val>
                                            <p:strVal val="#ppt_h"/>
                                          </p:val>
                                        </p:tav>
                                      </p:tavLst>
                                    </p:anim>
                                  </p:childTnLst>
                                </p:cTn>
                              </p:par>
                            </p:childTnLst>
                          </p:cTn>
                        </p:par>
                        <p:par>
                          <p:cTn id="52" fill="hold">
                            <p:stCondLst>
                              <p:cond delay="5100"/>
                            </p:stCondLst>
                            <p:childTnLst>
                              <p:par>
                                <p:cTn id="53" presetID="17" presetClass="entr" presetSubtype="1" fill="hold" grpId="0" nodeType="afterEffect">
                                  <p:stCondLst>
                                    <p:cond delay="0"/>
                                  </p:stCondLst>
                                  <p:childTnLst>
                                    <p:set>
                                      <p:cBhvr>
                                        <p:cTn id="54" dur="1" fill="hold">
                                          <p:stCondLst>
                                            <p:cond delay="0"/>
                                          </p:stCondLst>
                                        </p:cTn>
                                        <p:tgtEl>
                                          <p:spTgt spid="174089"/>
                                        </p:tgtEl>
                                        <p:attrNameLst>
                                          <p:attrName>style.visibility</p:attrName>
                                        </p:attrNameLst>
                                      </p:cBhvr>
                                      <p:to>
                                        <p:strVal val="visible"/>
                                      </p:to>
                                    </p:set>
                                    <p:anim calcmode="lin" valueType="num">
                                      <p:cBhvr>
                                        <p:cTn id="55" dur="500" fill="hold"/>
                                        <p:tgtEl>
                                          <p:spTgt spid="174089"/>
                                        </p:tgtEl>
                                        <p:attrNameLst>
                                          <p:attrName>ppt_x</p:attrName>
                                        </p:attrNameLst>
                                      </p:cBhvr>
                                      <p:tavLst>
                                        <p:tav tm="0">
                                          <p:val>
                                            <p:strVal val="#ppt_x"/>
                                          </p:val>
                                        </p:tav>
                                        <p:tav tm="100000">
                                          <p:val>
                                            <p:strVal val="#ppt_x"/>
                                          </p:val>
                                        </p:tav>
                                      </p:tavLst>
                                    </p:anim>
                                    <p:anim calcmode="lin" valueType="num">
                                      <p:cBhvr>
                                        <p:cTn id="56" dur="500" fill="hold"/>
                                        <p:tgtEl>
                                          <p:spTgt spid="174089"/>
                                        </p:tgtEl>
                                        <p:attrNameLst>
                                          <p:attrName>ppt_y</p:attrName>
                                        </p:attrNameLst>
                                      </p:cBhvr>
                                      <p:tavLst>
                                        <p:tav tm="0">
                                          <p:val>
                                            <p:strVal val="#ppt_y-#ppt_h/2"/>
                                          </p:val>
                                        </p:tav>
                                        <p:tav tm="100000">
                                          <p:val>
                                            <p:strVal val="#ppt_y"/>
                                          </p:val>
                                        </p:tav>
                                      </p:tavLst>
                                    </p:anim>
                                    <p:anim calcmode="lin" valueType="num">
                                      <p:cBhvr>
                                        <p:cTn id="57" dur="500" fill="hold"/>
                                        <p:tgtEl>
                                          <p:spTgt spid="174089"/>
                                        </p:tgtEl>
                                        <p:attrNameLst>
                                          <p:attrName>ppt_w</p:attrName>
                                        </p:attrNameLst>
                                      </p:cBhvr>
                                      <p:tavLst>
                                        <p:tav tm="0">
                                          <p:val>
                                            <p:strVal val="#ppt_w"/>
                                          </p:val>
                                        </p:tav>
                                        <p:tav tm="100000">
                                          <p:val>
                                            <p:strVal val="#ppt_w"/>
                                          </p:val>
                                        </p:tav>
                                      </p:tavLst>
                                    </p:anim>
                                    <p:anim calcmode="lin" valueType="num">
                                      <p:cBhvr>
                                        <p:cTn id="58" dur="500" fill="hold"/>
                                        <p:tgtEl>
                                          <p:spTgt spid="174089"/>
                                        </p:tgtEl>
                                        <p:attrNameLst>
                                          <p:attrName>ppt_h</p:attrName>
                                        </p:attrNameLst>
                                      </p:cBhvr>
                                      <p:tavLst>
                                        <p:tav tm="0">
                                          <p:val>
                                            <p:fltVal val="0"/>
                                          </p:val>
                                        </p:tav>
                                        <p:tav tm="100000">
                                          <p:val>
                                            <p:strVal val="#ppt_h"/>
                                          </p:val>
                                        </p:tav>
                                      </p:tavLst>
                                    </p:anim>
                                  </p:childTnLst>
                                </p:cTn>
                              </p:par>
                            </p:childTnLst>
                          </p:cTn>
                        </p:par>
                        <p:par>
                          <p:cTn id="59" fill="hold">
                            <p:stCondLst>
                              <p:cond delay="5600"/>
                            </p:stCondLst>
                            <p:childTnLst>
                              <p:par>
                                <p:cTn id="60" presetID="17" presetClass="entr" presetSubtype="1" fill="hold" grpId="0" nodeType="afterEffect">
                                  <p:stCondLst>
                                    <p:cond delay="0"/>
                                  </p:stCondLst>
                                  <p:childTnLst>
                                    <p:set>
                                      <p:cBhvr>
                                        <p:cTn id="61" dur="1" fill="hold">
                                          <p:stCondLst>
                                            <p:cond delay="0"/>
                                          </p:stCondLst>
                                        </p:cTn>
                                        <p:tgtEl>
                                          <p:spTgt spid="174090"/>
                                        </p:tgtEl>
                                        <p:attrNameLst>
                                          <p:attrName>style.visibility</p:attrName>
                                        </p:attrNameLst>
                                      </p:cBhvr>
                                      <p:to>
                                        <p:strVal val="visible"/>
                                      </p:to>
                                    </p:set>
                                    <p:anim calcmode="lin" valueType="num">
                                      <p:cBhvr>
                                        <p:cTn id="62" dur="500" fill="hold"/>
                                        <p:tgtEl>
                                          <p:spTgt spid="174090"/>
                                        </p:tgtEl>
                                        <p:attrNameLst>
                                          <p:attrName>ppt_x</p:attrName>
                                        </p:attrNameLst>
                                      </p:cBhvr>
                                      <p:tavLst>
                                        <p:tav tm="0">
                                          <p:val>
                                            <p:strVal val="#ppt_x"/>
                                          </p:val>
                                        </p:tav>
                                        <p:tav tm="100000">
                                          <p:val>
                                            <p:strVal val="#ppt_x"/>
                                          </p:val>
                                        </p:tav>
                                      </p:tavLst>
                                    </p:anim>
                                    <p:anim calcmode="lin" valueType="num">
                                      <p:cBhvr>
                                        <p:cTn id="63" dur="500" fill="hold"/>
                                        <p:tgtEl>
                                          <p:spTgt spid="174090"/>
                                        </p:tgtEl>
                                        <p:attrNameLst>
                                          <p:attrName>ppt_y</p:attrName>
                                        </p:attrNameLst>
                                      </p:cBhvr>
                                      <p:tavLst>
                                        <p:tav tm="0">
                                          <p:val>
                                            <p:strVal val="#ppt_y-#ppt_h/2"/>
                                          </p:val>
                                        </p:tav>
                                        <p:tav tm="100000">
                                          <p:val>
                                            <p:strVal val="#ppt_y"/>
                                          </p:val>
                                        </p:tav>
                                      </p:tavLst>
                                    </p:anim>
                                    <p:anim calcmode="lin" valueType="num">
                                      <p:cBhvr>
                                        <p:cTn id="64" dur="500" fill="hold"/>
                                        <p:tgtEl>
                                          <p:spTgt spid="174090"/>
                                        </p:tgtEl>
                                        <p:attrNameLst>
                                          <p:attrName>ppt_w</p:attrName>
                                        </p:attrNameLst>
                                      </p:cBhvr>
                                      <p:tavLst>
                                        <p:tav tm="0">
                                          <p:val>
                                            <p:strVal val="#ppt_w"/>
                                          </p:val>
                                        </p:tav>
                                        <p:tav tm="100000">
                                          <p:val>
                                            <p:strVal val="#ppt_w"/>
                                          </p:val>
                                        </p:tav>
                                      </p:tavLst>
                                    </p:anim>
                                    <p:anim calcmode="lin" valueType="num">
                                      <p:cBhvr>
                                        <p:cTn id="65" dur="500" fill="hold"/>
                                        <p:tgtEl>
                                          <p:spTgt spid="174090"/>
                                        </p:tgtEl>
                                        <p:attrNameLst>
                                          <p:attrName>ppt_h</p:attrName>
                                        </p:attrNameLst>
                                      </p:cBhvr>
                                      <p:tavLst>
                                        <p:tav tm="0">
                                          <p:val>
                                            <p:fltVal val="0"/>
                                          </p:val>
                                        </p:tav>
                                        <p:tav tm="100000">
                                          <p:val>
                                            <p:strVal val="#ppt_h"/>
                                          </p:val>
                                        </p:tav>
                                      </p:tavLst>
                                    </p:anim>
                                  </p:childTnLst>
                                </p:cTn>
                              </p:par>
                            </p:childTnLst>
                          </p:cTn>
                        </p:par>
                        <p:par>
                          <p:cTn id="66" fill="hold">
                            <p:stCondLst>
                              <p:cond delay="6100"/>
                            </p:stCondLst>
                            <p:childTnLst>
                              <p:par>
                                <p:cTn id="67" presetID="17" presetClass="entr" presetSubtype="1" fill="hold" grpId="0" nodeType="afterEffect">
                                  <p:stCondLst>
                                    <p:cond delay="0"/>
                                  </p:stCondLst>
                                  <p:childTnLst>
                                    <p:set>
                                      <p:cBhvr>
                                        <p:cTn id="68" dur="1" fill="hold">
                                          <p:stCondLst>
                                            <p:cond delay="0"/>
                                          </p:stCondLst>
                                        </p:cTn>
                                        <p:tgtEl>
                                          <p:spTgt spid="174091"/>
                                        </p:tgtEl>
                                        <p:attrNameLst>
                                          <p:attrName>style.visibility</p:attrName>
                                        </p:attrNameLst>
                                      </p:cBhvr>
                                      <p:to>
                                        <p:strVal val="visible"/>
                                      </p:to>
                                    </p:set>
                                    <p:anim calcmode="lin" valueType="num">
                                      <p:cBhvr>
                                        <p:cTn id="69" dur="500" fill="hold"/>
                                        <p:tgtEl>
                                          <p:spTgt spid="174091"/>
                                        </p:tgtEl>
                                        <p:attrNameLst>
                                          <p:attrName>ppt_x</p:attrName>
                                        </p:attrNameLst>
                                      </p:cBhvr>
                                      <p:tavLst>
                                        <p:tav tm="0">
                                          <p:val>
                                            <p:strVal val="#ppt_x"/>
                                          </p:val>
                                        </p:tav>
                                        <p:tav tm="100000">
                                          <p:val>
                                            <p:strVal val="#ppt_x"/>
                                          </p:val>
                                        </p:tav>
                                      </p:tavLst>
                                    </p:anim>
                                    <p:anim calcmode="lin" valueType="num">
                                      <p:cBhvr>
                                        <p:cTn id="70" dur="500" fill="hold"/>
                                        <p:tgtEl>
                                          <p:spTgt spid="174091"/>
                                        </p:tgtEl>
                                        <p:attrNameLst>
                                          <p:attrName>ppt_y</p:attrName>
                                        </p:attrNameLst>
                                      </p:cBhvr>
                                      <p:tavLst>
                                        <p:tav tm="0">
                                          <p:val>
                                            <p:strVal val="#ppt_y-#ppt_h/2"/>
                                          </p:val>
                                        </p:tav>
                                        <p:tav tm="100000">
                                          <p:val>
                                            <p:strVal val="#ppt_y"/>
                                          </p:val>
                                        </p:tav>
                                      </p:tavLst>
                                    </p:anim>
                                    <p:anim calcmode="lin" valueType="num">
                                      <p:cBhvr>
                                        <p:cTn id="71" dur="500" fill="hold"/>
                                        <p:tgtEl>
                                          <p:spTgt spid="174091"/>
                                        </p:tgtEl>
                                        <p:attrNameLst>
                                          <p:attrName>ppt_w</p:attrName>
                                        </p:attrNameLst>
                                      </p:cBhvr>
                                      <p:tavLst>
                                        <p:tav tm="0">
                                          <p:val>
                                            <p:strVal val="#ppt_w"/>
                                          </p:val>
                                        </p:tav>
                                        <p:tav tm="100000">
                                          <p:val>
                                            <p:strVal val="#ppt_w"/>
                                          </p:val>
                                        </p:tav>
                                      </p:tavLst>
                                    </p:anim>
                                    <p:anim calcmode="lin" valueType="num">
                                      <p:cBhvr>
                                        <p:cTn id="72" dur="500" fill="hold"/>
                                        <p:tgtEl>
                                          <p:spTgt spid="174091"/>
                                        </p:tgtEl>
                                        <p:attrNameLst>
                                          <p:attrName>ppt_h</p:attrName>
                                        </p:attrNameLst>
                                      </p:cBhvr>
                                      <p:tavLst>
                                        <p:tav tm="0">
                                          <p:val>
                                            <p:fltVal val="0"/>
                                          </p:val>
                                        </p:tav>
                                        <p:tav tm="100000">
                                          <p:val>
                                            <p:strVal val="#ppt_h"/>
                                          </p:val>
                                        </p:tav>
                                      </p:tavLst>
                                    </p:anim>
                                  </p:childTnLst>
                                </p:cTn>
                              </p:par>
                            </p:childTnLst>
                          </p:cTn>
                        </p:par>
                        <p:par>
                          <p:cTn id="73" fill="hold">
                            <p:stCondLst>
                              <p:cond delay="6600"/>
                            </p:stCondLst>
                            <p:childTnLst>
                              <p:par>
                                <p:cTn id="74" presetID="17" presetClass="entr" presetSubtype="1" fill="hold" grpId="0" nodeType="afterEffect">
                                  <p:stCondLst>
                                    <p:cond delay="0"/>
                                  </p:stCondLst>
                                  <p:childTnLst>
                                    <p:set>
                                      <p:cBhvr>
                                        <p:cTn id="75" dur="1" fill="hold">
                                          <p:stCondLst>
                                            <p:cond delay="0"/>
                                          </p:stCondLst>
                                        </p:cTn>
                                        <p:tgtEl>
                                          <p:spTgt spid="174092"/>
                                        </p:tgtEl>
                                        <p:attrNameLst>
                                          <p:attrName>style.visibility</p:attrName>
                                        </p:attrNameLst>
                                      </p:cBhvr>
                                      <p:to>
                                        <p:strVal val="visible"/>
                                      </p:to>
                                    </p:set>
                                    <p:anim calcmode="lin" valueType="num">
                                      <p:cBhvr>
                                        <p:cTn id="76" dur="500" fill="hold"/>
                                        <p:tgtEl>
                                          <p:spTgt spid="174092"/>
                                        </p:tgtEl>
                                        <p:attrNameLst>
                                          <p:attrName>ppt_x</p:attrName>
                                        </p:attrNameLst>
                                      </p:cBhvr>
                                      <p:tavLst>
                                        <p:tav tm="0">
                                          <p:val>
                                            <p:strVal val="#ppt_x"/>
                                          </p:val>
                                        </p:tav>
                                        <p:tav tm="100000">
                                          <p:val>
                                            <p:strVal val="#ppt_x"/>
                                          </p:val>
                                        </p:tav>
                                      </p:tavLst>
                                    </p:anim>
                                    <p:anim calcmode="lin" valueType="num">
                                      <p:cBhvr>
                                        <p:cTn id="77" dur="500" fill="hold"/>
                                        <p:tgtEl>
                                          <p:spTgt spid="174092"/>
                                        </p:tgtEl>
                                        <p:attrNameLst>
                                          <p:attrName>ppt_y</p:attrName>
                                        </p:attrNameLst>
                                      </p:cBhvr>
                                      <p:tavLst>
                                        <p:tav tm="0">
                                          <p:val>
                                            <p:strVal val="#ppt_y-#ppt_h/2"/>
                                          </p:val>
                                        </p:tav>
                                        <p:tav tm="100000">
                                          <p:val>
                                            <p:strVal val="#ppt_y"/>
                                          </p:val>
                                        </p:tav>
                                      </p:tavLst>
                                    </p:anim>
                                    <p:anim calcmode="lin" valueType="num">
                                      <p:cBhvr>
                                        <p:cTn id="78" dur="500" fill="hold"/>
                                        <p:tgtEl>
                                          <p:spTgt spid="174092"/>
                                        </p:tgtEl>
                                        <p:attrNameLst>
                                          <p:attrName>ppt_w</p:attrName>
                                        </p:attrNameLst>
                                      </p:cBhvr>
                                      <p:tavLst>
                                        <p:tav tm="0">
                                          <p:val>
                                            <p:strVal val="#ppt_w"/>
                                          </p:val>
                                        </p:tav>
                                        <p:tav tm="100000">
                                          <p:val>
                                            <p:strVal val="#ppt_w"/>
                                          </p:val>
                                        </p:tav>
                                      </p:tavLst>
                                    </p:anim>
                                    <p:anim calcmode="lin" valueType="num">
                                      <p:cBhvr>
                                        <p:cTn id="79" dur="500" fill="hold"/>
                                        <p:tgtEl>
                                          <p:spTgt spid="174092"/>
                                        </p:tgtEl>
                                        <p:attrNameLst>
                                          <p:attrName>ppt_h</p:attrName>
                                        </p:attrNameLst>
                                      </p:cBhvr>
                                      <p:tavLst>
                                        <p:tav tm="0">
                                          <p:val>
                                            <p:fltVal val="0"/>
                                          </p:val>
                                        </p:tav>
                                        <p:tav tm="100000">
                                          <p:val>
                                            <p:strVal val="#ppt_h"/>
                                          </p:val>
                                        </p:tav>
                                      </p:tavLst>
                                    </p:anim>
                                  </p:childTnLst>
                                </p:cTn>
                              </p:par>
                            </p:childTnLst>
                          </p:cTn>
                        </p:par>
                        <p:par>
                          <p:cTn id="80" fill="hold">
                            <p:stCondLst>
                              <p:cond delay="7100"/>
                            </p:stCondLst>
                            <p:childTnLst>
                              <p:par>
                                <p:cTn id="81" presetID="17" presetClass="entr" presetSubtype="1" fill="hold" grpId="0" nodeType="afterEffect">
                                  <p:stCondLst>
                                    <p:cond delay="0"/>
                                  </p:stCondLst>
                                  <p:childTnLst>
                                    <p:set>
                                      <p:cBhvr>
                                        <p:cTn id="82" dur="1" fill="hold">
                                          <p:stCondLst>
                                            <p:cond delay="0"/>
                                          </p:stCondLst>
                                        </p:cTn>
                                        <p:tgtEl>
                                          <p:spTgt spid="174093"/>
                                        </p:tgtEl>
                                        <p:attrNameLst>
                                          <p:attrName>style.visibility</p:attrName>
                                        </p:attrNameLst>
                                      </p:cBhvr>
                                      <p:to>
                                        <p:strVal val="visible"/>
                                      </p:to>
                                    </p:set>
                                    <p:anim calcmode="lin" valueType="num">
                                      <p:cBhvr>
                                        <p:cTn id="83" dur="500" fill="hold"/>
                                        <p:tgtEl>
                                          <p:spTgt spid="174093"/>
                                        </p:tgtEl>
                                        <p:attrNameLst>
                                          <p:attrName>ppt_x</p:attrName>
                                        </p:attrNameLst>
                                      </p:cBhvr>
                                      <p:tavLst>
                                        <p:tav tm="0">
                                          <p:val>
                                            <p:strVal val="#ppt_x"/>
                                          </p:val>
                                        </p:tav>
                                        <p:tav tm="100000">
                                          <p:val>
                                            <p:strVal val="#ppt_x"/>
                                          </p:val>
                                        </p:tav>
                                      </p:tavLst>
                                    </p:anim>
                                    <p:anim calcmode="lin" valueType="num">
                                      <p:cBhvr>
                                        <p:cTn id="84" dur="500" fill="hold"/>
                                        <p:tgtEl>
                                          <p:spTgt spid="174093"/>
                                        </p:tgtEl>
                                        <p:attrNameLst>
                                          <p:attrName>ppt_y</p:attrName>
                                        </p:attrNameLst>
                                      </p:cBhvr>
                                      <p:tavLst>
                                        <p:tav tm="0">
                                          <p:val>
                                            <p:strVal val="#ppt_y-#ppt_h/2"/>
                                          </p:val>
                                        </p:tav>
                                        <p:tav tm="100000">
                                          <p:val>
                                            <p:strVal val="#ppt_y"/>
                                          </p:val>
                                        </p:tav>
                                      </p:tavLst>
                                    </p:anim>
                                    <p:anim calcmode="lin" valueType="num">
                                      <p:cBhvr>
                                        <p:cTn id="85" dur="500" fill="hold"/>
                                        <p:tgtEl>
                                          <p:spTgt spid="174093"/>
                                        </p:tgtEl>
                                        <p:attrNameLst>
                                          <p:attrName>ppt_w</p:attrName>
                                        </p:attrNameLst>
                                      </p:cBhvr>
                                      <p:tavLst>
                                        <p:tav tm="0">
                                          <p:val>
                                            <p:strVal val="#ppt_w"/>
                                          </p:val>
                                        </p:tav>
                                        <p:tav tm="100000">
                                          <p:val>
                                            <p:strVal val="#ppt_w"/>
                                          </p:val>
                                        </p:tav>
                                      </p:tavLst>
                                    </p:anim>
                                    <p:anim calcmode="lin" valueType="num">
                                      <p:cBhvr>
                                        <p:cTn id="86" dur="500" fill="hold"/>
                                        <p:tgtEl>
                                          <p:spTgt spid="174093"/>
                                        </p:tgtEl>
                                        <p:attrNameLst>
                                          <p:attrName>ppt_h</p:attrName>
                                        </p:attrNameLst>
                                      </p:cBhvr>
                                      <p:tavLst>
                                        <p:tav tm="0">
                                          <p:val>
                                            <p:fltVal val="0"/>
                                          </p:val>
                                        </p:tav>
                                        <p:tav tm="100000">
                                          <p:val>
                                            <p:strVal val="#ppt_h"/>
                                          </p:val>
                                        </p:tav>
                                      </p:tavLst>
                                    </p:anim>
                                  </p:childTnLst>
                                </p:cTn>
                              </p:par>
                            </p:childTnLst>
                          </p:cTn>
                        </p:par>
                        <p:par>
                          <p:cTn id="87" fill="hold">
                            <p:stCondLst>
                              <p:cond delay="7600"/>
                            </p:stCondLst>
                            <p:childTnLst>
                              <p:par>
                                <p:cTn id="88" presetID="17" presetClass="entr" presetSubtype="1" fill="hold" grpId="0" nodeType="afterEffect">
                                  <p:stCondLst>
                                    <p:cond delay="0"/>
                                  </p:stCondLst>
                                  <p:childTnLst>
                                    <p:set>
                                      <p:cBhvr>
                                        <p:cTn id="89" dur="1" fill="hold">
                                          <p:stCondLst>
                                            <p:cond delay="0"/>
                                          </p:stCondLst>
                                        </p:cTn>
                                        <p:tgtEl>
                                          <p:spTgt spid="174094"/>
                                        </p:tgtEl>
                                        <p:attrNameLst>
                                          <p:attrName>style.visibility</p:attrName>
                                        </p:attrNameLst>
                                      </p:cBhvr>
                                      <p:to>
                                        <p:strVal val="visible"/>
                                      </p:to>
                                    </p:set>
                                    <p:anim calcmode="lin" valueType="num">
                                      <p:cBhvr>
                                        <p:cTn id="90" dur="500" fill="hold"/>
                                        <p:tgtEl>
                                          <p:spTgt spid="174094"/>
                                        </p:tgtEl>
                                        <p:attrNameLst>
                                          <p:attrName>ppt_x</p:attrName>
                                        </p:attrNameLst>
                                      </p:cBhvr>
                                      <p:tavLst>
                                        <p:tav tm="0">
                                          <p:val>
                                            <p:strVal val="#ppt_x"/>
                                          </p:val>
                                        </p:tav>
                                        <p:tav tm="100000">
                                          <p:val>
                                            <p:strVal val="#ppt_x"/>
                                          </p:val>
                                        </p:tav>
                                      </p:tavLst>
                                    </p:anim>
                                    <p:anim calcmode="lin" valueType="num">
                                      <p:cBhvr>
                                        <p:cTn id="91" dur="500" fill="hold"/>
                                        <p:tgtEl>
                                          <p:spTgt spid="174094"/>
                                        </p:tgtEl>
                                        <p:attrNameLst>
                                          <p:attrName>ppt_y</p:attrName>
                                        </p:attrNameLst>
                                      </p:cBhvr>
                                      <p:tavLst>
                                        <p:tav tm="0">
                                          <p:val>
                                            <p:strVal val="#ppt_y-#ppt_h/2"/>
                                          </p:val>
                                        </p:tav>
                                        <p:tav tm="100000">
                                          <p:val>
                                            <p:strVal val="#ppt_y"/>
                                          </p:val>
                                        </p:tav>
                                      </p:tavLst>
                                    </p:anim>
                                    <p:anim calcmode="lin" valueType="num">
                                      <p:cBhvr>
                                        <p:cTn id="92" dur="500" fill="hold"/>
                                        <p:tgtEl>
                                          <p:spTgt spid="174094"/>
                                        </p:tgtEl>
                                        <p:attrNameLst>
                                          <p:attrName>ppt_w</p:attrName>
                                        </p:attrNameLst>
                                      </p:cBhvr>
                                      <p:tavLst>
                                        <p:tav tm="0">
                                          <p:val>
                                            <p:strVal val="#ppt_w"/>
                                          </p:val>
                                        </p:tav>
                                        <p:tav tm="100000">
                                          <p:val>
                                            <p:strVal val="#ppt_w"/>
                                          </p:val>
                                        </p:tav>
                                      </p:tavLst>
                                    </p:anim>
                                    <p:anim calcmode="lin" valueType="num">
                                      <p:cBhvr>
                                        <p:cTn id="93" dur="500" fill="hold"/>
                                        <p:tgtEl>
                                          <p:spTgt spid="174094"/>
                                        </p:tgtEl>
                                        <p:attrNameLst>
                                          <p:attrName>ppt_h</p:attrName>
                                        </p:attrNameLst>
                                      </p:cBhvr>
                                      <p:tavLst>
                                        <p:tav tm="0">
                                          <p:val>
                                            <p:fltVal val="0"/>
                                          </p:val>
                                        </p:tav>
                                        <p:tav tm="100000">
                                          <p:val>
                                            <p:strVal val="#ppt_h"/>
                                          </p:val>
                                        </p:tav>
                                      </p:tavLst>
                                    </p:anim>
                                  </p:childTnLst>
                                </p:cTn>
                              </p:par>
                            </p:childTnLst>
                          </p:cTn>
                        </p:par>
                        <p:par>
                          <p:cTn id="94" fill="hold">
                            <p:stCondLst>
                              <p:cond delay="8100"/>
                            </p:stCondLst>
                            <p:childTnLst>
                              <p:par>
                                <p:cTn id="95" presetID="17" presetClass="entr" presetSubtype="1" fill="hold" grpId="0" nodeType="afterEffect">
                                  <p:stCondLst>
                                    <p:cond delay="0"/>
                                  </p:stCondLst>
                                  <p:childTnLst>
                                    <p:set>
                                      <p:cBhvr>
                                        <p:cTn id="96" dur="1" fill="hold">
                                          <p:stCondLst>
                                            <p:cond delay="0"/>
                                          </p:stCondLst>
                                        </p:cTn>
                                        <p:tgtEl>
                                          <p:spTgt spid="174095"/>
                                        </p:tgtEl>
                                        <p:attrNameLst>
                                          <p:attrName>style.visibility</p:attrName>
                                        </p:attrNameLst>
                                      </p:cBhvr>
                                      <p:to>
                                        <p:strVal val="visible"/>
                                      </p:to>
                                    </p:set>
                                    <p:anim calcmode="lin" valueType="num">
                                      <p:cBhvr>
                                        <p:cTn id="97" dur="500" fill="hold"/>
                                        <p:tgtEl>
                                          <p:spTgt spid="174095"/>
                                        </p:tgtEl>
                                        <p:attrNameLst>
                                          <p:attrName>ppt_x</p:attrName>
                                        </p:attrNameLst>
                                      </p:cBhvr>
                                      <p:tavLst>
                                        <p:tav tm="0">
                                          <p:val>
                                            <p:strVal val="#ppt_x"/>
                                          </p:val>
                                        </p:tav>
                                        <p:tav tm="100000">
                                          <p:val>
                                            <p:strVal val="#ppt_x"/>
                                          </p:val>
                                        </p:tav>
                                      </p:tavLst>
                                    </p:anim>
                                    <p:anim calcmode="lin" valueType="num">
                                      <p:cBhvr>
                                        <p:cTn id="98" dur="500" fill="hold"/>
                                        <p:tgtEl>
                                          <p:spTgt spid="174095"/>
                                        </p:tgtEl>
                                        <p:attrNameLst>
                                          <p:attrName>ppt_y</p:attrName>
                                        </p:attrNameLst>
                                      </p:cBhvr>
                                      <p:tavLst>
                                        <p:tav tm="0">
                                          <p:val>
                                            <p:strVal val="#ppt_y-#ppt_h/2"/>
                                          </p:val>
                                        </p:tav>
                                        <p:tav tm="100000">
                                          <p:val>
                                            <p:strVal val="#ppt_y"/>
                                          </p:val>
                                        </p:tav>
                                      </p:tavLst>
                                    </p:anim>
                                    <p:anim calcmode="lin" valueType="num">
                                      <p:cBhvr>
                                        <p:cTn id="99" dur="500" fill="hold"/>
                                        <p:tgtEl>
                                          <p:spTgt spid="174095"/>
                                        </p:tgtEl>
                                        <p:attrNameLst>
                                          <p:attrName>ppt_w</p:attrName>
                                        </p:attrNameLst>
                                      </p:cBhvr>
                                      <p:tavLst>
                                        <p:tav tm="0">
                                          <p:val>
                                            <p:strVal val="#ppt_w"/>
                                          </p:val>
                                        </p:tav>
                                        <p:tav tm="100000">
                                          <p:val>
                                            <p:strVal val="#ppt_w"/>
                                          </p:val>
                                        </p:tav>
                                      </p:tavLst>
                                    </p:anim>
                                    <p:anim calcmode="lin" valueType="num">
                                      <p:cBhvr>
                                        <p:cTn id="100" dur="500" fill="hold"/>
                                        <p:tgtEl>
                                          <p:spTgt spid="174095"/>
                                        </p:tgtEl>
                                        <p:attrNameLst>
                                          <p:attrName>ppt_h</p:attrName>
                                        </p:attrNameLst>
                                      </p:cBhvr>
                                      <p:tavLst>
                                        <p:tav tm="0">
                                          <p:val>
                                            <p:fltVal val="0"/>
                                          </p:val>
                                        </p:tav>
                                        <p:tav tm="100000">
                                          <p:val>
                                            <p:strVal val="#ppt_h"/>
                                          </p:val>
                                        </p:tav>
                                      </p:tavLst>
                                    </p:anim>
                                  </p:childTnLst>
                                </p:cTn>
                              </p:par>
                            </p:childTnLst>
                          </p:cTn>
                        </p:par>
                        <p:par>
                          <p:cTn id="101" fill="hold">
                            <p:stCondLst>
                              <p:cond delay="8600"/>
                            </p:stCondLst>
                            <p:childTnLst>
                              <p:par>
                                <p:cTn id="102" presetID="17" presetClass="entr" presetSubtype="1" fill="hold" grpId="0" nodeType="afterEffect">
                                  <p:stCondLst>
                                    <p:cond delay="0"/>
                                  </p:stCondLst>
                                  <p:childTnLst>
                                    <p:set>
                                      <p:cBhvr>
                                        <p:cTn id="103" dur="1" fill="hold">
                                          <p:stCondLst>
                                            <p:cond delay="0"/>
                                          </p:stCondLst>
                                        </p:cTn>
                                        <p:tgtEl>
                                          <p:spTgt spid="174100"/>
                                        </p:tgtEl>
                                        <p:attrNameLst>
                                          <p:attrName>style.visibility</p:attrName>
                                        </p:attrNameLst>
                                      </p:cBhvr>
                                      <p:to>
                                        <p:strVal val="visible"/>
                                      </p:to>
                                    </p:set>
                                    <p:anim calcmode="lin" valueType="num">
                                      <p:cBhvr>
                                        <p:cTn id="104" dur="500" fill="hold"/>
                                        <p:tgtEl>
                                          <p:spTgt spid="174100"/>
                                        </p:tgtEl>
                                        <p:attrNameLst>
                                          <p:attrName>ppt_x</p:attrName>
                                        </p:attrNameLst>
                                      </p:cBhvr>
                                      <p:tavLst>
                                        <p:tav tm="0">
                                          <p:val>
                                            <p:strVal val="#ppt_x"/>
                                          </p:val>
                                        </p:tav>
                                        <p:tav tm="100000">
                                          <p:val>
                                            <p:strVal val="#ppt_x"/>
                                          </p:val>
                                        </p:tav>
                                      </p:tavLst>
                                    </p:anim>
                                    <p:anim calcmode="lin" valueType="num">
                                      <p:cBhvr>
                                        <p:cTn id="105" dur="500" fill="hold"/>
                                        <p:tgtEl>
                                          <p:spTgt spid="174100"/>
                                        </p:tgtEl>
                                        <p:attrNameLst>
                                          <p:attrName>ppt_y</p:attrName>
                                        </p:attrNameLst>
                                      </p:cBhvr>
                                      <p:tavLst>
                                        <p:tav tm="0">
                                          <p:val>
                                            <p:strVal val="#ppt_y-#ppt_h/2"/>
                                          </p:val>
                                        </p:tav>
                                        <p:tav tm="100000">
                                          <p:val>
                                            <p:strVal val="#ppt_y"/>
                                          </p:val>
                                        </p:tav>
                                      </p:tavLst>
                                    </p:anim>
                                    <p:anim calcmode="lin" valueType="num">
                                      <p:cBhvr>
                                        <p:cTn id="106" dur="500" fill="hold"/>
                                        <p:tgtEl>
                                          <p:spTgt spid="174100"/>
                                        </p:tgtEl>
                                        <p:attrNameLst>
                                          <p:attrName>ppt_w</p:attrName>
                                        </p:attrNameLst>
                                      </p:cBhvr>
                                      <p:tavLst>
                                        <p:tav tm="0">
                                          <p:val>
                                            <p:strVal val="#ppt_w"/>
                                          </p:val>
                                        </p:tav>
                                        <p:tav tm="100000">
                                          <p:val>
                                            <p:strVal val="#ppt_w"/>
                                          </p:val>
                                        </p:tav>
                                      </p:tavLst>
                                    </p:anim>
                                    <p:anim calcmode="lin" valueType="num">
                                      <p:cBhvr>
                                        <p:cTn id="107" dur="500" fill="hold"/>
                                        <p:tgtEl>
                                          <p:spTgt spid="1741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P spid="174085" grpId="0"/>
      <p:bldP spid="174086" grpId="0"/>
      <p:bldP spid="174087" grpId="0"/>
      <p:bldP spid="174088" grpId="0"/>
      <p:bldP spid="174089" grpId="0" animBg="1"/>
      <p:bldP spid="174090" grpId="0" animBg="1"/>
      <p:bldP spid="174091" grpId="0" animBg="1"/>
      <p:bldP spid="174092" grpId="0" animBg="1"/>
      <p:bldP spid="174093" grpId="0" animBg="1"/>
      <p:bldP spid="174094" grpId="0" animBg="1"/>
      <p:bldP spid="174095" grpId="0" animBg="1"/>
      <p:bldP spid="174096" grpId="0"/>
      <p:bldP spid="174097" grpId="0"/>
      <p:bldP spid="174098" grpId="0"/>
      <p:bldP spid="174099" grpId="0"/>
      <p:bldP spid="174100" grpId="0" animBg="1"/>
    </p:bldLst>
  </p:timing>
</p:sld>
</file>

<file path=ppt/slides/slide3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文本框 175105"/>
          <p:cNvSpPr txBox="1">
            <a:spLocks noChangeArrowheads="1"/>
          </p:cNvSpPr>
          <p:nvPr/>
        </p:nvSpPr>
        <p:spPr bwMode="auto">
          <a:xfrm>
            <a:off x="2971800" y="914401"/>
            <a:ext cx="7696200" cy="519113"/>
          </a:xfrm>
          <a:prstGeom prst="rect">
            <a:avLst/>
          </a:prstGeom>
          <a:noFill/>
          <a:ln w="9525">
            <a:noFill/>
            <a:miter lim="800000"/>
          </a:ln>
        </p:spPr>
        <p:txBody>
          <a:bodyPr>
            <a:spAutoFit/>
          </a:bodyPr>
          <a:lstStyle/>
          <a:p>
            <a:pPr>
              <a:spcBef>
                <a:spcPct val="50000"/>
              </a:spcBef>
            </a:pPr>
            <a:r>
              <a:rPr lang="en-US" altLang="zh-CN" sz="2800" b="1" dirty="0">
                <a:solidFill>
                  <a:srgbClr val="006600"/>
                </a:solidFill>
                <a:latin typeface="Times New Roman" panose="02020603050405020304" pitchFamily="18" charset="0"/>
                <a:ea typeface="黑体" panose="02010609060101010101" pitchFamily="49" charset="-122"/>
              </a:rPr>
              <a:t>3.</a:t>
            </a:r>
            <a:r>
              <a:rPr lang="zh-CN" altLang="en-US" sz="2800" b="1" dirty="0">
                <a:solidFill>
                  <a:srgbClr val="006600"/>
                </a:solidFill>
                <a:latin typeface="Times New Roman" panose="02020603050405020304" pitchFamily="18" charset="0"/>
                <a:ea typeface="黑体" panose="02010609060101010101" pitchFamily="49" charset="-122"/>
              </a:rPr>
              <a:t>必然性和偶然性辩证关系原理的方法论意义</a:t>
            </a:r>
            <a:endParaRPr lang="zh-CN" altLang="en-US" dirty="0">
              <a:solidFill>
                <a:srgbClr val="006600"/>
              </a:solidFill>
              <a:ea typeface="黑体" panose="02010609060101010101" pitchFamily="49" charset="-122"/>
            </a:endParaRPr>
          </a:p>
        </p:txBody>
      </p:sp>
      <p:sp>
        <p:nvSpPr>
          <p:cNvPr id="175107" name="文本框 175106"/>
          <p:cNvSpPr txBox="1">
            <a:spLocks noChangeArrowheads="1"/>
          </p:cNvSpPr>
          <p:nvPr/>
        </p:nvSpPr>
        <p:spPr bwMode="auto">
          <a:xfrm>
            <a:off x="2667000" y="1676401"/>
            <a:ext cx="6858000" cy="1501775"/>
          </a:xfrm>
          <a:prstGeom prst="rect">
            <a:avLst/>
          </a:prstGeom>
          <a:noFill/>
          <a:ln w="9525">
            <a:noFill/>
            <a:miter lim="800000"/>
          </a:ln>
        </p:spPr>
        <p:txBody>
          <a:bodyPr>
            <a:spAutoFit/>
          </a:bodyPr>
          <a:lstStyle/>
          <a:p>
            <a:pPr>
              <a:lnSpc>
                <a:spcPct val="110000"/>
              </a:lnSpc>
              <a:buClr>
                <a:srgbClr val="FF3300"/>
              </a:buClr>
              <a:buFont typeface="Wingdings" panose="05000000000000000000" pitchFamily="2" charset="2"/>
              <a:buChar char="v"/>
            </a:pPr>
            <a:r>
              <a:rPr lang="zh-CN" altLang="en-US" sz="2800" dirty="0">
                <a:latin typeface="楷体" panose="02010609060101010101" pitchFamily="49" charset="-122"/>
                <a:ea typeface="楷体" panose="02010609060101010101" pitchFamily="49" charset="-122"/>
                <a:cs typeface="楷体_GB2312"/>
              </a:rPr>
              <a:t>第一，必然性和偶然性辩证统一的原理，是反对形而上学机械决定论和唯心主义非决定论的有力武器。</a:t>
            </a:r>
          </a:p>
        </p:txBody>
      </p:sp>
      <p:sp>
        <p:nvSpPr>
          <p:cNvPr id="175108" name="文本框 175107"/>
          <p:cNvSpPr txBox="1"/>
          <p:nvPr/>
        </p:nvSpPr>
        <p:spPr>
          <a:xfrm>
            <a:off x="4648200" y="3352800"/>
            <a:ext cx="2743200" cy="2724150"/>
          </a:xfrm>
          <a:prstGeom prst="rect">
            <a:avLst/>
          </a:prstGeom>
          <a:noFill/>
          <a:ln w="9525" cap="flat" cmpd="sng">
            <a:solidFill>
              <a:srgbClr val="FFFFFF"/>
            </a:solidFill>
            <a:prstDash val="solid"/>
            <a:miter/>
            <a:headEnd type="none" w="med" len="med"/>
            <a:tailEnd type="none" w="med" len="med"/>
          </a:ln>
        </p:spPr>
        <p:txBody>
          <a:bodyPr>
            <a:spAutoFit/>
          </a:bodyPr>
          <a:lstStyle/>
          <a:p>
            <a:pPr>
              <a:spcBef>
                <a:spcPct val="50000"/>
              </a:spcBef>
              <a:defRPr/>
            </a:pPr>
            <a:r>
              <a:rPr lang="zh-CN" altLang="en-US" sz="3200" b="1" dirty="0">
                <a:solidFill>
                  <a:srgbClr val="FF6600"/>
                </a:solidFill>
                <a:effectLst>
                  <a:outerShdw blurRad="38100" dist="38100" dir="2700000">
                    <a:srgbClr val="C0C0C0"/>
                  </a:outerShdw>
                </a:effectLst>
                <a:latin typeface="方正大黑简体" pitchFamily="2" charset="-122"/>
                <a:ea typeface="方正大黑简体" pitchFamily="2" charset="-122"/>
              </a:rPr>
              <a:t>案例：</a:t>
            </a:r>
            <a:r>
              <a:rPr lang="zh-CN" altLang="en-US" sz="2800" b="1" dirty="0">
                <a:effectLst>
                  <a:outerShdw blurRad="38100" dist="38100" dir="2700000">
                    <a:srgbClr val="C0C0C0"/>
                  </a:outerShdw>
                </a:effectLst>
                <a:latin typeface="华文新魏" panose="02010800040101010101" pitchFamily="2" charset="-122"/>
                <a:ea typeface="华文新魏" panose="02010800040101010101" pitchFamily="2" charset="-122"/>
              </a:rPr>
              <a:t>在机械决定论看来，一个豆荚中豆粒的多少，一条狗尾巴的长短等等，都是必然的。 </a:t>
            </a:r>
          </a:p>
        </p:txBody>
      </p:sp>
      <p:pic>
        <p:nvPicPr>
          <p:cNvPr id="175109" name="图片 175108" descr="碗豆结果"/>
          <p:cNvPicPr>
            <a:picLocks noChangeAspect="1"/>
          </p:cNvPicPr>
          <p:nvPr/>
        </p:nvPicPr>
        <p:blipFill>
          <a:blip r:embed="rId2"/>
          <a:srcRect l="2493" t="4248" r="8195" b="5556"/>
          <a:stretch>
            <a:fillRect/>
          </a:stretch>
        </p:blipFill>
        <p:spPr bwMode="auto">
          <a:xfrm>
            <a:off x="2667001" y="3352800"/>
            <a:ext cx="1973263" cy="2743200"/>
          </a:xfrm>
          <a:prstGeom prst="rect">
            <a:avLst/>
          </a:prstGeom>
          <a:noFill/>
          <a:ln w="9525">
            <a:solidFill>
              <a:srgbClr val="FFFF00"/>
            </a:solidFill>
            <a:miter lim="800000"/>
            <a:headEnd/>
            <a:tailEnd/>
          </a:ln>
        </p:spPr>
      </p:pic>
      <p:pic>
        <p:nvPicPr>
          <p:cNvPr id="175110" name="图片 175109" descr="狗01"/>
          <p:cNvPicPr>
            <a:picLocks noChangeAspect="1"/>
          </p:cNvPicPr>
          <p:nvPr/>
        </p:nvPicPr>
        <p:blipFill>
          <a:blip r:embed="rId3"/>
          <a:srcRect/>
          <a:stretch>
            <a:fillRect/>
          </a:stretch>
        </p:blipFill>
        <p:spPr bwMode="auto">
          <a:xfrm>
            <a:off x="7543801" y="3200400"/>
            <a:ext cx="1889125" cy="2895600"/>
          </a:xfrm>
          <a:prstGeom prst="rect">
            <a:avLst/>
          </a:prstGeom>
          <a:noFill/>
          <a:ln w="9525">
            <a:noFill/>
            <a:miter lim="800000"/>
            <a:headEnd/>
            <a:tailEnd/>
          </a:ln>
        </p:spPr>
      </p:pic>
      <p:sp>
        <p:nvSpPr>
          <p:cNvPr id="351238" name="矩形 175110"/>
          <p:cNvSpPr>
            <a:spLocks noChangeArrowheads="1"/>
          </p:cNvSpPr>
          <p:nvPr/>
        </p:nvSpPr>
        <p:spPr bwMode="auto">
          <a:xfrm flipV="1">
            <a:off x="3124200" y="1447800"/>
            <a:ext cx="6781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5106"/>
                                        </p:tgtEl>
                                        <p:attrNameLst>
                                          <p:attrName>style.visibility</p:attrName>
                                        </p:attrNameLst>
                                      </p:cBhvr>
                                      <p:to>
                                        <p:strVal val="visible"/>
                                      </p:to>
                                    </p:set>
                                    <p:anim calcmode="lin" valueType="num">
                                      <p:cBhvr>
                                        <p:cTn id="7" dur="500" fill="hold"/>
                                        <p:tgtEl>
                                          <p:spTgt spid="175106"/>
                                        </p:tgtEl>
                                        <p:attrNameLst>
                                          <p:attrName>ppt_w</p:attrName>
                                        </p:attrNameLst>
                                      </p:cBhvr>
                                      <p:tavLst>
                                        <p:tav tm="0">
                                          <p:val>
                                            <p:fltVal val="0"/>
                                          </p:val>
                                        </p:tav>
                                        <p:tav tm="100000">
                                          <p:val>
                                            <p:strVal val="#ppt_w"/>
                                          </p:val>
                                        </p:tav>
                                      </p:tavLst>
                                    </p:anim>
                                    <p:anim calcmode="lin" valueType="num">
                                      <p:cBhvr>
                                        <p:cTn id="8" dur="500" fill="hold"/>
                                        <p:tgtEl>
                                          <p:spTgt spid="17510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75107"/>
                                        </p:tgtEl>
                                        <p:attrNameLst>
                                          <p:attrName>style.visibility</p:attrName>
                                        </p:attrNameLst>
                                      </p:cBhvr>
                                      <p:to>
                                        <p:strVal val="visible"/>
                                      </p:to>
                                    </p:set>
                                    <p:anim calcmode="lin" valueType="num">
                                      <p:cBhvr additive="base">
                                        <p:cTn id="12" dur="500" fill="hold"/>
                                        <p:tgtEl>
                                          <p:spTgt spid="175107"/>
                                        </p:tgtEl>
                                        <p:attrNameLst>
                                          <p:attrName>ppt_x</p:attrName>
                                        </p:attrNameLst>
                                      </p:cBhvr>
                                      <p:tavLst>
                                        <p:tav tm="0">
                                          <p:val>
                                            <p:strVal val="0-#ppt_w/2"/>
                                          </p:val>
                                        </p:tav>
                                        <p:tav tm="100000">
                                          <p:val>
                                            <p:strVal val="#ppt_x"/>
                                          </p:val>
                                        </p:tav>
                                      </p:tavLst>
                                    </p:anim>
                                    <p:anim calcmode="lin" valueType="num">
                                      <p:cBhvr additive="base">
                                        <p:cTn id="13" dur="500" fill="hold"/>
                                        <p:tgtEl>
                                          <p:spTgt spid="17510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75108"/>
                                        </p:tgtEl>
                                        <p:attrNameLst>
                                          <p:attrName>style.visibility</p:attrName>
                                        </p:attrNameLst>
                                      </p:cBhvr>
                                      <p:to>
                                        <p:strVal val="visible"/>
                                      </p:to>
                                    </p:set>
                                    <p:animEffect transition="in" filter="dissolve">
                                      <p:cBhvr>
                                        <p:cTn id="17" dur="500"/>
                                        <p:tgtEl>
                                          <p:spTgt spid="175108"/>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175109"/>
                                        </p:tgtEl>
                                        <p:attrNameLst>
                                          <p:attrName>style.visibility</p:attrName>
                                        </p:attrNameLst>
                                      </p:cBhvr>
                                      <p:to>
                                        <p:strVal val="visible"/>
                                      </p:to>
                                    </p:set>
                                    <p:animEffect transition="in" filter="slide(fromLeft)">
                                      <p:cBhvr>
                                        <p:cTn id="21" dur="500"/>
                                        <p:tgtEl>
                                          <p:spTgt spid="175109"/>
                                        </p:tgtEl>
                                      </p:cBhvr>
                                    </p:animEffect>
                                  </p:childTnLst>
                                </p:cTn>
                              </p:par>
                            </p:childTnLst>
                          </p:cTn>
                        </p:par>
                        <p:par>
                          <p:cTn id="22" fill="hold">
                            <p:stCondLst>
                              <p:cond delay="2000"/>
                            </p:stCondLst>
                            <p:childTnLst>
                              <p:par>
                                <p:cTn id="23" presetID="12" presetClass="entr" presetSubtype="4" fill="hold" nodeType="afterEffect">
                                  <p:stCondLst>
                                    <p:cond delay="0"/>
                                  </p:stCondLst>
                                  <p:childTnLst>
                                    <p:set>
                                      <p:cBhvr>
                                        <p:cTn id="24" dur="1" fill="hold">
                                          <p:stCondLst>
                                            <p:cond delay="0"/>
                                          </p:stCondLst>
                                        </p:cTn>
                                        <p:tgtEl>
                                          <p:spTgt spid="175110"/>
                                        </p:tgtEl>
                                        <p:attrNameLst>
                                          <p:attrName>style.visibility</p:attrName>
                                        </p:attrNameLst>
                                      </p:cBhvr>
                                      <p:to>
                                        <p:strVal val="visible"/>
                                      </p:to>
                                    </p:set>
                                    <p:animEffect transition="in" filter="slide(fromBottom)">
                                      <p:cBhvr>
                                        <p:cTn id="25"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07" grpId="0"/>
      <p:bldP spid="175108" grpId="0" bldLvl="0" animBg="1"/>
    </p:bldLst>
  </p:timing>
</p:sld>
</file>

<file path=ppt/slides/slide3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2257" name="矩形 176129"/>
          <p:cNvSpPr>
            <a:spLocks noChangeArrowheads="1"/>
          </p:cNvSpPr>
          <p:nvPr/>
        </p:nvSpPr>
        <p:spPr bwMode="auto">
          <a:xfrm>
            <a:off x="3200400" y="1447800"/>
            <a:ext cx="6400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76131" name="文本框 176130"/>
          <p:cNvSpPr txBox="1">
            <a:spLocks noChangeArrowheads="1"/>
          </p:cNvSpPr>
          <p:nvPr/>
        </p:nvSpPr>
        <p:spPr bwMode="auto">
          <a:xfrm>
            <a:off x="2819400" y="1752601"/>
            <a:ext cx="6858000" cy="982385"/>
          </a:xfrm>
          <a:prstGeom prst="rect">
            <a:avLst/>
          </a:prstGeom>
          <a:noFill/>
          <a:ln w="9525">
            <a:noFill/>
            <a:miter lim="800000"/>
          </a:ln>
        </p:spPr>
        <p:txBody>
          <a:bodyPr>
            <a:spAutoFit/>
          </a:bodyPr>
          <a:lstStyle/>
          <a:p>
            <a:pPr>
              <a:lnSpc>
                <a:spcPct val="110000"/>
              </a:lnSpc>
              <a:buClr>
                <a:srgbClr val="FF3300"/>
              </a:buClr>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cs typeface="楷体_GB2312"/>
              </a:rPr>
              <a:t>第二，人的认识和实践活动立足于客观必然性的，但又不忽视偶然。</a:t>
            </a:r>
            <a:endParaRPr lang="zh-CN" altLang="en-US" sz="2800" dirty="0">
              <a:latin typeface="楷体" panose="02010609060101010101" pitchFamily="49" charset="-122"/>
              <a:ea typeface="楷体" panose="02010609060101010101" pitchFamily="49" charset="-122"/>
              <a:cs typeface="楷体_GB2312"/>
            </a:endParaRPr>
          </a:p>
        </p:txBody>
      </p:sp>
      <p:sp>
        <p:nvSpPr>
          <p:cNvPr id="352259" name="文本框 176131"/>
          <p:cNvSpPr txBox="1">
            <a:spLocks noChangeArrowheads="1"/>
          </p:cNvSpPr>
          <p:nvPr/>
        </p:nvSpPr>
        <p:spPr bwMode="auto">
          <a:xfrm>
            <a:off x="2743200" y="838201"/>
            <a:ext cx="7620000" cy="519113"/>
          </a:xfrm>
          <a:prstGeom prst="rect">
            <a:avLst/>
          </a:prstGeom>
          <a:noFill/>
          <a:ln w="9525">
            <a:noFill/>
            <a:miter lim="800000"/>
          </a:ln>
        </p:spPr>
        <p:txBody>
          <a:bodyPr>
            <a:spAutoFit/>
          </a:bodyPr>
          <a:lstStyle/>
          <a:p>
            <a:pPr>
              <a:spcBef>
                <a:spcPct val="50000"/>
              </a:spcBef>
            </a:pPr>
            <a:endParaRPr lang="zh-CN" altLang="en-US" sz="2800">
              <a:solidFill>
                <a:srgbClr val="006600"/>
              </a:solidFill>
              <a:ea typeface="黑体" panose="02010609060101010101" pitchFamily="49" charset="-122"/>
            </a:endParaRPr>
          </a:p>
        </p:txBody>
      </p:sp>
      <p:pic>
        <p:nvPicPr>
          <p:cNvPr id="176133" name="图片 176132" descr="漫画：守株待免 副本"/>
          <p:cNvPicPr>
            <a:picLocks noChangeAspect="1"/>
          </p:cNvPicPr>
          <p:nvPr/>
        </p:nvPicPr>
        <p:blipFill>
          <a:blip r:embed="rId2"/>
          <a:srcRect l="3690" t="16713" r="3690" b="4507"/>
          <a:stretch>
            <a:fillRect/>
          </a:stretch>
        </p:blipFill>
        <p:spPr bwMode="auto">
          <a:xfrm>
            <a:off x="5715001" y="3505200"/>
            <a:ext cx="3579813" cy="2222500"/>
          </a:xfrm>
          <a:prstGeom prst="rect">
            <a:avLst/>
          </a:prstGeom>
          <a:noFill/>
          <a:ln w="9525">
            <a:solidFill>
              <a:srgbClr val="FFFF00"/>
            </a:solidFill>
            <a:miter lim="800000"/>
            <a:headEnd/>
            <a:tailEnd/>
          </a:ln>
        </p:spPr>
      </p:pic>
      <p:sp>
        <p:nvSpPr>
          <p:cNvPr id="176134" name="文本框 176133"/>
          <p:cNvSpPr txBox="1"/>
          <p:nvPr/>
        </p:nvSpPr>
        <p:spPr>
          <a:xfrm>
            <a:off x="2743200" y="3733800"/>
            <a:ext cx="2971800" cy="1836738"/>
          </a:xfrm>
          <a:prstGeom prst="rect">
            <a:avLst/>
          </a:prstGeom>
          <a:noFill/>
          <a:ln w="9525">
            <a:noFill/>
          </a:ln>
          <a:effectLst>
            <a:outerShdw dist="35921" dir="2699999" algn="ctr" rotWithShape="0">
              <a:srgbClr val="000514"/>
            </a:outerShdw>
          </a:effectLst>
        </p:spPr>
        <p:txBody>
          <a:bodyPr>
            <a:spAutoFit/>
          </a:bodyPr>
          <a:lstStyle/>
          <a:p>
            <a:pPr>
              <a:lnSpc>
                <a:spcPct val="130000"/>
              </a:lnSpc>
              <a:spcBef>
                <a:spcPct val="50000"/>
              </a:spcBef>
              <a:defRPr/>
            </a:pPr>
            <a:r>
              <a:rPr lang="zh-CN" altLang="en-US" sz="3200" b="1" dirty="0">
                <a:effectLst>
                  <a:outerShdw blurRad="38100" dist="38100" dir="2700000">
                    <a:srgbClr val="C0C0C0"/>
                  </a:outerShdw>
                </a:effectLst>
                <a:latin typeface="方正大黑简体" pitchFamily="2" charset="-122"/>
                <a:ea typeface="方正大黑简体" pitchFamily="2" charset="-122"/>
              </a:rPr>
              <a:t>   </a:t>
            </a:r>
            <a:r>
              <a:rPr lang="zh-CN" altLang="en-US" sz="2800" b="1" dirty="0">
                <a:effectLst>
                  <a:outerShdw blurRad="38100" dist="38100" dir="2700000">
                    <a:srgbClr val="C0C0C0"/>
                  </a:outerShdw>
                </a:effectLst>
                <a:latin typeface="楷体_GB2312" pitchFamily="49" charset="-122"/>
                <a:ea typeface="楷体_GB2312" pitchFamily="49" charset="-122"/>
              </a:rPr>
              <a:t>不能把希望寄托在侥幸的偶然事件上。</a:t>
            </a:r>
          </a:p>
        </p:txBody>
      </p:sp>
      <p:sp>
        <p:nvSpPr>
          <p:cNvPr id="176135" name="文本框 176134"/>
          <p:cNvSpPr txBox="1">
            <a:spLocks noChangeArrowheads="1"/>
          </p:cNvSpPr>
          <p:nvPr/>
        </p:nvSpPr>
        <p:spPr bwMode="auto">
          <a:xfrm>
            <a:off x="6629400" y="5638801"/>
            <a:ext cx="1981200" cy="519113"/>
          </a:xfrm>
          <a:prstGeom prst="rect">
            <a:avLst/>
          </a:prstGeom>
          <a:noFill/>
          <a:ln w="9525">
            <a:noFill/>
            <a:miter lim="800000"/>
          </a:ln>
        </p:spPr>
        <p:txBody>
          <a:bodyPr>
            <a:spAutoFit/>
          </a:bodyPr>
          <a:lstStyle/>
          <a:p>
            <a:pPr>
              <a:spcBef>
                <a:spcPct val="50000"/>
              </a:spcBef>
            </a:pPr>
            <a:r>
              <a:rPr lang="zh-CN" altLang="en-US" sz="2800" b="1">
                <a:latin typeface="Times New Roman" panose="02020603050405020304" pitchFamily="18" charset="0"/>
                <a:ea typeface="方正大黑简体"/>
                <a:cs typeface="方正大黑简体"/>
              </a:rPr>
              <a:t>守株待兔</a:t>
            </a:r>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6131"/>
                                        </p:tgtEl>
                                        <p:attrNameLst>
                                          <p:attrName>style.visibility</p:attrName>
                                        </p:attrNameLst>
                                      </p:cBhvr>
                                      <p:to>
                                        <p:strVal val="visible"/>
                                      </p:to>
                                    </p:set>
                                    <p:anim calcmode="lin" valueType="num">
                                      <p:cBhvr additive="base">
                                        <p:cTn id="7" dur="500" fill="hold"/>
                                        <p:tgtEl>
                                          <p:spTgt spid="176131"/>
                                        </p:tgtEl>
                                        <p:attrNameLst>
                                          <p:attrName>ppt_x</p:attrName>
                                        </p:attrNameLst>
                                      </p:cBhvr>
                                      <p:tavLst>
                                        <p:tav tm="0">
                                          <p:val>
                                            <p:strVal val="0-#ppt_w/2"/>
                                          </p:val>
                                        </p:tav>
                                        <p:tav tm="100000">
                                          <p:val>
                                            <p:strVal val="#ppt_x"/>
                                          </p:val>
                                        </p:tav>
                                      </p:tavLst>
                                    </p:anim>
                                    <p:anim calcmode="lin" valueType="num">
                                      <p:cBhvr additive="base">
                                        <p:cTn id="8" dur="500" fill="hold"/>
                                        <p:tgtEl>
                                          <p:spTgt spid="1761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6134"/>
                                        </p:tgtEl>
                                        <p:attrNameLst>
                                          <p:attrName>style.visibility</p:attrName>
                                        </p:attrNameLst>
                                      </p:cBhvr>
                                      <p:to>
                                        <p:strVal val="visible"/>
                                      </p:to>
                                    </p:set>
                                    <p:animEffect transition="in" filter="slide(fromTop)">
                                      <p:cBhvr>
                                        <p:cTn id="12" dur="500"/>
                                        <p:tgtEl>
                                          <p:spTgt spid="176134"/>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176133"/>
                                        </p:tgtEl>
                                        <p:attrNameLst>
                                          <p:attrName>style.visibility</p:attrName>
                                        </p:attrNameLst>
                                      </p:cBhvr>
                                      <p:to>
                                        <p:strVal val="visible"/>
                                      </p:to>
                                    </p:set>
                                    <p:animEffect transition="in" filter="slide(fromBottom)">
                                      <p:cBhvr>
                                        <p:cTn id="16" dur="500"/>
                                        <p:tgtEl>
                                          <p:spTgt spid="176133"/>
                                        </p:tgtEl>
                                      </p:cBhvr>
                                    </p:animEffect>
                                  </p:childTnLst>
                                </p:cTn>
                              </p:par>
                            </p:childTnLst>
                          </p:cTn>
                        </p:par>
                        <p:par>
                          <p:cTn id="17" fill="hold">
                            <p:stCondLst>
                              <p:cond delay="1500"/>
                            </p:stCondLst>
                            <p:childTnLst>
                              <p:par>
                                <p:cTn id="18" presetID="17" presetClass="entr" presetSubtype="10" fill="hold" grpId="0" nodeType="afterEffect">
                                  <p:stCondLst>
                                    <p:cond delay="0"/>
                                  </p:stCondLst>
                                  <p:childTnLst>
                                    <p:set>
                                      <p:cBhvr>
                                        <p:cTn id="19" dur="1" fill="hold">
                                          <p:stCondLst>
                                            <p:cond delay="0"/>
                                          </p:stCondLst>
                                        </p:cTn>
                                        <p:tgtEl>
                                          <p:spTgt spid="176135"/>
                                        </p:tgtEl>
                                        <p:attrNameLst>
                                          <p:attrName>style.visibility</p:attrName>
                                        </p:attrNameLst>
                                      </p:cBhvr>
                                      <p:to>
                                        <p:strVal val="visible"/>
                                      </p:to>
                                    </p:set>
                                    <p:anim calcmode="lin" valueType="num">
                                      <p:cBhvr>
                                        <p:cTn id="20" dur="500" fill="hold"/>
                                        <p:tgtEl>
                                          <p:spTgt spid="176135"/>
                                        </p:tgtEl>
                                        <p:attrNameLst>
                                          <p:attrName>ppt_w</p:attrName>
                                        </p:attrNameLst>
                                      </p:cBhvr>
                                      <p:tavLst>
                                        <p:tav tm="0">
                                          <p:val>
                                            <p:fltVal val="0"/>
                                          </p:val>
                                        </p:tav>
                                        <p:tav tm="100000">
                                          <p:val>
                                            <p:strVal val="#ppt_w"/>
                                          </p:val>
                                        </p:tav>
                                      </p:tavLst>
                                    </p:anim>
                                    <p:anim calcmode="lin" valueType="num">
                                      <p:cBhvr>
                                        <p:cTn id="21" dur="500" fill="hold"/>
                                        <p:tgtEl>
                                          <p:spTgt spid="1761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p:bldP spid="176134" grpId="0" bldLvl="0" animBg="1"/>
      <p:bldP spid="176135" grpId="0"/>
    </p:bldLst>
  </p:timing>
</p:sld>
</file>

<file path=ppt/slides/slide3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1" name="矩形 177153"/>
          <p:cNvSpPr>
            <a:spLocks noChangeArrowheads="1"/>
          </p:cNvSpPr>
          <p:nvPr/>
        </p:nvSpPr>
        <p:spPr bwMode="auto">
          <a:xfrm>
            <a:off x="2743200" y="1600200"/>
            <a:ext cx="72390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77155" name="矩形 177154"/>
          <p:cNvSpPr>
            <a:spLocks noChangeArrowheads="1"/>
          </p:cNvSpPr>
          <p:nvPr/>
        </p:nvSpPr>
        <p:spPr bwMode="auto">
          <a:xfrm>
            <a:off x="2819400" y="1935482"/>
            <a:ext cx="6705600" cy="540725"/>
          </a:xfrm>
          <a:prstGeom prst="rect">
            <a:avLst/>
          </a:prstGeom>
          <a:noFill/>
          <a:ln w="9525">
            <a:noFill/>
            <a:miter lim="800000"/>
          </a:ln>
        </p:spPr>
        <p:txBody>
          <a:bodyPr wrap="square">
            <a:spAutoFit/>
          </a:bodyPr>
          <a:lstStyle/>
          <a:p>
            <a:pPr>
              <a:lnSpc>
                <a:spcPct val="120000"/>
              </a:lnSpc>
              <a:buClr>
                <a:srgbClr val="FF3300"/>
              </a:buClr>
              <a:buFont typeface="Wingdings" panose="05000000000000000000" pitchFamily="2" charset="2"/>
              <a:buChar char="v"/>
            </a:pPr>
            <a:r>
              <a:rPr lang="zh-CN" altLang="en-US" sz="2800" b="1" dirty="0">
                <a:latin typeface="楷体" panose="02010609060101010101" pitchFamily="49" charset="-122"/>
                <a:ea typeface="楷体" panose="02010609060101010101" pitchFamily="49" charset="-122"/>
                <a:cs typeface="方正琥珀简体"/>
              </a:rPr>
              <a:t>第三，善于抓住机遇，促进发展。</a:t>
            </a:r>
            <a:endParaRPr lang="zh-CN" altLang="en-US" sz="2800" dirty="0">
              <a:latin typeface="楷体" panose="02010609060101010101" pitchFamily="49" charset="-122"/>
              <a:ea typeface="楷体" panose="02010609060101010101" pitchFamily="49" charset="-122"/>
            </a:endParaRPr>
          </a:p>
        </p:txBody>
      </p:sp>
      <p:sp>
        <p:nvSpPr>
          <p:cNvPr id="353283" name="文本框 177155"/>
          <p:cNvSpPr txBox="1">
            <a:spLocks noChangeArrowheads="1"/>
          </p:cNvSpPr>
          <p:nvPr/>
        </p:nvSpPr>
        <p:spPr bwMode="auto">
          <a:xfrm>
            <a:off x="2667000" y="990601"/>
            <a:ext cx="8305800" cy="519113"/>
          </a:xfrm>
          <a:prstGeom prst="rect">
            <a:avLst/>
          </a:prstGeom>
          <a:noFill/>
          <a:ln w="9525">
            <a:noFill/>
            <a:miter lim="800000"/>
          </a:ln>
        </p:spPr>
        <p:txBody>
          <a:bodyPr>
            <a:spAutoFit/>
          </a:bodyPr>
          <a:lstStyle/>
          <a:p>
            <a:pPr>
              <a:spcBef>
                <a:spcPct val="50000"/>
              </a:spcBef>
            </a:pPr>
            <a:r>
              <a:rPr lang="zh-CN" altLang="en-US" sz="2800" b="1">
                <a:solidFill>
                  <a:srgbClr val="006600"/>
                </a:solidFill>
                <a:latin typeface="Times New Roman" panose="02020603050405020304" pitchFamily="18" charset="0"/>
                <a:ea typeface="黑体" panose="02010609060101010101" pitchFamily="49" charset="-122"/>
              </a:rPr>
              <a:t>必然性和偶然性辩证关系原理的的方法论意义</a:t>
            </a:r>
            <a:endParaRPr lang="zh-CN" altLang="en-US" sz="2800">
              <a:solidFill>
                <a:srgbClr val="006600"/>
              </a:solidFill>
              <a:ea typeface="黑体" panose="02010609060101010101" pitchFamily="49" charset="-122"/>
            </a:endParaRPr>
          </a:p>
        </p:txBody>
      </p:sp>
      <p:grpSp>
        <p:nvGrpSpPr>
          <p:cNvPr id="177157" name="组合 177156"/>
          <p:cNvGrpSpPr/>
          <p:nvPr/>
        </p:nvGrpSpPr>
        <p:grpSpPr bwMode="auto">
          <a:xfrm>
            <a:off x="2819400" y="2881313"/>
            <a:ext cx="3124200" cy="2438400"/>
            <a:chOff x="384" y="816"/>
            <a:chExt cx="1584" cy="1680"/>
          </a:xfrm>
        </p:grpSpPr>
        <p:pic>
          <p:nvPicPr>
            <p:cNvPr id="353291" name="图片 177157" descr="弗莱明05"/>
            <p:cNvPicPr>
              <a:picLocks noChangeAspect="1"/>
            </p:cNvPicPr>
            <p:nvPr/>
          </p:nvPicPr>
          <p:blipFill>
            <a:blip r:embed="rId2"/>
            <a:srcRect l="19907" t="7288" r="7932"/>
            <a:stretch>
              <a:fillRect/>
            </a:stretch>
          </p:blipFill>
          <p:spPr bwMode="auto">
            <a:xfrm>
              <a:off x="384" y="816"/>
              <a:ext cx="1446" cy="1680"/>
            </a:xfrm>
            <a:prstGeom prst="rect">
              <a:avLst/>
            </a:prstGeom>
            <a:noFill/>
            <a:ln w="9525">
              <a:solidFill>
                <a:srgbClr val="FFFF00"/>
              </a:solidFill>
              <a:miter lim="800000"/>
              <a:headEnd/>
              <a:tailEnd/>
            </a:ln>
          </p:spPr>
        </p:pic>
        <p:sp>
          <p:nvSpPr>
            <p:cNvPr id="177159" name="文本框 177158"/>
            <p:cNvSpPr txBox="1"/>
            <p:nvPr/>
          </p:nvSpPr>
          <p:spPr>
            <a:xfrm>
              <a:off x="1092" y="2160"/>
              <a:ext cx="876" cy="315"/>
            </a:xfrm>
            <a:prstGeom prst="rect">
              <a:avLst/>
            </a:prstGeom>
            <a:noFill/>
            <a:ln w="9525">
              <a:noFill/>
            </a:ln>
            <a:effectLst>
              <a:outerShdw dist="35921" dir="2699999" algn="ctr" rotWithShape="0">
                <a:srgbClr val="000514"/>
              </a:outerShdw>
            </a:effectLst>
          </p:spPr>
          <p:txBody>
            <a:bodyPr>
              <a:spAutoFit/>
            </a:bodyPr>
            <a:lstStyle/>
            <a:p>
              <a:pPr>
                <a:spcBef>
                  <a:spcPct val="50000"/>
                </a:spcBef>
                <a:defRPr/>
              </a:pPr>
              <a:r>
                <a:rPr lang="zh-CN" altLang="en-US" sz="2400" b="1" dirty="0">
                  <a:solidFill>
                    <a:schemeClr val="bg1"/>
                  </a:solidFill>
                  <a:latin typeface="黑体" panose="02010609060101010101" pitchFamily="49" charset="-122"/>
                  <a:ea typeface="黑体" panose="02010609060101010101" pitchFamily="49" charset="-122"/>
                </a:rPr>
                <a:t>弗莱明</a:t>
              </a:r>
              <a:endParaRPr lang="zh-CN" altLang="en-US" dirty="0">
                <a:solidFill>
                  <a:schemeClr val="bg1"/>
                </a:solidFill>
                <a:latin typeface="Arial" panose="020B0604020202020204" pitchFamily="34" charset="0"/>
                <a:ea typeface="宋体" panose="02010600030101010101" pitchFamily="2" charset="-122"/>
              </a:endParaRPr>
            </a:p>
          </p:txBody>
        </p:sp>
      </p:grpSp>
      <p:grpSp>
        <p:nvGrpSpPr>
          <p:cNvPr id="177160" name="组合 177159"/>
          <p:cNvGrpSpPr/>
          <p:nvPr/>
        </p:nvGrpSpPr>
        <p:grpSpPr bwMode="auto">
          <a:xfrm>
            <a:off x="6096000" y="2881314"/>
            <a:ext cx="3657600" cy="2460625"/>
            <a:chOff x="336" y="2592"/>
            <a:chExt cx="2304" cy="1550"/>
          </a:xfrm>
        </p:grpSpPr>
        <p:pic>
          <p:nvPicPr>
            <p:cNvPr id="353289" name="图片 177160" descr="伦琴2 副本"/>
            <p:cNvPicPr>
              <a:picLocks noChangeAspect="1"/>
            </p:cNvPicPr>
            <p:nvPr/>
          </p:nvPicPr>
          <p:blipFill>
            <a:blip r:embed="rId3"/>
            <a:srcRect/>
            <a:stretch>
              <a:fillRect/>
            </a:stretch>
          </p:blipFill>
          <p:spPr bwMode="auto">
            <a:xfrm>
              <a:off x="336" y="2592"/>
              <a:ext cx="2208" cy="1550"/>
            </a:xfrm>
            <a:prstGeom prst="rect">
              <a:avLst/>
            </a:prstGeom>
            <a:noFill/>
            <a:ln w="9525">
              <a:solidFill>
                <a:srgbClr val="FFFF00"/>
              </a:solidFill>
              <a:miter lim="800000"/>
              <a:headEnd/>
              <a:tailEnd/>
            </a:ln>
          </p:spPr>
        </p:pic>
        <p:sp>
          <p:nvSpPr>
            <p:cNvPr id="177162" name="文本框 177161"/>
            <p:cNvSpPr txBox="1"/>
            <p:nvPr/>
          </p:nvSpPr>
          <p:spPr>
            <a:xfrm>
              <a:off x="1170" y="3792"/>
              <a:ext cx="1470" cy="288"/>
            </a:xfrm>
            <a:prstGeom prst="rect">
              <a:avLst/>
            </a:prstGeom>
            <a:noFill/>
            <a:ln w="9525">
              <a:noFill/>
            </a:ln>
            <a:effectLst>
              <a:outerShdw dist="35921" dir="2699999" algn="ctr" rotWithShape="0">
                <a:srgbClr val="000514"/>
              </a:outerShdw>
            </a:effectLst>
          </p:spPr>
          <p:txBody>
            <a:bodyPr>
              <a:spAutoFit/>
            </a:bodyPr>
            <a:lstStyle/>
            <a:p>
              <a:pPr>
                <a:spcBef>
                  <a:spcPct val="50000"/>
                </a:spcBef>
                <a:defRPr/>
              </a:pPr>
              <a:r>
                <a:rPr lang="zh-CN" altLang="en-US" sz="2400" b="1" dirty="0">
                  <a:solidFill>
                    <a:srgbClr val="FF6600"/>
                  </a:solidFill>
                  <a:latin typeface="黑体" panose="02010609060101010101" pitchFamily="49" charset="-122"/>
                  <a:ea typeface="黑体" panose="02010609060101010101" pitchFamily="49" charset="-122"/>
                </a:rPr>
                <a:t>伦琴发现</a:t>
              </a:r>
              <a:r>
                <a:rPr lang="en-US" altLang="zh-CN" sz="2400" b="1">
                  <a:solidFill>
                    <a:srgbClr val="FF6600"/>
                  </a:solidFill>
                  <a:latin typeface="黑体" panose="02010609060101010101" pitchFamily="49" charset="-122"/>
                  <a:ea typeface="黑体" panose="02010609060101010101" pitchFamily="49" charset="-122"/>
                </a:rPr>
                <a:t>X</a:t>
              </a:r>
              <a:r>
                <a:rPr lang="zh-CN" altLang="en-US" sz="2400" b="1" dirty="0">
                  <a:solidFill>
                    <a:srgbClr val="FF6600"/>
                  </a:solidFill>
                  <a:latin typeface="黑体" panose="02010609060101010101" pitchFamily="49" charset="-122"/>
                  <a:ea typeface="黑体" panose="02010609060101010101" pitchFamily="49" charset="-122"/>
                </a:rPr>
                <a:t>射线</a:t>
              </a:r>
              <a:endParaRPr lang="zh-CN" altLang="en-US" dirty="0">
                <a:solidFill>
                  <a:srgbClr val="FF6600"/>
                </a:solidFill>
                <a:latin typeface="Arial" panose="020B0604020202020204" pitchFamily="34" charset="0"/>
                <a:ea typeface="宋体" panose="02010600030101010101" pitchFamily="2" charset="-122"/>
              </a:endParaRPr>
            </a:p>
          </p:txBody>
        </p:sp>
      </p:grpSp>
      <p:sp>
        <p:nvSpPr>
          <p:cNvPr id="177163" name="文本框 177162"/>
          <p:cNvSpPr txBox="1"/>
          <p:nvPr/>
        </p:nvSpPr>
        <p:spPr>
          <a:xfrm>
            <a:off x="2667000" y="5257801"/>
            <a:ext cx="6781800" cy="830997"/>
          </a:xfrm>
          <a:prstGeom prst="rect">
            <a:avLst/>
          </a:prstGeom>
          <a:noFill/>
          <a:ln w="9525">
            <a:noFill/>
          </a:ln>
        </p:spPr>
        <p:txBody>
          <a:bodyPr>
            <a:spAutoFit/>
          </a:bodyPr>
          <a:lstStyle/>
          <a:p>
            <a:pPr>
              <a:spcBef>
                <a:spcPct val="50000"/>
              </a:spcBef>
              <a:defRPr/>
            </a:pPr>
            <a:r>
              <a:rPr lang="zh-CN" altLang="en-US" sz="2400" b="1" dirty="0">
                <a:effectLst>
                  <a:outerShdw blurRad="38100" dist="38100" dir="2700000">
                    <a:srgbClr val="C0C0C0"/>
                  </a:outerShdw>
                </a:effectLst>
                <a:latin typeface="方正大黑简体" pitchFamily="2" charset="-122"/>
                <a:ea typeface="方正大黑简体" pitchFamily="2" charset="-122"/>
              </a:rPr>
              <a:t>弗莱明发现青霉素，伦琴发现</a:t>
            </a:r>
            <a:r>
              <a:rPr lang="en-US" altLang="zh-CN" sz="2400" b="1">
                <a:effectLst>
                  <a:outerShdw blurRad="38100" dist="38100" dir="2700000">
                    <a:srgbClr val="C0C0C0"/>
                  </a:outerShdw>
                </a:effectLst>
                <a:latin typeface="方正大黑简体" pitchFamily="2" charset="-122"/>
                <a:ea typeface="方正大黑简体" pitchFamily="2" charset="-122"/>
              </a:rPr>
              <a:t>X</a:t>
            </a:r>
            <a:r>
              <a:rPr lang="zh-CN" altLang="en-US" sz="2400" b="1" dirty="0">
                <a:effectLst>
                  <a:outerShdw blurRad="38100" dist="38100" dir="2700000">
                    <a:srgbClr val="C0C0C0"/>
                  </a:outerShdw>
                </a:effectLst>
                <a:latin typeface="方正大黑简体" pitchFamily="2" charset="-122"/>
                <a:ea typeface="方正大黑简体" pitchFamily="2" charset="-122"/>
              </a:rPr>
              <a:t>射线，都与善于利用偶然因素紧密相关。 </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7155"/>
                                        </p:tgtEl>
                                        <p:attrNameLst>
                                          <p:attrName>style.visibility</p:attrName>
                                        </p:attrNameLst>
                                      </p:cBhvr>
                                      <p:to>
                                        <p:strVal val="visible"/>
                                      </p:to>
                                    </p:set>
                                    <p:anim calcmode="lin" valueType="num">
                                      <p:cBhvr additive="base">
                                        <p:cTn id="7" dur="500" fill="hold"/>
                                        <p:tgtEl>
                                          <p:spTgt spid="177155"/>
                                        </p:tgtEl>
                                        <p:attrNameLst>
                                          <p:attrName>ppt_x</p:attrName>
                                        </p:attrNameLst>
                                      </p:cBhvr>
                                      <p:tavLst>
                                        <p:tav tm="0">
                                          <p:val>
                                            <p:strVal val="0-#ppt_w/2"/>
                                          </p:val>
                                        </p:tav>
                                        <p:tav tm="100000">
                                          <p:val>
                                            <p:strVal val="#ppt_x"/>
                                          </p:val>
                                        </p:tav>
                                      </p:tavLst>
                                    </p:anim>
                                    <p:anim calcmode="lin" valueType="num">
                                      <p:cBhvr additive="base">
                                        <p:cTn id="8" dur="500" fill="hold"/>
                                        <p:tgtEl>
                                          <p:spTgt spid="1771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177157"/>
                                        </p:tgtEl>
                                        <p:attrNameLst>
                                          <p:attrName>style.visibility</p:attrName>
                                        </p:attrNameLst>
                                      </p:cBhvr>
                                      <p:to>
                                        <p:strVal val="visible"/>
                                      </p:to>
                                    </p:set>
                                    <p:animEffect transition="in" filter="slide(fromRight)">
                                      <p:cBhvr>
                                        <p:cTn id="12" dur="500"/>
                                        <p:tgtEl>
                                          <p:spTgt spid="17715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177160"/>
                                        </p:tgtEl>
                                        <p:attrNameLst>
                                          <p:attrName>style.visibility</p:attrName>
                                        </p:attrNameLst>
                                      </p:cBhvr>
                                      <p:to>
                                        <p:strVal val="visible"/>
                                      </p:to>
                                    </p:set>
                                    <p:animEffect transition="in" filter="slide(fromLeft)">
                                      <p:cBhvr>
                                        <p:cTn id="16" dur="500"/>
                                        <p:tgtEl>
                                          <p:spTgt spid="177160"/>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77163"/>
                                        </p:tgtEl>
                                        <p:attrNameLst>
                                          <p:attrName>style.visibility</p:attrName>
                                        </p:attrNameLst>
                                      </p:cBhvr>
                                      <p:to>
                                        <p:strVal val="visible"/>
                                      </p:to>
                                    </p:set>
                                    <p:animEffect transition="in" filter="slide(fromBottom)">
                                      <p:cBhvr>
                                        <p:cTn id="20" dur="500"/>
                                        <p:tgtEl>
                                          <p:spTgt spid="17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p:bldP spid="17716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idx="4294967295"/>
          </p:nvPr>
        </p:nvSpPr>
        <p:spPr>
          <a:xfrm>
            <a:off x="0" y="0"/>
            <a:ext cx="10850563" cy="1028700"/>
          </a:xfrm>
        </p:spPr>
        <p:txBody>
          <a:bodyPr anchorCtr="1"/>
          <a:lstStyle/>
          <a:p>
            <a:pPr eaLnBrk="1" hangingPunct="1"/>
            <a:br>
              <a:rPr lang="zh-CN" altLang="en-US" b="1"/>
            </a:br>
            <a:endParaRPr lang="zh-CN" altLang="en-US"/>
          </a:p>
        </p:txBody>
      </p:sp>
      <p:sp>
        <p:nvSpPr>
          <p:cNvPr id="58370" name="内容占位符 2"/>
          <p:cNvSpPr>
            <a:spLocks noGrp="1"/>
          </p:cNvSpPr>
          <p:nvPr>
            <p:ph idx="4294967295"/>
          </p:nvPr>
        </p:nvSpPr>
        <p:spPr>
          <a:xfrm>
            <a:off x="1838961" y="1123950"/>
            <a:ext cx="7640319" cy="5019675"/>
          </a:xfrm>
        </p:spPr>
        <p:txBody>
          <a:bodyPr/>
          <a:lstStyle/>
          <a:p>
            <a:pPr eaLnBrk="1" hangingPunct="1"/>
            <a:r>
              <a:rPr lang="zh-CN" altLang="en-US" sz="2800" dirty="0"/>
              <a:t> </a:t>
            </a:r>
            <a:endParaRPr lang="en-US" altLang="zh-CN" sz="2800" dirty="0"/>
          </a:p>
          <a:p>
            <a:pPr eaLnBrk="1" hangingPunct="1"/>
            <a:r>
              <a:rPr lang="en-US" altLang="zh-CN" sz="2800" dirty="0">
                <a:latin typeface="楷体" panose="02010609060101010101" pitchFamily="49" charset="-122"/>
                <a:ea typeface="楷体" panose="02010609060101010101" pitchFamily="49" charset="-122"/>
              </a:rPr>
              <a:t> </a:t>
            </a:r>
            <a:r>
              <a:rPr lang="zh-CN" altLang="en-US" sz="3200" dirty="0">
                <a:latin typeface="楷体" panose="02010609060101010101" pitchFamily="49" charset="-122"/>
                <a:ea typeface="楷体" panose="02010609060101010101" pitchFamily="49" charset="-122"/>
              </a:rPr>
              <a:t>1835年，大卫·施特劳斯《耶稣传》一书出版。由此，导致了黑格尔学派的分裂：老年黑格尔派和青年黑格尔派（马克思是青年黑格尔派的主要分子）</a:t>
            </a:r>
          </a:p>
          <a:p>
            <a:pPr eaLnBrk="1" hangingPunct="1"/>
            <a:r>
              <a:rPr lang="zh-CN" altLang="en-US" sz="3200" dirty="0">
                <a:latin typeface="楷体" panose="02010609060101010101" pitchFamily="49" charset="-122"/>
                <a:ea typeface="楷体" panose="02010609060101010101" pitchFamily="49" charset="-122"/>
              </a:rPr>
              <a:t> </a:t>
            </a:r>
            <a:r>
              <a:rPr lang="zh-CN" altLang="en-US" sz="3200" dirty="0">
                <a:latin typeface="楷体" panose="02010609060101010101" pitchFamily="49" charset="-122"/>
                <a:ea typeface="楷体" panose="02010609060101010101" pitchFamily="49" charset="-122"/>
                <a:sym typeface="宋体" panose="02010600030101010101" pitchFamily="2" charset="-122"/>
              </a:rPr>
              <a:t>1841年费尔巴哈发表《基督教的本质》</a:t>
            </a:r>
          </a:p>
          <a:p>
            <a:pPr eaLnBrk="1" hangingPunct="1"/>
            <a:r>
              <a:rPr lang="zh-CN" altLang="en-US" sz="3200" dirty="0">
                <a:latin typeface="楷体" panose="02010609060101010101" pitchFamily="49" charset="-122"/>
                <a:ea typeface="楷体" panose="02010609060101010101" pitchFamily="49" charset="-122"/>
                <a:sym typeface="宋体" panose="02010600030101010101" pitchFamily="2" charset="-122"/>
              </a:rPr>
              <a:t>提出上帝是人的本质的异化</a:t>
            </a:r>
          </a:p>
          <a:p>
            <a:pPr eaLnBrk="1" hangingPunct="1"/>
            <a:endParaRPr lang="zh-CN" altLang="en-US" sz="2000" dirty="0">
              <a:solidFill>
                <a:srgbClr val="C00000"/>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animEffect transition="in" filter="fade">
                                      <p:cBhvr>
                                        <p:cTn id="7" dur="500"/>
                                        <p:tgtEl>
                                          <p:spTgt spid="58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370">
                                            <p:txEl>
                                              <p:pRg st="1" end="1"/>
                                            </p:txEl>
                                          </p:spTgt>
                                        </p:tgtEl>
                                        <p:attrNameLst>
                                          <p:attrName>style.visibility</p:attrName>
                                        </p:attrNameLst>
                                      </p:cBhvr>
                                      <p:to>
                                        <p:strVal val="visible"/>
                                      </p:to>
                                    </p:set>
                                    <p:animEffect transition="in" filter="fade">
                                      <p:cBhvr>
                                        <p:cTn id="12" dur="500"/>
                                        <p:tgtEl>
                                          <p:spTgt spid="58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370">
                                            <p:txEl>
                                              <p:pRg st="2" end="2"/>
                                            </p:txEl>
                                          </p:spTgt>
                                        </p:tgtEl>
                                        <p:attrNameLst>
                                          <p:attrName>style.visibility</p:attrName>
                                        </p:attrNameLst>
                                      </p:cBhvr>
                                      <p:to>
                                        <p:strVal val="visible"/>
                                      </p:to>
                                    </p:set>
                                    <p:animEffect transition="in" filter="fade">
                                      <p:cBhvr>
                                        <p:cTn id="17" dur="500"/>
                                        <p:tgtEl>
                                          <p:spTgt spid="58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370">
                                            <p:txEl>
                                              <p:pRg st="3" end="3"/>
                                            </p:txEl>
                                          </p:spTgt>
                                        </p:tgtEl>
                                        <p:attrNameLst>
                                          <p:attrName>style.visibility</p:attrName>
                                        </p:attrNameLst>
                                      </p:cBhvr>
                                      <p:to>
                                        <p:strVal val="visible"/>
                                      </p:to>
                                    </p:set>
                                    <p:animEffect transition="in" filter="fade">
                                      <p:cBhvr>
                                        <p:cTn id="22" dur="500"/>
                                        <p:tgtEl>
                                          <p:spTgt spid="583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3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5" name="矩形 178177"/>
          <p:cNvSpPr>
            <a:spLocks noChangeArrowheads="1"/>
          </p:cNvSpPr>
          <p:nvPr/>
        </p:nvSpPr>
        <p:spPr bwMode="auto">
          <a:xfrm>
            <a:off x="3276600" y="914400"/>
            <a:ext cx="4800600" cy="641350"/>
          </a:xfrm>
          <a:prstGeom prst="rect">
            <a:avLst/>
          </a:prstGeom>
          <a:noFill/>
          <a:ln w="12700">
            <a:noFill/>
            <a:miter lim="800000"/>
          </a:ln>
        </p:spPr>
        <p:txBody>
          <a:bodyPr>
            <a:spAutoFit/>
          </a:bodyPr>
          <a:lstStyle/>
          <a:p>
            <a:r>
              <a:rPr lang="zh-CN" altLang="en-US" sz="3600" b="1">
                <a:solidFill>
                  <a:srgbClr val="006600"/>
                </a:solidFill>
                <a:latin typeface="黑体" panose="02010609060101010101" pitchFamily="49" charset="-122"/>
                <a:ea typeface="黑体" panose="02010609060101010101" pitchFamily="49" charset="-122"/>
              </a:rPr>
              <a:t>三、现实性和可能性 </a:t>
            </a:r>
          </a:p>
        </p:txBody>
      </p:sp>
      <p:sp>
        <p:nvSpPr>
          <p:cNvPr id="354306" name="矩形 178178"/>
          <p:cNvSpPr>
            <a:spLocks noChangeArrowheads="1"/>
          </p:cNvSpPr>
          <p:nvPr/>
        </p:nvSpPr>
        <p:spPr bwMode="auto">
          <a:xfrm>
            <a:off x="3352800" y="1524000"/>
            <a:ext cx="3962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54307" name="矩形 178179"/>
          <p:cNvSpPr>
            <a:spLocks noChangeArrowheads="1"/>
          </p:cNvSpPr>
          <p:nvPr/>
        </p:nvSpPr>
        <p:spPr bwMode="auto">
          <a:xfrm>
            <a:off x="2667000" y="1752600"/>
            <a:ext cx="6858000" cy="1446550"/>
          </a:xfrm>
          <a:prstGeom prst="rect">
            <a:avLst/>
          </a:prstGeom>
          <a:noFill/>
          <a:ln w="12700">
            <a:noFill/>
            <a:miter lim="800000"/>
          </a:ln>
        </p:spPr>
        <p:txBody>
          <a:bodyPr>
            <a:spAutoFit/>
          </a:bodyPr>
          <a:lstStyle/>
          <a:p>
            <a:r>
              <a:rPr lang="zh-CN" altLang="en-US" sz="3200" dirty="0">
                <a:latin typeface="Times New Roman" panose="02020603050405020304" pitchFamily="18" charset="0"/>
                <a:ea typeface="ˎ̥"/>
                <a:cs typeface="ˎ̥"/>
              </a:rPr>
              <a:t>     </a:t>
            </a:r>
            <a:r>
              <a:rPr lang="en-US" altLang="zh-CN" sz="2800" dirty="0">
                <a:solidFill>
                  <a:srgbClr val="FF0000"/>
                </a:solidFill>
                <a:latin typeface="楷体" panose="02010609060101010101" pitchFamily="49" charset="-122"/>
                <a:ea typeface="楷体" panose="02010609060101010101" pitchFamily="49" charset="-122"/>
                <a:cs typeface="ˎ̥"/>
              </a:rPr>
              <a:t>1.</a:t>
            </a:r>
            <a:r>
              <a:rPr lang="zh-CN" altLang="en-US" sz="2800" dirty="0">
                <a:solidFill>
                  <a:srgbClr val="FF0000"/>
                </a:solidFill>
                <a:latin typeface="楷体" panose="02010609060101010101" pitchFamily="49" charset="-122"/>
                <a:ea typeface="楷体" panose="02010609060101010101" pitchFamily="49" charset="-122"/>
                <a:cs typeface="ˎ̥"/>
              </a:rPr>
              <a:t>含义</a:t>
            </a:r>
            <a:endParaRPr lang="en-US" altLang="zh-CN" sz="2800" dirty="0">
              <a:solidFill>
                <a:srgbClr val="FF0000"/>
              </a:solidFill>
              <a:latin typeface="楷体" panose="02010609060101010101" pitchFamily="49" charset="-122"/>
              <a:ea typeface="楷体" panose="02010609060101010101" pitchFamily="49" charset="-122"/>
              <a:cs typeface="ˎ̥"/>
            </a:endParaRPr>
          </a:p>
          <a:p>
            <a:r>
              <a:rPr lang="en-US" altLang="zh-CN" sz="2800" dirty="0">
                <a:latin typeface="楷体" panose="02010609060101010101" pitchFamily="49" charset="-122"/>
                <a:ea typeface="楷体" panose="02010609060101010101" pitchFamily="49" charset="-122"/>
                <a:cs typeface="ˎ̥"/>
              </a:rPr>
              <a:t> </a:t>
            </a:r>
            <a:r>
              <a:rPr lang="zh-CN" altLang="en-US" sz="2800" dirty="0">
                <a:latin typeface="楷体" panose="02010609060101010101" pitchFamily="49" charset="-122"/>
                <a:ea typeface="楷体" panose="02010609060101010101" pitchFamily="49" charset="-122"/>
                <a:cs typeface="楷体_GB2312"/>
              </a:rPr>
              <a:t>现实性是指有内在根据的、合乎必然性的存在 。它是一切事物和现象的综合。</a:t>
            </a:r>
          </a:p>
        </p:txBody>
      </p:sp>
      <p:sp>
        <p:nvSpPr>
          <p:cNvPr id="354308" name="矩形 178180"/>
          <p:cNvSpPr>
            <a:spLocks noChangeArrowheads="1"/>
          </p:cNvSpPr>
          <p:nvPr/>
        </p:nvSpPr>
        <p:spPr bwMode="auto">
          <a:xfrm>
            <a:off x="2590800" y="2743200"/>
            <a:ext cx="6858000" cy="579438"/>
          </a:xfrm>
          <a:prstGeom prst="rect">
            <a:avLst/>
          </a:prstGeom>
          <a:noFill/>
          <a:ln w="12700">
            <a:noFill/>
            <a:miter lim="800000"/>
          </a:ln>
        </p:spPr>
        <p:txBody>
          <a:bodyPr>
            <a:spAutoFit/>
          </a:bodyPr>
          <a:lstStyle/>
          <a:p>
            <a:pPr algn="just"/>
            <a:r>
              <a:rPr lang="zh-CN" altLang="en-US" sz="3200">
                <a:latin typeface="Times New Roman" panose="02020603050405020304" pitchFamily="18" charset="0"/>
                <a:ea typeface="ˎ̥"/>
                <a:cs typeface="ˎ̥"/>
              </a:rPr>
              <a:t>       </a:t>
            </a:r>
            <a:endParaRPr lang="zh-CN" altLang="en-US">
              <a:latin typeface="楷体_GB2312"/>
              <a:ea typeface="楷体_GB2312"/>
              <a:cs typeface="楷体_GB2312"/>
            </a:endParaRPr>
          </a:p>
        </p:txBody>
      </p:sp>
      <p:pic>
        <p:nvPicPr>
          <p:cNvPr id="178182" name="图片 178181" descr="科研人员"/>
          <p:cNvPicPr>
            <a:picLocks noChangeAspect="1"/>
          </p:cNvPicPr>
          <p:nvPr/>
        </p:nvPicPr>
        <p:blipFill>
          <a:blip r:embed="rId3"/>
          <a:srcRect/>
          <a:stretch>
            <a:fillRect/>
          </a:stretch>
        </p:blipFill>
        <p:spPr bwMode="auto">
          <a:xfrm>
            <a:off x="6781801" y="3810000"/>
            <a:ext cx="2741613" cy="2230438"/>
          </a:xfrm>
          <a:prstGeom prst="rect">
            <a:avLst/>
          </a:prstGeom>
          <a:noFill/>
          <a:ln w="9525">
            <a:solidFill>
              <a:srgbClr val="FFFF66"/>
            </a:solidFill>
            <a:miter lim="800000"/>
            <a:headEnd/>
            <a:tailEnd/>
          </a:ln>
        </p:spPr>
      </p:pic>
      <p:pic>
        <p:nvPicPr>
          <p:cNvPr id="354310" name="图片 178182" descr="嫦娥奔月"/>
          <p:cNvPicPr>
            <a:picLocks noChangeAspect="1"/>
          </p:cNvPicPr>
          <p:nvPr/>
        </p:nvPicPr>
        <p:blipFill>
          <a:blip r:embed="rId4"/>
          <a:srcRect/>
          <a:stretch>
            <a:fillRect/>
          </a:stretch>
        </p:blipFill>
        <p:spPr bwMode="auto">
          <a:xfrm>
            <a:off x="2667001" y="3810000"/>
            <a:ext cx="2225675" cy="2286000"/>
          </a:xfrm>
          <a:prstGeom prst="rect">
            <a:avLst/>
          </a:prstGeom>
          <a:noFill/>
          <a:ln w="9525">
            <a:noFill/>
            <a:miter lim="800000"/>
            <a:headEnd/>
            <a:tailEnd/>
          </a:ln>
        </p:spPr>
      </p:pic>
      <p:sp>
        <p:nvSpPr>
          <p:cNvPr id="354311" name="文本框 178183"/>
          <p:cNvSpPr txBox="1">
            <a:spLocks noChangeArrowheads="1"/>
          </p:cNvSpPr>
          <p:nvPr/>
        </p:nvSpPr>
        <p:spPr bwMode="auto">
          <a:xfrm>
            <a:off x="2590800" y="3886201"/>
            <a:ext cx="1200150" cy="396875"/>
          </a:xfrm>
          <a:prstGeom prst="rect">
            <a:avLst/>
          </a:prstGeom>
          <a:noFill/>
          <a:ln w="9525">
            <a:noFill/>
            <a:miter lim="800000"/>
          </a:ln>
        </p:spPr>
        <p:txBody>
          <a:bodyPr wrap="none">
            <a:spAutoFit/>
          </a:bodyPr>
          <a:lstStyle/>
          <a:p>
            <a:pPr algn="just">
              <a:spcBef>
                <a:spcPct val="20000"/>
              </a:spcBef>
            </a:pPr>
            <a:r>
              <a:rPr lang="zh-CN" altLang="en-US" sz="2000" b="1">
                <a:solidFill>
                  <a:srgbClr val="FF0000"/>
                </a:solidFill>
                <a:ea typeface="华文行楷" panose="02010800040101010101" pitchFamily="2" charset="-122"/>
              </a:rPr>
              <a:t>嫦娥奔月</a:t>
            </a:r>
          </a:p>
        </p:txBody>
      </p:sp>
      <p:sp>
        <p:nvSpPr>
          <p:cNvPr id="354312" name="文本框 178184"/>
          <p:cNvSpPr txBox="1">
            <a:spLocks noChangeArrowheads="1"/>
          </p:cNvSpPr>
          <p:nvPr/>
        </p:nvSpPr>
        <p:spPr bwMode="auto">
          <a:xfrm>
            <a:off x="5029200" y="4191000"/>
            <a:ext cx="1606550" cy="1544638"/>
          </a:xfrm>
          <a:prstGeom prst="rect">
            <a:avLst/>
          </a:prstGeom>
          <a:noFill/>
          <a:ln w="9525">
            <a:noFill/>
            <a:miter lim="800000"/>
          </a:ln>
        </p:spPr>
        <p:txBody>
          <a:bodyPr wrap="none">
            <a:spAutoFit/>
          </a:bodyPr>
          <a:lstStyle/>
          <a:p>
            <a:pPr algn="just">
              <a:spcBef>
                <a:spcPct val="20000"/>
              </a:spcBef>
            </a:pPr>
            <a:r>
              <a:rPr lang="zh-CN" altLang="en-US" sz="2800" b="1">
                <a:solidFill>
                  <a:srgbClr val="006600"/>
                </a:solidFill>
                <a:ea typeface="华文行楷" panose="02010800040101010101" pitchFamily="2" charset="-122"/>
              </a:rPr>
              <a:t>嫦娥奔月</a:t>
            </a:r>
          </a:p>
          <a:p>
            <a:pPr algn="just">
              <a:spcBef>
                <a:spcPct val="20000"/>
              </a:spcBef>
            </a:pPr>
            <a:r>
              <a:rPr lang="zh-CN" altLang="en-US" sz="2800" b="1">
                <a:solidFill>
                  <a:srgbClr val="006600"/>
                </a:solidFill>
                <a:ea typeface="华文行楷" panose="02010800040101010101" pitchFamily="2" charset="-122"/>
              </a:rPr>
              <a:t>的可能性</a:t>
            </a:r>
          </a:p>
          <a:p>
            <a:pPr algn="just">
              <a:spcBef>
                <a:spcPct val="20000"/>
              </a:spcBef>
            </a:pPr>
            <a:r>
              <a:rPr lang="zh-CN" altLang="en-US" sz="2800" b="1">
                <a:solidFill>
                  <a:srgbClr val="006600"/>
                </a:solidFill>
                <a:ea typeface="华文行楷" panose="02010800040101010101" pitchFamily="2" charset="-122"/>
              </a:rPr>
              <a:t>与现实性</a:t>
            </a:r>
          </a:p>
        </p:txBody>
      </p:sp>
      <p:sp>
        <p:nvSpPr>
          <p:cNvPr id="354313" name="文本框 178185"/>
          <p:cNvSpPr txBox="1">
            <a:spLocks noChangeArrowheads="1"/>
          </p:cNvSpPr>
          <p:nvPr/>
        </p:nvSpPr>
        <p:spPr bwMode="auto">
          <a:xfrm>
            <a:off x="6994525" y="3771901"/>
            <a:ext cx="1962150" cy="396875"/>
          </a:xfrm>
          <a:prstGeom prst="rect">
            <a:avLst/>
          </a:prstGeom>
          <a:noFill/>
          <a:ln w="9525">
            <a:noFill/>
            <a:miter lim="800000"/>
          </a:ln>
        </p:spPr>
        <p:txBody>
          <a:bodyPr wrap="none">
            <a:spAutoFit/>
          </a:bodyPr>
          <a:lstStyle/>
          <a:p>
            <a:pPr algn="just">
              <a:spcBef>
                <a:spcPct val="20000"/>
              </a:spcBef>
            </a:pPr>
            <a:r>
              <a:rPr lang="zh-CN" altLang="en-US" sz="2000" b="1">
                <a:solidFill>
                  <a:srgbClr val="FF0000"/>
                </a:solidFill>
                <a:ea typeface="华文行楷" panose="02010800040101010101" pitchFamily="2" charset="-122"/>
              </a:rPr>
              <a:t>登月飞船的研制</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78182"/>
                                        </p:tgtEl>
                                        <p:attrNameLst>
                                          <p:attrName>style.visibility</p:attrName>
                                        </p:attrNameLst>
                                      </p:cBhvr>
                                      <p:to>
                                        <p:strVal val="visible"/>
                                      </p:to>
                                    </p:set>
                                    <p:animEffect transition="in" filter="slide(fromRight)">
                                      <p:cBhvr>
                                        <p:cTn id="7" dur="500"/>
                                        <p:tgtEl>
                                          <p:spTgt spid="17818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9666" name="文本占位符 280578"/>
          <p:cNvSpPr>
            <a:spLocks noGrp="1"/>
          </p:cNvSpPr>
          <p:nvPr>
            <p:ph type="body" idx="4294967295"/>
          </p:nvPr>
        </p:nvSpPr>
        <p:spPr>
          <a:xfrm>
            <a:off x="2407921" y="1123950"/>
            <a:ext cx="8016240" cy="5019675"/>
          </a:xfrm>
        </p:spPr>
        <p:txBody>
          <a:bodyPr/>
          <a:lstStyle/>
          <a:p>
            <a:pPr eaLnBrk="1" hangingPunct="1"/>
            <a:r>
              <a:rPr lang="en-US" altLang="zh-CN" sz="2800" dirty="0">
                <a:solidFill>
                  <a:srgbClr val="F62E06"/>
                </a:solidFill>
              </a:rPr>
              <a:t>2.</a:t>
            </a:r>
            <a:r>
              <a:rPr lang="zh-CN" altLang="en-US" sz="2800" dirty="0">
                <a:solidFill>
                  <a:srgbClr val="F62E06"/>
                </a:solidFill>
              </a:rPr>
              <a:t>可能性及其复杂情况</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）可能性是包含在现实事物中预示事物发展前途的种种趋势。</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）可能性在质上的复杂情况</a:t>
            </a:r>
          </a:p>
          <a:p>
            <a:pPr eaLnBrk="1" hangingPunct="1"/>
            <a:r>
              <a:rPr lang="zh-CN" altLang="en-US" sz="2800" dirty="0">
                <a:latin typeface="楷体" panose="02010609060101010101" pitchFamily="49" charset="-122"/>
                <a:ea typeface="楷体" panose="02010609060101010101" pitchFamily="49" charset="-122"/>
                <a:cs typeface="楷体_GB2312"/>
              </a:rPr>
              <a:t>第一，要区分可能性和不可能性</a:t>
            </a:r>
          </a:p>
          <a:p>
            <a:pPr eaLnBrk="1" hangingPunct="1"/>
            <a:r>
              <a:rPr lang="zh-CN" altLang="en-US" sz="2800" dirty="0">
                <a:latin typeface="楷体" panose="02010609060101010101" pitchFamily="49" charset="-122"/>
                <a:ea typeface="楷体" panose="02010609060101010101" pitchFamily="49" charset="-122"/>
                <a:cs typeface="楷体_GB2312"/>
              </a:rPr>
              <a:t>第二，要区分现实的可能性和抽象的可能性</a:t>
            </a:r>
          </a:p>
          <a:p>
            <a:pPr eaLnBrk="1" hangingPunct="1"/>
            <a:r>
              <a:rPr lang="zh-CN" altLang="en-US" sz="2800" dirty="0">
                <a:latin typeface="楷体" panose="02010609060101010101" pitchFamily="49" charset="-122"/>
                <a:ea typeface="楷体" panose="02010609060101010101" pitchFamily="49" charset="-122"/>
                <a:cs typeface="楷体_GB2312"/>
              </a:rPr>
              <a:t>第三，要区分好的和坏的可能性</a:t>
            </a:r>
          </a:p>
          <a:p>
            <a:pPr eaLnBrk="1" hangingPunct="1"/>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）可能性量的大小用或然率表示。</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indefinite" fill="hold">
                                          <p:stCondLst>
                                            <p:cond delay="0"/>
                                          </p:stCondLst>
                                        </p:cTn>
                                        <p:tgtEl>
                                          <p:spTgt spid="369666">
                                            <p:txEl>
                                              <p:pRg st="0" end="0"/>
                                            </p:txEl>
                                          </p:spTgt>
                                        </p:tgtEl>
                                        <p:attrNameLst>
                                          <p:attrName>style.visibility</p:attrName>
                                        </p:attrNameLst>
                                      </p:cBhvr>
                                      <p:to>
                                        <p:strVal val="visible"/>
                                      </p:to>
                                    </p:set>
                                    <p:animEffect transition="in" filter="slide(fromBottom)">
                                      <p:cBhvr>
                                        <p:cTn id="7" dur="500">
                                          <p:stCondLst>
                                            <p:cond delay="0"/>
                                          </p:stCondLst>
                                        </p:cTn>
                                        <p:tgtEl>
                                          <p:spTgt spid="369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indefinite" fill="hold">
                                          <p:stCondLst>
                                            <p:cond delay="0"/>
                                          </p:stCondLst>
                                        </p:cTn>
                                        <p:tgtEl>
                                          <p:spTgt spid="369666">
                                            <p:txEl>
                                              <p:pRg st="1" end="1"/>
                                            </p:txEl>
                                          </p:spTgt>
                                        </p:tgtEl>
                                        <p:attrNameLst>
                                          <p:attrName>style.visibility</p:attrName>
                                        </p:attrNameLst>
                                      </p:cBhvr>
                                      <p:to>
                                        <p:strVal val="visible"/>
                                      </p:to>
                                    </p:set>
                                    <p:animEffect transition="in" filter="slide(fromBottom)">
                                      <p:cBhvr>
                                        <p:cTn id="12" dur="500">
                                          <p:stCondLst>
                                            <p:cond delay="0"/>
                                          </p:stCondLst>
                                        </p:cTn>
                                        <p:tgtEl>
                                          <p:spTgt spid="3696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indefinite" fill="hold">
                                          <p:stCondLst>
                                            <p:cond delay="0"/>
                                          </p:stCondLst>
                                        </p:cTn>
                                        <p:tgtEl>
                                          <p:spTgt spid="369666">
                                            <p:txEl>
                                              <p:pRg st="2" end="2"/>
                                            </p:txEl>
                                          </p:spTgt>
                                        </p:tgtEl>
                                        <p:attrNameLst>
                                          <p:attrName>style.visibility</p:attrName>
                                        </p:attrNameLst>
                                      </p:cBhvr>
                                      <p:to>
                                        <p:strVal val="visible"/>
                                      </p:to>
                                    </p:set>
                                    <p:animEffect transition="in" filter="slide(fromBottom)">
                                      <p:cBhvr>
                                        <p:cTn id="17" dur="500">
                                          <p:stCondLst>
                                            <p:cond delay="0"/>
                                          </p:stCondLst>
                                        </p:cTn>
                                        <p:tgtEl>
                                          <p:spTgt spid="3696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indefinite" fill="hold">
                                          <p:stCondLst>
                                            <p:cond delay="0"/>
                                          </p:stCondLst>
                                        </p:cTn>
                                        <p:tgtEl>
                                          <p:spTgt spid="369666">
                                            <p:txEl>
                                              <p:pRg st="3" end="3"/>
                                            </p:txEl>
                                          </p:spTgt>
                                        </p:tgtEl>
                                        <p:attrNameLst>
                                          <p:attrName>style.visibility</p:attrName>
                                        </p:attrNameLst>
                                      </p:cBhvr>
                                      <p:to>
                                        <p:strVal val="visible"/>
                                      </p:to>
                                    </p:set>
                                    <p:animEffect transition="in" filter="slide(fromBottom)">
                                      <p:cBhvr>
                                        <p:cTn id="22" dur="500">
                                          <p:stCondLst>
                                            <p:cond delay="0"/>
                                          </p:stCondLst>
                                        </p:cTn>
                                        <p:tgtEl>
                                          <p:spTgt spid="3696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indefinite" fill="hold">
                                          <p:stCondLst>
                                            <p:cond delay="0"/>
                                          </p:stCondLst>
                                        </p:cTn>
                                        <p:tgtEl>
                                          <p:spTgt spid="369666">
                                            <p:txEl>
                                              <p:pRg st="4" end="4"/>
                                            </p:txEl>
                                          </p:spTgt>
                                        </p:tgtEl>
                                        <p:attrNameLst>
                                          <p:attrName>style.visibility</p:attrName>
                                        </p:attrNameLst>
                                      </p:cBhvr>
                                      <p:to>
                                        <p:strVal val="visible"/>
                                      </p:to>
                                    </p:set>
                                    <p:animEffect transition="in" filter="slide(fromBottom)">
                                      <p:cBhvr>
                                        <p:cTn id="27" dur="500">
                                          <p:stCondLst>
                                            <p:cond delay="0"/>
                                          </p:stCondLst>
                                        </p:cTn>
                                        <p:tgtEl>
                                          <p:spTgt spid="3696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indefinite" fill="hold">
                                          <p:stCondLst>
                                            <p:cond delay="0"/>
                                          </p:stCondLst>
                                        </p:cTn>
                                        <p:tgtEl>
                                          <p:spTgt spid="369666">
                                            <p:txEl>
                                              <p:pRg st="5" end="5"/>
                                            </p:txEl>
                                          </p:spTgt>
                                        </p:tgtEl>
                                        <p:attrNameLst>
                                          <p:attrName>style.visibility</p:attrName>
                                        </p:attrNameLst>
                                      </p:cBhvr>
                                      <p:to>
                                        <p:strVal val="visible"/>
                                      </p:to>
                                    </p:set>
                                    <p:animEffect transition="in" filter="slide(fromBottom)">
                                      <p:cBhvr>
                                        <p:cTn id="32" dur="500">
                                          <p:stCondLst>
                                            <p:cond delay="0"/>
                                          </p:stCondLst>
                                        </p:cTn>
                                        <p:tgtEl>
                                          <p:spTgt spid="3696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indefinite" fill="hold">
                                          <p:stCondLst>
                                            <p:cond delay="0"/>
                                          </p:stCondLst>
                                        </p:cTn>
                                        <p:tgtEl>
                                          <p:spTgt spid="369666">
                                            <p:txEl>
                                              <p:pRg st="6" end="6"/>
                                            </p:txEl>
                                          </p:spTgt>
                                        </p:tgtEl>
                                        <p:attrNameLst>
                                          <p:attrName>style.visibility</p:attrName>
                                        </p:attrNameLst>
                                      </p:cBhvr>
                                      <p:to>
                                        <p:strVal val="visible"/>
                                      </p:to>
                                    </p:set>
                                    <p:animEffect transition="in" filter="slide(fromBottom)">
                                      <p:cBhvr>
                                        <p:cTn id="37" dur="500">
                                          <p:stCondLst>
                                            <p:cond delay="0"/>
                                          </p:stCondLst>
                                        </p:cTn>
                                        <p:tgtEl>
                                          <p:spTgt spid="3696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build="p"/>
    </p:bldLst>
  </p:timing>
</p:sld>
</file>

<file path=ppt/slides/slide3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2" name="文本占位符 279554"/>
          <p:cNvSpPr>
            <a:spLocks noGrp="1"/>
          </p:cNvSpPr>
          <p:nvPr>
            <p:ph type="body" idx="4294967295"/>
          </p:nvPr>
        </p:nvSpPr>
        <p:spPr>
          <a:xfrm>
            <a:off x="2164081" y="1123950"/>
            <a:ext cx="7721600" cy="5019675"/>
          </a:xfrm>
        </p:spPr>
        <p:txBody>
          <a:bodyPr/>
          <a:lstStyle/>
          <a:p>
            <a:pPr eaLnBrk="1" hangingPunct="1"/>
            <a:endParaRPr lang="en-US" altLang="zh-CN" dirty="0"/>
          </a:p>
          <a:p>
            <a:pPr eaLnBrk="1" hangingPunct="1"/>
            <a:r>
              <a:rPr lang="en-US" altLang="zh-CN" sz="2800" dirty="0">
                <a:solidFill>
                  <a:srgbClr val="FF0000"/>
                </a:solidFill>
              </a:rPr>
              <a:t>“</a:t>
            </a:r>
            <a:r>
              <a:rPr lang="zh-CN" altLang="en-US" sz="2800" dirty="0">
                <a:solidFill>
                  <a:srgbClr val="FF0000"/>
                </a:solidFill>
              </a:rPr>
              <a:t>凡是现实的都是合乎理性的，凡是合乎理性的都是现实的”。</a:t>
            </a:r>
            <a:r>
              <a:rPr lang="en-US" altLang="zh-CN" sz="2800" dirty="0">
                <a:solidFill>
                  <a:srgbClr val="FF0000"/>
                </a:solidFill>
              </a:rPr>
              <a:t>---</a:t>
            </a:r>
            <a:r>
              <a:rPr lang="zh-CN" altLang="en-US" sz="2800" dirty="0">
                <a:solidFill>
                  <a:srgbClr val="FF0000"/>
                </a:solidFill>
              </a:rPr>
              <a:t>黑格尔</a:t>
            </a:r>
          </a:p>
          <a:p>
            <a:pPr eaLnBrk="1" hangingPunct="1"/>
            <a:r>
              <a:rPr lang="zh-CN" altLang="en-US" sz="2800" dirty="0"/>
              <a:t> </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
        <p:nvSpPr>
          <p:cNvPr id="355331" name="矩形 279555"/>
          <p:cNvSpPr>
            <a:spLocks noChangeArrowheads="1"/>
          </p:cNvSpPr>
          <p:nvPr/>
        </p:nvSpPr>
        <p:spPr bwMode="auto">
          <a:xfrm>
            <a:off x="2306320" y="2642852"/>
            <a:ext cx="7596506" cy="3108543"/>
          </a:xfrm>
          <a:prstGeom prst="rect">
            <a:avLst/>
          </a:prstGeom>
          <a:noFill/>
          <a:ln w="9525">
            <a:noFill/>
            <a:miter lim="800000"/>
          </a:ln>
        </p:spPr>
        <p:txBody>
          <a:bodyPr wrap="square" anchor="ctr">
            <a:spAutoFit/>
          </a:bodyPr>
          <a:lstStyle/>
          <a:p>
            <a:r>
              <a:rPr lang="zh-CN" altLang="en-US" sz="2800" dirty="0">
                <a:latin typeface="楷体" panose="02010609060101010101" pitchFamily="49" charset="-122"/>
                <a:ea typeface="楷体" panose="02010609060101010101" pitchFamily="49" charset="-122"/>
              </a:rPr>
              <a:t>第一，现实性这种属性仅仅属于必然性。</a:t>
            </a:r>
          </a:p>
          <a:p>
            <a:r>
              <a:rPr lang="zh-CN" altLang="en-US" sz="2800" dirty="0">
                <a:latin typeface="楷体" panose="02010609060101010101" pitchFamily="49" charset="-122"/>
                <a:ea typeface="楷体" panose="02010609060101010101" pitchFamily="49" charset="-122"/>
              </a:rPr>
              <a:t>第二，现实性不是一切事物</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在一切环境和一切时代所具有的属性。</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它随着时间、地点的变化而变化；</a:t>
            </a:r>
            <a:r>
              <a:rPr lang="en-US" altLang="zh-CN" sz="2800" dirty="0">
                <a:latin typeface="楷体" panose="02010609060101010101" pitchFamily="49" charset="-122"/>
                <a:ea typeface="楷体" panose="02010609060101010101" pitchFamily="49" charset="-122"/>
              </a:rPr>
              <a:t> </a:t>
            </a:r>
          </a:p>
          <a:p>
            <a:r>
              <a:rPr lang="zh-CN" altLang="en-US" sz="2800" dirty="0">
                <a:latin typeface="楷体" panose="02010609060101010101" pitchFamily="49" charset="-122"/>
                <a:ea typeface="楷体" panose="02010609060101010101" pitchFamily="49" charset="-122"/>
              </a:rPr>
              <a:t>第三，</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凡是现实的都是合乎理性的</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这个命题就变为另一个命题：</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凡是现存的，都一定要灭亡。</a:t>
            </a:r>
            <a:r>
              <a:rPr lang="en-US" altLang="zh-CN" sz="2800" dirty="0">
                <a:latin typeface="楷体" panose="02010609060101010101" pitchFamily="49" charset="-122"/>
                <a:ea typeface="楷体" panose="02010609060101010101" pitchFamily="49" charset="-122"/>
              </a:rPr>
              <a:t>"</a:t>
            </a:r>
            <a:r>
              <a:rPr lang="zh-CN" altLang="en-US" sz="2800" dirty="0">
                <a:solidFill>
                  <a:schemeClr val="tx2"/>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642">
                                            <p:txEl>
                                              <p:pRg st="1" end="1"/>
                                            </p:txEl>
                                          </p:spTgt>
                                        </p:tgtEl>
                                        <p:attrNameLst>
                                          <p:attrName>style.visibility</p:attrName>
                                        </p:attrNameLst>
                                      </p:cBhvr>
                                      <p:to>
                                        <p:strVal val="visible"/>
                                      </p:to>
                                    </p:set>
                                    <p:animEffect transition="in" filter="fade">
                                      <p:cBhvr>
                                        <p:cTn id="7" dur="1000">
                                          <p:stCondLst>
                                            <p:cond delay="0"/>
                                          </p:stCondLst>
                                        </p:cTn>
                                        <p:tgtEl>
                                          <p:spTgt spid="36864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8642">
                                            <p:txEl>
                                              <p:pRg st="2" end="2"/>
                                            </p:txEl>
                                          </p:spTgt>
                                        </p:tgtEl>
                                        <p:attrNameLst>
                                          <p:attrName>style.visibility</p:attrName>
                                        </p:attrNameLst>
                                      </p:cBhvr>
                                      <p:to>
                                        <p:strVal val="visible"/>
                                      </p:to>
                                    </p:set>
                                    <p:animEffect transition="in" filter="fade">
                                      <p:cBhvr>
                                        <p:cTn id="12" dur="1000">
                                          <p:stCondLst>
                                            <p:cond delay="0"/>
                                          </p:stCondLst>
                                        </p:cTn>
                                        <p:tgtEl>
                                          <p:spTgt spid="3686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build="p"/>
    </p:bldLst>
  </p:timing>
</p:sld>
</file>

<file path=ppt/slides/slide3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矩形 179201"/>
          <p:cNvSpPr>
            <a:spLocks noChangeArrowheads="1"/>
          </p:cNvSpPr>
          <p:nvPr/>
        </p:nvSpPr>
        <p:spPr bwMode="auto">
          <a:xfrm>
            <a:off x="3276600" y="838201"/>
            <a:ext cx="5538696" cy="800219"/>
          </a:xfrm>
          <a:prstGeom prst="rect">
            <a:avLst/>
          </a:prstGeom>
          <a:noFill/>
          <a:ln w="12700">
            <a:noFill/>
            <a:miter lim="800000"/>
          </a:ln>
        </p:spPr>
        <p:txBody>
          <a:bodyPr wrap="none">
            <a:spAutoFit/>
          </a:bodyPr>
          <a:lstStyle/>
          <a:p>
            <a:r>
              <a:rPr lang="en-US" altLang="zh-CN" sz="3200" b="1">
                <a:solidFill>
                  <a:srgbClr val="006600"/>
                </a:solidFill>
                <a:latin typeface="Times New Roman" panose="02020603050405020304" pitchFamily="18" charset="0"/>
                <a:ea typeface="黑体" panose="02010609060101010101" pitchFamily="49" charset="-122"/>
              </a:rPr>
              <a:t>3.</a:t>
            </a:r>
            <a:r>
              <a:rPr lang="zh-CN" altLang="en-US" sz="3200" b="1">
                <a:solidFill>
                  <a:srgbClr val="006600"/>
                </a:solidFill>
                <a:latin typeface="Times New Roman" panose="02020603050405020304" pitchFamily="18" charset="0"/>
                <a:ea typeface="黑体" panose="02010609060101010101" pitchFamily="49" charset="-122"/>
              </a:rPr>
              <a:t>现实性和可能性的辩证关系</a:t>
            </a:r>
            <a:r>
              <a:rPr lang="zh-CN" altLang="en-US" sz="3200" b="1">
                <a:latin typeface="Times New Roman" panose="02020603050405020304" pitchFamily="18" charset="0"/>
                <a:ea typeface="方正大黑简体"/>
                <a:cs typeface="方正大黑简体"/>
              </a:rPr>
              <a:t> </a:t>
            </a:r>
            <a:endParaRPr lang="zh-CN" altLang="en-US" sz="2400">
              <a:latin typeface="Times New Roman" panose="02020603050405020304" pitchFamily="18" charset="0"/>
              <a:ea typeface="ˎ̥"/>
              <a:cs typeface="ˎ̥"/>
            </a:endParaRPr>
          </a:p>
          <a:p>
            <a:r>
              <a:rPr lang="zh-CN" altLang="en-US" sz="1400">
                <a:latin typeface="Times New Roman" panose="02020603050405020304" pitchFamily="18" charset="0"/>
                <a:ea typeface="文鼎CS楷体"/>
                <a:cs typeface="文鼎CS楷体"/>
              </a:rPr>
              <a:t> </a:t>
            </a:r>
            <a:endParaRPr lang="zh-CN" altLang="en-US"/>
          </a:p>
        </p:txBody>
      </p:sp>
      <p:sp>
        <p:nvSpPr>
          <p:cNvPr id="357378" name="矩形 179202"/>
          <p:cNvSpPr>
            <a:spLocks noChangeArrowheads="1"/>
          </p:cNvSpPr>
          <p:nvPr/>
        </p:nvSpPr>
        <p:spPr bwMode="auto">
          <a:xfrm flipV="1">
            <a:off x="3276600" y="1524000"/>
            <a:ext cx="4724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57379" name="矩形 179203"/>
          <p:cNvSpPr>
            <a:spLocks noChangeArrowheads="1"/>
          </p:cNvSpPr>
          <p:nvPr/>
        </p:nvSpPr>
        <p:spPr bwMode="auto">
          <a:xfrm>
            <a:off x="2667000" y="1752600"/>
            <a:ext cx="6858000" cy="954107"/>
          </a:xfrm>
          <a:prstGeom prst="rect">
            <a:avLst/>
          </a:prstGeom>
          <a:noFill/>
          <a:ln w="12700">
            <a:noFill/>
            <a:miter lim="800000"/>
          </a:ln>
        </p:spPr>
        <p:txBody>
          <a:bodyPr>
            <a:spAutoFit/>
          </a:bodyPr>
          <a:lstStyle/>
          <a:p>
            <a:pPr algn="just"/>
            <a:r>
              <a:rPr lang="zh-CN" altLang="en-US" sz="2800" dirty="0">
                <a:latin typeface="楷体" panose="02010609060101010101" pitchFamily="49" charset="-122"/>
                <a:ea typeface="楷体" panose="02010609060101010101" pitchFamily="49" charset="-122"/>
                <a:cs typeface="ˎ̥"/>
              </a:rPr>
              <a:t>   </a:t>
            </a:r>
            <a:r>
              <a:rPr lang="zh-CN" altLang="en-US" sz="2800" dirty="0">
                <a:latin typeface="楷体" panose="02010609060101010101" pitchFamily="49" charset="-122"/>
                <a:ea typeface="楷体" panose="02010609060101010101" pitchFamily="49" charset="-122"/>
              </a:rPr>
              <a:t>现实性和可能性既有区别，又有联系。它们相互依赖并在一定条件下相互转化</a:t>
            </a:r>
            <a:r>
              <a:rPr lang="zh-CN" altLang="en-US" sz="2800" dirty="0">
                <a:latin typeface="楷体" panose="02010609060101010101" pitchFamily="49" charset="-122"/>
                <a:ea typeface="楷体" panose="02010609060101010101" pitchFamily="49" charset="-122"/>
                <a:cs typeface="文鼎CS楷体"/>
              </a:rPr>
              <a:t> 。</a:t>
            </a:r>
            <a:endParaRPr lang="zh-CN" altLang="en-US" dirty="0">
              <a:latin typeface="楷体" panose="02010609060101010101" pitchFamily="49" charset="-122"/>
              <a:ea typeface="楷体" panose="02010609060101010101" pitchFamily="49" charset="-122"/>
            </a:endParaRPr>
          </a:p>
        </p:txBody>
      </p:sp>
      <p:pic>
        <p:nvPicPr>
          <p:cNvPr id="357380" name="图片 179204" descr="feixiang 2"/>
          <p:cNvPicPr>
            <a:picLocks noChangeAspect="1"/>
          </p:cNvPicPr>
          <p:nvPr/>
        </p:nvPicPr>
        <p:blipFill>
          <a:blip r:embed="rId2"/>
          <a:srcRect/>
          <a:stretch>
            <a:fillRect/>
          </a:stretch>
        </p:blipFill>
        <p:spPr bwMode="auto">
          <a:xfrm>
            <a:off x="5638800" y="3124201"/>
            <a:ext cx="3962400" cy="2989263"/>
          </a:xfrm>
          <a:prstGeom prst="rect">
            <a:avLst/>
          </a:prstGeom>
          <a:noFill/>
          <a:ln w="9525">
            <a:noFill/>
            <a:miter lim="800000"/>
            <a:headEnd/>
            <a:tailEnd/>
          </a:ln>
        </p:spPr>
      </p:pic>
      <p:pic>
        <p:nvPicPr>
          <p:cNvPr id="357381" name="图片 179205" descr="飞翔2"/>
          <p:cNvPicPr>
            <a:picLocks noChangeAspect="1"/>
          </p:cNvPicPr>
          <p:nvPr/>
        </p:nvPicPr>
        <p:blipFill>
          <a:blip r:embed="rId3"/>
          <a:srcRect/>
          <a:stretch>
            <a:fillRect/>
          </a:stretch>
        </p:blipFill>
        <p:spPr bwMode="auto">
          <a:xfrm>
            <a:off x="2667000" y="3124200"/>
            <a:ext cx="2971800" cy="2971800"/>
          </a:xfrm>
          <a:prstGeom prst="rect">
            <a:avLst/>
          </a:prstGeom>
          <a:noFill/>
          <a:ln w="9525">
            <a:noFill/>
            <a:miter lim="800000"/>
            <a:headEnd/>
            <a:tailEnd/>
          </a:ln>
        </p:spPr>
      </p:pic>
      <p:sp>
        <p:nvSpPr>
          <p:cNvPr id="357382" name="文本框 179206"/>
          <p:cNvSpPr txBox="1">
            <a:spLocks noChangeArrowheads="1"/>
          </p:cNvSpPr>
          <p:nvPr/>
        </p:nvSpPr>
        <p:spPr bwMode="auto">
          <a:xfrm>
            <a:off x="2667000" y="3124200"/>
            <a:ext cx="1403350" cy="457200"/>
          </a:xfrm>
          <a:prstGeom prst="rect">
            <a:avLst/>
          </a:prstGeom>
          <a:noFill/>
          <a:ln w="9525">
            <a:noFill/>
            <a:miter lim="800000"/>
          </a:ln>
        </p:spPr>
        <p:txBody>
          <a:bodyPr wrap="none">
            <a:spAutoFit/>
          </a:bodyPr>
          <a:lstStyle/>
          <a:p>
            <a:pPr algn="just">
              <a:spcBef>
                <a:spcPct val="20000"/>
              </a:spcBef>
            </a:pPr>
            <a:r>
              <a:rPr lang="zh-CN" altLang="en-US" sz="2400" b="1">
                <a:solidFill>
                  <a:srgbClr val="FF0000"/>
                </a:solidFill>
                <a:ea typeface="华文行楷" panose="02010800040101010101" pitchFamily="2" charset="-122"/>
              </a:rPr>
              <a:t>鸟类飞翔</a:t>
            </a:r>
          </a:p>
        </p:txBody>
      </p:sp>
      <p:sp>
        <p:nvSpPr>
          <p:cNvPr id="357383" name="文本框 179207"/>
          <p:cNvSpPr txBox="1">
            <a:spLocks noChangeArrowheads="1"/>
          </p:cNvSpPr>
          <p:nvPr/>
        </p:nvSpPr>
        <p:spPr bwMode="auto">
          <a:xfrm>
            <a:off x="5715000" y="3124200"/>
            <a:ext cx="2012950" cy="457200"/>
          </a:xfrm>
          <a:prstGeom prst="rect">
            <a:avLst/>
          </a:prstGeom>
          <a:noFill/>
          <a:ln w="9525">
            <a:noFill/>
            <a:miter lim="800000"/>
          </a:ln>
        </p:spPr>
        <p:txBody>
          <a:bodyPr wrap="none">
            <a:spAutoFit/>
          </a:bodyPr>
          <a:lstStyle/>
          <a:p>
            <a:pPr algn="just">
              <a:spcBef>
                <a:spcPct val="20000"/>
              </a:spcBef>
            </a:pPr>
            <a:r>
              <a:rPr lang="zh-CN" altLang="en-US" sz="2400" b="1">
                <a:solidFill>
                  <a:srgbClr val="FF0000"/>
                </a:solidFill>
                <a:ea typeface="华文行楷" panose="02010800040101010101" pitchFamily="2" charset="-122"/>
              </a:rPr>
              <a:t>人类的飞翔梦</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plit orient="vert" dir="in"/>
  </p:transition>
</p:sld>
</file>

<file path=ppt/slides/slide3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1" name="矩形 180225"/>
          <p:cNvSpPr>
            <a:spLocks noChangeArrowheads="1"/>
          </p:cNvSpPr>
          <p:nvPr/>
        </p:nvSpPr>
        <p:spPr bwMode="auto">
          <a:xfrm>
            <a:off x="2514600" y="846139"/>
            <a:ext cx="7999306" cy="800219"/>
          </a:xfrm>
          <a:prstGeom prst="rect">
            <a:avLst/>
          </a:prstGeom>
          <a:noFill/>
          <a:ln w="12700">
            <a:noFill/>
            <a:miter lim="800000"/>
          </a:ln>
        </p:spPr>
        <p:txBody>
          <a:bodyPr wrap="none">
            <a:spAutoFit/>
          </a:bodyPr>
          <a:lstStyle/>
          <a:p>
            <a:r>
              <a:rPr lang="en-US" altLang="zh-CN" sz="3200" b="1">
                <a:solidFill>
                  <a:srgbClr val="006600"/>
                </a:solidFill>
                <a:latin typeface="Times New Roman" panose="02020603050405020304" pitchFamily="18" charset="0"/>
                <a:ea typeface="黑体" panose="02010609060101010101" pitchFamily="49" charset="-122"/>
              </a:rPr>
              <a:t>4.</a:t>
            </a:r>
            <a:r>
              <a:rPr lang="zh-CN" altLang="en-US" sz="3200" b="1">
                <a:solidFill>
                  <a:srgbClr val="006600"/>
                </a:solidFill>
                <a:latin typeface="Times New Roman" panose="02020603050405020304" pitchFamily="18" charset="0"/>
                <a:ea typeface="黑体" panose="02010609060101010101" pitchFamily="49" charset="-122"/>
              </a:rPr>
              <a:t>现实性和可能性辩证关系</a:t>
            </a:r>
            <a:r>
              <a:rPr lang="zh-CN" altLang="en-US" sz="2800" b="1">
                <a:solidFill>
                  <a:srgbClr val="006600"/>
                </a:solidFill>
                <a:latin typeface="Times New Roman" panose="02020603050405020304" pitchFamily="18" charset="0"/>
                <a:ea typeface="黑体" panose="02010609060101010101" pitchFamily="49" charset="-122"/>
              </a:rPr>
              <a:t>原理的方法论意义</a:t>
            </a:r>
            <a:r>
              <a:rPr lang="zh-CN" altLang="en-US" sz="2800" b="1">
                <a:latin typeface="Times New Roman" panose="02020603050405020304" pitchFamily="18" charset="0"/>
              </a:rPr>
              <a:t> </a:t>
            </a:r>
            <a:endParaRPr lang="zh-CN" altLang="en-US" sz="2400">
              <a:latin typeface="Times New Roman" panose="02020603050405020304" pitchFamily="18" charset="0"/>
              <a:ea typeface="ˎ̥"/>
              <a:cs typeface="ˎ̥"/>
            </a:endParaRPr>
          </a:p>
          <a:p>
            <a:r>
              <a:rPr lang="zh-CN" altLang="en-US" sz="1400">
                <a:latin typeface="Times New Roman" panose="02020603050405020304" pitchFamily="18" charset="0"/>
                <a:ea typeface="文鼎CS楷体"/>
                <a:cs typeface="文鼎CS楷体"/>
              </a:rPr>
              <a:t> </a:t>
            </a:r>
            <a:endParaRPr lang="zh-CN" altLang="en-US"/>
          </a:p>
        </p:txBody>
      </p:sp>
      <p:sp>
        <p:nvSpPr>
          <p:cNvPr id="358402" name="矩形 180226"/>
          <p:cNvSpPr>
            <a:spLocks noChangeArrowheads="1"/>
          </p:cNvSpPr>
          <p:nvPr/>
        </p:nvSpPr>
        <p:spPr bwMode="auto">
          <a:xfrm flipV="1">
            <a:off x="2514600" y="1600200"/>
            <a:ext cx="72390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58403" name="矩形 180227"/>
          <p:cNvSpPr>
            <a:spLocks noChangeArrowheads="1"/>
          </p:cNvSpPr>
          <p:nvPr/>
        </p:nvSpPr>
        <p:spPr bwMode="auto">
          <a:xfrm>
            <a:off x="2667000" y="1524000"/>
            <a:ext cx="6858000" cy="2287588"/>
          </a:xfrm>
          <a:prstGeom prst="rect">
            <a:avLst/>
          </a:prstGeom>
          <a:noFill/>
          <a:ln w="12700">
            <a:noFill/>
            <a:miter lim="800000"/>
          </a:ln>
        </p:spPr>
        <p:txBody>
          <a:bodyPr>
            <a:spAutoFit/>
          </a:bodyPr>
          <a:lstStyle/>
          <a:p>
            <a:pPr algn="just"/>
            <a:r>
              <a:rPr lang="zh-CN" altLang="en-US" sz="3200" b="1" dirty="0">
                <a:latin typeface="Times New Roman" panose="02020603050405020304" pitchFamily="18" charset="0"/>
                <a:ea typeface="ˎ̥"/>
                <a:cs typeface="ˎ̥"/>
              </a:rPr>
              <a:t>  </a:t>
            </a:r>
            <a:r>
              <a:rPr lang="zh-CN" altLang="en-US" sz="3200" b="1" dirty="0">
                <a:latin typeface="楷体" panose="02010609060101010101" pitchFamily="49" charset="-122"/>
                <a:ea typeface="楷体" panose="02010609060101010101" pitchFamily="49" charset="-122"/>
                <a:cs typeface="ˎ̥"/>
              </a:rPr>
              <a:t>（</a:t>
            </a:r>
            <a:r>
              <a:rPr lang="en-US" altLang="zh-CN" sz="3200" b="1" dirty="0">
                <a:latin typeface="楷体" panose="02010609060101010101" pitchFamily="49" charset="-122"/>
                <a:ea typeface="楷体" panose="02010609060101010101" pitchFamily="49" charset="-122"/>
                <a:cs typeface="ˎ̥"/>
              </a:rPr>
              <a:t>1</a:t>
            </a:r>
            <a:r>
              <a:rPr lang="zh-CN" altLang="en-US" sz="3200" b="1" dirty="0">
                <a:latin typeface="楷体" panose="02010609060101010101" pitchFamily="49" charset="-122"/>
                <a:ea typeface="楷体" panose="02010609060101010101" pitchFamily="49" charset="-122"/>
                <a:cs typeface="ˎ̥"/>
              </a:rPr>
              <a:t>） </a:t>
            </a:r>
            <a:r>
              <a:rPr lang="zh-CN" altLang="en-US" sz="2800" b="1" dirty="0">
                <a:latin typeface="楷体" panose="02010609060101010101" pitchFamily="49" charset="-122"/>
                <a:ea typeface="楷体" panose="02010609060101010101" pitchFamily="49" charset="-122"/>
                <a:cs typeface="楷体_GB2312"/>
              </a:rPr>
              <a:t>把握这一对范畴的方法论意义，就要求人们立足现实，展望未来，注意分析事物发展的各种可能。</a:t>
            </a:r>
            <a:endParaRPr lang="en-US" altLang="zh-CN" sz="2800" b="1" dirty="0">
              <a:latin typeface="楷体" panose="02010609060101010101" pitchFamily="49" charset="-122"/>
              <a:ea typeface="楷体" panose="02010609060101010101" pitchFamily="49" charset="-122"/>
              <a:cs typeface="楷体_GB2312"/>
            </a:endParaRPr>
          </a:p>
          <a:p>
            <a:pPr algn="just"/>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a:t>
            </a:r>
            <a:r>
              <a:rPr lang="zh-CN" altLang="en-US" sz="2800" b="1" dirty="0">
                <a:latin typeface="楷体" panose="02010609060101010101" pitchFamily="49" charset="-122"/>
                <a:ea typeface="楷体" panose="02010609060101010101" pitchFamily="49" charset="-122"/>
                <a:cs typeface="楷体_GB2312"/>
                <a:hlinkClick r:id="rId2" action="ppaction://hlinkpres?slideindex=1&amp;slidetitle="/>
              </a:rPr>
              <a:t>发挥主观能动性，做好应对不利情况的准备，争取实现好的可能</a:t>
            </a:r>
            <a:r>
              <a:rPr lang="zh-CN" altLang="en-US" sz="2800" b="1" dirty="0">
                <a:latin typeface="楷体" panose="02010609060101010101" pitchFamily="49" charset="-122"/>
                <a:ea typeface="楷体" panose="02010609060101010101" pitchFamily="49" charset="-122"/>
                <a:cs typeface="楷体_GB2312"/>
              </a:rPr>
              <a:t>。 </a:t>
            </a:r>
            <a:endParaRPr lang="zh-CN" altLang="en-US" sz="2800" dirty="0">
              <a:latin typeface="楷体" panose="02010609060101010101" pitchFamily="49" charset="-122"/>
              <a:ea typeface="楷体" panose="02010609060101010101" pitchFamily="49" charset="-122"/>
              <a:cs typeface="楷体_GB2312"/>
            </a:endParaRPr>
          </a:p>
        </p:txBody>
      </p:sp>
      <p:pic>
        <p:nvPicPr>
          <p:cNvPr id="180229" name="图片 180228" descr="D客机1"/>
          <p:cNvPicPr>
            <a:picLocks noChangeAspect="1"/>
          </p:cNvPicPr>
          <p:nvPr/>
        </p:nvPicPr>
        <p:blipFill>
          <a:blip r:embed="rId3"/>
          <a:srcRect t="1773" r="36507" b="3192"/>
          <a:stretch>
            <a:fillRect/>
          </a:stretch>
        </p:blipFill>
        <p:spPr bwMode="auto">
          <a:xfrm>
            <a:off x="5190808" y="4000183"/>
            <a:ext cx="2362200" cy="2743200"/>
          </a:xfrm>
          <a:prstGeom prst="rect">
            <a:avLst/>
          </a:prstGeom>
          <a:noFill/>
          <a:ln w="9525">
            <a:solidFill>
              <a:srgbClr val="0099CC"/>
            </a:solidFill>
            <a:miter lim="800000"/>
            <a:headEnd/>
            <a:tailEnd/>
          </a:ln>
        </p:spPr>
      </p:pic>
      <p:pic>
        <p:nvPicPr>
          <p:cNvPr id="180230" name="图片 180229" descr="海湾战２"/>
          <p:cNvPicPr>
            <a:picLocks noChangeAspect="1"/>
          </p:cNvPicPr>
          <p:nvPr/>
        </p:nvPicPr>
        <p:blipFill>
          <a:blip r:embed="rId4"/>
          <a:srcRect r="1544"/>
          <a:stretch>
            <a:fillRect/>
          </a:stretch>
        </p:blipFill>
        <p:spPr bwMode="auto">
          <a:xfrm>
            <a:off x="1921828" y="3887788"/>
            <a:ext cx="3048000" cy="2784475"/>
          </a:xfrm>
          <a:prstGeom prst="rect">
            <a:avLst/>
          </a:prstGeom>
          <a:noFill/>
          <a:ln w="9525">
            <a:solidFill>
              <a:srgbClr val="E5E5FF"/>
            </a:solidFill>
            <a:miter lim="800000"/>
            <a:headEnd/>
            <a:tailEnd/>
          </a:ln>
        </p:spPr>
      </p:pic>
      <p:pic>
        <p:nvPicPr>
          <p:cNvPr id="180231" name="图片 180230" descr="火山１"/>
          <p:cNvPicPr>
            <a:picLocks noChangeAspect="1"/>
          </p:cNvPicPr>
          <p:nvPr/>
        </p:nvPicPr>
        <p:blipFill>
          <a:blip r:embed="rId5"/>
          <a:srcRect l="50087" t="1572" r="2773" b="4126"/>
          <a:stretch>
            <a:fillRect/>
          </a:stretch>
        </p:blipFill>
        <p:spPr bwMode="auto">
          <a:xfrm>
            <a:off x="7773988" y="4076383"/>
            <a:ext cx="2590800" cy="2405380"/>
          </a:xfrm>
          <a:prstGeom prst="rect">
            <a:avLst/>
          </a:prstGeom>
          <a:noFill/>
          <a:ln w="9525">
            <a:solidFill>
              <a:srgbClr val="E5E5FF"/>
            </a:solidFill>
            <a:miter lim="800000"/>
            <a:headEnd/>
            <a:tailEnd/>
          </a:ln>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0230"/>
                                        </p:tgtEl>
                                        <p:attrNameLst>
                                          <p:attrName>style.visibility</p:attrName>
                                        </p:attrNameLst>
                                      </p:cBhvr>
                                      <p:to>
                                        <p:strVal val="visible"/>
                                      </p:to>
                                    </p:set>
                                    <p:anim calcmode="lin" valueType="num">
                                      <p:cBhvr additive="base">
                                        <p:cTn id="7" dur="500" fill="hold"/>
                                        <p:tgtEl>
                                          <p:spTgt spid="180230"/>
                                        </p:tgtEl>
                                        <p:attrNameLst>
                                          <p:attrName>ppt_x</p:attrName>
                                        </p:attrNameLst>
                                      </p:cBhvr>
                                      <p:tavLst>
                                        <p:tav tm="0">
                                          <p:val>
                                            <p:strVal val="0-#ppt_w/2"/>
                                          </p:val>
                                        </p:tav>
                                        <p:tav tm="100000">
                                          <p:val>
                                            <p:strVal val="#ppt_x"/>
                                          </p:val>
                                        </p:tav>
                                      </p:tavLst>
                                    </p:anim>
                                    <p:anim calcmode="lin" valueType="num">
                                      <p:cBhvr additive="base">
                                        <p:cTn id="8" dur="500" fill="hold"/>
                                        <p:tgtEl>
                                          <p:spTgt spid="1802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0231"/>
                                        </p:tgtEl>
                                        <p:attrNameLst>
                                          <p:attrName>style.visibility</p:attrName>
                                        </p:attrNameLst>
                                      </p:cBhvr>
                                      <p:to>
                                        <p:strVal val="visible"/>
                                      </p:to>
                                    </p:set>
                                    <p:anim calcmode="lin" valueType="num">
                                      <p:cBhvr additive="base">
                                        <p:cTn id="12" dur="500" fill="hold"/>
                                        <p:tgtEl>
                                          <p:spTgt spid="180231"/>
                                        </p:tgtEl>
                                        <p:attrNameLst>
                                          <p:attrName>ppt_x</p:attrName>
                                        </p:attrNameLst>
                                      </p:cBhvr>
                                      <p:tavLst>
                                        <p:tav tm="0">
                                          <p:val>
                                            <p:strVal val="0-#ppt_w/2"/>
                                          </p:val>
                                        </p:tav>
                                        <p:tav tm="100000">
                                          <p:val>
                                            <p:strVal val="#ppt_x"/>
                                          </p:val>
                                        </p:tav>
                                      </p:tavLst>
                                    </p:anim>
                                    <p:anim calcmode="lin" valueType="num">
                                      <p:cBhvr additive="base">
                                        <p:cTn id="13" dur="500" fill="hold"/>
                                        <p:tgtEl>
                                          <p:spTgt spid="1802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nodeType="afterEffect">
                                  <p:stCondLst>
                                    <p:cond delay="100"/>
                                  </p:stCondLst>
                                  <p:childTnLst>
                                    <p:set>
                                      <p:cBhvr>
                                        <p:cTn id="16" dur="1" fill="hold">
                                          <p:stCondLst>
                                            <p:cond delay="0"/>
                                          </p:stCondLst>
                                        </p:cTn>
                                        <p:tgtEl>
                                          <p:spTgt spid="180229"/>
                                        </p:tgtEl>
                                        <p:attrNameLst>
                                          <p:attrName>style.visibility</p:attrName>
                                        </p:attrNameLst>
                                      </p:cBhvr>
                                      <p:to>
                                        <p:strVal val="visible"/>
                                      </p:to>
                                    </p:set>
                                    <p:animEffect transition="in" filter="slide(fromLeft)">
                                      <p:cBhvr>
                                        <p:cTn id="17" dur="500"/>
                                        <p:tgtEl>
                                          <p:spTgt spid="180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5" name="矩形 181249"/>
          <p:cNvSpPr>
            <a:spLocks noChangeArrowheads="1"/>
          </p:cNvSpPr>
          <p:nvPr/>
        </p:nvSpPr>
        <p:spPr bwMode="auto">
          <a:xfrm flipV="1">
            <a:off x="3352800" y="1447800"/>
            <a:ext cx="2743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59426" name="矩形 181250"/>
          <p:cNvSpPr>
            <a:spLocks noChangeArrowheads="1"/>
          </p:cNvSpPr>
          <p:nvPr/>
        </p:nvSpPr>
        <p:spPr bwMode="auto">
          <a:xfrm>
            <a:off x="3352801" y="762000"/>
            <a:ext cx="3040063" cy="579438"/>
          </a:xfrm>
          <a:prstGeom prst="rect">
            <a:avLst/>
          </a:prstGeom>
          <a:noFill/>
          <a:ln w="12700">
            <a:noFill/>
            <a:miter lim="800000"/>
          </a:ln>
        </p:spPr>
        <p:txBody>
          <a:bodyPr wrap="none">
            <a:spAutoFit/>
          </a:bodyPr>
          <a:lstStyle/>
          <a:p>
            <a:r>
              <a:rPr lang="zh-CN" altLang="en-US" sz="3200" b="1">
                <a:solidFill>
                  <a:srgbClr val="006600"/>
                </a:solidFill>
                <a:latin typeface="黑体" panose="02010609060101010101" pitchFamily="49" charset="-122"/>
                <a:ea typeface="黑体" panose="02010609060101010101" pitchFamily="49" charset="-122"/>
              </a:rPr>
              <a:t>四、现象与本质</a:t>
            </a:r>
            <a:endParaRPr lang="zh-CN" altLang="en-US">
              <a:solidFill>
                <a:srgbClr val="006600"/>
              </a:solidFill>
              <a:latin typeface="黑体" panose="02010609060101010101" pitchFamily="49" charset="-122"/>
              <a:ea typeface="黑体" panose="02010609060101010101" pitchFamily="49" charset="-122"/>
            </a:endParaRPr>
          </a:p>
        </p:txBody>
      </p:sp>
      <p:sp>
        <p:nvSpPr>
          <p:cNvPr id="181252" name="文本框 181251"/>
          <p:cNvSpPr txBox="1">
            <a:spLocks noChangeArrowheads="1"/>
          </p:cNvSpPr>
          <p:nvPr/>
        </p:nvSpPr>
        <p:spPr bwMode="auto">
          <a:xfrm>
            <a:off x="6172200" y="1600200"/>
            <a:ext cx="3600450" cy="3244850"/>
          </a:xfrm>
          <a:prstGeom prst="rect">
            <a:avLst/>
          </a:prstGeom>
          <a:noFill/>
          <a:ln w="9525">
            <a:noFill/>
            <a:miter lim="800000"/>
          </a:ln>
        </p:spPr>
        <p:txBody>
          <a:bodyPr>
            <a:spAutoFit/>
          </a:bodyPr>
          <a:lstStyle/>
          <a:p>
            <a:pPr algn="ctr">
              <a:lnSpc>
                <a:spcPct val="110000"/>
              </a:lnSpc>
            </a:pPr>
            <a:r>
              <a:rPr lang="zh-CN" altLang="en-US" sz="3200" b="1" dirty="0">
                <a:latin typeface="方正大黑简体"/>
                <a:ea typeface="方正大黑简体"/>
                <a:cs typeface="方正大黑简体"/>
              </a:rPr>
              <a:t>题 西 林 壁 </a:t>
            </a:r>
            <a:endParaRPr lang="zh-CN" altLang="en-US" sz="2400" dirty="0">
              <a:latin typeface="Times New Roman" panose="02020603050405020304" pitchFamily="18" charset="0"/>
              <a:ea typeface="ˎ̥"/>
              <a:cs typeface="ˎ̥"/>
            </a:endParaRPr>
          </a:p>
          <a:p>
            <a:pPr algn="ctr">
              <a:lnSpc>
                <a:spcPct val="110000"/>
              </a:lnSpc>
            </a:pPr>
            <a:r>
              <a:rPr lang="zh-CN" altLang="en-US" sz="2800" b="1" dirty="0">
                <a:latin typeface="方正大黑简体"/>
                <a:ea typeface="方正大黑简体"/>
                <a:cs typeface="方正大黑简体"/>
              </a:rPr>
              <a:t>苏 轼 </a:t>
            </a:r>
            <a:endParaRPr lang="zh-CN" altLang="en-US" sz="2400" dirty="0">
              <a:latin typeface="Times New Roman" panose="02020603050405020304" pitchFamily="18" charset="0"/>
              <a:ea typeface="ˎ̥"/>
              <a:cs typeface="ˎ̥"/>
            </a:endParaRPr>
          </a:p>
          <a:p>
            <a:pPr algn="ctr">
              <a:lnSpc>
                <a:spcPct val="110000"/>
              </a:lnSpc>
            </a:pPr>
            <a:r>
              <a:rPr lang="zh-CN" altLang="en-US" sz="3200" b="1" dirty="0">
                <a:latin typeface="楷体" panose="02010609060101010101" pitchFamily="49" charset="-122"/>
                <a:ea typeface="楷体" panose="02010609060101010101" pitchFamily="49" charset="-122"/>
                <a:cs typeface="方正大黑简体"/>
              </a:rPr>
              <a:t>横看成岭侧成峰，远近高低各不同。不识庐山真面目，只缘身在此山中。</a:t>
            </a:r>
            <a:endParaRPr lang="zh-CN" altLang="en-US" dirty="0">
              <a:latin typeface="楷体" panose="02010609060101010101" pitchFamily="49" charset="-122"/>
              <a:ea typeface="楷体" panose="02010609060101010101" pitchFamily="49" charset="-122"/>
            </a:endParaRPr>
          </a:p>
        </p:txBody>
      </p:sp>
      <p:pic>
        <p:nvPicPr>
          <p:cNvPr id="181253" name="图片 181252" descr="苏轼头像1"/>
          <p:cNvPicPr>
            <a:picLocks noChangeAspect="1"/>
          </p:cNvPicPr>
          <p:nvPr/>
        </p:nvPicPr>
        <p:blipFill>
          <a:blip r:embed="rId2"/>
          <a:srcRect l="4347" t="2808" r="4347" b="14046"/>
          <a:stretch>
            <a:fillRect/>
          </a:stretch>
        </p:blipFill>
        <p:spPr bwMode="auto">
          <a:xfrm>
            <a:off x="3098800" y="2280443"/>
            <a:ext cx="2306320" cy="2564607"/>
          </a:xfrm>
          <a:prstGeom prst="rect">
            <a:avLst/>
          </a:prstGeom>
          <a:noFill/>
          <a:ln w="9525">
            <a:solidFill>
              <a:srgbClr val="FF33CC"/>
            </a:solidFill>
            <a:miter lim="800000"/>
            <a:headEnd/>
            <a:tailEnd/>
          </a:ln>
        </p:spPr>
      </p:pic>
      <p:sp>
        <p:nvSpPr>
          <p:cNvPr id="359430" name="文本框 181254"/>
          <p:cNvSpPr txBox="1">
            <a:spLocks noChangeArrowheads="1"/>
          </p:cNvSpPr>
          <p:nvPr/>
        </p:nvSpPr>
        <p:spPr bwMode="auto">
          <a:xfrm>
            <a:off x="2727325" y="3424238"/>
            <a:ext cx="1708150" cy="457200"/>
          </a:xfrm>
          <a:prstGeom prst="rect">
            <a:avLst/>
          </a:prstGeom>
          <a:noFill/>
          <a:ln w="9525">
            <a:noFill/>
            <a:miter lim="800000"/>
          </a:ln>
        </p:spPr>
        <p:txBody>
          <a:bodyPr wrap="none">
            <a:spAutoFit/>
          </a:bodyPr>
          <a:lstStyle/>
          <a:p>
            <a:pPr algn="just">
              <a:spcBef>
                <a:spcPct val="20000"/>
              </a:spcBef>
            </a:pPr>
            <a:r>
              <a:rPr lang="zh-CN" altLang="en-US" sz="2400" b="1">
                <a:solidFill>
                  <a:srgbClr val="FF0000"/>
                </a:solidFill>
                <a:ea typeface="华文行楷" panose="02010800040101010101" pitchFamily="2" charset="-122"/>
              </a:rPr>
              <a:t>庐山五老峰</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1253"/>
                                        </p:tgtEl>
                                        <p:attrNameLst>
                                          <p:attrName>style.visibility</p:attrName>
                                        </p:attrNameLst>
                                      </p:cBhvr>
                                      <p:to>
                                        <p:strVal val="visible"/>
                                      </p:to>
                                    </p:set>
                                    <p:anim calcmode="lin" valueType="num">
                                      <p:cBhvr additive="base">
                                        <p:cTn id="7" dur="500" fill="hold"/>
                                        <p:tgtEl>
                                          <p:spTgt spid="181253"/>
                                        </p:tgtEl>
                                        <p:attrNameLst>
                                          <p:attrName>ppt_x</p:attrName>
                                        </p:attrNameLst>
                                      </p:cBhvr>
                                      <p:tavLst>
                                        <p:tav tm="0">
                                          <p:val>
                                            <p:strVal val="0-#ppt_w/2"/>
                                          </p:val>
                                        </p:tav>
                                        <p:tav tm="100000">
                                          <p:val>
                                            <p:strVal val="#ppt_x"/>
                                          </p:val>
                                        </p:tav>
                                      </p:tavLst>
                                    </p:anim>
                                    <p:anim calcmode="lin" valueType="num">
                                      <p:cBhvr additive="base">
                                        <p:cTn id="8" dur="500" fill="hold"/>
                                        <p:tgtEl>
                                          <p:spTgt spid="1812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1252"/>
                                        </p:tgtEl>
                                        <p:attrNameLst>
                                          <p:attrName>style.visibility</p:attrName>
                                        </p:attrNameLst>
                                      </p:cBhvr>
                                      <p:to>
                                        <p:strVal val="visible"/>
                                      </p:to>
                                    </p:set>
                                    <p:anim calcmode="lin" valueType="num">
                                      <p:cBhvr additive="base">
                                        <p:cTn id="12" dur="500" fill="hold"/>
                                        <p:tgtEl>
                                          <p:spTgt spid="181252"/>
                                        </p:tgtEl>
                                        <p:attrNameLst>
                                          <p:attrName>ppt_x</p:attrName>
                                        </p:attrNameLst>
                                      </p:cBhvr>
                                      <p:tavLst>
                                        <p:tav tm="0">
                                          <p:val>
                                            <p:strVal val="1+#ppt_w/2"/>
                                          </p:val>
                                        </p:tav>
                                        <p:tav tm="100000">
                                          <p:val>
                                            <p:strVal val="#ppt_x"/>
                                          </p:val>
                                        </p:tav>
                                      </p:tavLst>
                                    </p:anim>
                                    <p:anim calcmode="lin" valueType="num">
                                      <p:cBhvr additive="base">
                                        <p:cTn id="13" dur="500" fill="hold"/>
                                        <p:tgtEl>
                                          <p:spTgt spid="181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74801" y="1123950"/>
            <a:ext cx="8534400" cy="5019675"/>
          </a:xfrm>
        </p:spPr>
        <p:txBody>
          <a:bodyPr>
            <a:normAutofit/>
          </a:bodyPr>
          <a:lstStyle/>
          <a:p>
            <a:r>
              <a:rPr lang="zh-CN" altLang="en-US" b="1" dirty="0">
                <a:solidFill>
                  <a:srgbClr val="FF0000"/>
                </a:solidFill>
              </a:rPr>
              <a:t>（</a:t>
            </a:r>
            <a:r>
              <a:rPr lang="zh-CN" altLang="en-US" sz="2800" b="1" dirty="0">
                <a:solidFill>
                  <a:srgbClr val="FF0000"/>
                </a:solidFill>
                <a:latin typeface="楷体" panose="02010609060101010101" pitchFamily="49" charset="-122"/>
                <a:ea typeface="楷体" panose="02010609060101010101" pitchFamily="49" charset="-122"/>
              </a:rPr>
              <a:t>一）本质和现象的区别</a:t>
            </a:r>
            <a:endParaRPr lang="en-US" altLang="zh-CN" sz="2800" b="1" dirty="0">
              <a:solidFill>
                <a:srgbClr val="FF0000"/>
              </a:solidFill>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本质是事物的根本性质和内部联系，现象是事物的表面特征和外部联系。</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现象可以依靠感官来把握，本质必须依靠理性思维来认识。</a:t>
            </a:r>
          </a:p>
          <a:p>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现象是个性，本质是共性。</a:t>
            </a:r>
          </a:p>
          <a:p>
            <a:r>
              <a:rPr lang="zh-CN" altLang="en-US" sz="2800" dirty="0">
                <a:latin typeface="楷体" panose="02010609060101010101" pitchFamily="49" charset="-122"/>
                <a:ea typeface="楷体" panose="02010609060101010101" pitchFamily="49" charset="-122"/>
              </a:rPr>
              <a:t>（假象的东西是本质的一个规定，本质的一个方面，本质的一个环节。</a:t>
            </a:r>
            <a:r>
              <a:rPr lang="en-US" altLang="zh-CN" sz="2800" dirty="0">
                <a:latin typeface="楷体" panose="02010609060101010101" pitchFamily="49" charset="-122"/>
                <a:ea typeface="楷体" panose="02010609060101010101" pitchFamily="49" charset="-122"/>
              </a:rPr>
              <a:t>)</a:t>
            </a:r>
          </a:p>
          <a:p>
            <a:r>
              <a:rPr lang="zh-CN" altLang="en-US" sz="2800" dirty="0">
                <a:latin typeface="楷体" panose="02010609060101010101" pitchFamily="49" charset="-122"/>
                <a:ea typeface="楷体" panose="02010609060101010101" pitchFamily="49" charset="-122"/>
              </a:rPr>
              <a:t>假象是从反面以歪曲的方式表现事物的本质。</a:t>
            </a:r>
          </a:p>
          <a:p>
            <a:endParaRPr lang="en-US" altLang="zh-CN" dirty="0"/>
          </a:p>
          <a:p>
            <a:endParaRPr lang="zh-CN" alt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矩形 183297"/>
          <p:cNvSpPr>
            <a:spLocks noChangeArrowheads="1"/>
          </p:cNvSpPr>
          <p:nvPr/>
        </p:nvSpPr>
        <p:spPr bwMode="auto">
          <a:xfrm>
            <a:off x="3429000" y="1524000"/>
            <a:ext cx="53340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83299" name="文本框 183298"/>
          <p:cNvSpPr txBox="1">
            <a:spLocks noChangeArrowheads="1"/>
          </p:cNvSpPr>
          <p:nvPr/>
        </p:nvSpPr>
        <p:spPr bwMode="auto">
          <a:xfrm>
            <a:off x="3276600" y="914400"/>
            <a:ext cx="5791200" cy="579438"/>
          </a:xfrm>
          <a:prstGeom prst="rect">
            <a:avLst/>
          </a:prstGeom>
          <a:noFill/>
          <a:ln w="9525">
            <a:noFill/>
            <a:miter lim="800000"/>
          </a:ln>
        </p:spPr>
        <p:txBody>
          <a:bodyPr>
            <a:spAutoFit/>
          </a:bodyPr>
          <a:lstStyle/>
          <a:p>
            <a:pPr>
              <a:spcBef>
                <a:spcPct val="50000"/>
              </a:spcBef>
            </a:pPr>
            <a:r>
              <a:rPr lang="en-US" altLang="zh-CN" sz="3200" b="1" dirty="0">
                <a:solidFill>
                  <a:srgbClr val="FF0000"/>
                </a:solidFill>
                <a:latin typeface="黑体" panose="02010609060101010101" pitchFamily="49" charset="-122"/>
                <a:ea typeface="黑体" panose="02010609060101010101" pitchFamily="49" charset="-122"/>
              </a:rPr>
              <a:t>2.</a:t>
            </a:r>
            <a:r>
              <a:rPr lang="zh-CN" altLang="en-US" sz="3200" b="1" dirty="0">
                <a:solidFill>
                  <a:srgbClr val="FF0000"/>
                </a:solidFill>
                <a:latin typeface="黑体" panose="02010609060101010101" pitchFamily="49" charset="-122"/>
                <a:ea typeface="黑体" panose="02010609060101010101" pitchFamily="49" charset="-122"/>
              </a:rPr>
              <a:t>现象与本质的联系</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183300" name="文本框 183299"/>
          <p:cNvSpPr txBox="1">
            <a:spLocks noChangeArrowheads="1"/>
          </p:cNvSpPr>
          <p:nvPr/>
        </p:nvSpPr>
        <p:spPr bwMode="auto">
          <a:xfrm>
            <a:off x="2667000" y="1752601"/>
            <a:ext cx="6858000" cy="1006475"/>
          </a:xfrm>
          <a:prstGeom prst="rect">
            <a:avLst/>
          </a:prstGeom>
          <a:noFill/>
          <a:ln w="9525">
            <a:noFill/>
            <a:miter lim="800000"/>
          </a:ln>
        </p:spPr>
        <p:txBody>
          <a:bodyPr>
            <a:spAutoFit/>
          </a:bodyPr>
          <a:lstStyle/>
          <a:p>
            <a:pPr>
              <a:spcBef>
                <a:spcPct val="50000"/>
              </a:spcBef>
            </a:pPr>
            <a:r>
              <a:rPr lang="zh-CN" altLang="en-US" sz="3200" b="1" dirty="0">
                <a:latin typeface="楷体" panose="02010609060101010101" pitchFamily="49" charset="-122"/>
                <a:ea typeface="楷体" panose="02010609060101010101" pitchFamily="49" charset="-122"/>
                <a:cs typeface="方正大黑简体"/>
              </a:rPr>
              <a:t> </a:t>
            </a:r>
            <a:r>
              <a:rPr lang="zh-CN" altLang="en-US" sz="2800" b="1" dirty="0">
                <a:latin typeface="楷体" panose="02010609060101010101" pitchFamily="49" charset="-122"/>
                <a:ea typeface="楷体" panose="02010609060101010101" pitchFamily="49" charset="-122"/>
                <a:cs typeface="楷体_GB2312"/>
              </a:rPr>
              <a:t>现象与本质相互联系不可分割。本质决定现象；现象表现本质。</a:t>
            </a:r>
          </a:p>
        </p:txBody>
      </p:sp>
      <p:sp>
        <p:nvSpPr>
          <p:cNvPr id="183301" name="文本框 183300"/>
          <p:cNvSpPr txBox="1"/>
          <p:nvPr/>
        </p:nvSpPr>
        <p:spPr>
          <a:xfrm>
            <a:off x="2743200" y="3429001"/>
            <a:ext cx="4343400" cy="466725"/>
          </a:xfrm>
          <a:prstGeom prst="rect">
            <a:avLst/>
          </a:prstGeom>
          <a:noFill/>
          <a:ln w="9525" cap="flat" cmpd="sng">
            <a:solidFill>
              <a:srgbClr val="FFFFFF"/>
            </a:solidFill>
            <a:prstDash val="solid"/>
            <a:miter/>
            <a:headEnd type="none" w="med" len="med"/>
            <a:tailEnd type="none" w="med" len="med"/>
          </a:ln>
        </p:spPr>
        <p:txBody>
          <a:bodyPr>
            <a:spAutoFit/>
          </a:bodyPr>
          <a:lstStyle/>
          <a:p>
            <a:pPr>
              <a:spcBef>
                <a:spcPct val="50000"/>
              </a:spcBef>
              <a:defRPr/>
            </a:pPr>
            <a:r>
              <a:rPr lang="zh-CN" altLang="en-US" sz="2400" b="1" dirty="0">
                <a:solidFill>
                  <a:srgbClr val="FFC44D"/>
                </a:solidFill>
                <a:effectLst>
                  <a:outerShdw blurRad="38100" dist="38100" dir="2700000">
                    <a:srgbClr val="C0C0C0"/>
                  </a:outerShdw>
                </a:effectLst>
                <a:latin typeface="方正大黑简体" pitchFamily="2" charset="-122"/>
                <a:ea typeface="方正大黑简体" pitchFamily="2" charset="-122"/>
              </a:rPr>
              <a:t>    </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3299"/>
                                        </p:tgtEl>
                                        <p:attrNameLst>
                                          <p:attrName>style.visibility</p:attrName>
                                        </p:attrNameLst>
                                      </p:cBhvr>
                                      <p:to>
                                        <p:strVal val="visible"/>
                                      </p:to>
                                    </p:set>
                                    <p:anim calcmode="lin" valueType="num">
                                      <p:cBhvr>
                                        <p:cTn id="7" dur="500" fill="hold"/>
                                        <p:tgtEl>
                                          <p:spTgt spid="183299"/>
                                        </p:tgtEl>
                                        <p:attrNameLst>
                                          <p:attrName>ppt_w</p:attrName>
                                        </p:attrNameLst>
                                      </p:cBhvr>
                                      <p:tavLst>
                                        <p:tav tm="0">
                                          <p:val>
                                            <p:fltVal val="0"/>
                                          </p:val>
                                        </p:tav>
                                        <p:tav tm="100000">
                                          <p:val>
                                            <p:strVal val="#ppt_w"/>
                                          </p:val>
                                        </p:tav>
                                      </p:tavLst>
                                    </p:anim>
                                    <p:anim calcmode="lin" valueType="num">
                                      <p:cBhvr>
                                        <p:cTn id="8" dur="500" fill="hold"/>
                                        <p:tgtEl>
                                          <p:spTgt spid="18329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3300"/>
                                        </p:tgtEl>
                                        <p:attrNameLst>
                                          <p:attrName>style.visibility</p:attrName>
                                        </p:attrNameLst>
                                      </p:cBhvr>
                                      <p:to>
                                        <p:strVal val="visible"/>
                                      </p:to>
                                    </p:set>
                                    <p:anim calcmode="lin" valueType="num">
                                      <p:cBhvr additive="base">
                                        <p:cTn id="12" dur="500" fill="hold"/>
                                        <p:tgtEl>
                                          <p:spTgt spid="183300"/>
                                        </p:tgtEl>
                                        <p:attrNameLst>
                                          <p:attrName>ppt_x</p:attrName>
                                        </p:attrNameLst>
                                      </p:cBhvr>
                                      <p:tavLst>
                                        <p:tav tm="0">
                                          <p:val>
                                            <p:strVal val="0-#ppt_w/2"/>
                                          </p:val>
                                        </p:tav>
                                        <p:tav tm="100000">
                                          <p:val>
                                            <p:strVal val="#ppt_x"/>
                                          </p:val>
                                        </p:tav>
                                      </p:tavLst>
                                    </p:anim>
                                    <p:anim calcmode="lin" valueType="num">
                                      <p:cBhvr additive="base">
                                        <p:cTn id="13" dur="500" fill="hold"/>
                                        <p:tgtEl>
                                          <p:spTgt spid="18330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183301"/>
                                        </p:tgtEl>
                                        <p:attrNameLst>
                                          <p:attrName>style.visibility</p:attrName>
                                        </p:attrNameLst>
                                      </p:cBhvr>
                                      <p:to>
                                        <p:strVal val="visible"/>
                                      </p:to>
                                    </p:set>
                                    <p:anim calcmode="lin" valueType="num">
                                      <p:cBhvr>
                                        <p:cTn id="17" dur="500" fill="hold"/>
                                        <p:tgtEl>
                                          <p:spTgt spid="183301"/>
                                        </p:tgtEl>
                                        <p:attrNameLst>
                                          <p:attrName>ppt_w</p:attrName>
                                        </p:attrNameLst>
                                      </p:cBhvr>
                                      <p:tavLst>
                                        <p:tav tm="0">
                                          <p:val>
                                            <p:fltVal val="0"/>
                                          </p:val>
                                        </p:tav>
                                        <p:tav tm="100000">
                                          <p:val>
                                            <p:strVal val="#ppt_w"/>
                                          </p:val>
                                        </p:tav>
                                      </p:tavLst>
                                    </p:anim>
                                    <p:anim calcmode="lin" valueType="num">
                                      <p:cBhvr>
                                        <p:cTn id="18" dur="500" fill="hold"/>
                                        <p:tgtEl>
                                          <p:spTgt spid="183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p:bldP spid="183300" grpId="0"/>
      <p:bldP spid="183301" grpId="0" bldLvl="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1" name="矩形 184321"/>
          <p:cNvSpPr>
            <a:spLocks noChangeArrowheads="1"/>
          </p:cNvSpPr>
          <p:nvPr/>
        </p:nvSpPr>
        <p:spPr bwMode="auto">
          <a:xfrm flipV="1">
            <a:off x="3276600" y="1524000"/>
            <a:ext cx="60198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63522" name="矩形 184322"/>
          <p:cNvSpPr>
            <a:spLocks noChangeArrowheads="1"/>
          </p:cNvSpPr>
          <p:nvPr/>
        </p:nvSpPr>
        <p:spPr bwMode="auto">
          <a:xfrm>
            <a:off x="2667000" y="1676400"/>
            <a:ext cx="6858000" cy="2654300"/>
          </a:xfrm>
          <a:prstGeom prst="rect">
            <a:avLst/>
          </a:prstGeom>
          <a:noFill/>
          <a:ln w="12700">
            <a:noFill/>
            <a:miter lim="800000"/>
          </a:ln>
        </p:spPr>
        <p:txBody>
          <a:bodyPr>
            <a:spAutoFit/>
          </a:bodyPr>
          <a:lstStyle/>
          <a:p>
            <a:pPr algn="just"/>
            <a:r>
              <a:rPr lang="zh-CN" altLang="en-US" sz="2800" b="1" dirty="0">
                <a:latin typeface="Times New Roman" panose="02020603050405020304" pitchFamily="18" charset="0"/>
                <a:ea typeface="ˎ̥"/>
                <a:cs typeface="ˎ̥"/>
              </a:rPr>
              <a:t> </a:t>
            </a:r>
            <a:r>
              <a:rPr lang="zh-CN" altLang="en-US" sz="2800" dirty="0">
                <a:latin typeface="楷体" panose="02010609060101010101" pitchFamily="49" charset="-122"/>
                <a:ea typeface="楷体" panose="02010609060101010101" pitchFamily="49" charset="-122"/>
                <a:cs typeface="ˎ̥"/>
              </a:rPr>
              <a:t>（</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）现象与本质的对立又统一关系</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说明科学研究的必要性和可能性</a:t>
            </a:r>
          </a:p>
          <a:p>
            <a:pPr algn="just"/>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）认识的任务在于透过现象抓本质。</a:t>
            </a:r>
          </a:p>
          <a:p>
            <a:pPr algn="just"/>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）要掌握本质，就必须在实践基础上，通过调查研究掌握丰富的客观的现象材料，然后对它们进行科学的分析。</a:t>
            </a:r>
            <a:endParaRPr lang="zh-CN" altLang="en-US" dirty="0">
              <a:latin typeface="楷体" panose="02010609060101010101" pitchFamily="49" charset="-122"/>
              <a:ea typeface="楷体" panose="02010609060101010101" pitchFamily="49" charset="-122"/>
              <a:cs typeface="楷体_GB2312"/>
            </a:endParaRPr>
          </a:p>
        </p:txBody>
      </p:sp>
      <p:sp>
        <p:nvSpPr>
          <p:cNvPr id="184324" name="文本框 184323"/>
          <p:cNvSpPr txBox="1">
            <a:spLocks noChangeArrowheads="1"/>
          </p:cNvSpPr>
          <p:nvPr/>
        </p:nvSpPr>
        <p:spPr bwMode="auto">
          <a:xfrm>
            <a:off x="2225040" y="914401"/>
            <a:ext cx="7376160" cy="519113"/>
          </a:xfrm>
          <a:prstGeom prst="rect">
            <a:avLst/>
          </a:prstGeom>
          <a:noFill/>
          <a:ln w="9525">
            <a:noFill/>
            <a:miter lim="800000"/>
          </a:ln>
        </p:spPr>
        <p:txBody>
          <a:bodyPr wrap="square">
            <a:spAutoFit/>
          </a:bodyPr>
          <a:lstStyle/>
          <a:p>
            <a:pPr>
              <a:spcBef>
                <a:spcPct val="50000"/>
              </a:spcBef>
            </a:pPr>
            <a:r>
              <a:rPr lang="en-US" altLang="zh-CN" sz="2800" b="1" dirty="0">
                <a:solidFill>
                  <a:srgbClr val="FF0000"/>
                </a:solidFill>
                <a:latin typeface="Times New Roman" panose="02020603050405020304" pitchFamily="18" charset="0"/>
                <a:ea typeface="黑体" panose="02010609060101010101" pitchFamily="49" charset="-122"/>
              </a:rPr>
              <a:t>3.</a:t>
            </a:r>
            <a:r>
              <a:rPr lang="zh-CN" altLang="en-US" sz="2800" b="1" dirty="0">
                <a:solidFill>
                  <a:srgbClr val="FF0000"/>
                </a:solidFill>
                <a:latin typeface="Times New Roman" panose="02020603050405020304" pitchFamily="18" charset="0"/>
                <a:ea typeface="黑体" panose="02010609060101010101" pitchFamily="49" charset="-122"/>
              </a:rPr>
              <a:t>现象与本质辩证关系原理的方法论意义</a:t>
            </a:r>
            <a:endParaRPr lang="zh-CN" altLang="en-US" dirty="0">
              <a:solidFill>
                <a:srgbClr val="FF0000"/>
              </a:solidFill>
              <a:ea typeface="黑体" panose="02010609060101010101" pitchFamily="49" charset="-122"/>
            </a:endParaRPr>
          </a:p>
        </p:txBody>
      </p:sp>
      <p:pic>
        <p:nvPicPr>
          <p:cNvPr id="184325" name="图片 184324" descr="漫画：苹果落地2"/>
          <p:cNvPicPr>
            <a:picLocks noChangeAspect="1"/>
          </p:cNvPicPr>
          <p:nvPr/>
        </p:nvPicPr>
        <p:blipFill>
          <a:blip r:embed="rId2"/>
          <a:srcRect l="5382" t="5316" r="6726" b="6976"/>
          <a:stretch>
            <a:fillRect/>
          </a:stretch>
        </p:blipFill>
        <p:spPr bwMode="auto">
          <a:xfrm>
            <a:off x="2895600" y="4608513"/>
            <a:ext cx="2665413" cy="1981200"/>
          </a:xfrm>
          <a:prstGeom prst="rect">
            <a:avLst/>
          </a:prstGeom>
          <a:noFill/>
          <a:ln w="9525">
            <a:solidFill>
              <a:srgbClr val="E5E5FF"/>
            </a:solidFill>
            <a:miter lim="800000"/>
            <a:headEnd/>
            <a:tailEnd/>
          </a:ln>
        </p:spPr>
      </p:pic>
      <p:sp>
        <p:nvSpPr>
          <p:cNvPr id="184326" name="文本框 184325"/>
          <p:cNvSpPr txBox="1"/>
          <p:nvPr/>
        </p:nvSpPr>
        <p:spPr>
          <a:xfrm>
            <a:off x="5486400" y="4724401"/>
            <a:ext cx="3810000" cy="1749425"/>
          </a:xfrm>
          <a:prstGeom prst="rect">
            <a:avLst/>
          </a:prstGeom>
          <a:noFill/>
          <a:ln w="9525" cap="flat" cmpd="sng">
            <a:solidFill>
              <a:srgbClr val="FFFFFF"/>
            </a:solidFill>
            <a:prstDash val="solid"/>
            <a:miter/>
            <a:headEnd type="none" w="med" len="med"/>
            <a:tailEnd type="none" w="med" len="med"/>
          </a:ln>
        </p:spPr>
        <p:txBody>
          <a:bodyPr>
            <a:spAutoFit/>
          </a:bodyPr>
          <a:lstStyle/>
          <a:p>
            <a:pPr>
              <a:spcBef>
                <a:spcPct val="50000"/>
              </a:spcBef>
              <a:defRPr/>
            </a:pPr>
            <a:r>
              <a:rPr lang="zh-CN" altLang="en-US" sz="2400" b="1" dirty="0">
                <a:solidFill>
                  <a:srgbClr val="FF6600"/>
                </a:solidFill>
                <a:latin typeface="Times New Roman" panose="02020603050405020304" pitchFamily="18" charset="0"/>
                <a:ea typeface="黑体" panose="02010609060101010101" pitchFamily="49" charset="-122"/>
              </a:rPr>
              <a:t>案例：</a:t>
            </a:r>
            <a:r>
              <a:rPr lang="zh-CN" altLang="en-US" sz="2400" b="1" dirty="0">
                <a:latin typeface="Times New Roman" panose="02020603050405020304" pitchFamily="18" charset="0"/>
                <a:ea typeface="黑体" panose="02010609060101010101" pitchFamily="49" charset="-122"/>
              </a:rPr>
              <a:t>    </a:t>
            </a:r>
          </a:p>
          <a:p>
            <a:pPr>
              <a:spcBef>
                <a:spcPct val="50000"/>
              </a:spcBef>
              <a:defRPr/>
            </a:pPr>
            <a:r>
              <a:rPr lang="zh-CN" altLang="en-US" sz="2400" b="1" dirty="0">
                <a:latin typeface="Times New Roman" panose="02020603050405020304" pitchFamily="18" charset="0"/>
                <a:ea typeface="黑体" panose="02010609060101010101" pitchFamily="49" charset="-122"/>
              </a:rPr>
              <a:t> </a:t>
            </a:r>
            <a:r>
              <a:rPr lang="zh-CN" altLang="en-US" sz="2800" b="1" dirty="0">
                <a:latin typeface="Times New Roman" panose="02020603050405020304" pitchFamily="18" charset="0"/>
                <a:ea typeface="楷体_GB2312" pitchFamily="49" charset="-122"/>
              </a:rPr>
              <a:t>苹果落地</a:t>
            </a:r>
            <a:r>
              <a:rPr lang="zh-CN" altLang="en-US" sz="2800" b="1" dirty="0">
                <a:effectLst>
                  <a:outerShdw blurRad="38100" dist="38100" dir="2700000">
                    <a:srgbClr val="C0C0C0"/>
                  </a:outerShdw>
                </a:effectLst>
                <a:latin typeface="方正大黑简体" pitchFamily="2" charset="-122"/>
                <a:ea typeface="楷体_GB2312" pitchFamily="49" charset="-122"/>
              </a:rPr>
              <a:t>是现象，</a:t>
            </a:r>
          </a:p>
          <a:p>
            <a:pPr>
              <a:spcBef>
                <a:spcPct val="50000"/>
              </a:spcBef>
              <a:defRPr/>
            </a:pPr>
            <a:r>
              <a:rPr lang="zh-CN" altLang="en-US" sz="2800" b="1" dirty="0">
                <a:effectLst>
                  <a:outerShdw blurRad="38100" dist="38100" dir="2700000">
                    <a:srgbClr val="C0C0C0"/>
                  </a:outerShdw>
                </a:effectLst>
                <a:latin typeface="方正大黑简体" pitchFamily="2" charset="-122"/>
                <a:ea typeface="楷体_GB2312" pitchFamily="49" charset="-122"/>
              </a:rPr>
              <a:t>引力相互作用是本质。</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4324"/>
                                        </p:tgtEl>
                                        <p:attrNameLst>
                                          <p:attrName>style.visibility</p:attrName>
                                        </p:attrNameLst>
                                      </p:cBhvr>
                                      <p:to>
                                        <p:strVal val="visible"/>
                                      </p:to>
                                    </p:set>
                                    <p:anim calcmode="lin" valueType="num">
                                      <p:cBhvr>
                                        <p:cTn id="7" dur="500" fill="hold"/>
                                        <p:tgtEl>
                                          <p:spTgt spid="184324"/>
                                        </p:tgtEl>
                                        <p:attrNameLst>
                                          <p:attrName>ppt_w</p:attrName>
                                        </p:attrNameLst>
                                      </p:cBhvr>
                                      <p:tavLst>
                                        <p:tav tm="0">
                                          <p:val>
                                            <p:fltVal val="0"/>
                                          </p:val>
                                        </p:tav>
                                        <p:tav tm="100000">
                                          <p:val>
                                            <p:strVal val="#ppt_w"/>
                                          </p:val>
                                        </p:tav>
                                      </p:tavLst>
                                    </p:anim>
                                    <p:anim calcmode="lin" valueType="num">
                                      <p:cBhvr>
                                        <p:cTn id="8" dur="500" fill="hold"/>
                                        <p:tgtEl>
                                          <p:spTgt spid="1843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100"/>
                                  </p:stCondLst>
                                  <p:childTnLst>
                                    <p:set>
                                      <p:cBhvr>
                                        <p:cTn id="11" dur="1" fill="hold">
                                          <p:stCondLst>
                                            <p:cond delay="0"/>
                                          </p:stCondLst>
                                        </p:cTn>
                                        <p:tgtEl>
                                          <p:spTgt spid="184325"/>
                                        </p:tgtEl>
                                        <p:attrNameLst>
                                          <p:attrName>style.visibility</p:attrName>
                                        </p:attrNameLst>
                                      </p:cBhvr>
                                      <p:to>
                                        <p:strVal val="visible"/>
                                      </p:to>
                                    </p:set>
                                    <p:animEffect transition="in" filter="slide(fromLeft)">
                                      <p:cBhvr>
                                        <p:cTn id="12" dur="500"/>
                                        <p:tgtEl>
                                          <p:spTgt spid="184325"/>
                                        </p:tgtEl>
                                      </p:cBhvr>
                                    </p:animEffect>
                                  </p:childTnLst>
                                </p:cTn>
                              </p:par>
                            </p:childTnLst>
                          </p:cTn>
                        </p:par>
                        <p:par>
                          <p:cTn id="13" fill="hold">
                            <p:stCondLst>
                              <p:cond delay="1100"/>
                            </p:stCondLst>
                            <p:childTnLst>
                              <p:par>
                                <p:cTn id="14" presetID="2" presetClass="entr" presetSubtype="2" fill="hold" grpId="0" nodeType="afterEffect">
                                  <p:stCondLst>
                                    <p:cond delay="0"/>
                                  </p:stCondLst>
                                  <p:childTnLst>
                                    <p:set>
                                      <p:cBhvr>
                                        <p:cTn id="15" dur="1" fill="hold">
                                          <p:stCondLst>
                                            <p:cond delay="0"/>
                                          </p:stCondLst>
                                        </p:cTn>
                                        <p:tgtEl>
                                          <p:spTgt spid="184326"/>
                                        </p:tgtEl>
                                        <p:attrNameLst>
                                          <p:attrName>style.visibility</p:attrName>
                                        </p:attrNameLst>
                                      </p:cBhvr>
                                      <p:to>
                                        <p:strVal val="visible"/>
                                      </p:to>
                                    </p:set>
                                    <p:anim calcmode="lin" valueType="num">
                                      <p:cBhvr additive="base">
                                        <p:cTn id="16" dur="500" fill="hold"/>
                                        <p:tgtEl>
                                          <p:spTgt spid="184326"/>
                                        </p:tgtEl>
                                        <p:attrNameLst>
                                          <p:attrName>ppt_x</p:attrName>
                                        </p:attrNameLst>
                                      </p:cBhvr>
                                      <p:tavLst>
                                        <p:tav tm="0">
                                          <p:val>
                                            <p:strVal val="1+#ppt_w/2"/>
                                          </p:val>
                                        </p:tav>
                                        <p:tav tm="100000">
                                          <p:val>
                                            <p:strVal val="#ppt_x"/>
                                          </p:val>
                                        </p:tav>
                                      </p:tavLst>
                                    </p:anim>
                                    <p:anim calcmode="lin" valueType="num">
                                      <p:cBhvr additive="base">
                                        <p:cTn id="17" dur="500" fill="hold"/>
                                        <p:tgtEl>
                                          <p:spTgt spid="1843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4" grpId="0"/>
      <p:bldP spid="184326" grpId="0" bldLvl="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4545" name="矩形 185345"/>
          <p:cNvSpPr>
            <a:spLocks noChangeArrowheads="1"/>
          </p:cNvSpPr>
          <p:nvPr/>
        </p:nvSpPr>
        <p:spPr bwMode="auto">
          <a:xfrm>
            <a:off x="3505200" y="1447800"/>
            <a:ext cx="30480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64546" name="矩形 185346"/>
          <p:cNvSpPr>
            <a:spLocks noChangeArrowheads="1"/>
          </p:cNvSpPr>
          <p:nvPr/>
        </p:nvSpPr>
        <p:spPr bwMode="auto">
          <a:xfrm>
            <a:off x="3352801" y="785813"/>
            <a:ext cx="3395663" cy="641350"/>
          </a:xfrm>
          <a:prstGeom prst="rect">
            <a:avLst/>
          </a:prstGeom>
          <a:noFill/>
          <a:ln w="12700">
            <a:noFill/>
            <a:miter lim="800000"/>
          </a:ln>
        </p:spPr>
        <p:txBody>
          <a:bodyPr wrap="none">
            <a:spAutoFit/>
          </a:bodyPr>
          <a:lstStyle/>
          <a:p>
            <a:pPr>
              <a:spcBef>
                <a:spcPct val="50000"/>
              </a:spcBef>
            </a:pPr>
            <a:r>
              <a:rPr lang="zh-CN" altLang="en-US" sz="3600" b="1">
                <a:solidFill>
                  <a:srgbClr val="006600"/>
                </a:solidFill>
                <a:latin typeface="黑体" panose="02010609060101010101" pitchFamily="49" charset="-122"/>
                <a:ea typeface="黑体" panose="02010609060101010101" pitchFamily="49" charset="-122"/>
              </a:rPr>
              <a:t>五、内容和形式</a:t>
            </a:r>
            <a:endParaRPr lang="zh-CN" altLang="en-US" sz="3600">
              <a:solidFill>
                <a:srgbClr val="006600"/>
              </a:solidFill>
              <a:latin typeface="黑体" panose="02010609060101010101" pitchFamily="49" charset="-122"/>
              <a:ea typeface="黑体" panose="02010609060101010101" pitchFamily="49" charset="-122"/>
            </a:endParaRPr>
          </a:p>
        </p:txBody>
      </p:sp>
      <p:sp>
        <p:nvSpPr>
          <p:cNvPr id="185348" name="文本框 185347"/>
          <p:cNvSpPr txBox="1">
            <a:spLocks noChangeArrowheads="1"/>
          </p:cNvSpPr>
          <p:nvPr/>
        </p:nvSpPr>
        <p:spPr bwMode="auto">
          <a:xfrm>
            <a:off x="2479040" y="1752601"/>
            <a:ext cx="7518400" cy="1998047"/>
          </a:xfrm>
          <a:prstGeom prst="rect">
            <a:avLst/>
          </a:prstGeom>
          <a:noFill/>
          <a:ln w="9525">
            <a:noFill/>
            <a:miter lim="800000"/>
          </a:ln>
        </p:spPr>
        <p:txBody>
          <a:bodyPr wrap="square">
            <a:spAutoFit/>
          </a:bodyPr>
          <a:lstStyle/>
          <a:p>
            <a:pPr>
              <a:lnSpc>
                <a:spcPct val="110000"/>
              </a:lnSpc>
            </a:pPr>
            <a:r>
              <a:rPr lang="zh-CN" altLang="en-US" sz="3200" b="1" dirty="0">
                <a:latin typeface="方正琥珀简体"/>
                <a:ea typeface="方正琥珀简体"/>
                <a:cs typeface="方正琥珀简体"/>
              </a:rPr>
              <a:t>  </a:t>
            </a:r>
            <a:r>
              <a:rPr lang="en-US" altLang="zh-CN" sz="2800" b="1" dirty="0">
                <a:solidFill>
                  <a:srgbClr val="FF0000"/>
                </a:solidFill>
                <a:latin typeface="楷体" panose="02010609060101010101" pitchFamily="49" charset="-122"/>
                <a:ea typeface="楷体" panose="02010609060101010101" pitchFamily="49" charset="-122"/>
                <a:cs typeface="方正琥珀简体"/>
              </a:rPr>
              <a:t>1.</a:t>
            </a:r>
            <a:r>
              <a:rPr lang="zh-CN" altLang="en-US" sz="2800" b="1" dirty="0">
                <a:solidFill>
                  <a:srgbClr val="FF0000"/>
                </a:solidFill>
                <a:latin typeface="楷体" panose="02010609060101010101" pitchFamily="49" charset="-122"/>
                <a:ea typeface="楷体" panose="02010609060101010101" pitchFamily="49" charset="-122"/>
                <a:cs typeface="方正琥珀简体"/>
              </a:rPr>
              <a:t>含义</a:t>
            </a:r>
            <a:endParaRPr lang="en-US" altLang="zh-CN" sz="2800" b="1" dirty="0">
              <a:solidFill>
                <a:srgbClr val="FF0000"/>
              </a:solidFill>
              <a:latin typeface="楷体" panose="02010609060101010101" pitchFamily="49" charset="-122"/>
              <a:ea typeface="楷体" panose="02010609060101010101" pitchFamily="49" charset="-122"/>
              <a:cs typeface="方正琥珀简体"/>
            </a:endParaRPr>
          </a:p>
          <a:p>
            <a:pPr>
              <a:lnSpc>
                <a:spcPct val="110000"/>
              </a:lnSpc>
            </a:pPr>
            <a:r>
              <a:rPr lang="zh-CN" altLang="en-US" sz="2800" b="1" dirty="0">
                <a:latin typeface="楷体" panose="02010609060101010101" pitchFamily="49" charset="-122"/>
                <a:ea typeface="楷体" panose="02010609060101010101" pitchFamily="49" charset="-122"/>
                <a:cs typeface="楷体_GB2312"/>
              </a:rPr>
              <a:t> 内容是指构成事物的一切内在要素的总和。</a:t>
            </a:r>
            <a:endParaRPr lang="en-US" altLang="zh-CN" sz="2800" b="1" dirty="0">
              <a:latin typeface="楷体" panose="02010609060101010101" pitchFamily="49" charset="-122"/>
              <a:ea typeface="楷体" panose="02010609060101010101" pitchFamily="49" charset="-122"/>
              <a:cs typeface="楷体_GB2312"/>
            </a:endParaRPr>
          </a:p>
          <a:p>
            <a:pPr>
              <a:lnSpc>
                <a:spcPct val="110000"/>
              </a:lnSpc>
            </a:pPr>
            <a:r>
              <a:rPr lang="zh-CN" altLang="en-US" sz="2800" b="1" dirty="0">
                <a:latin typeface="楷体" panose="02010609060101010101" pitchFamily="49" charset="-122"/>
                <a:ea typeface="楷体" panose="02010609060101010101" pitchFamily="49" charset="-122"/>
                <a:cs typeface="楷体_GB2312"/>
              </a:rPr>
              <a:t> 形式是指把内容诸要素统一起来的结构和表现内容的方式。</a:t>
            </a:r>
            <a:endParaRPr lang="zh-CN" altLang="en-US" sz="2800" dirty="0">
              <a:latin typeface="楷体" panose="02010609060101010101" pitchFamily="49" charset="-122"/>
              <a:ea typeface="楷体" panose="02010609060101010101" pitchFamily="49" charset="-12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5348"/>
                                        </p:tgtEl>
                                        <p:attrNameLst>
                                          <p:attrName>style.visibility</p:attrName>
                                        </p:attrNameLst>
                                      </p:cBhvr>
                                      <p:to>
                                        <p:strVal val="visible"/>
                                      </p:to>
                                    </p:set>
                                    <p:anim calcmode="lin" valueType="num">
                                      <p:cBhvr additive="base">
                                        <p:cTn id="7" dur="500" fill="hold"/>
                                        <p:tgtEl>
                                          <p:spTgt spid="185348"/>
                                        </p:tgtEl>
                                        <p:attrNameLst>
                                          <p:attrName>ppt_x</p:attrName>
                                        </p:attrNameLst>
                                      </p:cBhvr>
                                      <p:tavLst>
                                        <p:tav tm="0">
                                          <p:val>
                                            <p:strVal val="0-#ppt_w/2"/>
                                          </p:val>
                                        </p:tav>
                                        <p:tav tm="100000">
                                          <p:val>
                                            <p:strVal val="#ppt_x"/>
                                          </p:val>
                                        </p:tav>
                                      </p:tavLst>
                                    </p:anim>
                                    <p:anim calcmode="lin" valueType="num">
                                      <p:cBhvr additive="base">
                                        <p:cTn id="8" dur="500" fill="hold"/>
                                        <p:tgtEl>
                                          <p:spTgt spid="185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内容占位符 2"/>
          <p:cNvSpPr>
            <a:spLocks noGrp="1"/>
          </p:cNvSpPr>
          <p:nvPr>
            <p:ph idx="4294967295"/>
          </p:nvPr>
        </p:nvSpPr>
        <p:spPr>
          <a:xfrm>
            <a:off x="2702560" y="1123950"/>
            <a:ext cx="6604000" cy="5019675"/>
          </a:xfrm>
        </p:spPr>
        <p:txBody>
          <a:bodyPr>
            <a:normAutofit fontScale="92500" lnSpcReduction="10000"/>
          </a:bodyPr>
          <a:lstStyle/>
          <a:p>
            <a:pPr eaLnBrk="1" hangingPunct="1"/>
            <a:r>
              <a:rPr lang="zh-CN" altLang="en-US" sz="2800" b="1" dirty="0">
                <a:latin typeface="华文宋体" panose="02010600040101010101" pitchFamily="2" charset="-122"/>
                <a:ea typeface="华文宋体" panose="02010600040101010101" pitchFamily="2" charset="-122"/>
                <a:sym typeface="宋体" panose="02010600030101010101" pitchFamily="2" charset="-122"/>
              </a:rPr>
              <a:t>1844年，马克思写作了《1844年经济学哲学手稿》提出异化劳动理论：</a:t>
            </a:r>
            <a:endParaRPr lang="en-US" altLang="zh-CN" sz="2800" b="1" dirty="0">
              <a:latin typeface="华文宋体" panose="02010600040101010101" pitchFamily="2" charset="-122"/>
              <a:ea typeface="华文宋体" panose="02010600040101010101" pitchFamily="2" charset="-122"/>
              <a:sym typeface="宋体" panose="02010600030101010101" pitchFamily="2" charset="-122"/>
            </a:endParaRPr>
          </a:p>
          <a:p>
            <a:endParaRPr lang="en-US" altLang="zh-CN" sz="2800" b="1" dirty="0">
              <a:latin typeface="楷体" panose="02010609060101010101" pitchFamily="49" charset="-122"/>
              <a:ea typeface="楷体" panose="02010609060101010101" pitchFamily="49" charset="-122"/>
              <a:sym typeface="宋体" panose="02010600030101010101" pitchFamily="2" charset="-122"/>
            </a:endParaRPr>
          </a:p>
          <a:p>
            <a:r>
              <a:rPr lang="zh-CN" altLang="en-US" sz="2800" b="1" dirty="0">
                <a:latin typeface="楷体" panose="02010609060101010101" pitchFamily="49" charset="-122"/>
                <a:ea typeface="楷体" panose="02010609060101010101" pitchFamily="49" charset="-122"/>
                <a:sym typeface="宋体" panose="02010600030101010101" pitchFamily="2" charset="-122"/>
              </a:rPr>
              <a:t>词源：</a:t>
            </a:r>
            <a:r>
              <a:rPr lang="en-US" altLang="zh-CN" sz="2800" b="1" dirty="0">
                <a:latin typeface="楷体" panose="02010609060101010101" pitchFamily="49" charset="-122"/>
                <a:ea typeface="楷体" panose="02010609060101010101" pitchFamily="49" charset="-122"/>
                <a:sym typeface="宋体" panose="02010600030101010101" pitchFamily="2" charset="-122"/>
              </a:rPr>
              <a:t>18</a:t>
            </a:r>
            <a:r>
              <a:rPr lang="zh-CN" altLang="en-US" sz="2800" b="1" dirty="0">
                <a:latin typeface="楷体" panose="02010609060101010101" pitchFamily="49" charset="-122"/>
                <a:ea typeface="楷体" panose="02010609060101010101" pitchFamily="49" charset="-122"/>
                <a:sym typeface="宋体" panose="02010600030101010101" pitchFamily="2" charset="-122"/>
              </a:rPr>
              <a:t>世纪资产阶级思想家的用语。表示权利的转让；关系的疏远；精神错乱。</a:t>
            </a:r>
            <a:endParaRPr lang="zh-CN" altLang="en-US" sz="2800" b="1" dirty="0">
              <a:latin typeface="华文宋体" panose="02010600040101010101" pitchFamily="2" charset="-122"/>
              <a:ea typeface="华文宋体" panose="02010600040101010101" pitchFamily="2" charset="-122"/>
              <a:sym typeface="宋体" panose="02010600030101010101" pitchFamily="2" charset="-122"/>
            </a:endParaRPr>
          </a:p>
          <a:p>
            <a:pPr eaLnBrk="1" hangingPunct="1"/>
            <a:r>
              <a:rPr lang="zh-CN" altLang="en-US" sz="2800" dirty="0">
                <a:latin typeface="华文楷体" panose="02010600040101010101" pitchFamily="2" charset="-122"/>
                <a:ea typeface="华文楷体" panose="02010600040101010101" pitchFamily="2" charset="-122"/>
              </a:rPr>
              <a:t>劳动者和劳动产品相异化；</a:t>
            </a:r>
          </a:p>
          <a:p>
            <a:pPr eaLnBrk="1" hangingPunct="1"/>
            <a:r>
              <a:rPr lang="zh-CN" altLang="en-US" sz="2800" dirty="0">
                <a:latin typeface="华文楷体" panose="02010600040101010101" pitchFamily="2" charset="-122"/>
                <a:ea typeface="华文楷体" panose="02010600040101010101" pitchFamily="2" charset="-122"/>
              </a:rPr>
              <a:t>劳动者与劳动过程相异化；</a:t>
            </a:r>
          </a:p>
          <a:p>
            <a:pPr eaLnBrk="1" hangingPunct="1"/>
            <a:r>
              <a:rPr lang="zh-CN" altLang="en-US" sz="2800" dirty="0">
                <a:latin typeface="华文楷体" panose="02010600040101010101" pitchFamily="2" charset="-122"/>
                <a:ea typeface="华文楷体" panose="02010600040101010101" pitchFamily="2" charset="-122"/>
              </a:rPr>
              <a:t>人与自己的本质相异化；</a:t>
            </a:r>
          </a:p>
          <a:p>
            <a:pPr eaLnBrk="1" hangingPunct="1"/>
            <a:r>
              <a:rPr lang="zh-CN" altLang="en-US" sz="2800" dirty="0">
                <a:latin typeface="华文楷体" panose="02010600040101010101" pitchFamily="2" charset="-122"/>
                <a:ea typeface="华文楷体" panose="02010600040101010101" pitchFamily="2" charset="-122"/>
              </a:rPr>
              <a:t>人际关系的异化</a:t>
            </a:r>
            <a:endParaRPr lang="en-US" altLang="zh-CN" sz="2800" dirty="0">
              <a:latin typeface="华文楷体" panose="02010600040101010101" pitchFamily="2" charset="-122"/>
              <a:ea typeface="华文楷体" panose="02010600040101010101" pitchFamily="2" charset="-122"/>
            </a:endParaRPr>
          </a:p>
          <a:p>
            <a:pPr eaLnBrk="1" hangingPunct="1"/>
            <a:r>
              <a:rPr lang="zh-CN" altLang="en-US" sz="2800" dirty="0">
                <a:latin typeface="华文楷体" panose="02010600040101010101" pitchFamily="2" charset="-122"/>
                <a:ea typeface="华文楷体" panose="02010600040101010101" pitchFamily="2" charset="-122"/>
              </a:rPr>
              <a:t>（异化是主体在发展自身的过程中，产生出一个对立面，它反过来反对和制约主体自身。）</a:t>
            </a:r>
          </a:p>
          <a:p>
            <a:pPr eaLnBrk="1" hangingPunct="1"/>
            <a:endParaRPr lang="zh-CN" altLang="en-US" dirty="0">
              <a:latin typeface="华文楷体" panose="02010600040101010101" pitchFamily="2" charset="-122"/>
              <a:ea typeface="华文楷体" panose="02010600040101010101" pitchFamily="2" charset="-122"/>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393">
                                            <p:txEl>
                                              <p:pRg st="0" end="0"/>
                                            </p:txEl>
                                          </p:spTgt>
                                        </p:tgtEl>
                                        <p:attrNameLst>
                                          <p:attrName>style.visibility</p:attrName>
                                        </p:attrNameLst>
                                      </p:cBhvr>
                                      <p:to>
                                        <p:strVal val="visible"/>
                                      </p:to>
                                    </p:set>
                                    <p:animEffect transition="in" filter="fade">
                                      <p:cBhvr>
                                        <p:cTn id="7" dur="500"/>
                                        <p:tgtEl>
                                          <p:spTgt spid="593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393">
                                            <p:txEl>
                                              <p:pRg st="2" end="2"/>
                                            </p:txEl>
                                          </p:spTgt>
                                        </p:tgtEl>
                                        <p:attrNameLst>
                                          <p:attrName>style.visibility</p:attrName>
                                        </p:attrNameLst>
                                      </p:cBhvr>
                                      <p:to>
                                        <p:strVal val="visible"/>
                                      </p:to>
                                    </p:set>
                                    <p:animEffect transition="in" filter="fade">
                                      <p:cBhvr>
                                        <p:cTn id="12" dur="500"/>
                                        <p:tgtEl>
                                          <p:spTgt spid="593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393">
                                            <p:txEl>
                                              <p:pRg st="3" end="3"/>
                                            </p:txEl>
                                          </p:spTgt>
                                        </p:tgtEl>
                                        <p:attrNameLst>
                                          <p:attrName>style.visibility</p:attrName>
                                        </p:attrNameLst>
                                      </p:cBhvr>
                                      <p:to>
                                        <p:strVal val="visible"/>
                                      </p:to>
                                    </p:set>
                                    <p:animEffect transition="in" filter="fade">
                                      <p:cBhvr>
                                        <p:cTn id="17" dur="500"/>
                                        <p:tgtEl>
                                          <p:spTgt spid="5939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393">
                                            <p:txEl>
                                              <p:pRg st="4" end="4"/>
                                            </p:txEl>
                                          </p:spTgt>
                                        </p:tgtEl>
                                        <p:attrNameLst>
                                          <p:attrName>style.visibility</p:attrName>
                                        </p:attrNameLst>
                                      </p:cBhvr>
                                      <p:to>
                                        <p:strVal val="visible"/>
                                      </p:to>
                                    </p:set>
                                    <p:animEffect transition="in" filter="fade">
                                      <p:cBhvr>
                                        <p:cTn id="22" dur="500"/>
                                        <p:tgtEl>
                                          <p:spTgt spid="5939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393">
                                            <p:txEl>
                                              <p:pRg st="5" end="5"/>
                                            </p:txEl>
                                          </p:spTgt>
                                        </p:tgtEl>
                                        <p:attrNameLst>
                                          <p:attrName>style.visibility</p:attrName>
                                        </p:attrNameLst>
                                      </p:cBhvr>
                                      <p:to>
                                        <p:strVal val="visible"/>
                                      </p:to>
                                    </p:set>
                                    <p:animEffect transition="in" filter="fade">
                                      <p:cBhvr>
                                        <p:cTn id="27" dur="500"/>
                                        <p:tgtEl>
                                          <p:spTgt spid="5939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393">
                                            <p:txEl>
                                              <p:pRg st="6" end="6"/>
                                            </p:txEl>
                                          </p:spTgt>
                                        </p:tgtEl>
                                        <p:attrNameLst>
                                          <p:attrName>style.visibility</p:attrName>
                                        </p:attrNameLst>
                                      </p:cBhvr>
                                      <p:to>
                                        <p:strVal val="visible"/>
                                      </p:to>
                                    </p:set>
                                    <p:animEffect transition="in" filter="fade">
                                      <p:cBhvr>
                                        <p:cTn id="32" dur="500"/>
                                        <p:tgtEl>
                                          <p:spTgt spid="5939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9393">
                                            <p:txEl>
                                              <p:pRg st="7" end="7"/>
                                            </p:txEl>
                                          </p:spTgt>
                                        </p:tgtEl>
                                        <p:attrNameLst>
                                          <p:attrName>style.visibility</p:attrName>
                                        </p:attrNameLst>
                                      </p:cBhvr>
                                      <p:to>
                                        <p:strVal val="visible"/>
                                      </p:to>
                                    </p:set>
                                    <p:animEffect transition="in" filter="fade">
                                      <p:cBhvr>
                                        <p:cTn id="37" dur="500"/>
                                        <p:tgtEl>
                                          <p:spTgt spid="5939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3" grpId="0" build="p"/>
    </p:bldLst>
  </p:timing>
</p:sld>
</file>

<file path=ppt/slides/slide3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5570" name="矩形 186371"/>
          <p:cNvSpPr>
            <a:spLocks noChangeArrowheads="1"/>
          </p:cNvSpPr>
          <p:nvPr/>
        </p:nvSpPr>
        <p:spPr bwMode="auto">
          <a:xfrm>
            <a:off x="2346960" y="1402080"/>
            <a:ext cx="8036560" cy="4093428"/>
          </a:xfrm>
          <a:prstGeom prst="rect">
            <a:avLst/>
          </a:prstGeom>
          <a:noFill/>
          <a:ln w="12700">
            <a:noFill/>
            <a:miter lim="800000"/>
          </a:ln>
        </p:spPr>
        <p:txBody>
          <a:bodyPr wrap="square">
            <a:spAutoFit/>
          </a:bodyPr>
          <a:lstStyle/>
          <a:p>
            <a:pPr algn="just"/>
            <a:r>
              <a:rPr lang="en-US" altLang="zh-CN" sz="3200" dirty="0">
                <a:solidFill>
                  <a:srgbClr val="FF0000"/>
                </a:solidFill>
                <a:latin typeface="楷体" panose="02010609060101010101" pitchFamily="49" charset="-122"/>
                <a:ea typeface="楷体" panose="02010609060101010101" pitchFamily="49" charset="-122"/>
                <a:cs typeface="楷体_GB2312"/>
              </a:rPr>
              <a:t>  2.</a:t>
            </a:r>
            <a:r>
              <a:rPr lang="zh-CN" altLang="en-US" sz="3200" dirty="0">
                <a:solidFill>
                  <a:srgbClr val="FF0000"/>
                </a:solidFill>
                <a:latin typeface="楷体" panose="02010609060101010101" pitchFamily="49" charset="-122"/>
                <a:ea typeface="楷体" panose="02010609060101010101" pitchFamily="49" charset="-122"/>
                <a:cs typeface="楷体_GB2312"/>
              </a:rPr>
              <a:t>关系</a:t>
            </a:r>
            <a:endParaRPr lang="en-US" altLang="zh-CN" sz="3200" dirty="0">
              <a:solidFill>
                <a:srgbClr val="FF0000"/>
              </a:solidFill>
              <a:latin typeface="楷体" panose="02010609060101010101" pitchFamily="49" charset="-122"/>
              <a:ea typeface="楷体" panose="02010609060101010101" pitchFamily="49" charset="-122"/>
              <a:cs typeface="楷体_GB2312"/>
            </a:endParaRPr>
          </a:p>
          <a:p>
            <a:pPr algn="just"/>
            <a:r>
              <a:rPr lang="zh-CN" altLang="en-US" sz="3200" dirty="0">
                <a:latin typeface="楷体" panose="02010609060101010101" pitchFamily="49" charset="-122"/>
                <a:ea typeface="楷体" panose="02010609060101010101" pitchFamily="49" charset="-122"/>
                <a:cs typeface="楷体_GB2312"/>
              </a:rPr>
              <a:t>（</a:t>
            </a:r>
            <a:r>
              <a:rPr lang="en-US" altLang="zh-CN" sz="3200" dirty="0">
                <a:latin typeface="楷体" panose="02010609060101010101" pitchFamily="49" charset="-122"/>
                <a:ea typeface="楷体" panose="02010609060101010101" pitchFamily="49" charset="-122"/>
                <a:cs typeface="楷体_GB2312"/>
              </a:rPr>
              <a:t>1</a:t>
            </a:r>
            <a:r>
              <a:rPr lang="zh-CN" altLang="en-US" sz="32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内容和形式相互依赖，任何事物都是内容和形式的统一。</a:t>
            </a:r>
          </a:p>
          <a:p>
            <a:pPr algn="just"/>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）在内容和形式的矛盾运动中，内容活跃易变，形式相对稳定。</a:t>
            </a:r>
          </a:p>
          <a:p>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）内容和形式相互作用。第一，内容决定形式的产生、性质和发展变化；第二，形式反作用于内容，当形式适合于内容时，起促进作用，反之则反。第三，要反对形式主义和形式虚无主义</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7" name="矩形 188417"/>
          <p:cNvSpPr>
            <a:spLocks noChangeArrowheads="1"/>
          </p:cNvSpPr>
          <p:nvPr/>
        </p:nvSpPr>
        <p:spPr bwMode="auto">
          <a:xfrm>
            <a:off x="3200400" y="1371600"/>
            <a:ext cx="6400800" cy="8255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67619" name="矩形 188420"/>
          <p:cNvSpPr>
            <a:spLocks noChangeArrowheads="1"/>
          </p:cNvSpPr>
          <p:nvPr/>
        </p:nvSpPr>
        <p:spPr bwMode="auto">
          <a:xfrm>
            <a:off x="3200400" y="4343400"/>
            <a:ext cx="2224088" cy="579438"/>
          </a:xfrm>
          <a:prstGeom prst="rect">
            <a:avLst/>
          </a:prstGeom>
          <a:noFill/>
          <a:ln w="12700">
            <a:noFill/>
            <a:miter lim="800000"/>
          </a:ln>
        </p:spPr>
        <p:txBody>
          <a:bodyPr wrap="none">
            <a:spAutoFit/>
          </a:bodyPr>
          <a:lstStyle/>
          <a:p>
            <a:r>
              <a:rPr lang="zh-CN" altLang="en-US" sz="3200" b="1" dirty="0">
                <a:solidFill>
                  <a:srgbClr val="FF6600"/>
                </a:solidFill>
                <a:latin typeface="Times New Roman" panose="02020603050405020304" pitchFamily="18" charset="0"/>
                <a:ea typeface="文鼎CS楷体"/>
                <a:cs typeface="文鼎CS楷体"/>
              </a:rPr>
              <a:t>归纳与演绎</a:t>
            </a:r>
            <a:endParaRPr lang="zh-CN" altLang="en-US" dirty="0">
              <a:solidFill>
                <a:srgbClr val="FF6600"/>
              </a:solidFill>
            </a:endParaRPr>
          </a:p>
        </p:txBody>
      </p:sp>
      <p:sp>
        <p:nvSpPr>
          <p:cNvPr id="367620" name="矩形 188421"/>
          <p:cNvSpPr>
            <a:spLocks noChangeArrowheads="1"/>
          </p:cNvSpPr>
          <p:nvPr/>
        </p:nvSpPr>
        <p:spPr bwMode="auto">
          <a:xfrm>
            <a:off x="5867400" y="4343400"/>
            <a:ext cx="2224088" cy="579438"/>
          </a:xfrm>
          <a:prstGeom prst="rect">
            <a:avLst/>
          </a:prstGeom>
          <a:noFill/>
          <a:ln w="12700">
            <a:noFill/>
            <a:miter lim="800000"/>
          </a:ln>
        </p:spPr>
        <p:txBody>
          <a:bodyPr wrap="none">
            <a:spAutoFit/>
          </a:bodyPr>
          <a:lstStyle/>
          <a:p>
            <a:r>
              <a:rPr lang="zh-CN" altLang="en-US" sz="3200" b="1" dirty="0">
                <a:solidFill>
                  <a:srgbClr val="006600"/>
                </a:solidFill>
                <a:latin typeface="Times New Roman" panose="02020603050405020304" pitchFamily="18" charset="0"/>
                <a:ea typeface="文鼎CS楷体"/>
                <a:cs typeface="文鼎CS楷体"/>
              </a:rPr>
              <a:t>分析与综合</a:t>
            </a:r>
            <a:endParaRPr lang="zh-CN" altLang="en-US" dirty="0">
              <a:solidFill>
                <a:srgbClr val="006600"/>
              </a:solidFill>
            </a:endParaRPr>
          </a:p>
        </p:txBody>
      </p:sp>
      <p:sp>
        <p:nvSpPr>
          <p:cNvPr id="367621" name="矩形 188422"/>
          <p:cNvSpPr>
            <a:spLocks noChangeArrowheads="1"/>
          </p:cNvSpPr>
          <p:nvPr/>
        </p:nvSpPr>
        <p:spPr bwMode="auto">
          <a:xfrm>
            <a:off x="3200400" y="4953000"/>
            <a:ext cx="2224088" cy="579438"/>
          </a:xfrm>
          <a:prstGeom prst="rect">
            <a:avLst/>
          </a:prstGeom>
          <a:noFill/>
          <a:ln w="12700">
            <a:noFill/>
            <a:miter lim="800000"/>
          </a:ln>
        </p:spPr>
        <p:txBody>
          <a:bodyPr wrap="none">
            <a:spAutoFit/>
          </a:bodyPr>
          <a:lstStyle/>
          <a:p>
            <a:r>
              <a:rPr lang="zh-CN" altLang="en-US" sz="3200" b="1" dirty="0">
                <a:solidFill>
                  <a:srgbClr val="0000CC"/>
                </a:solidFill>
                <a:latin typeface="Times New Roman" panose="02020603050405020304" pitchFamily="18" charset="0"/>
                <a:ea typeface="文鼎CS楷体"/>
                <a:cs typeface="文鼎CS楷体"/>
              </a:rPr>
              <a:t>抽象与具体</a:t>
            </a:r>
            <a:endParaRPr lang="zh-CN" altLang="en-US" dirty="0">
              <a:solidFill>
                <a:srgbClr val="0000CC"/>
              </a:solidFill>
            </a:endParaRPr>
          </a:p>
        </p:txBody>
      </p:sp>
      <p:sp>
        <p:nvSpPr>
          <p:cNvPr id="367622" name="矩形 188423"/>
          <p:cNvSpPr>
            <a:spLocks noChangeArrowheads="1"/>
          </p:cNvSpPr>
          <p:nvPr/>
        </p:nvSpPr>
        <p:spPr bwMode="auto">
          <a:xfrm>
            <a:off x="5867400" y="4953000"/>
            <a:ext cx="2224088" cy="579438"/>
          </a:xfrm>
          <a:prstGeom prst="rect">
            <a:avLst/>
          </a:prstGeom>
          <a:noFill/>
          <a:ln w="12700">
            <a:noFill/>
            <a:miter lim="800000"/>
          </a:ln>
        </p:spPr>
        <p:txBody>
          <a:bodyPr wrap="none">
            <a:spAutoFit/>
          </a:bodyPr>
          <a:lstStyle/>
          <a:p>
            <a:r>
              <a:rPr lang="zh-CN" altLang="en-US" sz="3200" b="1">
                <a:solidFill>
                  <a:srgbClr val="FF0000"/>
                </a:solidFill>
                <a:latin typeface="Times New Roman" panose="02020603050405020304" pitchFamily="18" charset="0"/>
                <a:ea typeface="文鼎CS楷体"/>
                <a:cs typeface="文鼎CS楷体"/>
              </a:rPr>
              <a:t>逻辑与历史</a:t>
            </a:r>
            <a:endParaRPr lang="zh-CN" altLang="en-US">
              <a:solidFill>
                <a:srgbClr val="FF0000"/>
              </a:solidFill>
            </a:endParaRPr>
          </a:p>
        </p:txBody>
      </p:sp>
      <p:sp>
        <p:nvSpPr>
          <p:cNvPr id="367623" name="矩形 188424"/>
          <p:cNvSpPr>
            <a:spLocks noChangeArrowheads="1"/>
          </p:cNvSpPr>
          <p:nvPr/>
        </p:nvSpPr>
        <p:spPr bwMode="auto">
          <a:xfrm>
            <a:off x="2505876" y="838201"/>
            <a:ext cx="7188186" cy="584775"/>
          </a:xfrm>
          <a:prstGeom prst="rect">
            <a:avLst/>
          </a:prstGeom>
          <a:noFill/>
          <a:ln w="9525">
            <a:noFill/>
            <a:miter lim="800000"/>
          </a:ln>
        </p:spPr>
        <p:txBody>
          <a:bodyPr wrap="none">
            <a:spAutoFit/>
          </a:bodyPr>
          <a:lstStyle/>
          <a:p>
            <a:pPr algn="just">
              <a:spcBef>
                <a:spcPct val="20000"/>
              </a:spcBef>
            </a:pPr>
            <a:r>
              <a:rPr lang="zh-CN" altLang="en-US" sz="3200" b="1" dirty="0">
                <a:solidFill>
                  <a:srgbClr val="006600"/>
                </a:solidFill>
                <a:ea typeface="黑体" panose="02010609060101010101" pitchFamily="49" charset="-122"/>
              </a:rPr>
              <a:t>六、辩证思维方法与现代科学思维方法</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1" name="矩形 189441"/>
          <p:cNvSpPr>
            <a:spLocks noChangeArrowheads="1"/>
          </p:cNvSpPr>
          <p:nvPr/>
        </p:nvSpPr>
        <p:spPr bwMode="auto">
          <a:xfrm>
            <a:off x="3505200" y="1600200"/>
            <a:ext cx="3352800" cy="8255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89443" name="文本框 189442"/>
          <p:cNvSpPr txBox="1"/>
          <p:nvPr/>
        </p:nvSpPr>
        <p:spPr>
          <a:xfrm>
            <a:off x="2667000" y="1778001"/>
            <a:ext cx="6858000" cy="1717393"/>
          </a:xfrm>
          <a:prstGeom prst="rect">
            <a:avLst/>
          </a:prstGeom>
          <a:noFill/>
          <a:ln w="9525">
            <a:noFill/>
          </a:ln>
        </p:spPr>
        <p:txBody>
          <a:bodyPr>
            <a:spAutoFit/>
          </a:bodyPr>
          <a:lstStyle/>
          <a:p>
            <a:pPr eaLnBrk="0" hangingPunct="0">
              <a:lnSpc>
                <a:spcPct val="110000"/>
              </a:lnSpc>
              <a:spcBef>
                <a:spcPct val="50000"/>
              </a:spcBef>
              <a:defRPr/>
            </a:pPr>
            <a:r>
              <a:rPr lang="zh-CN" altLang="en-US" sz="4000" b="1" dirty="0">
                <a:latin typeface="Times New Roman" panose="02020603050405020304" pitchFamily="18" charset="0"/>
                <a:ea typeface="方正琥珀简体" pitchFamily="2" charset="-122"/>
              </a:rPr>
              <a:t>     </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a:t>
            </a:r>
            <a:r>
              <a:rPr lang="zh-CN" altLang="en-US" sz="4000" b="1" dirty="0">
                <a:latin typeface="楷体" panose="02010609060101010101" pitchFamily="49" charset="-122"/>
                <a:ea typeface="楷体" panose="02010609060101010101" pitchFamily="49" charset="-122"/>
              </a:rPr>
              <a:t> </a:t>
            </a:r>
            <a:r>
              <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rPr>
              <a:t>归纳</a:t>
            </a:r>
            <a:r>
              <a:rPr lang="zh-CN" altLang="en-US" sz="2800" b="1" dirty="0">
                <a:latin typeface="楷体" panose="02010609060101010101" pitchFamily="49" charset="-122"/>
                <a:ea typeface="楷体" panose="02010609060101010101" pitchFamily="49" charset="-122"/>
              </a:rPr>
              <a:t>是指从许多个别的事物中概括出一般性概念、原则或结论的思维方法</a:t>
            </a:r>
            <a:r>
              <a:rPr lang="zh-CN" altLang="en-US" sz="2800" b="1" dirty="0">
                <a:latin typeface="Times New Roman" panose="02020603050405020304" pitchFamily="18" charset="0"/>
                <a:ea typeface="方正琥珀简体" pitchFamily="2" charset="-122"/>
              </a:rPr>
              <a:t>。</a:t>
            </a:r>
            <a:endParaRPr lang="zh-CN" altLang="en-US" dirty="0">
              <a:latin typeface="Arial" panose="020B0604020202020204" pitchFamily="34" charset="0"/>
              <a:ea typeface="宋体" panose="02010600030101010101" pitchFamily="2" charset="-122"/>
            </a:endParaRPr>
          </a:p>
        </p:txBody>
      </p:sp>
      <p:sp>
        <p:nvSpPr>
          <p:cNvPr id="189444" name="椭圆 189443"/>
          <p:cNvSpPr>
            <a:spLocks noChangeArrowheads="1"/>
          </p:cNvSpPr>
          <p:nvPr/>
        </p:nvSpPr>
        <p:spPr bwMode="auto">
          <a:xfrm>
            <a:off x="5257800" y="3124200"/>
            <a:ext cx="1371600" cy="1371600"/>
          </a:xfrm>
          <a:prstGeom prst="ellipse">
            <a:avLst/>
          </a:prstGeom>
          <a:gradFill rotWithShape="0">
            <a:gsLst>
              <a:gs pos="0">
                <a:srgbClr val="FF9900"/>
              </a:gs>
              <a:gs pos="50000">
                <a:srgbClr val="003399"/>
              </a:gs>
              <a:gs pos="100000">
                <a:srgbClr val="FF9900"/>
              </a:gs>
            </a:gsLst>
            <a:lin ang="5400000" scaled="1"/>
          </a:gradFill>
          <a:ln w="9525">
            <a:solidFill>
              <a:srgbClr val="FFFFFF"/>
            </a:solidFill>
            <a:round/>
          </a:ln>
        </p:spPr>
        <p:txBody>
          <a:bodyPr wrap="none" anchor="ctr"/>
          <a:lstStyle/>
          <a:p>
            <a:pPr algn="ctr" eaLnBrk="0" hangingPunct="0"/>
            <a:r>
              <a:rPr lang="zh-CN" altLang="en-US" sz="3600" b="1">
                <a:solidFill>
                  <a:srgbClr val="FFFF00"/>
                </a:solidFill>
                <a:latin typeface="Times New Roman" panose="02020603050405020304" pitchFamily="18" charset="0"/>
                <a:ea typeface="方正琥珀简体"/>
                <a:cs typeface="方正琥珀简体"/>
              </a:rPr>
              <a:t>个别</a:t>
            </a:r>
            <a:endParaRPr lang="zh-CN" altLang="en-US">
              <a:solidFill>
                <a:srgbClr val="FFFF00"/>
              </a:solidFill>
            </a:endParaRPr>
          </a:p>
        </p:txBody>
      </p:sp>
      <p:sp>
        <p:nvSpPr>
          <p:cNvPr id="189445" name="椭圆 189444"/>
          <p:cNvSpPr>
            <a:spLocks noChangeArrowheads="1"/>
          </p:cNvSpPr>
          <p:nvPr/>
        </p:nvSpPr>
        <p:spPr bwMode="auto">
          <a:xfrm>
            <a:off x="8077200" y="3048000"/>
            <a:ext cx="1371600" cy="1371600"/>
          </a:xfrm>
          <a:prstGeom prst="ellipse">
            <a:avLst/>
          </a:prstGeom>
          <a:gradFill rotWithShape="0">
            <a:gsLst>
              <a:gs pos="0">
                <a:srgbClr val="FF9900"/>
              </a:gs>
              <a:gs pos="50000">
                <a:srgbClr val="003399"/>
              </a:gs>
              <a:gs pos="100000">
                <a:srgbClr val="FF9900"/>
              </a:gs>
            </a:gsLst>
            <a:lin ang="5400000" scaled="1"/>
          </a:gradFill>
          <a:ln w="9525">
            <a:solidFill>
              <a:srgbClr val="FFFFFF"/>
            </a:solidFill>
            <a:round/>
          </a:ln>
        </p:spPr>
        <p:txBody>
          <a:bodyPr wrap="none" anchor="ctr"/>
          <a:lstStyle/>
          <a:p>
            <a:pPr algn="ctr" eaLnBrk="0" hangingPunct="0"/>
            <a:r>
              <a:rPr lang="zh-CN" altLang="en-US" sz="3600" b="1">
                <a:solidFill>
                  <a:srgbClr val="FFFF00"/>
                </a:solidFill>
                <a:latin typeface="Times New Roman" panose="02020603050405020304" pitchFamily="18" charset="0"/>
                <a:ea typeface="方正琥珀简体"/>
                <a:cs typeface="方正琥珀简体"/>
              </a:rPr>
              <a:t>一般</a:t>
            </a:r>
            <a:endParaRPr lang="zh-CN" altLang="en-US">
              <a:solidFill>
                <a:srgbClr val="FFFF00"/>
              </a:solidFill>
            </a:endParaRPr>
          </a:p>
        </p:txBody>
      </p:sp>
      <p:sp>
        <p:nvSpPr>
          <p:cNvPr id="189446" name="任意多边形 189445"/>
          <p:cNvSpPr/>
          <p:nvPr/>
        </p:nvSpPr>
        <p:spPr bwMode="auto">
          <a:xfrm>
            <a:off x="6705600" y="3657600"/>
            <a:ext cx="1295400" cy="215900"/>
          </a:xfrm>
          <a:custGeom>
            <a:avLst/>
            <a:gdLst>
              <a:gd name="T0" fmla="*/ 2147483647 w 21600"/>
              <a:gd name="T1" fmla="*/ 0 h 21600"/>
              <a:gd name="T2" fmla="*/ 0 w 21600"/>
              <a:gd name="T3" fmla="*/ 10785006 h 21600"/>
              <a:gd name="T4" fmla="*/ 2147483647 w 21600"/>
              <a:gd name="T5" fmla="*/ 21570011 h 21600"/>
              <a:gd name="T6" fmla="*/ 2147483647 w 21600"/>
              <a:gd name="T7" fmla="*/ 10785006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003399"/>
              </a:gs>
              <a:gs pos="100000">
                <a:srgbClr val="FF0000"/>
              </a:gs>
            </a:gsLst>
            <a:lin ang="0" scaled="1"/>
          </a:gradFill>
          <a:ln w="9525" cap="flat" cmpd="sng">
            <a:solidFill>
              <a:srgbClr val="FFFFFF"/>
            </a:solidFill>
            <a:prstDash val="solid"/>
            <a:miter lim="800000"/>
            <a:headEnd type="none" w="med" len="med"/>
            <a:tailEnd type="none" w="med" len="med"/>
          </a:ln>
        </p:spPr>
        <p:txBody>
          <a:bodyPr/>
          <a:lstStyle/>
          <a:p>
            <a:endParaRPr lang="zh-CN" altLang="en-US"/>
          </a:p>
        </p:txBody>
      </p:sp>
      <p:sp>
        <p:nvSpPr>
          <p:cNvPr id="189447" name="文本框 189446"/>
          <p:cNvSpPr txBox="1">
            <a:spLocks noChangeArrowheads="1"/>
          </p:cNvSpPr>
          <p:nvPr/>
        </p:nvSpPr>
        <p:spPr bwMode="auto">
          <a:xfrm>
            <a:off x="3276600" y="914401"/>
            <a:ext cx="4648200" cy="555625"/>
          </a:xfrm>
          <a:prstGeom prst="rect">
            <a:avLst/>
          </a:prstGeom>
          <a:noFill/>
          <a:ln w="9525">
            <a:noFill/>
            <a:miter lim="800000"/>
          </a:ln>
        </p:spPr>
        <p:txBody>
          <a:bodyPr lIns="92075" tIns="46036" rIns="92075" bIns="46036"/>
          <a:lstStyle/>
          <a:p>
            <a:pPr marL="342900" indent="-342900">
              <a:spcBef>
                <a:spcPct val="50000"/>
              </a:spcBef>
              <a:buClr>
                <a:schemeClr val="hlink"/>
              </a:buClr>
              <a:buFont typeface="Wingdings" panose="05000000000000000000" pitchFamily="2" charset="2"/>
              <a:buChar char="v"/>
            </a:pPr>
            <a:r>
              <a:rPr lang="en-US" altLang="zh-CN" sz="3600" b="1">
                <a:solidFill>
                  <a:srgbClr val="006600"/>
                </a:solidFill>
                <a:latin typeface="黑体" panose="02010609060101010101" pitchFamily="49" charset="-122"/>
                <a:ea typeface="黑体" panose="02010609060101010101" pitchFamily="49" charset="-122"/>
              </a:rPr>
              <a:t>1.</a:t>
            </a:r>
            <a:r>
              <a:rPr lang="zh-CN" altLang="en-US" sz="3600" b="1">
                <a:solidFill>
                  <a:srgbClr val="006600"/>
                </a:solidFill>
                <a:latin typeface="黑体" panose="02010609060101010101" pitchFamily="49" charset="-122"/>
                <a:ea typeface="黑体" panose="02010609060101010101" pitchFamily="49" charset="-122"/>
              </a:rPr>
              <a:t>归纳和演绎</a:t>
            </a:r>
          </a:p>
        </p:txBody>
      </p:sp>
      <p:pic>
        <p:nvPicPr>
          <p:cNvPr id="189448" name="图片 189447" descr="亚里士多德（彩色头像）"/>
          <p:cNvPicPr>
            <a:picLocks noChangeAspect="1"/>
          </p:cNvPicPr>
          <p:nvPr/>
        </p:nvPicPr>
        <p:blipFill>
          <a:blip r:embed="rId2"/>
          <a:srcRect t="10580" r="560"/>
          <a:stretch>
            <a:fillRect/>
          </a:stretch>
        </p:blipFill>
        <p:spPr bwMode="auto">
          <a:xfrm>
            <a:off x="2667000" y="3048000"/>
            <a:ext cx="2520950" cy="3048000"/>
          </a:xfrm>
          <a:prstGeom prst="rect">
            <a:avLst/>
          </a:prstGeom>
          <a:noFill/>
          <a:ln w="9525">
            <a:solidFill>
              <a:srgbClr val="66FF33"/>
            </a:solidFill>
            <a:miter lim="800000"/>
            <a:headEnd/>
            <a:tailEnd/>
          </a:ln>
        </p:spPr>
      </p:pic>
      <p:sp>
        <p:nvSpPr>
          <p:cNvPr id="368648" name="矩形 189448"/>
          <p:cNvSpPr>
            <a:spLocks noChangeArrowheads="1"/>
          </p:cNvSpPr>
          <p:nvPr/>
        </p:nvSpPr>
        <p:spPr bwMode="auto">
          <a:xfrm>
            <a:off x="3048000" y="5562601"/>
            <a:ext cx="1962150" cy="519113"/>
          </a:xfrm>
          <a:prstGeom prst="rect">
            <a:avLst/>
          </a:prstGeom>
          <a:noFill/>
          <a:ln w="9525">
            <a:noFill/>
            <a:miter lim="800000"/>
          </a:ln>
        </p:spPr>
        <p:txBody>
          <a:bodyPr wrap="none">
            <a:spAutoFit/>
          </a:bodyPr>
          <a:lstStyle/>
          <a:p>
            <a:pPr algn="just">
              <a:spcBef>
                <a:spcPct val="20000"/>
              </a:spcBef>
            </a:pPr>
            <a:r>
              <a:rPr lang="zh-CN" altLang="en-US" sz="2800" b="1">
                <a:solidFill>
                  <a:srgbClr val="FFFF00"/>
                </a:solidFill>
                <a:ea typeface="华文行楷" panose="02010800040101010101" pitchFamily="2" charset="-122"/>
              </a:rPr>
              <a:t>亚里斯多德</a:t>
            </a:r>
          </a:p>
        </p:txBody>
      </p:sp>
      <p:sp>
        <p:nvSpPr>
          <p:cNvPr id="368649" name="文本框 189449"/>
          <p:cNvSpPr txBox="1">
            <a:spLocks noChangeArrowheads="1"/>
          </p:cNvSpPr>
          <p:nvPr/>
        </p:nvSpPr>
        <p:spPr bwMode="auto">
          <a:xfrm>
            <a:off x="5318126" y="4491039"/>
            <a:ext cx="4511675" cy="1458861"/>
          </a:xfrm>
          <a:prstGeom prst="rect">
            <a:avLst/>
          </a:prstGeom>
          <a:noFill/>
          <a:ln w="9525">
            <a:noFill/>
            <a:miter lim="800000"/>
          </a:ln>
        </p:spPr>
        <p:txBody>
          <a:bodyPr>
            <a:spAutoFit/>
          </a:bodyPr>
          <a:lstStyle/>
          <a:p>
            <a:pPr algn="just">
              <a:spcBef>
                <a:spcPct val="20000"/>
              </a:spcBef>
            </a:pPr>
            <a:r>
              <a:rPr lang="zh-CN" altLang="en-US" sz="2000" b="1" dirty="0">
                <a:solidFill>
                  <a:srgbClr val="FF6600"/>
                </a:solidFill>
                <a:ea typeface="华文行楷" panose="02010800040101010101" pitchFamily="2" charset="-122"/>
              </a:rPr>
              <a:t>案例：</a:t>
            </a:r>
            <a:r>
              <a:rPr lang="zh-CN" altLang="en-US" sz="2000" b="1" dirty="0">
                <a:ea typeface="华文行楷" panose="02010800040101010101" pitchFamily="2" charset="-122"/>
              </a:rPr>
              <a:t>木头比纸片先落地；一捆纸比一片纸先落地；石头比羽毛先落地；一捆羽毛比一根羽毛先落地</a:t>
            </a:r>
            <a:r>
              <a:rPr lang="en-US" altLang="zh-CN" sz="2000" b="1" dirty="0">
                <a:ea typeface="华文行楷" panose="02010800040101010101" pitchFamily="2" charset="-122"/>
              </a:rPr>
              <a:t>……</a:t>
            </a:r>
          </a:p>
          <a:p>
            <a:pPr algn="just">
              <a:spcBef>
                <a:spcPct val="20000"/>
              </a:spcBef>
            </a:pPr>
            <a:r>
              <a:rPr lang="zh-CN" altLang="en-US" sz="2400" b="1" dirty="0">
                <a:ea typeface="华文行楷" panose="02010800040101010101" pitchFamily="2" charset="-122"/>
              </a:rPr>
              <a:t>所以：</a:t>
            </a:r>
            <a:r>
              <a:rPr lang="zh-CN" altLang="en-US" sz="2400" b="1" dirty="0">
                <a:solidFill>
                  <a:srgbClr val="FF6600"/>
                </a:solidFill>
                <a:ea typeface="华文行楷" panose="02010800040101010101" pitchFamily="2" charset="-122"/>
              </a:rPr>
              <a:t>重的物体比轻物体先落地。</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9443"/>
                                        </p:tgtEl>
                                        <p:attrNameLst>
                                          <p:attrName>style.visibility</p:attrName>
                                        </p:attrNameLst>
                                      </p:cBhvr>
                                      <p:to>
                                        <p:strVal val="visible"/>
                                      </p:to>
                                    </p:set>
                                    <p:animEffect transition="in" filter="dissolve">
                                      <p:cBhvr>
                                        <p:cTn id="7" dur="500"/>
                                        <p:tgtEl>
                                          <p:spTgt spid="18944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89444"/>
                                        </p:tgtEl>
                                        <p:attrNameLst>
                                          <p:attrName>style.visibility</p:attrName>
                                        </p:attrNameLst>
                                      </p:cBhvr>
                                      <p:to>
                                        <p:strVal val="visible"/>
                                      </p:to>
                                    </p:set>
                                    <p:anim calcmode="lin" valueType="num">
                                      <p:cBhvr>
                                        <p:cTn id="11" dur="500" fill="hold"/>
                                        <p:tgtEl>
                                          <p:spTgt spid="189444"/>
                                        </p:tgtEl>
                                        <p:attrNameLst>
                                          <p:attrName>ppt_w</p:attrName>
                                        </p:attrNameLst>
                                      </p:cBhvr>
                                      <p:tavLst>
                                        <p:tav tm="0">
                                          <p:val>
                                            <p:fltVal val="0"/>
                                          </p:val>
                                        </p:tav>
                                        <p:tav tm="100000">
                                          <p:val>
                                            <p:strVal val="#ppt_w"/>
                                          </p:val>
                                        </p:tav>
                                      </p:tavLst>
                                    </p:anim>
                                    <p:anim calcmode="lin" valueType="num">
                                      <p:cBhvr>
                                        <p:cTn id="12" dur="500" fill="hold"/>
                                        <p:tgtEl>
                                          <p:spTgt spid="18944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189445"/>
                                        </p:tgtEl>
                                        <p:attrNameLst>
                                          <p:attrName>style.visibility</p:attrName>
                                        </p:attrNameLst>
                                      </p:cBhvr>
                                      <p:to>
                                        <p:strVal val="visible"/>
                                      </p:to>
                                    </p:set>
                                    <p:animEffect transition="in" filter="slide(fromLeft)">
                                      <p:cBhvr>
                                        <p:cTn id="16" dur="500"/>
                                        <p:tgtEl>
                                          <p:spTgt spid="189445"/>
                                        </p:tgtEl>
                                      </p:cBhvr>
                                    </p:animEffect>
                                  </p:childTnLst>
                                </p:cTn>
                              </p:par>
                            </p:childTnLst>
                          </p:cTn>
                        </p:par>
                        <p:par>
                          <p:cTn id="17" fill="hold">
                            <p:stCondLst>
                              <p:cond delay="1500"/>
                            </p:stCondLst>
                            <p:childTnLst>
                              <p:par>
                                <p:cTn id="18" presetID="17" presetClass="entr" presetSubtype="8" fill="hold" grpId="0" nodeType="afterEffect">
                                  <p:stCondLst>
                                    <p:cond delay="0"/>
                                  </p:stCondLst>
                                  <p:childTnLst>
                                    <p:set>
                                      <p:cBhvr>
                                        <p:cTn id="19" dur="1" fill="hold">
                                          <p:stCondLst>
                                            <p:cond delay="0"/>
                                          </p:stCondLst>
                                        </p:cTn>
                                        <p:tgtEl>
                                          <p:spTgt spid="189446"/>
                                        </p:tgtEl>
                                        <p:attrNameLst>
                                          <p:attrName>style.visibility</p:attrName>
                                        </p:attrNameLst>
                                      </p:cBhvr>
                                      <p:to>
                                        <p:strVal val="visible"/>
                                      </p:to>
                                    </p:set>
                                    <p:anim calcmode="lin" valueType="num">
                                      <p:cBhvr>
                                        <p:cTn id="20" dur="500" fill="hold"/>
                                        <p:tgtEl>
                                          <p:spTgt spid="189446"/>
                                        </p:tgtEl>
                                        <p:attrNameLst>
                                          <p:attrName>ppt_x</p:attrName>
                                        </p:attrNameLst>
                                      </p:cBhvr>
                                      <p:tavLst>
                                        <p:tav tm="0">
                                          <p:val>
                                            <p:strVal val="#ppt_x-#ppt_w/2"/>
                                          </p:val>
                                        </p:tav>
                                        <p:tav tm="100000">
                                          <p:val>
                                            <p:strVal val="#ppt_x"/>
                                          </p:val>
                                        </p:tav>
                                      </p:tavLst>
                                    </p:anim>
                                    <p:anim calcmode="lin" valueType="num">
                                      <p:cBhvr>
                                        <p:cTn id="21" dur="500" fill="hold"/>
                                        <p:tgtEl>
                                          <p:spTgt spid="189446"/>
                                        </p:tgtEl>
                                        <p:attrNameLst>
                                          <p:attrName>ppt_y</p:attrName>
                                        </p:attrNameLst>
                                      </p:cBhvr>
                                      <p:tavLst>
                                        <p:tav tm="0">
                                          <p:val>
                                            <p:strVal val="#ppt_y"/>
                                          </p:val>
                                        </p:tav>
                                        <p:tav tm="100000">
                                          <p:val>
                                            <p:strVal val="#ppt_y"/>
                                          </p:val>
                                        </p:tav>
                                      </p:tavLst>
                                    </p:anim>
                                    <p:anim calcmode="lin" valueType="num">
                                      <p:cBhvr>
                                        <p:cTn id="22" dur="500" fill="hold"/>
                                        <p:tgtEl>
                                          <p:spTgt spid="189446"/>
                                        </p:tgtEl>
                                        <p:attrNameLst>
                                          <p:attrName>ppt_w</p:attrName>
                                        </p:attrNameLst>
                                      </p:cBhvr>
                                      <p:tavLst>
                                        <p:tav tm="0">
                                          <p:val>
                                            <p:fltVal val="0"/>
                                          </p:val>
                                        </p:tav>
                                        <p:tav tm="100000">
                                          <p:val>
                                            <p:strVal val="#ppt_w"/>
                                          </p:val>
                                        </p:tav>
                                      </p:tavLst>
                                    </p:anim>
                                    <p:anim calcmode="lin" valueType="num">
                                      <p:cBhvr>
                                        <p:cTn id="23" dur="500" fill="hold"/>
                                        <p:tgtEl>
                                          <p:spTgt spid="189446"/>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189447"/>
                                        </p:tgtEl>
                                        <p:attrNameLst>
                                          <p:attrName>style.visibility</p:attrName>
                                        </p:attrNameLst>
                                      </p:cBhvr>
                                      <p:to>
                                        <p:strVal val="visible"/>
                                      </p:to>
                                    </p:set>
                                    <p:anim calcmode="lin" valueType="num">
                                      <p:cBhvr>
                                        <p:cTn id="27" dur="500" fill="hold"/>
                                        <p:tgtEl>
                                          <p:spTgt spid="189447"/>
                                        </p:tgtEl>
                                        <p:attrNameLst>
                                          <p:attrName>ppt_w</p:attrName>
                                        </p:attrNameLst>
                                      </p:cBhvr>
                                      <p:tavLst>
                                        <p:tav tm="0">
                                          <p:val>
                                            <p:fltVal val="0"/>
                                          </p:val>
                                        </p:tav>
                                        <p:tav tm="100000">
                                          <p:val>
                                            <p:strVal val="#ppt_w"/>
                                          </p:val>
                                        </p:tav>
                                      </p:tavLst>
                                    </p:anim>
                                    <p:anim calcmode="lin" valueType="num">
                                      <p:cBhvr>
                                        <p:cTn id="28" dur="500" fill="hold"/>
                                        <p:tgtEl>
                                          <p:spTgt spid="189447"/>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189448"/>
                                        </p:tgtEl>
                                        <p:attrNameLst>
                                          <p:attrName>style.visibility</p:attrName>
                                        </p:attrNameLst>
                                      </p:cBhvr>
                                      <p:to>
                                        <p:strVal val="visible"/>
                                      </p:to>
                                    </p:set>
                                    <p:anim calcmode="lin" valueType="num">
                                      <p:cBhvr additive="base">
                                        <p:cTn id="32" dur="500" fill="hold"/>
                                        <p:tgtEl>
                                          <p:spTgt spid="189448"/>
                                        </p:tgtEl>
                                        <p:attrNameLst>
                                          <p:attrName>ppt_x</p:attrName>
                                        </p:attrNameLst>
                                      </p:cBhvr>
                                      <p:tavLst>
                                        <p:tav tm="0">
                                          <p:val>
                                            <p:strVal val="0-#ppt_w/2"/>
                                          </p:val>
                                        </p:tav>
                                        <p:tav tm="100000">
                                          <p:val>
                                            <p:strVal val="#ppt_x"/>
                                          </p:val>
                                        </p:tav>
                                      </p:tavLst>
                                    </p:anim>
                                    <p:anim calcmode="lin" valueType="num">
                                      <p:cBhvr additive="base">
                                        <p:cTn id="33" dur="500" fill="hold"/>
                                        <p:tgtEl>
                                          <p:spTgt spid="1894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p:bldP spid="189444" grpId="0" bldLvl="0" animBg="1"/>
      <p:bldP spid="189445" grpId="0" bldLvl="0" animBg="1"/>
      <p:bldP spid="189446" grpId="0" animBg="1"/>
      <p:bldP spid="189447" grpId="0"/>
    </p:bldLst>
  </p:timing>
</p:sld>
</file>

<file path=ppt/slides/slide3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文本框 195585"/>
          <p:cNvSpPr txBox="1"/>
          <p:nvPr/>
        </p:nvSpPr>
        <p:spPr>
          <a:xfrm>
            <a:off x="2743200" y="1524001"/>
            <a:ext cx="6705600" cy="954107"/>
          </a:xfrm>
          <a:prstGeom prst="rect">
            <a:avLst/>
          </a:prstGeom>
          <a:noFill/>
          <a:ln w="9525">
            <a:noFill/>
          </a:ln>
        </p:spPr>
        <p:txBody>
          <a:bodyPr>
            <a:spAutoFit/>
          </a:bodyPr>
          <a:lstStyle/>
          <a:p>
            <a:pPr eaLnBrk="0" hangingPunct="0">
              <a:spcBef>
                <a:spcPct val="50000"/>
              </a:spcBef>
              <a:defRPr/>
            </a:pPr>
            <a:r>
              <a:rPr lang="zh-CN" altLang="en-US" sz="2800" b="1" dirty="0">
                <a:latin typeface="Times New Roman" panose="02020603050405020304" pitchFamily="18" charset="0"/>
                <a:ea typeface="方正琥珀简体" pitchFamily="2" charset="-122"/>
              </a:rPr>
              <a:t>      </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a:t>
            </a:r>
            <a:r>
              <a:rPr lang="zh-CN" altLang="en-US" sz="2800" b="1" dirty="0">
                <a:effectLst>
                  <a:outerShdw blurRad="38100" dist="38100" dir="2700000">
                    <a:srgbClr val="C0C0C0"/>
                  </a:outerShdw>
                </a:effectLst>
                <a:latin typeface="楷体" panose="02010609060101010101" pitchFamily="49" charset="-122"/>
                <a:ea typeface="楷体" panose="02010609060101010101" pitchFamily="49" charset="-122"/>
              </a:rPr>
              <a:t>演绎</a:t>
            </a:r>
            <a:r>
              <a:rPr lang="zh-CN" altLang="en-US" sz="2800" b="1" dirty="0">
                <a:latin typeface="楷体" panose="02010609060101010101" pitchFamily="49" charset="-122"/>
                <a:ea typeface="楷体" panose="02010609060101010101" pitchFamily="49" charset="-122"/>
              </a:rPr>
              <a:t>是以一般概念、原则为前提推导出个别结论的思维方法。</a:t>
            </a:r>
            <a:endParaRPr lang="zh-CN" altLang="en-US" dirty="0">
              <a:latin typeface="楷体" panose="02010609060101010101" pitchFamily="49" charset="-122"/>
              <a:ea typeface="楷体" panose="02010609060101010101" pitchFamily="49" charset="-122"/>
            </a:endParaRPr>
          </a:p>
        </p:txBody>
      </p:sp>
      <p:sp>
        <p:nvSpPr>
          <p:cNvPr id="369666" name="矩形 195586"/>
          <p:cNvSpPr>
            <a:spLocks noChangeArrowheads="1"/>
          </p:cNvSpPr>
          <p:nvPr/>
        </p:nvSpPr>
        <p:spPr bwMode="auto">
          <a:xfrm flipV="1">
            <a:off x="3352801" y="1371600"/>
            <a:ext cx="2665413" cy="71438"/>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195588" name="文本框 195587"/>
          <p:cNvSpPr txBox="1">
            <a:spLocks noChangeArrowheads="1"/>
          </p:cNvSpPr>
          <p:nvPr/>
        </p:nvSpPr>
        <p:spPr bwMode="auto">
          <a:xfrm>
            <a:off x="3352800" y="762001"/>
            <a:ext cx="3962400" cy="631825"/>
          </a:xfrm>
          <a:prstGeom prst="rect">
            <a:avLst/>
          </a:prstGeom>
          <a:noFill/>
          <a:ln w="9525">
            <a:noFill/>
            <a:miter lim="800000"/>
          </a:ln>
        </p:spPr>
        <p:txBody>
          <a:bodyPr lIns="92075" tIns="46036" rIns="92075" bIns="46036"/>
          <a:lstStyle/>
          <a:p>
            <a:pPr marL="342900" indent="-342900">
              <a:spcBef>
                <a:spcPct val="50000"/>
              </a:spcBef>
              <a:buClr>
                <a:schemeClr val="hlink"/>
              </a:buClr>
              <a:buFont typeface="Wingdings" panose="05000000000000000000" pitchFamily="2" charset="2"/>
              <a:buChar char="v"/>
            </a:pPr>
            <a:endParaRPr lang="zh-CN" altLang="en-US" sz="3600" b="1" dirty="0">
              <a:solidFill>
                <a:srgbClr val="006600"/>
              </a:solidFill>
              <a:latin typeface="Verdana" panose="020B0604030504040204" pitchFamily="34" charset="0"/>
              <a:ea typeface="黑体" panose="02010609060101010101" pitchFamily="49" charset="-122"/>
            </a:endParaRPr>
          </a:p>
        </p:txBody>
      </p:sp>
      <p:sp>
        <p:nvSpPr>
          <p:cNvPr id="195589" name="椭圆 195588"/>
          <p:cNvSpPr>
            <a:spLocks noChangeArrowheads="1"/>
          </p:cNvSpPr>
          <p:nvPr/>
        </p:nvSpPr>
        <p:spPr bwMode="auto">
          <a:xfrm>
            <a:off x="4953000" y="2895600"/>
            <a:ext cx="1371600" cy="1371600"/>
          </a:xfrm>
          <a:prstGeom prst="ellipse">
            <a:avLst/>
          </a:prstGeom>
          <a:gradFill rotWithShape="0">
            <a:gsLst>
              <a:gs pos="0">
                <a:srgbClr val="FF9900"/>
              </a:gs>
              <a:gs pos="50000">
                <a:srgbClr val="003399"/>
              </a:gs>
              <a:gs pos="100000">
                <a:srgbClr val="FF9900"/>
              </a:gs>
            </a:gsLst>
            <a:lin ang="5400000" scaled="1"/>
          </a:gradFill>
          <a:ln w="9525">
            <a:solidFill>
              <a:srgbClr val="FFFFFF"/>
            </a:solidFill>
            <a:round/>
          </a:ln>
        </p:spPr>
        <p:txBody>
          <a:bodyPr wrap="none" anchor="ctr"/>
          <a:lstStyle/>
          <a:p>
            <a:pPr algn="ctr" eaLnBrk="0" hangingPunct="0"/>
            <a:r>
              <a:rPr lang="zh-CN" altLang="en-US" sz="3600" b="1">
                <a:solidFill>
                  <a:srgbClr val="FFFF00"/>
                </a:solidFill>
                <a:latin typeface="Times New Roman" panose="02020603050405020304" pitchFamily="18" charset="0"/>
                <a:ea typeface="方正琥珀简体"/>
                <a:cs typeface="方正琥珀简体"/>
              </a:rPr>
              <a:t>一般</a:t>
            </a:r>
            <a:endParaRPr lang="zh-CN" altLang="en-US">
              <a:solidFill>
                <a:srgbClr val="FFFF00"/>
              </a:solidFill>
            </a:endParaRPr>
          </a:p>
        </p:txBody>
      </p:sp>
      <p:sp>
        <p:nvSpPr>
          <p:cNvPr id="195590" name="椭圆 195589"/>
          <p:cNvSpPr>
            <a:spLocks noChangeArrowheads="1"/>
          </p:cNvSpPr>
          <p:nvPr/>
        </p:nvSpPr>
        <p:spPr bwMode="auto">
          <a:xfrm>
            <a:off x="8077200" y="2895600"/>
            <a:ext cx="1371600" cy="1371600"/>
          </a:xfrm>
          <a:prstGeom prst="ellipse">
            <a:avLst/>
          </a:prstGeom>
          <a:gradFill rotWithShape="0">
            <a:gsLst>
              <a:gs pos="0">
                <a:srgbClr val="FF9900"/>
              </a:gs>
              <a:gs pos="50000">
                <a:srgbClr val="003399"/>
              </a:gs>
              <a:gs pos="100000">
                <a:srgbClr val="FF9900"/>
              </a:gs>
            </a:gsLst>
            <a:lin ang="5400000" scaled="1"/>
          </a:gradFill>
          <a:ln w="9525">
            <a:solidFill>
              <a:srgbClr val="FFFFFF"/>
            </a:solidFill>
            <a:round/>
          </a:ln>
        </p:spPr>
        <p:txBody>
          <a:bodyPr wrap="none" anchor="ctr"/>
          <a:lstStyle/>
          <a:p>
            <a:pPr algn="ctr" eaLnBrk="0" hangingPunct="0"/>
            <a:r>
              <a:rPr lang="zh-CN" altLang="en-US" sz="3600" b="1">
                <a:solidFill>
                  <a:srgbClr val="FFFF00"/>
                </a:solidFill>
                <a:latin typeface="Times New Roman" panose="02020603050405020304" pitchFamily="18" charset="0"/>
                <a:ea typeface="方正琥珀简体"/>
                <a:cs typeface="方正琥珀简体"/>
              </a:rPr>
              <a:t>个别</a:t>
            </a:r>
            <a:endParaRPr lang="zh-CN" altLang="en-US">
              <a:solidFill>
                <a:srgbClr val="FFFF00"/>
              </a:solidFill>
            </a:endParaRPr>
          </a:p>
        </p:txBody>
      </p:sp>
      <p:sp>
        <p:nvSpPr>
          <p:cNvPr id="195591" name="任意多边形 195590"/>
          <p:cNvSpPr/>
          <p:nvPr/>
        </p:nvSpPr>
        <p:spPr bwMode="auto">
          <a:xfrm>
            <a:off x="6324600" y="3505200"/>
            <a:ext cx="1752600" cy="215900"/>
          </a:xfrm>
          <a:custGeom>
            <a:avLst/>
            <a:gdLst>
              <a:gd name="T0" fmla="*/ 2147483647 w 21600"/>
              <a:gd name="T1" fmla="*/ 0 h 21600"/>
              <a:gd name="T2" fmla="*/ 0 w 21600"/>
              <a:gd name="T3" fmla="*/ 10785006 h 21600"/>
              <a:gd name="T4" fmla="*/ 2147483647 w 21600"/>
              <a:gd name="T5" fmla="*/ 21570011 h 21600"/>
              <a:gd name="T6" fmla="*/ 2147483647 w 21600"/>
              <a:gd name="T7" fmla="*/ 10785006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003399"/>
              </a:gs>
              <a:gs pos="100000">
                <a:srgbClr val="FF0000"/>
              </a:gs>
            </a:gsLst>
            <a:lin ang="0" scaled="1"/>
          </a:gradFill>
          <a:ln w="9525" cap="flat" cmpd="sng">
            <a:solidFill>
              <a:srgbClr val="FFFFFF"/>
            </a:solidFill>
            <a:prstDash val="solid"/>
            <a:miter lim="800000"/>
            <a:headEnd type="none" w="med" len="med"/>
            <a:tailEnd type="none" w="med" len="med"/>
          </a:ln>
        </p:spPr>
        <p:txBody>
          <a:bodyPr/>
          <a:lstStyle/>
          <a:p>
            <a:endParaRPr lang="zh-CN" altLang="en-US"/>
          </a:p>
        </p:txBody>
      </p:sp>
      <p:sp>
        <p:nvSpPr>
          <p:cNvPr id="195592" name="文本框 195591"/>
          <p:cNvSpPr txBox="1">
            <a:spLocks noChangeArrowheads="1"/>
          </p:cNvSpPr>
          <p:nvPr/>
        </p:nvSpPr>
        <p:spPr bwMode="auto">
          <a:xfrm>
            <a:off x="2592388" y="5643563"/>
            <a:ext cx="1752600" cy="366712"/>
          </a:xfrm>
          <a:prstGeom prst="rect">
            <a:avLst/>
          </a:prstGeom>
          <a:noFill/>
          <a:ln w="9525">
            <a:noFill/>
            <a:miter lim="800000"/>
          </a:ln>
        </p:spPr>
        <p:txBody>
          <a:bodyPr>
            <a:spAutoFit/>
          </a:bodyPr>
          <a:lstStyle/>
          <a:p>
            <a:pPr eaLnBrk="0" hangingPunct="0">
              <a:spcBef>
                <a:spcPct val="50000"/>
              </a:spcBef>
            </a:pPr>
            <a:endParaRPr lang="zh-CN" altLang="en-US"/>
          </a:p>
        </p:txBody>
      </p:sp>
      <p:pic>
        <p:nvPicPr>
          <p:cNvPr id="369672" name="图片 195592" descr="gongdang"/>
          <p:cNvPicPr>
            <a:picLocks noChangeAspect="1"/>
          </p:cNvPicPr>
          <p:nvPr/>
        </p:nvPicPr>
        <p:blipFill>
          <a:blip r:embed="rId2"/>
          <a:srcRect/>
          <a:stretch>
            <a:fillRect/>
          </a:stretch>
        </p:blipFill>
        <p:spPr bwMode="auto">
          <a:xfrm>
            <a:off x="2667000" y="3124200"/>
            <a:ext cx="2171700" cy="2895600"/>
          </a:xfrm>
          <a:prstGeom prst="rect">
            <a:avLst/>
          </a:prstGeom>
          <a:noFill/>
          <a:ln w="9525">
            <a:noFill/>
            <a:miter lim="800000"/>
            <a:headEnd/>
            <a:tailEnd/>
          </a:ln>
        </p:spPr>
      </p:pic>
      <p:sp>
        <p:nvSpPr>
          <p:cNvPr id="369673" name="文本框 195593"/>
          <p:cNvSpPr txBox="1">
            <a:spLocks noChangeArrowheads="1"/>
          </p:cNvSpPr>
          <p:nvPr/>
        </p:nvSpPr>
        <p:spPr bwMode="auto">
          <a:xfrm>
            <a:off x="4937125" y="4368800"/>
            <a:ext cx="3740150" cy="1544638"/>
          </a:xfrm>
          <a:prstGeom prst="rect">
            <a:avLst/>
          </a:prstGeom>
          <a:noFill/>
          <a:ln w="9525">
            <a:noFill/>
            <a:miter lim="800000"/>
          </a:ln>
        </p:spPr>
        <p:txBody>
          <a:bodyPr wrap="none">
            <a:spAutoFit/>
          </a:bodyPr>
          <a:lstStyle/>
          <a:p>
            <a:pPr algn="just">
              <a:spcBef>
                <a:spcPct val="20000"/>
              </a:spcBef>
            </a:pPr>
            <a:r>
              <a:rPr lang="zh-CN" altLang="en-US" sz="2800" b="1">
                <a:solidFill>
                  <a:srgbClr val="FF6600"/>
                </a:solidFill>
                <a:ea typeface="华文行楷" panose="02010800040101010101" pitchFamily="2" charset="-122"/>
              </a:rPr>
              <a:t>案例：</a:t>
            </a:r>
          </a:p>
          <a:p>
            <a:pPr algn="just">
              <a:spcBef>
                <a:spcPct val="20000"/>
              </a:spcBef>
            </a:pPr>
            <a:r>
              <a:rPr lang="zh-CN" altLang="en-US" sz="2800" b="1">
                <a:ea typeface="华文行楷" panose="02010800040101010101" pitchFamily="2" charset="-122"/>
              </a:rPr>
              <a:t>马克思主义普遍真理</a:t>
            </a:r>
          </a:p>
          <a:p>
            <a:pPr algn="just">
              <a:spcBef>
                <a:spcPct val="20000"/>
              </a:spcBef>
            </a:pPr>
            <a:r>
              <a:rPr lang="zh-CN" altLang="en-US" sz="2800" b="1">
                <a:ea typeface="华文行楷" panose="02010800040101010101" pitchFamily="2" charset="-122"/>
              </a:rPr>
              <a:t>指引中国革命走向胜利</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dissolve">
                                      <p:cBhvr>
                                        <p:cTn id="7" dur="500"/>
                                        <p:tgtEl>
                                          <p:spTgt spid="195586"/>
                                        </p:tgtEl>
                                      </p:cBhvr>
                                    </p:animEffect>
                                  </p:childTnLst>
                                </p:cTn>
                              </p:par>
                            </p:childTnLst>
                          </p:cTn>
                        </p:par>
                        <p:par>
                          <p:cTn id="8" fill="hold">
                            <p:stCondLst>
                              <p:cond delay="500"/>
                            </p:stCondLst>
                            <p:childTnLst>
                              <p:par>
                                <p:cTn id="9" presetID="23" presetClass="entr" presetSubtype="16" fill="hold" grpId="0" nodeType="afterEffect" nodePh="1">
                                  <p:stCondLst>
                                    <p:cond delay="0"/>
                                  </p:stCondLst>
                                  <p:endCondLst>
                                    <p:cond evt="begin" delay="0">
                                      <p:tn val="9"/>
                                    </p:cond>
                                  </p:endCondLst>
                                  <p:childTnLst>
                                    <p:set>
                                      <p:cBhvr>
                                        <p:cTn id="10" dur="1" fill="hold">
                                          <p:stCondLst>
                                            <p:cond delay="0"/>
                                          </p:stCondLst>
                                        </p:cTn>
                                        <p:tgtEl>
                                          <p:spTgt spid="195588"/>
                                        </p:tgtEl>
                                        <p:attrNameLst>
                                          <p:attrName>style.visibility</p:attrName>
                                        </p:attrNameLst>
                                      </p:cBhvr>
                                      <p:to>
                                        <p:strVal val="visible"/>
                                      </p:to>
                                    </p:set>
                                    <p:anim calcmode="lin" valueType="num">
                                      <p:cBhvr>
                                        <p:cTn id="11" dur="500" fill="hold"/>
                                        <p:tgtEl>
                                          <p:spTgt spid="195588"/>
                                        </p:tgtEl>
                                        <p:attrNameLst>
                                          <p:attrName>ppt_w</p:attrName>
                                        </p:attrNameLst>
                                      </p:cBhvr>
                                      <p:tavLst>
                                        <p:tav tm="0">
                                          <p:val>
                                            <p:fltVal val="0"/>
                                          </p:val>
                                        </p:tav>
                                        <p:tav tm="100000">
                                          <p:val>
                                            <p:strVal val="#ppt_w"/>
                                          </p:val>
                                        </p:tav>
                                      </p:tavLst>
                                    </p:anim>
                                    <p:anim calcmode="lin" valueType="num">
                                      <p:cBhvr>
                                        <p:cTn id="12" dur="500" fill="hold"/>
                                        <p:tgtEl>
                                          <p:spTgt spid="19558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195589"/>
                                        </p:tgtEl>
                                        <p:attrNameLst>
                                          <p:attrName>style.visibility</p:attrName>
                                        </p:attrNameLst>
                                      </p:cBhvr>
                                      <p:to>
                                        <p:strVal val="visible"/>
                                      </p:to>
                                    </p:set>
                                    <p:anim calcmode="lin" valueType="num">
                                      <p:cBhvr>
                                        <p:cTn id="16" dur="500" fill="hold"/>
                                        <p:tgtEl>
                                          <p:spTgt spid="195589"/>
                                        </p:tgtEl>
                                        <p:attrNameLst>
                                          <p:attrName>ppt_w</p:attrName>
                                        </p:attrNameLst>
                                      </p:cBhvr>
                                      <p:tavLst>
                                        <p:tav tm="0">
                                          <p:val>
                                            <p:fltVal val="0"/>
                                          </p:val>
                                        </p:tav>
                                        <p:tav tm="100000">
                                          <p:val>
                                            <p:strVal val="#ppt_w"/>
                                          </p:val>
                                        </p:tav>
                                      </p:tavLst>
                                    </p:anim>
                                    <p:anim calcmode="lin" valueType="num">
                                      <p:cBhvr>
                                        <p:cTn id="17" dur="500" fill="hold"/>
                                        <p:tgtEl>
                                          <p:spTgt spid="195589"/>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5590"/>
                                        </p:tgtEl>
                                        <p:attrNameLst>
                                          <p:attrName>style.visibility</p:attrName>
                                        </p:attrNameLst>
                                      </p:cBhvr>
                                      <p:to>
                                        <p:strVal val="visible"/>
                                      </p:to>
                                    </p:set>
                                    <p:animEffect transition="in" filter="slide(fromLeft)">
                                      <p:cBhvr>
                                        <p:cTn id="21" dur="500"/>
                                        <p:tgtEl>
                                          <p:spTgt spid="195590"/>
                                        </p:tgtEl>
                                      </p:cBhvr>
                                    </p:animEffect>
                                  </p:childTnLst>
                                </p:cTn>
                              </p:par>
                            </p:childTnLst>
                          </p:cTn>
                        </p:par>
                        <p:par>
                          <p:cTn id="22" fill="hold">
                            <p:stCondLst>
                              <p:cond delay="2000"/>
                            </p:stCondLst>
                            <p:childTnLst>
                              <p:par>
                                <p:cTn id="23" presetID="17" presetClass="entr" presetSubtype="8" fill="hold" grpId="0" nodeType="afterEffect">
                                  <p:stCondLst>
                                    <p:cond delay="0"/>
                                  </p:stCondLst>
                                  <p:childTnLst>
                                    <p:set>
                                      <p:cBhvr>
                                        <p:cTn id="24" dur="1" fill="hold">
                                          <p:stCondLst>
                                            <p:cond delay="0"/>
                                          </p:stCondLst>
                                        </p:cTn>
                                        <p:tgtEl>
                                          <p:spTgt spid="195591"/>
                                        </p:tgtEl>
                                        <p:attrNameLst>
                                          <p:attrName>style.visibility</p:attrName>
                                        </p:attrNameLst>
                                      </p:cBhvr>
                                      <p:to>
                                        <p:strVal val="visible"/>
                                      </p:to>
                                    </p:set>
                                    <p:anim calcmode="lin" valueType="num">
                                      <p:cBhvr>
                                        <p:cTn id="25" dur="500" fill="hold"/>
                                        <p:tgtEl>
                                          <p:spTgt spid="195591"/>
                                        </p:tgtEl>
                                        <p:attrNameLst>
                                          <p:attrName>ppt_x</p:attrName>
                                        </p:attrNameLst>
                                      </p:cBhvr>
                                      <p:tavLst>
                                        <p:tav tm="0">
                                          <p:val>
                                            <p:strVal val="#ppt_x-#ppt_w/2"/>
                                          </p:val>
                                        </p:tav>
                                        <p:tav tm="100000">
                                          <p:val>
                                            <p:strVal val="#ppt_x"/>
                                          </p:val>
                                        </p:tav>
                                      </p:tavLst>
                                    </p:anim>
                                    <p:anim calcmode="lin" valueType="num">
                                      <p:cBhvr>
                                        <p:cTn id="26" dur="500" fill="hold"/>
                                        <p:tgtEl>
                                          <p:spTgt spid="195591"/>
                                        </p:tgtEl>
                                        <p:attrNameLst>
                                          <p:attrName>ppt_y</p:attrName>
                                        </p:attrNameLst>
                                      </p:cBhvr>
                                      <p:tavLst>
                                        <p:tav tm="0">
                                          <p:val>
                                            <p:strVal val="#ppt_y"/>
                                          </p:val>
                                        </p:tav>
                                        <p:tav tm="100000">
                                          <p:val>
                                            <p:strVal val="#ppt_y"/>
                                          </p:val>
                                        </p:tav>
                                      </p:tavLst>
                                    </p:anim>
                                    <p:anim calcmode="lin" valueType="num">
                                      <p:cBhvr>
                                        <p:cTn id="27" dur="500" fill="hold"/>
                                        <p:tgtEl>
                                          <p:spTgt spid="195591"/>
                                        </p:tgtEl>
                                        <p:attrNameLst>
                                          <p:attrName>ppt_w</p:attrName>
                                        </p:attrNameLst>
                                      </p:cBhvr>
                                      <p:tavLst>
                                        <p:tav tm="0">
                                          <p:val>
                                            <p:fltVal val="0"/>
                                          </p:val>
                                        </p:tav>
                                        <p:tav tm="100000">
                                          <p:val>
                                            <p:strVal val="#ppt_w"/>
                                          </p:val>
                                        </p:tav>
                                      </p:tavLst>
                                    </p:anim>
                                    <p:anim calcmode="lin" valueType="num">
                                      <p:cBhvr>
                                        <p:cTn id="28" dur="500" fill="hold"/>
                                        <p:tgtEl>
                                          <p:spTgt spid="195591"/>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195592"/>
                                        </p:tgtEl>
                                        <p:attrNameLst>
                                          <p:attrName>style.visibility</p:attrName>
                                        </p:attrNameLst>
                                      </p:cBhvr>
                                      <p:to>
                                        <p:strVal val="visible"/>
                                      </p:to>
                                    </p:set>
                                    <p:animEffect transition="in" filter="slide(fromBottom)">
                                      <p:cBhvr>
                                        <p:cTn id="32" dur="500"/>
                                        <p:tgtEl>
                                          <p:spTgt spid="195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p:bldP spid="195588" grpId="0"/>
      <p:bldP spid="195589" grpId="0" bldLvl="0" animBg="1"/>
      <p:bldP spid="195590" grpId="0" bldLvl="0" animBg="1"/>
      <p:bldP spid="195591" grpId="0" animBg="1"/>
      <p:bldP spid="195592" grpId="0"/>
    </p:bldLst>
  </p:timing>
</p:sld>
</file>

<file path=ppt/slides/slide3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文本框 198657"/>
          <p:cNvSpPr txBox="1"/>
          <p:nvPr/>
        </p:nvSpPr>
        <p:spPr>
          <a:xfrm>
            <a:off x="5181601" y="1981200"/>
            <a:ext cx="4341813" cy="4114800"/>
          </a:xfrm>
          <a:prstGeom prst="rect">
            <a:avLst/>
          </a:prstGeom>
          <a:noFill/>
          <a:ln w="9525" cap="flat" cmpd="sng">
            <a:solidFill>
              <a:srgbClr val="FFFFFF"/>
            </a:solidFill>
            <a:prstDash val="solid"/>
            <a:miter/>
            <a:headEnd type="none" w="med" len="med"/>
            <a:tailEnd type="none" w="med" len="med"/>
          </a:ln>
        </p:spPr>
        <p:txBody>
          <a:bodyPr lIns="92075" tIns="46036" rIns="92075" bIns="46036"/>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lnSpc>
                <a:spcPct val="110000"/>
              </a:lnSpc>
              <a:spcBef>
                <a:spcPct val="50000"/>
              </a:spcBef>
              <a:defRPr/>
            </a:pPr>
            <a:r>
              <a:rPr lang="zh-CN" altLang="en-US" sz="2400" dirty="0">
                <a:effectLst>
                  <a:outerShdw blurRad="38100" dist="38100" dir="2700000">
                    <a:srgbClr val="C0C0C0"/>
                  </a:outerShdw>
                </a:effectLst>
                <a:latin typeface="Garamond" panose="02020404030301010803" pitchFamily="18" charset="0"/>
                <a:ea typeface="ˎ̥"/>
              </a:rPr>
              <a:t>             </a:t>
            </a:r>
            <a:r>
              <a:rPr lang="zh-CN" altLang="en-US" sz="2400" dirty="0">
                <a:latin typeface="Garamond" panose="02020404030301010803" pitchFamily="18" charset="0"/>
                <a:ea typeface="宋体" panose="02010600030101010101" pitchFamily="2" charset="-122"/>
              </a:rPr>
              <a:t>归纳和演绎，正如综合和分析一样，必然是属于一个整体的。不应当牺牲一个而把另一个捧到天上去，应当把每一个都用到该用的地方，但是只有记住它们是属于一个整体，它们是相辅相成的，才能做到这一点。</a:t>
            </a:r>
            <a:endParaRPr lang="zh-CN" altLang="en-US" dirty="0">
              <a:ea typeface="宋体" panose="02010600030101010101" pitchFamily="2" charset="-122"/>
            </a:endParaRPr>
          </a:p>
        </p:txBody>
      </p:sp>
      <p:sp>
        <p:nvSpPr>
          <p:cNvPr id="371714" name="文本框 198658"/>
          <p:cNvSpPr txBox="1">
            <a:spLocks noChangeArrowheads="1"/>
          </p:cNvSpPr>
          <p:nvPr/>
        </p:nvSpPr>
        <p:spPr bwMode="auto">
          <a:xfrm>
            <a:off x="3276600" y="914400"/>
            <a:ext cx="5029200" cy="579438"/>
          </a:xfrm>
          <a:prstGeom prst="rect">
            <a:avLst/>
          </a:prstGeom>
          <a:noFill/>
          <a:ln w="9525">
            <a:noFill/>
            <a:miter lim="800000"/>
          </a:ln>
        </p:spPr>
        <p:txBody>
          <a:bodyPr>
            <a:spAutoFit/>
          </a:bodyPr>
          <a:lstStyle/>
          <a:p>
            <a:pPr eaLnBrk="0" hangingPunct="0">
              <a:spcBef>
                <a:spcPct val="50000"/>
              </a:spcBef>
            </a:pPr>
            <a:r>
              <a:rPr lang="zh-CN" altLang="en-US" sz="3200" b="1">
                <a:solidFill>
                  <a:srgbClr val="006600"/>
                </a:solidFill>
                <a:latin typeface="Times New Roman" panose="02020603050405020304" pitchFamily="18" charset="0"/>
                <a:ea typeface="黑体" panose="02010609060101010101" pitchFamily="49" charset="-122"/>
              </a:rPr>
              <a:t>归纳和演绎的辩证关系</a:t>
            </a:r>
            <a:endParaRPr lang="zh-CN" altLang="en-US">
              <a:solidFill>
                <a:srgbClr val="006600"/>
              </a:solidFill>
              <a:ea typeface="黑体" panose="02010609060101010101" pitchFamily="49" charset="-122"/>
            </a:endParaRPr>
          </a:p>
        </p:txBody>
      </p:sp>
      <p:pic>
        <p:nvPicPr>
          <p:cNvPr id="198660" name="图片 198659" descr="恩格斯"/>
          <p:cNvPicPr>
            <a:picLocks noChangeAspect="1"/>
          </p:cNvPicPr>
          <p:nvPr/>
        </p:nvPicPr>
        <p:blipFill>
          <a:blip r:embed="rId2"/>
          <a:srcRect/>
          <a:stretch>
            <a:fillRect/>
          </a:stretch>
        </p:blipFill>
        <p:spPr bwMode="auto">
          <a:xfrm>
            <a:off x="2076450" y="1981201"/>
            <a:ext cx="3036888" cy="4049713"/>
          </a:xfrm>
          <a:prstGeom prst="rect">
            <a:avLst/>
          </a:prstGeom>
          <a:noFill/>
          <a:ln w="9525">
            <a:solidFill>
              <a:srgbClr val="66FF33"/>
            </a:solidFill>
            <a:miter lim="800000"/>
            <a:headEnd/>
            <a:tailEnd/>
          </a:ln>
        </p:spPr>
      </p:pic>
      <p:sp>
        <p:nvSpPr>
          <p:cNvPr id="371716" name="矩形 198660"/>
          <p:cNvSpPr>
            <a:spLocks noChangeArrowheads="1"/>
          </p:cNvSpPr>
          <p:nvPr/>
        </p:nvSpPr>
        <p:spPr bwMode="auto">
          <a:xfrm>
            <a:off x="3429000" y="1524000"/>
            <a:ext cx="4114800" cy="8255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71717" name="矩形 198661"/>
          <p:cNvSpPr>
            <a:spLocks noChangeArrowheads="1"/>
          </p:cNvSpPr>
          <p:nvPr/>
        </p:nvSpPr>
        <p:spPr bwMode="auto">
          <a:xfrm>
            <a:off x="6858000" y="5410200"/>
            <a:ext cx="2514600" cy="469616"/>
          </a:xfrm>
          <a:prstGeom prst="rect">
            <a:avLst/>
          </a:prstGeom>
          <a:noFill/>
          <a:ln w="12700">
            <a:noFill/>
            <a:miter lim="800000"/>
          </a:ln>
        </p:spPr>
        <p:txBody>
          <a:bodyPr>
            <a:spAutoFit/>
          </a:bodyPr>
          <a:lstStyle/>
          <a:p>
            <a:pPr eaLnBrk="0" hangingPunct="0">
              <a:lnSpc>
                <a:spcPct val="110000"/>
              </a:lnSpc>
              <a:spcBef>
                <a:spcPct val="50000"/>
              </a:spcBef>
            </a:pPr>
            <a:r>
              <a:rPr lang="zh-CN" altLang="en-US" sz="2400" b="1">
                <a:latin typeface="Times New Roman" panose="02020603050405020304" pitchFamily="18" charset="0"/>
                <a:ea typeface="ˎ̥"/>
                <a:cs typeface="ˎ̥"/>
              </a:rPr>
              <a:t>     </a:t>
            </a:r>
            <a:r>
              <a:rPr lang="en-US" altLang="zh-CN" sz="2400" b="1">
                <a:latin typeface="Times New Roman" panose="02020603050405020304" pitchFamily="18" charset="0"/>
                <a:ea typeface="ˎ̥"/>
                <a:cs typeface="ˎ̥"/>
              </a:rPr>
              <a:t>— — </a:t>
            </a:r>
            <a:r>
              <a:rPr lang="zh-CN" altLang="en-US" sz="2400" b="1">
                <a:latin typeface="Times New Roman" panose="02020603050405020304" pitchFamily="18" charset="0"/>
              </a:rPr>
              <a:t>恩格斯</a:t>
            </a:r>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p:cTn id="7" dur="500" fill="hold"/>
                                        <p:tgtEl>
                                          <p:spTgt spid="198658"/>
                                        </p:tgtEl>
                                        <p:attrNameLst>
                                          <p:attrName>ppt_w</p:attrName>
                                        </p:attrNameLst>
                                      </p:cBhvr>
                                      <p:tavLst>
                                        <p:tav tm="0">
                                          <p:val>
                                            <p:fltVal val="0"/>
                                          </p:val>
                                        </p:tav>
                                        <p:tav tm="100000">
                                          <p:val>
                                            <p:strVal val="#ppt_w"/>
                                          </p:val>
                                        </p:tav>
                                      </p:tavLst>
                                    </p:anim>
                                    <p:anim calcmode="lin" valueType="num">
                                      <p:cBhvr>
                                        <p:cTn id="8" dur="500" fill="hold"/>
                                        <p:tgtEl>
                                          <p:spTgt spid="19865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98660"/>
                                        </p:tgtEl>
                                        <p:attrNameLst>
                                          <p:attrName>style.visibility</p:attrName>
                                        </p:attrNameLst>
                                      </p:cBhvr>
                                      <p:to>
                                        <p:strVal val="visible"/>
                                      </p:to>
                                    </p:set>
                                    <p:animEffect transition="in" filter="slide(fromBottom)">
                                      <p:cBhvr>
                                        <p:cTn id="12" dur="5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bldLvl="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文本框 199681"/>
          <p:cNvSpPr txBox="1">
            <a:spLocks noChangeArrowheads="1"/>
          </p:cNvSpPr>
          <p:nvPr/>
        </p:nvSpPr>
        <p:spPr bwMode="auto">
          <a:xfrm>
            <a:off x="3276600" y="990600"/>
            <a:ext cx="4800600" cy="579438"/>
          </a:xfrm>
          <a:prstGeom prst="rect">
            <a:avLst/>
          </a:prstGeom>
          <a:noFill/>
          <a:ln w="9525">
            <a:noFill/>
            <a:miter lim="800000"/>
          </a:ln>
        </p:spPr>
        <p:txBody>
          <a:bodyPr>
            <a:spAutoFit/>
          </a:bodyPr>
          <a:lstStyle/>
          <a:p>
            <a:pPr eaLnBrk="0" hangingPunct="0">
              <a:spcBef>
                <a:spcPct val="50000"/>
              </a:spcBef>
            </a:pPr>
            <a:r>
              <a:rPr lang="en-US" altLang="zh-CN" sz="3200" b="1" dirty="0">
                <a:solidFill>
                  <a:srgbClr val="006600"/>
                </a:solidFill>
                <a:latin typeface="黑体" panose="02010609060101010101" pitchFamily="49" charset="-122"/>
                <a:ea typeface="黑体" panose="02010609060101010101" pitchFamily="49" charset="-122"/>
              </a:rPr>
              <a:t>2.</a:t>
            </a:r>
            <a:r>
              <a:rPr lang="zh-CN" altLang="en-US" sz="3200" b="1" dirty="0">
                <a:solidFill>
                  <a:srgbClr val="006600"/>
                </a:solidFill>
                <a:latin typeface="黑体" panose="02010609060101010101" pitchFamily="49" charset="-122"/>
                <a:ea typeface="黑体" panose="02010609060101010101" pitchFamily="49" charset="-122"/>
              </a:rPr>
              <a:t>分析与综合</a:t>
            </a:r>
            <a:endParaRPr lang="zh-CN" altLang="en-US" dirty="0">
              <a:solidFill>
                <a:srgbClr val="006600"/>
              </a:solidFill>
              <a:latin typeface="黑体" panose="02010609060101010101" pitchFamily="49" charset="-122"/>
              <a:ea typeface="黑体" panose="02010609060101010101" pitchFamily="49" charset="-122"/>
            </a:endParaRPr>
          </a:p>
        </p:txBody>
      </p:sp>
      <p:sp>
        <p:nvSpPr>
          <p:cNvPr id="372738" name="矩形 199682"/>
          <p:cNvSpPr>
            <a:spLocks noChangeArrowheads="1"/>
          </p:cNvSpPr>
          <p:nvPr/>
        </p:nvSpPr>
        <p:spPr bwMode="auto">
          <a:xfrm>
            <a:off x="3581401" y="1600200"/>
            <a:ext cx="2873375" cy="8255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72740" name="矩形 199684"/>
          <p:cNvSpPr>
            <a:spLocks noChangeArrowheads="1"/>
          </p:cNvSpPr>
          <p:nvPr/>
        </p:nvSpPr>
        <p:spPr bwMode="auto">
          <a:xfrm>
            <a:off x="2667000" y="1833564"/>
            <a:ext cx="6858000" cy="1373187"/>
          </a:xfrm>
          <a:prstGeom prst="rect">
            <a:avLst/>
          </a:prstGeom>
          <a:noFill/>
          <a:ln w="12700">
            <a:noFill/>
            <a:miter lim="800000"/>
          </a:ln>
        </p:spPr>
        <p:txBody>
          <a:bodyPr>
            <a:spAutoFit/>
          </a:bodyPr>
          <a:lstStyle/>
          <a:p>
            <a:pPr algn="just"/>
            <a:r>
              <a:rPr lang="zh-CN" altLang="en-US" sz="2400" dirty="0">
                <a:latin typeface="楷体" panose="02010609060101010101" pitchFamily="49" charset="-122"/>
                <a:ea typeface="楷体" panose="02010609060101010101" pitchFamily="49" charset="-122"/>
                <a:cs typeface="ˎ̥"/>
              </a:rPr>
              <a:t>    （</a:t>
            </a:r>
            <a:r>
              <a:rPr lang="en-US" altLang="zh-CN" sz="2400" dirty="0">
                <a:latin typeface="楷体" panose="02010609060101010101" pitchFamily="49" charset="-122"/>
                <a:ea typeface="楷体" panose="02010609060101010101" pitchFamily="49" charset="-122"/>
                <a:cs typeface="ˎ̥"/>
              </a:rPr>
              <a:t>1</a:t>
            </a:r>
            <a:r>
              <a:rPr lang="zh-CN" altLang="en-US" sz="2400" dirty="0">
                <a:latin typeface="楷体" panose="02010609060101010101" pitchFamily="49" charset="-122"/>
                <a:ea typeface="楷体" panose="02010609060101010101" pitchFamily="49" charset="-122"/>
                <a:cs typeface="ˎ̥"/>
              </a:rPr>
              <a:t>） </a:t>
            </a:r>
            <a:r>
              <a:rPr lang="zh-CN" altLang="en-US" sz="2800" dirty="0">
                <a:latin typeface="楷体" panose="02010609060101010101" pitchFamily="49" charset="-122"/>
                <a:ea typeface="楷体" panose="02010609060101010101" pitchFamily="49" charset="-122"/>
              </a:rPr>
              <a:t>分析，就是在思维中把认识对象分解为各个部分、方面、要素，以便分别加以研究的思维方法。</a:t>
            </a:r>
            <a:r>
              <a:rPr lang="zh-CN" altLang="en-US" sz="2800" dirty="0">
                <a:latin typeface="楷体" panose="02010609060101010101" pitchFamily="49" charset="-122"/>
                <a:ea typeface="楷体" panose="02010609060101010101" pitchFamily="49" charset="-122"/>
                <a:cs typeface="文鼎CS楷体"/>
              </a:rPr>
              <a:t> </a:t>
            </a:r>
            <a:endParaRPr lang="zh-CN" altLang="en-US" dirty="0">
              <a:latin typeface="楷体" panose="02010609060101010101" pitchFamily="49" charset="-122"/>
              <a:ea typeface="楷体" panose="02010609060101010101" pitchFamily="49" charset="-122"/>
            </a:endParaRPr>
          </a:p>
        </p:txBody>
      </p:sp>
      <p:sp>
        <p:nvSpPr>
          <p:cNvPr id="372741" name="矩形 199685"/>
          <p:cNvSpPr>
            <a:spLocks noChangeArrowheads="1"/>
          </p:cNvSpPr>
          <p:nvPr/>
        </p:nvSpPr>
        <p:spPr bwMode="auto">
          <a:xfrm>
            <a:off x="2667000" y="3276600"/>
            <a:ext cx="6858000" cy="946150"/>
          </a:xfrm>
          <a:prstGeom prst="rect">
            <a:avLst/>
          </a:prstGeom>
          <a:noFill/>
          <a:ln w="12700">
            <a:noFill/>
            <a:miter lim="800000"/>
          </a:ln>
        </p:spPr>
        <p:txBody>
          <a:bodyPr>
            <a:spAutoFit/>
          </a:bodyPr>
          <a:lstStyle/>
          <a:p>
            <a:pPr algn="just"/>
            <a:r>
              <a:rPr lang="zh-CN" altLang="en-US" sz="2800" b="1" dirty="0">
                <a:latin typeface="Times New Roman" panose="02020603050405020304" pitchFamily="18" charset="0"/>
                <a:ea typeface="ˎ̥"/>
                <a:cs typeface="ˎ̥"/>
              </a:rPr>
              <a:t>    </a:t>
            </a:r>
            <a:r>
              <a:rPr lang="zh-CN" altLang="en-US" sz="2400" b="1" dirty="0">
                <a:latin typeface="楷体" panose="02010609060101010101" pitchFamily="49" charset="-122"/>
                <a:ea typeface="楷体" panose="02010609060101010101" pitchFamily="49" charset="-122"/>
                <a:cs typeface="ˎ̥"/>
              </a:rPr>
              <a:t>（</a:t>
            </a:r>
            <a:r>
              <a:rPr lang="en-US" altLang="zh-CN" sz="2400" b="1" dirty="0">
                <a:latin typeface="楷体" panose="02010609060101010101" pitchFamily="49" charset="-122"/>
                <a:ea typeface="楷体" panose="02010609060101010101" pitchFamily="49" charset="-122"/>
                <a:cs typeface="ˎ̥"/>
              </a:rPr>
              <a:t>2</a:t>
            </a:r>
            <a:r>
              <a:rPr lang="zh-CN" altLang="en-US" sz="2400" b="1" dirty="0">
                <a:latin typeface="楷体" panose="02010609060101010101" pitchFamily="49" charset="-122"/>
                <a:ea typeface="楷体" panose="02010609060101010101" pitchFamily="49" charset="-122"/>
                <a:cs typeface="ˎ̥"/>
              </a:rPr>
              <a:t>）</a:t>
            </a:r>
            <a:r>
              <a:rPr lang="zh-CN" altLang="en-US" sz="2800" b="1" dirty="0">
                <a:latin typeface="楷体" panose="02010609060101010101" pitchFamily="49" charset="-122"/>
                <a:ea typeface="楷体" panose="02010609060101010101" pitchFamily="49" charset="-122"/>
              </a:rPr>
              <a:t>综合是在把整体分解为各个因素的基础上，再组合成一个整体的思维活动</a:t>
            </a:r>
            <a:r>
              <a:rPr lang="zh-CN" altLang="en-US" sz="2800" b="1" dirty="0">
                <a:latin typeface="Times New Roman" panose="02020603050405020304" pitchFamily="18" charset="0"/>
              </a:rPr>
              <a:t>。</a:t>
            </a:r>
            <a:endParaRPr lang="zh-CN" altLang="en-US" dirty="0"/>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99682"/>
                                        </p:tgtEl>
                                        <p:attrNameLst>
                                          <p:attrName>style.visibility</p:attrName>
                                        </p:attrNameLst>
                                      </p:cBhvr>
                                      <p:to>
                                        <p:strVal val="visible"/>
                                      </p:to>
                                    </p:set>
                                    <p:anim calcmode="lin" valueType="num">
                                      <p:cBhvr>
                                        <p:cTn id="7" dur="500" fill="hold"/>
                                        <p:tgtEl>
                                          <p:spTgt spid="199682"/>
                                        </p:tgtEl>
                                        <p:attrNameLst>
                                          <p:attrName>ppt_w</p:attrName>
                                        </p:attrNameLst>
                                      </p:cBhvr>
                                      <p:tavLst>
                                        <p:tav tm="0">
                                          <p:val>
                                            <p:fltVal val="0"/>
                                          </p:val>
                                        </p:tav>
                                        <p:tav tm="100000">
                                          <p:val>
                                            <p:strVal val="#ppt_w"/>
                                          </p:val>
                                        </p:tav>
                                      </p:tavLst>
                                    </p:anim>
                                    <p:anim calcmode="lin" valueType="num">
                                      <p:cBhvr>
                                        <p:cTn id="8" dur="500" fill="hold"/>
                                        <p:tgtEl>
                                          <p:spTgt spid="1996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Lst>
  </p:timing>
</p:sld>
</file>

<file path=ppt/slides/slide3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矩形 200705"/>
          <p:cNvSpPr/>
          <p:nvPr/>
        </p:nvSpPr>
        <p:spPr>
          <a:xfrm>
            <a:off x="2667000" y="1704976"/>
            <a:ext cx="6858000" cy="166687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lnSpc>
                <a:spcPct val="90000"/>
              </a:lnSpc>
              <a:buSzPct val="70000"/>
              <a:buFont typeface="Wingdings" panose="05000000000000000000" pitchFamily="2" charset="2"/>
              <a:buChar char="n"/>
              <a:defRPr/>
            </a:pPr>
            <a:r>
              <a:rPr lang="zh-CN" altLang="en-US" dirty="0">
                <a:effectLst>
                  <a:outerShdw blurRad="38100" dist="38100" dir="2700000">
                    <a:srgbClr val="C0C0C0"/>
                  </a:outerShdw>
                </a:effectLst>
                <a:latin typeface="Garamond" panose="02020404030301010803" pitchFamily="18" charset="0"/>
                <a:ea typeface="宋体" panose="02010600030101010101" pitchFamily="2" charset="-122"/>
              </a:rPr>
              <a:t>分析是综合的基础，综合是分析的完成，只有把二者结合在一起，才能构成一个完整的、科学的认识。</a:t>
            </a:r>
          </a:p>
        </p:txBody>
      </p:sp>
      <p:sp>
        <p:nvSpPr>
          <p:cNvPr id="200707" name="文本框 200706"/>
          <p:cNvSpPr txBox="1">
            <a:spLocks noChangeArrowheads="1"/>
          </p:cNvSpPr>
          <p:nvPr/>
        </p:nvSpPr>
        <p:spPr bwMode="auto">
          <a:xfrm>
            <a:off x="3071665" y="533400"/>
            <a:ext cx="5370661" cy="1219200"/>
          </a:xfrm>
          <a:prstGeom prst="rect">
            <a:avLst/>
          </a:prstGeom>
          <a:noFill/>
          <a:ln w="9525">
            <a:noFill/>
            <a:miter lim="800000"/>
          </a:ln>
        </p:spPr>
        <p:txBody>
          <a:bodyPr lIns="92075" tIns="46036" rIns="92075" bIns="46036" anchor="ctr"/>
          <a:lstStyle/>
          <a:p>
            <a:pPr>
              <a:spcBef>
                <a:spcPct val="50000"/>
              </a:spcBef>
              <a:buClr>
                <a:srgbClr val="000000"/>
              </a:buClr>
            </a:pPr>
            <a:r>
              <a:rPr lang="zh-CN" altLang="en-US" sz="3200" b="1" dirty="0">
                <a:solidFill>
                  <a:srgbClr val="006600"/>
                </a:solidFill>
                <a:latin typeface="Garamond" panose="02020404030301010803" pitchFamily="18" charset="0"/>
                <a:ea typeface="黑体" panose="02010609060101010101" pitchFamily="49" charset="-122"/>
              </a:rPr>
              <a:t>（</a:t>
            </a:r>
            <a:r>
              <a:rPr lang="en-US" altLang="zh-CN" sz="3200" b="1" dirty="0">
                <a:solidFill>
                  <a:srgbClr val="006600"/>
                </a:solidFill>
                <a:latin typeface="Garamond" panose="02020404030301010803" pitchFamily="18" charset="0"/>
                <a:ea typeface="黑体" panose="02010609060101010101" pitchFamily="49" charset="-122"/>
              </a:rPr>
              <a:t>3</a:t>
            </a:r>
            <a:r>
              <a:rPr lang="zh-CN" altLang="en-US" sz="3200" b="1" dirty="0">
                <a:solidFill>
                  <a:srgbClr val="006600"/>
                </a:solidFill>
                <a:latin typeface="Garamond" panose="02020404030301010803" pitchFamily="18" charset="0"/>
                <a:ea typeface="黑体" panose="02010609060101010101" pitchFamily="49" charset="-122"/>
              </a:rPr>
              <a:t>）分析与综合的辩证关系</a:t>
            </a:r>
            <a:endParaRPr lang="zh-CN" altLang="en-US" sz="3200" b="1" dirty="0">
              <a:solidFill>
                <a:srgbClr val="006600"/>
              </a:solidFill>
              <a:latin typeface="Verdana" panose="020B0604030504040204" pitchFamily="34" charset="0"/>
              <a:ea typeface="黑体" panose="02010609060101010101" pitchFamily="49" charset="-122"/>
            </a:endParaRPr>
          </a:p>
        </p:txBody>
      </p:sp>
      <p:sp>
        <p:nvSpPr>
          <p:cNvPr id="373763" name="矩形 200707"/>
          <p:cNvSpPr>
            <a:spLocks noChangeArrowheads="1"/>
          </p:cNvSpPr>
          <p:nvPr/>
        </p:nvSpPr>
        <p:spPr bwMode="auto">
          <a:xfrm>
            <a:off x="3429000" y="1524000"/>
            <a:ext cx="4572000" cy="8255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373764" name="图片 200708" descr="lindaiyu"/>
          <p:cNvPicPr>
            <a:picLocks noChangeAspect="1"/>
          </p:cNvPicPr>
          <p:nvPr/>
        </p:nvPicPr>
        <p:blipFill>
          <a:blip r:embed="rId2"/>
          <a:srcRect/>
          <a:stretch>
            <a:fillRect/>
          </a:stretch>
        </p:blipFill>
        <p:spPr bwMode="auto">
          <a:xfrm>
            <a:off x="2667000" y="3581401"/>
            <a:ext cx="3429000" cy="2519363"/>
          </a:xfrm>
          <a:prstGeom prst="rect">
            <a:avLst/>
          </a:prstGeom>
          <a:noFill/>
          <a:ln w="9525">
            <a:noFill/>
            <a:miter lim="800000"/>
            <a:headEnd/>
            <a:tailEnd/>
          </a:ln>
        </p:spPr>
      </p:pic>
      <p:sp>
        <p:nvSpPr>
          <p:cNvPr id="373765" name="文本框 200709"/>
          <p:cNvSpPr txBox="1">
            <a:spLocks noChangeArrowheads="1"/>
          </p:cNvSpPr>
          <p:nvPr/>
        </p:nvSpPr>
        <p:spPr bwMode="auto">
          <a:xfrm>
            <a:off x="3124200" y="6096000"/>
            <a:ext cx="2317750" cy="457200"/>
          </a:xfrm>
          <a:prstGeom prst="rect">
            <a:avLst/>
          </a:prstGeom>
          <a:noFill/>
          <a:ln w="9525">
            <a:noFill/>
            <a:miter lim="800000"/>
          </a:ln>
        </p:spPr>
        <p:txBody>
          <a:bodyPr wrap="none">
            <a:spAutoFit/>
          </a:bodyPr>
          <a:lstStyle/>
          <a:p>
            <a:pPr algn="just">
              <a:spcBef>
                <a:spcPct val="20000"/>
              </a:spcBef>
            </a:pPr>
            <a:r>
              <a:rPr lang="zh-CN" altLang="en-US" sz="2400" b="1">
                <a:solidFill>
                  <a:srgbClr val="FFFF00"/>
                </a:solidFill>
                <a:ea typeface="华文行楷" panose="02010800040101010101" pitchFamily="2" charset="-122"/>
              </a:rPr>
              <a:t>林黛玉与贾宝玉</a:t>
            </a:r>
          </a:p>
        </p:txBody>
      </p:sp>
      <p:sp>
        <p:nvSpPr>
          <p:cNvPr id="373766" name="文本框 200710"/>
          <p:cNvSpPr txBox="1">
            <a:spLocks noChangeArrowheads="1"/>
          </p:cNvSpPr>
          <p:nvPr/>
        </p:nvSpPr>
        <p:spPr bwMode="auto">
          <a:xfrm>
            <a:off x="6172200" y="3505201"/>
            <a:ext cx="184150" cy="519113"/>
          </a:xfrm>
          <a:prstGeom prst="rect">
            <a:avLst/>
          </a:prstGeom>
          <a:noFill/>
          <a:ln w="9525">
            <a:noFill/>
            <a:miter lim="800000"/>
          </a:ln>
        </p:spPr>
        <p:txBody>
          <a:bodyPr wrap="none">
            <a:spAutoFit/>
          </a:bodyPr>
          <a:lstStyle/>
          <a:p>
            <a:pPr algn="just">
              <a:spcBef>
                <a:spcPct val="20000"/>
              </a:spcBef>
            </a:pPr>
            <a:endParaRPr lang="zh-CN" altLang="en-US" sz="2800" b="1" i="1">
              <a:solidFill>
                <a:srgbClr val="FFFF00"/>
              </a:solidFill>
              <a:ea typeface="华文行楷" panose="02010800040101010101" pitchFamily="2" charset="-122"/>
            </a:endParaRPr>
          </a:p>
        </p:txBody>
      </p:sp>
      <p:sp>
        <p:nvSpPr>
          <p:cNvPr id="373767" name="文本框 200711"/>
          <p:cNvSpPr txBox="1">
            <a:spLocks noChangeArrowheads="1"/>
          </p:cNvSpPr>
          <p:nvPr/>
        </p:nvSpPr>
        <p:spPr bwMode="auto">
          <a:xfrm>
            <a:off x="6141184" y="3500438"/>
            <a:ext cx="3262432" cy="2677656"/>
          </a:xfrm>
          <a:prstGeom prst="rect">
            <a:avLst/>
          </a:prstGeom>
          <a:noFill/>
          <a:ln w="9525">
            <a:noFill/>
            <a:miter lim="800000"/>
          </a:ln>
        </p:spPr>
        <p:txBody>
          <a:bodyPr wrap="none">
            <a:spAutoFit/>
          </a:bodyPr>
          <a:lstStyle/>
          <a:p>
            <a:pPr algn="just">
              <a:spcBef>
                <a:spcPct val="20000"/>
              </a:spcBef>
            </a:pPr>
            <a:r>
              <a:rPr lang="zh-CN" altLang="en-US" sz="2400" b="1">
                <a:solidFill>
                  <a:srgbClr val="FF6600"/>
                </a:solidFill>
                <a:ea typeface="华文行楷" panose="02010800040101010101" pitchFamily="2" charset="-122"/>
              </a:rPr>
              <a:t>案例：</a:t>
            </a:r>
          </a:p>
          <a:p>
            <a:pPr algn="just">
              <a:spcBef>
                <a:spcPct val="20000"/>
              </a:spcBef>
            </a:pPr>
            <a:r>
              <a:rPr lang="zh-CN" altLang="en-US" sz="2400" b="1">
                <a:ea typeface="华文行楷" panose="02010800040101010101" pitchFamily="2" charset="-122"/>
              </a:rPr>
              <a:t>通过对</a:t>
            </a:r>
            <a:r>
              <a:rPr lang="en-US" altLang="zh-CN" sz="2400" b="1">
                <a:ea typeface="华文行楷" panose="02010800040101010101" pitchFamily="2" charset="-122"/>
              </a:rPr>
              <a:t>《</a:t>
            </a:r>
            <a:r>
              <a:rPr lang="zh-CN" altLang="en-US" sz="2400" b="1">
                <a:ea typeface="华文行楷" panose="02010800040101010101" pitchFamily="2" charset="-122"/>
              </a:rPr>
              <a:t>红楼梦</a:t>
            </a:r>
            <a:r>
              <a:rPr lang="en-US" altLang="zh-CN" sz="2400" b="1">
                <a:ea typeface="华文行楷" panose="02010800040101010101" pitchFamily="2" charset="-122"/>
              </a:rPr>
              <a:t>》</a:t>
            </a:r>
            <a:r>
              <a:rPr lang="zh-CN" altLang="en-US" sz="2400" b="1">
                <a:ea typeface="华文行楷" panose="02010800040101010101" pitchFamily="2" charset="-122"/>
              </a:rPr>
              <a:t>有关</a:t>
            </a:r>
          </a:p>
          <a:p>
            <a:pPr algn="just">
              <a:spcBef>
                <a:spcPct val="20000"/>
              </a:spcBef>
            </a:pPr>
            <a:r>
              <a:rPr lang="zh-CN" altLang="en-US" sz="2400" b="1">
                <a:ea typeface="华文行楷" panose="02010800040101010101" pitchFamily="2" charset="-122"/>
              </a:rPr>
              <a:t>背景分析、人物分析、</a:t>
            </a:r>
          </a:p>
          <a:p>
            <a:pPr algn="just">
              <a:spcBef>
                <a:spcPct val="20000"/>
              </a:spcBef>
            </a:pPr>
            <a:r>
              <a:rPr lang="zh-CN" altLang="en-US" sz="2400" b="1">
                <a:ea typeface="华文行楷" panose="02010800040101010101" pitchFamily="2" charset="-122"/>
              </a:rPr>
              <a:t>场景分析、事件分析，</a:t>
            </a:r>
          </a:p>
          <a:p>
            <a:pPr algn="just">
              <a:spcBef>
                <a:spcPct val="20000"/>
              </a:spcBef>
            </a:pPr>
            <a:r>
              <a:rPr lang="zh-CN" altLang="en-US" sz="2400" b="1">
                <a:ea typeface="华文行楷" panose="02010800040101010101" pitchFamily="2" charset="-122"/>
              </a:rPr>
              <a:t>可以综合出林黛玉的</a:t>
            </a:r>
          </a:p>
          <a:p>
            <a:pPr algn="just">
              <a:spcBef>
                <a:spcPct val="20000"/>
              </a:spcBef>
            </a:pPr>
            <a:r>
              <a:rPr lang="zh-CN" altLang="en-US" sz="2400" b="1">
                <a:ea typeface="华文行楷" panose="02010800040101010101" pitchFamily="2" charset="-122"/>
              </a:rPr>
              <a:t>红颜薄命的悲剧人生。</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00707"/>
                                        </p:tgtEl>
                                        <p:attrNameLst>
                                          <p:attrName>style.visibility</p:attrName>
                                        </p:attrNameLst>
                                      </p:cBhvr>
                                      <p:to>
                                        <p:strVal val="visible"/>
                                      </p:to>
                                    </p:set>
                                    <p:anim calcmode="lin" valueType="num">
                                      <p:cBhvr>
                                        <p:cTn id="7" dur="500" fill="hold"/>
                                        <p:tgtEl>
                                          <p:spTgt spid="200707"/>
                                        </p:tgtEl>
                                        <p:attrNameLst>
                                          <p:attrName>ppt_w</p:attrName>
                                        </p:attrNameLst>
                                      </p:cBhvr>
                                      <p:tavLst>
                                        <p:tav tm="0">
                                          <p:val>
                                            <p:fltVal val="0"/>
                                          </p:val>
                                        </p:tav>
                                        <p:tav tm="100000">
                                          <p:val>
                                            <p:strVal val="#ppt_w"/>
                                          </p:val>
                                        </p:tav>
                                      </p:tavLst>
                                    </p:anim>
                                    <p:anim calcmode="lin" valueType="num">
                                      <p:cBhvr>
                                        <p:cTn id="8" dur="500" fill="hold"/>
                                        <p:tgtEl>
                                          <p:spTgt spid="2007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p:bldLst>
  </p:timing>
</p:sld>
</file>

<file path=ppt/slides/slide3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5809" name="矩形 203777"/>
          <p:cNvSpPr>
            <a:spLocks noChangeArrowheads="1"/>
          </p:cNvSpPr>
          <p:nvPr/>
        </p:nvSpPr>
        <p:spPr bwMode="auto">
          <a:xfrm>
            <a:off x="3276601" y="609600"/>
            <a:ext cx="3198813" cy="914400"/>
          </a:xfrm>
          <a:prstGeom prst="rect">
            <a:avLst/>
          </a:prstGeom>
          <a:noFill/>
          <a:ln w="9525">
            <a:noFill/>
            <a:miter lim="800000"/>
          </a:ln>
        </p:spPr>
        <p:txBody>
          <a:bodyPr anchor="ctr"/>
          <a:lstStyle/>
          <a:p>
            <a:pPr>
              <a:buClr>
                <a:srgbClr val="000000"/>
              </a:buClr>
            </a:pPr>
            <a:r>
              <a:rPr lang="en-US" altLang="zh-CN" sz="3600" b="1" dirty="0">
                <a:solidFill>
                  <a:srgbClr val="006600"/>
                </a:solidFill>
                <a:latin typeface="Verdana" panose="020B0604030504040204" pitchFamily="34" charset="0"/>
                <a:ea typeface="黑体" panose="02010609060101010101" pitchFamily="49" charset="-122"/>
              </a:rPr>
              <a:t>3.</a:t>
            </a:r>
            <a:r>
              <a:rPr lang="zh-CN" altLang="en-US" sz="3600" b="1" dirty="0">
                <a:solidFill>
                  <a:srgbClr val="006600"/>
                </a:solidFill>
                <a:latin typeface="Verdana" panose="020B0604030504040204" pitchFamily="34" charset="0"/>
                <a:ea typeface="黑体" panose="02010609060101010101" pitchFamily="49" charset="-122"/>
              </a:rPr>
              <a:t>抽象到具体</a:t>
            </a:r>
          </a:p>
        </p:txBody>
      </p:sp>
      <p:sp>
        <p:nvSpPr>
          <p:cNvPr id="203779" name="文本框 203778"/>
          <p:cNvSpPr txBox="1">
            <a:spLocks noChangeArrowheads="1"/>
          </p:cNvSpPr>
          <p:nvPr/>
        </p:nvSpPr>
        <p:spPr bwMode="auto">
          <a:xfrm>
            <a:off x="2667000" y="1676400"/>
            <a:ext cx="6858000" cy="1524000"/>
          </a:xfrm>
          <a:prstGeom prst="rect">
            <a:avLst/>
          </a:prstGeom>
          <a:noFill/>
          <a:ln w="9525">
            <a:noFill/>
            <a:miter lim="800000"/>
          </a:ln>
        </p:spPr>
        <p:txBody>
          <a:bodyPr lIns="92075" tIns="46036" rIns="92075" bIns="46036"/>
          <a:lstStyle/>
          <a:p>
            <a:pPr marL="342900" indent="-342900" algn="just">
              <a:spcBef>
                <a:spcPct val="50000"/>
              </a:spcBef>
              <a:buClr>
                <a:schemeClr val="hlink"/>
              </a:buClr>
              <a:buFont typeface="Wingdings" panose="05000000000000000000" pitchFamily="2" charset="2"/>
              <a:buChar char="v"/>
            </a:pPr>
            <a:r>
              <a:rPr lang="zh-CN" altLang="en-US" sz="2800" dirty="0">
                <a:solidFill>
                  <a:schemeClr val="accent1"/>
                </a:solidFill>
                <a:latin typeface="楷体" panose="02010609060101010101" pitchFamily="49" charset="-122"/>
                <a:ea typeface="楷体" panose="02010609060101010101" pitchFamily="49" charset="-122"/>
              </a:rPr>
              <a:t>（</a:t>
            </a:r>
            <a:r>
              <a:rPr lang="en-US" altLang="zh-CN" sz="2800" dirty="0">
                <a:solidFill>
                  <a:schemeClr val="accent1"/>
                </a:solidFill>
                <a:latin typeface="楷体" panose="02010609060101010101" pitchFamily="49" charset="-122"/>
                <a:ea typeface="楷体" panose="02010609060101010101" pitchFamily="49" charset="-122"/>
              </a:rPr>
              <a:t>1</a:t>
            </a:r>
            <a:r>
              <a:rPr lang="zh-CN" altLang="en-US" sz="2800" dirty="0">
                <a:solidFill>
                  <a:schemeClr val="accent1"/>
                </a:solidFill>
                <a:latin typeface="楷体" panose="02010609060101010101" pitchFamily="49" charset="-122"/>
                <a:ea typeface="楷体" panose="02010609060101010101" pitchFamily="49" charset="-122"/>
              </a:rPr>
              <a:t>）</a:t>
            </a:r>
            <a:r>
              <a:rPr lang="zh-CN" altLang="en-US" sz="2800" b="1" dirty="0">
                <a:solidFill>
                  <a:schemeClr val="accent1"/>
                </a:solidFill>
                <a:latin typeface="楷体" panose="02010609060101010101" pitchFamily="49" charset="-122"/>
                <a:ea typeface="楷体" panose="02010609060101010101" pitchFamily="49" charset="-122"/>
              </a:rPr>
              <a:t>感性具体，就是人的感觉器官所得到的生动而具体的知觉表象。</a:t>
            </a:r>
            <a:r>
              <a:rPr lang="zh-CN" altLang="en-US" sz="2800" dirty="0">
                <a:solidFill>
                  <a:schemeClr val="accent1"/>
                </a:solidFill>
                <a:latin typeface="楷体" panose="02010609060101010101" pitchFamily="49" charset="-122"/>
                <a:ea typeface="楷体" panose="02010609060101010101" pitchFamily="49" charset="-122"/>
                <a:cs typeface="方正琥珀简体"/>
              </a:rPr>
              <a:t> </a:t>
            </a:r>
            <a:endParaRPr lang="zh-CN" altLang="en-US" sz="2800" b="1" dirty="0">
              <a:solidFill>
                <a:schemeClr val="accent1"/>
              </a:solidFill>
              <a:latin typeface="楷体" panose="02010609060101010101" pitchFamily="49" charset="-122"/>
              <a:ea typeface="楷体" panose="02010609060101010101" pitchFamily="49" charset="-122"/>
            </a:endParaRPr>
          </a:p>
        </p:txBody>
      </p:sp>
      <p:sp>
        <p:nvSpPr>
          <p:cNvPr id="375811" name="矩形 203779"/>
          <p:cNvSpPr>
            <a:spLocks noChangeArrowheads="1"/>
          </p:cNvSpPr>
          <p:nvPr/>
        </p:nvSpPr>
        <p:spPr bwMode="auto">
          <a:xfrm>
            <a:off x="3962400" y="1447800"/>
            <a:ext cx="1981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203781" name="图片 203780" descr="角度"/>
          <p:cNvPicPr>
            <a:picLocks noChangeAspect="1"/>
          </p:cNvPicPr>
          <p:nvPr/>
        </p:nvPicPr>
        <p:blipFill>
          <a:blip r:embed="rId2"/>
          <a:srcRect l="1938" t="4044" r="3488" b="12523"/>
          <a:stretch>
            <a:fillRect/>
          </a:stretch>
        </p:blipFill>
        <p:spPr bwMode="auto">
          <a:xfrm>
            <a:off x="2667001" y="2895601"/>
            <a:ext cx="5332413" cy="3186113"/>
          </a:xfrm>
          <a:prstGeom prst="rect">
            <a:avLst/>
          </a:prstGeom>
          <a:noFill/>
          <a:ln w="9525">
            <a:solidFill>
              <a:srgbClr val="FFFF66"/>
            </a:solidFill>
            <a:miter lim="800000"/>
            <a:headEnd/>
            <a:tailEnd/>
          </a:ln>
        </p:spPr>
      </p:pic>
      <p:sp>
        <p:nvSpPr>
          <p:cNvPr id="203782" name="文本框 203781"/>
          <p:cNvSpPr txBox="1">
            <a:spLocks noChangeArrowheads="1"/>
          </p:cNvSpPr>
          <p:nvPr/>
        </p:nvSpPr>
        <p:spPr bwMode="auto">
          <a:xfrm>
            <a:off x="8119659" y="2895600"/>
            <a:ext cx="1243417" cy="3505200"/>
          </a:xfrm>
          <a:prstGeom prst="rect">
            <a:avLst/>
          </a:prstGeom>
          <a:noFill/>
          <a:ln w="9525">
            <a:noFill/>
            <a:miter lim="800000"/>
          </a:ln>
        </p:spPr>
        <p:txBody>
          <a:bodyPr vert="eaVert">
            <a:spAutoFit/>
          </a:bodyPr>
          <a:lstStyle/>
          <a:p>
            <a:pPr algn="ctr" eaLnBrk="0" hangingPunct="0">
              <a:lnSpc>
                <a:spcPct val="80000"/>
              </a:lnSpc>
              <a:spcBef>
                <a:spcPct val="50000"/>
              </a:spcBef>
            </a:pPr>
            <a:r>
              <a:rPr lang="zh-CN" altLang="en-US" sz="3200" b="1">
                <a:solidFill>
                  <a:srgbClr val="FF0000"/>
                </a:solidFill>
                <a:latin typeface="华文新魏" panose="02010800040101010101" pitchFamily="2" charset="-122"/>
                <a:ea typeface="华文新魏" panose="02010800040101010101" pitchFamily="2" charset="-122"/>
              </a:rPr>
              <a:t>横看成岭侧成峰， </a:t>
            </a:r>
            <a:endParaRPr lang="zh-CN" altLang="en-US" sz="2400">
              <a:solidFill>
                <a:srgbClr val="FF0000"/>
              </a:solidFill>
              <a:latin typeface="华文新魏" panose="02010800040101010101" pitchFamily="2" charset="-122"/>
              <a:ea typeface="华文新魏" panose="02010800040101010101" pitchFamily="2" charset="-122"/>
            </a:endParaRPr>
          </a:p>
          <a:p>
            <a:pPr algn="ctr" eaLnBrk="0" hangingPunct="0">
              <a:lnSpc>
                <a:spcPct val="80000"/>
              </a:lnSpc>
              <a:spcBef>
                <a:spcPct val="50000"/>
              </a:spcBef>
            </a:pPr>
            <a:r>
              <a:rPr lang="zh-CN" altLang="en-US" sz="3200" b="1">
                <a:solidFill>
                  <a:srgbClr val="FF0000"/>
                </a:solidFill>
                <a:latin typeface="华文新魏" panose="02010800040101010101" pitchFamily="2" charset="-122"/>
                <a:ea typeface="华文新魏" panose="02010800040101010101" pitchFamily="2" charset="-122"/>
              </a:rPr>
              <a:t>远近高低各不同。</a:t>
            </a:r>
            <a:endParaRPr lang="zh-CN" altLang="en-US">
              <a:solidFill>
                <a:srgbClr val="FF0000"/>
              </a:solidFill>
              <a:latin typeface="华文新魏" panose="02010800040101010101" pitchFamily="2" charset="-122"/>
              <a:ea typeface="华文新魏" panose="02010800040101010101" pitchFamily="2" charset="-12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barn(outVertical)">
                                      <p:cBhvr>
                                        <p:cTn id="7" dur="500"/>
                                        <p:tgtEl>
                                          <p:spTgt spid="203779"/>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203781"/>
                                        </p:tgtEl>
                                        <p:attrNameLst>
                                          <p:attrName>style.visibility</p:attrName>
                                        </p:attrNameLst>
                                      </p:cBhvr>
                                      <p:to>
                                        <p:strVal val="visible"/>
                                      </p:to>
                                    </p:set>
                                    <p:animEffect transition="in" filter="barn(outHorizontal)">
                                      <p:cBhvr>
                                        <p:cTn id="11" dur="500"/>
                                        <p:tgtEl>
                                          <p:spTgt spid="20378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3782"/>
                                        </p:tgtEl>
                                        <p:attrNameLst>
                                          <p:attrName>style.visibility</p:attrName>
                                        </p:attrNameLst>
                                      </p:cBhvr>
                                      <p:to>
                                        <p:strVal val="visible"/>
                                      </p:to>
                                    </p:set>
                                    <p:anim calcmode="lin" valueType="num">
                                      <p:cBhvr additive="base">
                                        <p:cTn id="15" dur="500" fill="hold"/>
                                        <p:tgtEl>
                                          <p:spTgt spid="203782"/>
                                        </p:tgtEl>
                                        <p:attrNameLst>
                                          <p:attrName>ppt_x</p:attrName>
                                        </p:attrNameLst>
                                      </p:cBhvr>
                                      <p:tavLst>
                                        <p:tav tm="0">
                                          <p:val>
                                            <p:strVal val="1+#ppt_w/2"/>
                                          </p:val>
                                        </p:tav>
                                        <p:tav tm="100000">
                                          <p:val>
                                            <p:strVal val="#ppt_x"/>
                                          </p:val>
                                        </p:tav>
                                      </p:tavLst>
                                    </p:anim>
                                    <p:anim calcmode="lin" valueType="num">
                                      <p:cBhvr additive="base">
                                        <p:cTn id="16" dur="500" fill="hold"/>
                                        <p:tgtEl>
                                          <p:spTgt spid="2037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p:bldP spid="203782" grpId="0"/>
    </p:bldLst>
  </p:timing>
</p:sld>
</file>

<file path=ppt/slides/slide3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5" name="矩形 202753"/>
          <p:cNvSpPr>
            <a:spLocks noChangeArrowheads="1"/>
          </p:cNvSpPr>
          <p:nvPr/>
        </p:nvSpPr>
        <p:spPr bwMode="auto">
          <a:xfrm>
            <a:off x="3276600" y="914400"/>
            <a:ext cx="5524500" cy="604838"/>
          </a:xfrm>
          <a:prstGeom prst="rect">
            <a:avLst/>
          </a:prstGeom>
          <a:noFill/>
          <a:ln w="9525">
            <a:noFill/>
            <a:miter lim="800000"/>
          </a:ln>
        </p:spPr>
        <p:txBody>
          <a:bodyPr/>
          <a:lstStyle/>
          <a:p>
            <a:pPr>
              <a:spcBef>
                <a:spcPct val="20000"/>
              </a:spcBef>
              <a:buClr>
                <a:schemeClr val="hlink"/>
              </a:buClr>
              <a:buSzPct val="70000"/>
            </a:pPr>
            <a:r>
              <a:rPr lang="zh-CN" altLang="en-US" sz="2800" b="1" dirty="0">
                <a:solidFill>
                  <a:srgbClr val="006600"/>
                </a:solidFill>
                <a:latin typeface="Verdana" panose="020B0604030504040204" pitchFamily="34" charset="0"/>
                <a:ea typeface="黑体" panose="02010609060101010101" pitchFamily="49" charset="-122"/>
              </a:rPr>
              <a:t>（</a:t>
            </a:r>
            <a:r>
              <a:rPr lang="en-US" altLang="zh-CN" sz="2800" b="1" dirty="0">
                <a:solidFill>
                  <a:srgbClr val="006600"/>
                </a:solidFill>
                <a:latin typeface="Verdana" panose="020B0604030504040204" pitchFamily="34" charset="0"/>
                <a:ea typeface="黑体" panose="02010609060101010101" pitchFamily="49" charset="-122"/>
              </a:rPr>
              <a:t>2</a:t>
            </a:r>
            <a:r>
              <a:rPr lang="zh-CN" altLang="en-US" sz="2800" b="1" dirty="0">
                <a:solidFill>
                  <a:srgbClr val="006600"/>
                </a:solidFill>
                <a:latin typeface="Verdana" panose="020B0604030504040204" pitchFamily="34" charset="0"/>
                <a:ea typeface="黑体" panose="02010609060101010101" pitchFamily="49" charset="-122"/>
              </a:rPr>
              <a:t>）抽象规定</a:t>
            </a:r>
          </a:p>
        </p:txBody>
      </p:sp>
      <p:sp>
        <p:nvSpPr>
          <p:cNvPr id="374786" name="矩形 202754"/>
          <p:cNvSpPr>
            <a:spLocks noChangeArrowheads="1"/>
          </p:cNvSpPr>
          <p:nvPr/>
        </p:nvSpPr>
        <p:spPr bwMode="auto">
          <a:xfrm>
            <a:off x="3352800" y="1600200"/>
            <a:ext cx="3733800" cy="8255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74787" name="矩形 202755"/>
          <p:cNvSpPr>
            <a:spLocks noChangeArrowheads="1"/>
          </p:cNvSpPr>
          <p:nvPr/>
        </p:nvSpPr>
        <p:spPr bwMode="auto">
          <a:xfrm>
            <a:off x="2667000" y="2704595"/>
            <a:ext cx="6858000" cy="1877437"/>
          </a:xfrm>
          <a:prstGeom prst="rect">
            <a:avLst/>
          </a:prstGeom>
          <a:noFill/>
          <a:ln w="12700">
            <a:noFill/>
            <a:miter lim="800000"/>
          </a:ln>
        </p:spPr>
        <p:txBody>
          <a:bodyPr anchor="ctr">
            <a:spAutoFit/>
          </a:bodyPr>
          <a:lstStyle/>
          <a:p>
            <a:r>
              <a:rPr lang="zh-CN" altLang="en-US" sz="2800" b="1" dirty="0">
                <a:solidFill>
                  <a:srgbClr val="FF6600"/>
                </a:solidFill>
                <a:latin typeface="楷体" panose="02010609060101010101" pitchFamily="49" charset="-122"/>
                <a:ea typeface="楷体" panose="02010609060101010101" pitchFamily="49" charset="-122"/>
                <a:cs typeface="楷体_GB2312"/>
              </a:rPr>
              <a:t>抽象：</a:t>
            </a:r>
            <a:r>
              <a:rPr lang="zh-CN" altLang="en-US" sz="2800" b="1" dirty="0">
                <a:latin typeface="楷体" panose="02010609060101010101" pitchFamily="49" charset="-122"/>
                <a:ea typeface="楷体" panose="02010609060101010101" pitchFamily="49" charset="-122"/>
                <a:cs typeface="楷体_GB2312"/>
              </a:rPr>
              <a:t>也被称为“抽象规定”。是通过分析把整体分解成各个部分，对各部分的本质加以把握。</a:t>
            </a:r>
          </a:p>
          <a:p>
            <a:endParaRPr lang="zh-CN" altLang="en-US" sz="3200" b="1" dirty="0">
              <a:ea typeface="楷体_GB2312"/>
              <a:cs typeface="楷体_GB2312"/>
            </a:endParaRPr>
          </a:p>
        </p:txBody>
      </p:sp>
      <p:sp>
        <p:nvSpPr>
          <p:cNvPr id="374788" name="矩形 202756"/>
          <p:cNvSpPr>
            <a:spLocks noChangeArrowheads="1"/>
          </p:cNvSpPr>
          <p:nvPr/>
        </p:nvSpPr>
        <p:spPr bwMode="auto">
          <a:xfrm>
            <a:off x="3695700" y="2824164"/>
            <a:ext cx="4572000" cy="731837"/>
          </a:xfrm>
          <a:prstGeom prst="rect">
            <a:avLst/>
          </a:prstGeom>
          <a:noFill/>
          <a:ln w="12700">
            <a:noFill/>
            <a:miter lim="800000"/>
          </a:ln>
        </p:spPr>
        <p:txBody>
          <a:bodyPr>
            <a:spAutoFit/>
          </a:bodyPr>
          <a:lstStyle/>
          <a:p>
            <a:pPr>
              <a:spcBef>
                <a:spcPct val="50000"/>
              </a:spcBef>
            </a:pPr>
            <a:endParaRPr lang="zh-CN" altLang="en-US" sz="2400">
              <a:latin typeface="Times New Roman" panose="02020603050405020304" pitchFamily="18" charset="0"/>
              <a:ea typeface="ˎ̥"/>
              <a:cs typeface="ˎ̥"/>
            </a:endParaRPr>
          </a:p>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6833" name="矩形 204801"/>
          <p:cNvSpPr>
            <a:spLocks noChangeArrowheads="1"/>
          </p:cNvSpPr>
          <p:nvPr/>
        </p:nvSpPr>
        <p:spPr bwMode="auto">
          <a:xfrm>
            <a:off x="3352800" y="533400"/>
            <a:ext cx="3429000" cy="1219200"/>
          </a:xfrm>
          <a:prstGeom prst="rect">
            <a:avLst/>
          </a:prstGeom>
          <a:noFill/>
          <a:ln w="9525">
            <a:noFill/>
            <a:miter lim="800000"/>
          </a:ln>
        </p:spPr>
        <p:txBody>
          <a:bodyPr anchor="ctr"/>
          <a:lstStyle/>
          <a:p>
            <a:pPr>
              <a:buClr>
                <a:srgbClr val="000000"/>
              </a:buClr>
            </a:pPr>
            <a:r>
              <a:rPr lang="zh-CN" altLang="en-US" sz="2800" b="1" dirty="0">
                <a:solidFill>
                  <a:srgbClr val="006600"/>
                </a:solidFill>
                <a:latin typeface="Garamond" panose="02020404030301010803" pitchFamily="18" charset="0"/>
                <a:ea typeface="黑体" panose="02010609060101010101" pitchFamily="49" charset="-122"/>
              </a:rPr>
              <a:t>（</a:t>
            </a:r>
            <a:r>
              <a:rPr lang="en-US" altLang="zh-CN" sz="2800" b="1" dirty="0">
                <a:solidFill>
                  <a:srgbClr val="006600"/>
                </a:solidFill>
                <a:latin typeface="Garamond" panose="02020404030301010803" pitchFamily="18" charset="0"/>
                <a:ea typeface="黑体" panose="02010609060101010101" pitchFamily="49" charset="-122"/>
              </a:rPr>
              <a:t>3</a:t>
            </a:r>
            <a:r>
              <a:rPr lang="zh-CN" altLang="en-US" sz="2800" b="1" dirty="0">
                <a:solidFill>
                  <a:srgbClr val="006600"/>
                </a:solidFill>
                <a:latin typeface="Garamond" panose="02020404030301010803" pitchFamily="18" charset="0"/>
                <a:ea typeface="黑体" panose="02010609060101010101" pitchFamily="49" charset="-122"/>
              </a:rPr>
              <a:t>）思维具体</a:t>
            </a:r>
            <a:endParaRPr lang="zh-CN" altLang="en-US" sz="2800" b="1" dirty="0">
              <a:solidFill>
                <a:srgbClr val="006600"/>
              </a:solidFill>
              <a:latin typeface="Verdana" panose="020B0604030504040204" pitchFamily="34" charset="0"/>
              <a:ea typeface="黑体" panose="02010609060101010101" pitchFamily="49" charset="-122"/>
            </a:endParaRPr>
          </a:p>
        </p:txBody>
      </p:sp>
      <p:sp>
        <p:nvSpPr>
          <p:cNvPr id="204803" name="文本框 204802"/>
          <p:cNvSpPr txBox="1">
            <a:spLocks noChangeArrowheads="1"/>
          </p:cNvSpPr>
          <p:nvPr/>
        </p:nvSpPr>
        <p:spPr bwMode="auto">
          <a:xfrm>
            <a:off x="2667000" y="1828800"/>
            <a:ext cx="6858000" cy="2357438"/>
          </a:xfrm>
          <a:prstGeom prst="rect">
            <a:avLst/>
          </a:prstGeom>
          <a:noFill/>
          <a:ln w="9525">
            <a:noFill/>
            <a:miter lim="800000"/>
          </a:ln>
        </p:spPr>
        <p:txBody>
          <a:bodyPr lIns="92075" tIns="46036" rIns="92075" bIns="46036"/>
          <a:lstStyle/>
          <a:p>
            <a:pPr marL="342900" indent="-342900">
              <a:lnSpc>
                <a:spcPct val="130000"/>
              </a:lnSpc>
              <a:spcBef>
                <a:spcPct val="50000"/>
              </a:spcBef>
              <a:buClr>
                <a:schemeClr val="hlink"/>
              </a:buClr>
              <a:buFont typeface="Wingdings" panose="05000000000000000000" pitchFamily="2" charset="2"/>
              <a:buChar char="v"/>
            </a:pPr>
            <a:r>
              <a:rPr lang="zh-CN" altLang="en-US" sz="3200" dirty="0">
                <a:solidFill>
                  <a:schemeClr val="bg1"/>
                </a:solidFill>
                <a:latin typeface="楷体" panose="02010609060101010101" pitchFamily="49" charset="-122"/>
                <a:ea typeface="楷体" panose="02010609060101010101" pitchFamily="49" charset="-122"/>
                <a:cs typeface="方正琥珀简体"/>
              </a:rPr>
              <a:t> </a:t>
            </a:r>
            <a:r>
              <a:rPr lang="zh-CN" altLang="en-US" sz="2800" b="1" dirty="0">
                <a:solidFill>
                  <a:schemeClr val="accent1"/>
                </a:solidFill>
                <a:latin typeface="楷体" panose="02010609060101010101" pitchFamily="49" charset="-122"/>
                <a:ea typeface="楷体" panose="02010609060101010101" pitchFamily="49" charset="-122"/>
              </a:rPr>
              <a:t>思维具体是指关于某一对象的各种抽象规定按照其内在联系统一起来的有机整体在思维中的完整的、具体的再现</a:t>
            </a:r>
            <a:r>
              <a:rPr lang="zh-CN" altLang="en-US" sz="2800" b="1" dirty="0">
                <a:solidFill>
                  <a:schemeClr val="accent1"/>
                </a:solidFill>
                <a:latin typeface="Garamond" panose="02020404030301010803" pitchFamily="18" charset="0"/>
              </a:rPr>
              <a:t>。</a:t>
            </a:r>
            <a:endParaRPr lang="zh-CN" altLang="en-US" sz="2800" b="1" dirty="0">
              <a:solidFill>
                <a:schemeClr val="accent1"/>
              </a:solidFill>
              <a:latin typeface="Verdana" panose="020B0604030504040204" pitchFamily="34" charset="0"/>
            </a:endParaRPr>
          </a:p>
        </p:txBody>
      </p:sp>
      <p:sp>
        <p:nvSpPr>
          <p:cNvPr id="376835" name="矩形 204803"/>
          <p:cNvSpPr>
            <a:spLocks noChangeArrowheads="1"/>
          </p:cNvSpPr>
          <p:nvPr/>
        </p:nvSpPr>
        <p:spPr bwMode="auto">
          <a:xfrm>
            <a:off x="4114800" y="1524000"/>
            <a:ext cx="20574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pic>
        <p:nvPicPr>
          <p:cNvPr id="204805" name="图片 204804" descr="共产党宣言"/>
          <p:cNvPicPr>
            <a:picLocks noChangeAspect="1"/>
          </p:cNvPicPr>
          <p:nvPr/>
        </p:nvPicPr>
        <p:blipFill>
          <a:blip r:embed="rId2"/>
          <a:stretch>
            <a:fillRect/>
          </a:stretch>
        </p:blipFill>
        <p:spPr>
          <a:xfrm>
            <a:off x="4114800" y="3845719"/>
            <a:ext cx="1905000" cy="2590800"/>
          </a:xfrm>
          <a:prstGeom prst="rect">
            <a:avLst/>
          </a:prstGeom>
          <a:noFill/>
          <a:ln w="9525" cap="flat" cmpd="sng">
            <a:solidFill>
              <a:srgbClr val="FFFFCC"/>
            </a:solidFill>
            <a:prstDash val="solid"/>
            <a:miter/>
            <a:headEnd type="none" w="med" len="med"/>
            <a:tailEnd type="none" w="med" len="med"/>
          </a:ln>
          <a:effectLst>
            <a:outerShdw dist="76200" dir="10800000" algn="ctr" rotWithShape="0">
              <a:srgbClr val="FFFFCC"/>
            </a:outerShdw>
          </a:effectLst>
        </p:spPr>
      </p:pic>
      <p:pic>
        <p:nvPicPr>
          <p:cNvPr id="204806" name="图片 204805" descr="《自然辩证法》 副本"/>
          <p:cNvPicPr>
            <a:picLocks noChangeAspect="1"/>
          </p:cNvPicPr>
          <p:nvPr/>
        </p:nvPicPr>
        <p:blipFill>
          <a:blip r:embed="rId3"/>
          <a:stretch>
            <a:fillRect/>
          </a:stretch>
        </p:blipFill>
        <p:spPr>
          <a:xfrm>
            <a:off x="5877560" y="3845719"/>
            <a:ext cx="1981200" cy="2590800"/>
          </a:xfrm>
          <a:prstGeom prst="rect">
            <a:avLst/>
          </a:prstGeom>
          <a:noFill/>
          <a:ln w="9525" cap="flat" cmpd="sng">
            <a:solidFill>
              <a:srgbClr val="FFFFCC"/>
            </a:solidFill>
            <a:prstDash val="solid"/>
            <a:miter/>
            <a:headEnd type="none" w="med" len="med"/>
            <a:tailEnd type="none" w="med" len="med"/>
          </a:ln>
          <a:effectLst>
            <a:outerShdw dist="88900" dir="10800000" algn="ctr" rotWithShape="0">
              <a:srgbClr val="FFFFCC"/>
            </a:outerShdw>
          </a:effectLst>
        </p:spPr>
      </p:pic>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4803"/>
                                        </p:tgtEl>
                                        <p:attrNameLst>
                                          <p:attrName>style.visibility</p:attrName>
                                        </p:attrNameLst>
                                      </p:cBhvr>
                                      <p:to>
                                        <p:strVal val="visible"/>
                                      </p:to>
                                    </p:set>
                                    <p:animEffect transition="in" filter="dissolve">
                                      <p:cBhvr>
                                        <p:cTn id="7" dur="500"/>
                                        <p:tgtEl>
                                          <p:spTgt spid="20480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4806"/>
                                        </p:tgtEl>
                                        <p:attrNameLst>
                                          <p:attrName>style.visibility</p:attrName>
                                        </p:attrNameLst>
                                      </p:cBhvr>
                                      <p:to>
                                        <p:strVal val="visible"/>
                                      </p:to>
                                    </p:set>
                                    <p:animEffect transition="in" filter="dissolve">
                                      <p:cBhvr>
                                        <p:cTn id="11" dur="500"/>
                                        <p:tgtEl>
                                          <p:spTgt spid="204806"/>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04805"/>
                                        </p:tgtEl>
                                        <p:attrNameLst>
                                          <p:attrName>style.visibility</p:attrName>
                                        </p:attrNameLst>
                                      </p:cBhvr>
                                      <p:to>
                                        <p:strVal val="visible"/>
                                      </p:to>
                                    </p:set>
                                    <p:anim calcmode="lin" valueType="num">
                                      <p:cBhvr>
                                        <p:cTn id="15" dur="500" fill="hold"/>
                                        <p:tgtEl>
                                          <p:spTgt spid="204805"/>
                                        </p:tgtEl>
                                        <p:attrNameLst>
                                          <p:attrName>ppt_w</p:attrName>
                                        </p:attrNameLst>
                                      </p:cBhvr>
                                      <p:tavLst>
                                        <p:tav tm="0">
                                          <p:val>
                                            <p:fltVal val="0"/>
                                          </p:val>
                                        </p:tav>
                                        <p:tav tm="100000">
                                          <p:val>
                                            <p:strVal val="#ppt_w"/>
                                          </p:val>
                                        </p:tav>
                                      </p:tavLst>
                                    </p:anim>
                                    <p:anim calcmode="lin" valueType="num">
                                      <p:cBhvr>
                                        <p:cTn id="16" dur="500" fill="hold"/>
                                        <p:tgtEl>
                                          <p:spTgt spid="2048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内容占位符 2"/>
          <p:cNvSpPr>
            <a:spLocks noGrp="1"/>
          </p:cNvSpPr>
          <p:nvPr>
            <p:ph idx="4294967295"/>
          </p:nvPr>
        </p:nvSpPr>
        <p:spPr>
          <a:xfrm>
            <a:off x="2346960" y="1747520"/>
            <a:ext cx="6959600" cy="3584893"/>
          </a:xfrm>
        </p:spPr>
        <p:txBody>
          <a:bodyPr>
            <a:normAutofit/>
          </a:bodyPr>
          <a:lstStyle/>
          <a:p>
            <a:pPr eaLnBrk="1" hangingPunct="1"/>
            <a:r>
              <a:rPr lang="zh-CN" altLang="en-US" dirty="0"/>
              <a:t> </a:t>
            </a:r>
            <a:r>
              <a:rPr lang="zh-CN" altLang="en-US" sz="2800" dirty="0"/>
              <a:t>1845年马克思发表《关于费尔巴哈的提纲》</a:t>
            </a:r>
          </a:p>
          <a:p>
            <a:pPr eaLnBrk="1" hangingPunct="1"/>
            <a:r>
              <a:rPr lang="zh-CN" altLang="en-US" sz="2800" dirty="0">
                <a:latin typeface="华文楷体" panose="02010600040101010101" pitchFamily="2" charset="-122"/>
                <a:ea typeface="华文楷体" panose="02010600040101010101" pitchFamily="2" charset="-122"/>
              </a:rPr>
              <a:t>恩格斯称之为“包含着新世界观的天才萌芽的第一个文件”。</a:t>
            </a:r>
          </a:p>
          <a:p>
            <a:pPr eaLnBrk="1" hangingPunct="1"/>
            <a:r>
              <a:rPr lang="zh-CN" altLang="en-US" sz="2800" b="1" dirty="0">
                <a:solidFill>
                  <a:srgbClr val="FF0000"/>
                </a:solidFill>
                <a:latin typeface="华文楷体" panose="02010600040101010101" pitchFamily="2" charset="-122"/>
                <a:ea typeface="华文楷体" panose="02010600040101010101" pitchFamily="2" charset="-122"/>
              </a:rPr>
              <a:t>“哲学家们只是用不同的方式解释世界，而问题在于改变世界”</a:t>
            </a:r>
            <a:endParaRPr lang="zh-CN" altLang="en-US" sz="2800" dirty="0">
              <a:latin typeface="华文楷体" panose="02010600040101010101" pitchFamily="2" charset="-122"/>
              <a:ea typeface="华文楷体" panose="02010600040101010101" pitchFamily="2" charset="-122"/>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417">
                                            <p:txEl>
                                              <p:pRg st="0" end="0"/>
                                            </p:txEl>
                                          </p:spTgt>
                                        </p:tgtEl>
                                        <p:attrNameLst>
                                          <p:attrName>style.visibility</p:attrName>
                                        </p:attrNameLst>
                                      </p:cBhvr>
                                      <p:to>
                                        <p:strVal val="visible"/>
                                      </p:to>
                                    </p:set>
                                    <p:animEffect transition="in" filter="wheel(1)">
                                      <p:cBhvr>
                                        <p:cTn id="7" dur="2000"/>
                                        <p:tgtEl>
                                          <p:spTgt spid="604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0417">
                                            <p:txEl>
                                              <p:pRg st="1" end="1"/>
                                            </p:txEl>
                                          </p:spTgt>
                                        </p:tgtEl>
                                        <p:attrNameLst>
                                          <p:attrName>style.visibility</p:attrName>
                                        </p:attrNameLst>
                                      </p:cBhvr>
                                      <p:to>
                                        <p:strVal val="visible"/>
                                      </p:to>
                                    </p:set>
                                    <p:animEffect transition="in" filter="wheel(1)">
                                      <p:cBhvr>
                                        <p:cTn id="12" dur="2000"/>
                                        <p:tgtEl>
                                          <p:spTgt spid="604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0417">
                                            <p:txEl>
                                              <p:pRg st="2" end="2"/>
                                            </p:txEl>
                                          </p:spTgt>
                                        </p:tgtEl>
                                        <p:attrNameLst>
                                          <p:attrName>style.visibility</p:attrName>
                                        </p:attrNameLst>
                                      </p:cBhvr>
                                      <p:to>
                                        <p:strVal val="visible"/>
                                      </p:to>
                                    </p:set>
                                    <p:animEffect transition="in" filter="wheel(1)">
                                      <p:cBhvr>
                                        <p:cTn id="17" dur="2000"/>
                                        <p:tgtEl>
                                          <p:spTgt spid="604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 grpId="0" build="p"/>
    </p:bldLst>
  </p:timing>
</p:sld>
</file>

<file path=ppt/slides/slide3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文本框 205825"/>
          <p:cNvSpPr txBox="1">
            <a:spLocks noChangeArrowheads="1"/>
          </p:cNvSpPr>
          <p:nvPr/>
        </p:nvSpPr>
        <p:spPr bwMode="auto">
          <a:xfrm>
            <a:off x="2362200" y="1600200"/>
            <a:ext cx="7315200" cy="2438400"/>
          </a:xfrm>
          <a:prstGeom prst="rect">
            <a:avLst/>
          </a:prstGeom>
          <a:noFill/>
          <a:ln w="9525">
            <a:noFill/>
            <a:miter lim="800000"/>
          </a:ln>
        </p:spPr>
        <p:txBody>
          <a:bodyPr lIns="92075" tIns="46036" rIns="92075" bIns="46036"/>
          <a:lstStyle/>
          <a:p>
            <a:pPr marL="342900" indent="-342900">
              <a:spcBef>
                <a:spcPct val="50000"/>
              </a:spcBef>
              <a:buClr>
                <a:schemeClr val="hlink"/>
              </a:buClr>
              <a:buFont typeface="Wingdings" panose="05000000000000000000" pitchFamily="2" charset="2"/>
              <a:buChar char="v"/>
            </a:pPr>
            <a:r>
              <a:rPr lang="zh-CN" altLang="en-US" sz="2800" dirty="0">
                <a:solidFill>
                  <a:schemeClr val="accent1"/>
                </a:solidFill>
                <a:latin typeface="楷体" panose="02010609060101010101" pitchFamily="49" charset="-122"/>
                <a:ea typeface="楷体" panose="02010609060101010101" pitchFamily="49" charset="-122"/>
                <a:cs typeface="方正大黑简体"/>
              </a:rPr>
              <a:t>   </a:t>
            </a:r>
            <a:r>
              <a:rPr lang="zh-CN" altLang="en-US" sz="2800" b="1" dirty="0">
                <a:solidFill>
                  <a:schemeClr val="accent1"/>
                </a:solidFill>
                <a:latin typeface="楷体" panose="02010609060101010101" pitchFamily="49" charset="-122"/>
                <a:ea typeface="楷体" panose="02010609060101010101" pitchFamily="49" charset="-122"/>
              </a:rPr>
              <a:t>感性具体是认识的起点，抽象规定是对感性具体的否定，但它又包含着对自身的否定，是向思维具体的接近。思维具体是在对感性具体和抽象规定双重否定基础上的辩证统一，是否定的否定，是认识的结果。</a:t>
            </a:r>
          </a:p>
        </p:txBody>
      </p:sp>
      <p:sp>
        <p:nvSpPr>
          <p:cNvPr id="205827" name="文本框 205826"/>
          <p:cNvSpPr txBox="1">
            <a:spLocks noChangeArrowheads="1"/>
          </p:cNvSpPr>
          <p:nvPr/>
        </p:nvSpPr>
        <p:spPr bwMode="auto">
          <a:xfrm>
            <a:off x="3200400" y="762000"/>
            <a:ext cx="5410200" cy="757238"/>
          </a:xfrm>
          <a:prstGeom prst="rect">
            <a:avLst/>
          </a:prstGeom>
          <a:noFill/>
          <a:ln w="9525">
            <a:noFill/>
            <a:miter lim="800000"/>
          </a:ln>
        </p:spPr>
        <p:txBody>
          <a:bodyPr lIns="92075" tIns="46036" rIns="92075" bIns="46036" anchor="ctr"/>
          <a:lstStyle/>
          <a:p>
            <a:pPr>
              <a:spcBef>
                <a:spcPct val="50000"/>
              </a:spcBef>
              <a:buClr>
                <a:srgbClr val="000000"/>
              </a:buClr>
            </a:pPr>
            <a:r>
              <a:rPr lang="zh-CN" altLang="en-US" sz="3600">
                <a:solidFill>
                  <a:srgbClr val="006600"/>
                </a:solidFill>
                <a:latin typeface="Garamond" panose="02020404030301010803" pitchFamily="18" charset="0"/>
                <a:ea typeface="黑体" panose="02010609060101010101" pitchFamily="49" charset="-122"/>
              </a:rPr>
              <a:t>抽象和具体的辩证关系</a:t>
            </a:r>
            <a:endParaRPr lang="zh-CN" altLang="en-US" sz="3600">
              <a:solidFill>
                <a:srgbClr val="006600"/>
              </a:solidFill>
              <a:latin typeface="Verdana" panose="020B0604030504040204" pitchFamily="34" charset="0"/>
              <a:ea typeface="黑体" panose="02010609060101010101" pitchFamily="49" charset="-122"/>
            </a:endParaRPr>
          </a:p>
        </p:txBody>
      </p:sp>
      <p:sp>
        <p:nvSpPr>
          <p:cNvPr id="205828" name="椭圆 205827"/>
          <p:cNvSpPr>
            <a:spLocks noChangeArrowheads="1"/>
          </p:cNvSpPr>
          <p:nvPr/>
        </p:nvSpPr>
        <p:spPr bwMode="auto">
          <a:xfrm>
            <a:off x="5181600" y="3810000"/>
            <a:ext cx="1754188" cy="995422"/>
          </a:xfrm>
          <a:prstGeom prst="ellipse">
            <a:avLst/>
          </a:prstGeom>
          <a:solidFill>
            <a:srgbClr val="DDEFAF"/>
          </a:solidFill>
          <a:ln w="9525">
            <a:noFill/>
            <a:round/>
          </a:ln>
        </p:spPr>
        <p:txBody>
          <a:bodyPr>
            <a:spAutoFit/>
          </a:bodyPr>
          <a:lstStyle/>
          <a:p>
            <a:pPr eaLnBrk="0" hangingPunct="0"/>
            <a:r>
              <a:rPr lang="zh-CN" altLang="en-US" sz="4000" b="1">
                <a:latin typeface="Times New Roman" panose="02020603050405020304" pitchFamily="18" charset="0"/>
                <a:ea typeface="方正琥珀简体"/>
                <a:cs typeface="方正琥珀简体"/>
              </a:rPr>
              <a:t>认识</a:t>
            </a:r>
            <a:endParaRPr lang="zh-CN" altLang="en-US"/>
          </a:p>
        </p:txBody>
      </p:sp>
      <p:sp>
        <p:nvSpPr>
          <p:cNvPr id="205829" name="文本框 205828"/>
          <p:cNvSpPr txBox="1">
            <a:spLocks noChangeArrowheads="1"/>
          </p:cNvSpPr>
          <p:nvPr/>
        </p:nvSpPr>
        <p:spPr bwMode="auto">
          <a:xfrm>
            <a:off x="1981200" y="5562600"/>
            <a:ext cx="1828800" cy="579438"/>
          </a:xfrm>
          <a:prstGeom prst="rect">
            <a:avLst/>
          </a:prstGeom>
          <a:solidFill>
            <a:schemeClr val="accent1"/>
          </a:solidFill>
          <a:ln w="9525">
            <a:noFill/>
            <a:miter lim="800000"/>
          </a:ln>
        </p:spPr>
        <p:txBody>
          <a:bodyPr>
            <a:spAutoFit/>
          </a:bodyPr>
          <a:lstStyle/>
          <a:p>
            <a:pPr eaLnBrk="0" hangingPunct="0">
              <a:spcBef>
                <a:spcPct val="50000"/>
              </a:spcBef>
            </a:pPr>
            <a:r>
              <a:rPr lang="zh-CN" altLang="en-US" sz="3200" b="1">
                <a:latin typeface="Times New Roman" panose="02020603050405020304" pitchFamily="18" charset="0"/>
                <a:ea typeface="方正琥珀简体"/>
                <a:cs typeface="方正琥珀简体"/>
              </a:rPr>
              <a:t>感性具体</a:t>
            </a:r>
            <a:endParaRPr lang="zh-CN" altLang="en-US"/>
          </a:p>
        </p:txBody>
      </p:sp>
      <p:sp>
        <p:nvSpPr>
          <p:cNvPr id="205830" name="文本框 205829"/>
          <p:cNvSpPr txBox="1">
            <a:spLocks noChangeArrowheads="1"/>
          </p:cNvSpPr>
          <p:nvPr/>
        </p:nvSpPr>
        <p:spPr bwMode="auto">
          <a:xfrm>
            <a:off x="4876800" y="5562600"/>
            <a:ext cx="1905000" cy="579438"/>
          </a:xfrm>
          <a:prstGeom prst="rect">
            <a:avLst/>
          </a:prstGeom>
          <a:solidFill>
            <a:schemeClr val="accent1"/>
          </a:solidFill>
          <a:ln w="9525">
            <a:noFill/>
            <a:miter lim="800000"/>
          </a:ln>
        </p:spPr>
        <p:txBody>
          <a:bodyPr>
            <a:spAutoFit/>
          </a:bodyPr>
          <a:lstStyle/>
          <a:p>
            <a:pPr eaLnBrk="0" hangingPunct="0">
              <a:spcBef>
                <a:spcPct val="50000"/>
              </a:spcBef>
            </a:pPr>
            <a:r>
              <a:rPr lang="zh-CN" altLang="en-US" sz="3200" b="1">
                <a:latin typeface="Times New Roman" panose="02020603050405020304" pitchFamily="18" charset="0"/>
                <a:ea typeface="方正琥珀简体"/>
                <a:cs typeface="方正琥珀简体"/>
              </a:rPr>
              <a:t>抽象规定</a:t>
            </a:r>
            <a:endParaRPr lang="zh-CN" altLang="en-US"/>
          </a:p>
        </p:txBody>
      </p:sp>
      <p:sp>
        <p:nvSpPr>
          <p:cNvPr id="205831" name="文本框 205830"/>
          <p:cNvSpPr txBox="1">
            <a:spLocks noChangeArrowheads="1"/>
          </p:cNvSpPr>
          <p:nvPr/>
        </p:nvSpPr>
        <p:spPr bwMode="auto">
          <a:xfrm>
            <a:off x="8001000" y="5562600"/>
            <a:ext cx="1905000" cy="579438"/>
          </a:xfrm>
          <a:prstGeom prst="rect">
            <a:avLst/>
          </a:prstGeom>
          <a:solidFill>
            <a:schemeClr val="accent1"/>
          </a:solidFill>
          <a:ln w="9525">
            <a:noFill/>
            <a:miter lim="800000"/>
          </a:ln>
        </p:spPr>
        <p:txBody>
          <a:bodyPr>
            <a:spAutoFit/>
          </a:bodyPr>
          <a:lstStyle/>
          <a:p>
            <a:pPr eaLnBrk="0" hangingPunct="0">
              <a:spcBef>
                <a:spcPct val="50000"/>
              </a:spcBef>
            </a:pPr>
            <a:r>
              <a:rPr lang="zh-CN" altLang="en-US" sz="3200" b="1">
                <a:latin typeface="Times New Roman" panose="02020603050405020304" pitchFamily="18" charset="0"/>
                <a:ea typeface="方正琥珀简体"/>
                <a:cs typeface="方正琥珀简体"/>
              </a:rPr>
              <a:t>思维具体</a:t>
            </a:r>
            <a:endParaRPr lang="zh-CN" altLang="en-US"/>
          </a:p>
        </p:txBody>
      </p:sp>
      <p:sp>
        <p:nvSpPr>
          <p:cNvPr id="205832" name="直接连接符 205831"/>
          <p:cNvSpPr>
            <a:spLocks noChangeShapeType="1"/>
          </p:cNvSpPr>
          <p:nvPr/>
        </p:nvSpPr>
        <p:spPr bwMode="auto">
          <a:xfrm>
            <a:off x="2895600" y="4953000"/>
            <a:ext cx="6248400" cy="0"/>
          </a:xfrm>
          <a:prstGeom prst="line">
            <a:avLst/>
          </a:prstGeom>
          <a:noFill/>
          <a:ln w="76200">
            <a:solidFill>
              <a:srgbClr val="0000CC"/>
            </a:solidFill>
            <a:round/>
          </a:ln>
        </p:spPr>
        <p:txBody>
          <a:bodyPr/>
          <a:lstStyle/>
          <a:p>
            <a:endParaRPr lang="zh-CN" altLang="en-US"/>
          </a:p>
        </p:txBody>
      </p:sp>
      <p:grpSp>
        <p:nvGrpSpPr>
          <p:cNvPr id="205833" name="组合 205832"/>
          <p:cNvGrpSpPr/>
          <p:nvPr/>
        </p:nvGrpSpPr>
        <p:grpSpPr bwMode="auto">
          <a:xfrm>
            <a:off x="2971800" y="4953000"/>
            <a:ext cx="6172200" cy="685800"/>
            <a:chOff x="1464" y="1488"/>
            <a:chExt cx="2736" cy="432"/>
          </a:xfrm>
        </p:grpSpPr>
        <p:sp>
          <p:nvSpPr>
            <p:cNvPr id="377871" name="直接连接符 205833"/>
            <p:cNvSpPr>
              <a:spLocks noChangeShapeType="1"/>
            </p:cNvSpPr>
            <p:nvPr/>
          </p:nvSpPr>
          <p:spPr bwMode="auto">
            <a:xfrm>
              <a:off x="1464" y="1488"/>
              <a:ext cx="0" cy="384"/>
            </a:xfrm>
            <a:prstGeom prst="line">
              <a:avLst/>
            </a:prstGeom>
            <a:noFill/>
            <a:ln w="76200">
              <a:solidFill>
                <a:srgbClr val="0000CC"/>
              </a:solidFill>
              <a:round/>
              <a:tailEnd type="triangle" w="med" len="med"/>
            </a:ln>
          </p:spPr>
          <p:txBody>
            <a:bodyPr/>
            <a:lstStyle/>
            <a:p>
              <a:endParaRPr lang="zh-CN" altLang="en-US"/>
            </a:p>
          </p:txBody>
        </p:sp>
        <p:sp>
          <p:nvSpPr>
            <p:cNvPr id="377872" name="直接连接符 205834"/>
            <p:cNvSpPr>
              <a:spLocks noChangeShapeType="1"/>
            </p:cNvSpPr>
            <p:nvPr/>
          </p:nvSpPr>
          <p:spPr bwMode="auto">
            <a:xfrm>
              <a:off x="4200" y="1488"/>
              <a:ext cx="0" cy="432"/>
            </a:xfrm>
            <a:prstGeom prst="line">
              <a:avLst/>
            </a:prstGeom>
            <a:noFill/>
            <a:ln w="76200">
              <a:solidFill>
                <a:srgbClr val="0000CC"/>
              </a:solidFill>
              <a:round/>
              <a:tailEnd type="triangle" w="med" len="med"/>
            </a:ln>
          </p:spPr>
          <p:txBody>
            <a:bodyPr/>
            <a:lstStyle/>
            <a:p>
              <a:endParaRPr lang="zh-CN" altLang="en-US"/>
            </a:p>
          </p:txBody>
        </p:sp>
      </p:grpSp>
      <p:sp>
        <p:nvSpPr>
          <p:cNvPr id="205836" name="直接连接符 205835"/>
          <p:cNvSpPr>
            <a:spLocks noChangeShapeType="1"/>
          </p:cNvSpPr>
          <p:nvPr/>
        </p:nvSpPr>
        <p:spPr bwMode="auto">
          <a:xfrm>
            <a:off x="6019800" y="4724400"/>
            <a:ext cx="0" cy="228600"/>
          </a:xfrm>
          <a:prstGeom prst="line">
            <a:avLst/>
          </a:prstGeom>
          <a:noFill/>
          <a:ln w="76200">
            <a:solidFill>
              <a:srgbClr val="0000CC"/>
            </a:solidFill>
            <a:round/>
          </a:ln>
        </p:spPr>
        <p:txBody>
          <a:bodyPr/>
          <a:lstStyle/>
          <a:p>
            <a:endParaRPr lang="zh-CN" altLang="en-US"/>
          </a:p>
        </p:txBody>
      </p:sp>
      <p:sp>
        <p:nvSpPr>
          <p:cNvPr id="205837" name="直接连接符 205836"/>
          <p:cNvSpPr>
            <a:spLocks noChangeShapeType="1"/>
          </p:cNvSpPr>
          <p:nvPr/>
        </p:nvSpPr>
        <p:spPr bwMode="auto">
          <a:xfrm>
            <a:off x="3810000" y="5867400"/>
            <a:ext cx="1066800" cy="0"/>
          </a:xfrm>
          <a:prstGeom prst="line">
            <a:avLst/>
          </a:prstGeom>
          <a:noFill/>
          <a:ln w="57150" cap="rnd">
            <a:solidFill>
              <a:srgbClr val="0000CC"/>
            </a:solidFill>
            <a:prstDash val="sysDot"/>
            <a:round/>
            <a:tailEnd type="triangle" w="med" len="med"/>
          </a:ln>
        </p:spPr>
        <p:txBody>
          <a:bodyPr/>
          <a:lstStyle/>
          <a:p>
            <a:endParaRPr lang="zh-CN" altLang="en-US"/>
          </a:p>
        </p:txBody>
      </p:sp>
      <p:sp>
        <p:nvSpPr>
          <p:cNvPr id="205838" name="直接连接符 205837"/>
          <p:cNvSpPr>
            <a:spLocks noChangeShapeType="1"/>
          </p:cNvSpPr>
          <p:nvPr/>
        </p:nvSpPr>
        <p:spPr bwMode="auto">
          <a:xfrm>
            <a:off x="6858000" y="5867400"/>
            <a:ext cx="1143000" cy="0"/>
          </a:xfrm>
          <a:prstGeom prst="line">
            <a:avLst/>
          </a:prstGeom>
          <a:noFill/>
          <a:ln w="57150" cap="rnd">
            <a:solidFill>
              <a:srgbClr val="0000CC"/>
            </a:solidFill>
            <a:prstDash val="sysDot"/>
            <a:round/>
            <a:tailEnd type="triangle" w="med" len="med"/>
          </a:ln>
        </p:spPr>
        <p:txBody>
          <a:bodyPr/>
          <a:lstStyle/>
          <a:p>
            <a:endParaRPr lang="zh-CN" altLang="en-US"/>
          </a:p>
        </p:txBody>
      </p:sp>
      <p:sp>
        <p:nvSpPr>
          <p:cNvPr id="205839" name="矩形 205838"/>
          <p:cNvSpPr>
            <a:spLocks noChangeArrowheads="1"/>
          </p:cNvSpPr>
          <p:nvPr/>
        </p:nvSpPr>
        <p:spPr bwMode="auto">
          <a:xfrm>
            <a:off x="3276600" y="1447800"/>
            <a:ext cx="4724400" cy="76200"/>
          </a:xfrm>
          <a:prstGeom prst="rect">
            <a:avLst/>
          </a:prstGeom>
          <a:gradFill rotWithShape="0">
            <a:gsLst>
              <a:gs pos="0">
                <a:srgbClr val="66FF33"/>
              </a:gs>
              <a:gs pos="50000">
                <a:srgbClr val="003399"/>
              </a:gs>
              <a:gs pos="100000">
                <a:srgbClr val="66FF33"/>
              </a:gs>
            </a:gsLst>
            <a:lin ang="0" scaled="1"/>
          </a:gradFill>
          <a:ln w="9525">
            <a:solidFill>
              <a:srgbClr val="660066"/>
            </a:solidFill>
            <a:miter lim="800000"/>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5839"/>
                                        </p:tgtEl>
                                        <p:attrNameLst>
                                          <p:attrName>style.visibility</p:attrName>
                                        </p:attrNameLst>
                                      </p:cBhvr>
                                      <p:to>
                                        <p:strVal val="visible"/>
                                      </p:to>
                                    </p:set>
                                    <p:animEffect transition="in" filter="barn(inVertical)">
                                      <p:cBhvr>
                                        <p:cTn id="7" dur="500"/>
                                        <p:tgtEl>
                                          <p:spTgt spid="205839"/>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205827"/>
                                        </p:tgtEl>
                                        <p:attrNameLst>
                                          <p:attrName>style.visibility</p:attrName>
                                        </p:attrNameLst>
                                      </p:cBhvr>
                                      <p:to>
                                        <p:strVal val="visible"/>
                                      </p:to>
                                    </p:set>
                                    <p:anim calcmode="lin" valueType="num">
                                      <p:cBhvr>
                                        <p:cTn id="11" dur="500" fill="hold"/>
                                        <p:tgtEl>
                                          <p:spTgt spid="205827"/>
                                        </p:tgtEl>
                                        <p:attrNameLst>
                                          <p:attrName>ppt_w</p:attrName>
                                        </p:attrNameLst>
                                      </p:cBhvr>
                                      <p:tavLst>
                                        <p:tav tm="0">
                                          <p:val>
                                            <p:fltVal val="0"/>
                                          </p:val>
                                        </p:tav>
                                        <p:tav tm="100000">
                                          <p:val>
                                            <p:strVal val="#ppt_w"/>
                                          </p:val>
                                        </p:tav>
                                      </p:tavLst>
                                    </p:anim>
                                    <p:anim calcmode="lin" valueType="num">
                                      <p:cBhvr>
                                        <p:cTn id="12" dur="500" fill="hold"/>
                                        <p:tgtEl>
                                          <p:spTgt spid="205827"/>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05826"/>
                                        </p:tgtEl>
                                        <p:attrNameLst>
                                          <p:attrName>style.visibility</p:attrName>
                                        </p:attrNameLst>
                                      </p:cBhvr>
                                      <p:to>
                                        <p:strVal val="visible"/>
                                      </p:to>
                                    </p:set>
                                    <p:animEffect transition="in" filter="dissolve">
                                      <p:cBhvr>
                                        <p:cTn id="16" dur="500"/>
                                        <p:tgtEl>
                                          <p:spTgt spid="20582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205828"/>
                                        </p:tgtEl>
                                        <p:attrNameLst>
                                          <p:attrName>style.visibility</p:attrName>
                                        </p:attrNameLst>
                                      </p:cBhvr>
                                      <p:to>
                                        <p:strVal val="visible"/>
                                      </p:to>
                                    </p:set>
                                    <p:anim calcmode="lin" valueType="num">
                                      <p:cBhvr>
                                        <p:cTn id="20" dur="500" fill="hold"/>
                                        <p:tgtEl>
                                          <p:spTgt spid="205828"/>
                                        </p:tgtEl>
                                        <p:attrNameLst>
                                          <p:attrName>ppt_w</p:attrName>
                                        </p:attrNameLst>
                                      </p:cBhvr>
                                      <p:tavLst>
                                        <p:tav tm="0">
                                          <p:val>
                                            <p:fltVal val="0"/>
                                          </p:val>
                                        </p:tav>
                                        <p:tav tm="100000">
                                          <p:val>
                                            <p:strVal val="#ppt_w"/>
                                          </p:val>
                                        </p:tav>
                                      </p:tavLst>
                                    </p:anim>
                                    <p:anim calcmode="lin" valueType="num">
                                      <p:cBhvr>
                                        <p:cTn id="21" dur="500" fill="hold"/>
                                        <p:tgtEl>
                                          <p:spTgt spid="205828"/>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17" presetClass="entr" presetSubtype="1" fill="hold" grpId="0" nodeType="afterEffect">
                                  <p:stCondLst>
                                    <p:cond delay="0"/>
                                  </p:stCondLst>
                                  <p:childTnLst>
                                    <p:set>
                                      <p:cBhvr>
                                        <p:cTn id="24" dur="1" fill="hold">
                                          <p:stCondLst>
                                            <p:cond delay="0"/>
                                          </p:stCondLst>
                                        </p:cTn>
                                        <p:tgtEl>
                                          <p:spTgt spid="205836"/>
                                        </p:tgtEl>
                                        <p:attrNameLst>
                                          <p:attrName>style.visibility</p:attrName>
                                        </p:attrNameLst>
                                      </p:cBhvr>
                                      <p:to>
                                        <p:strVal val="visible"/>
                                      </p:to>
                                    </p:set>
                                    <p:anim calcmode="lin" valueType="num">
                                      <p:cBhvr>
                                        <p:cTn id="25" dur="500" fill="hold"/>
                                        <p:tgtEl>
                                          <p:spTgt spid="205836"/>
                                        </p:tgtEl>
                                        <p:attrNameLst>
                                          <p:attrName>ppt_x</p:attrName>
                                        </p:attrNameLst>
                                      </p:cBhvr>
                                      <p:tavLst>
                                        <p:tav tm="0">
                                          <p:val>
                                            <p:strVal val="#ppt_x"/>
                                          </p:val>
                                        </p:tav>
                                        <p:tav tm="100000">
                                          <p:val>
                                            <p:strVal val="#ppt_x"/>
                                          </p:val>
                                        </p:tav>
                                      </p:tavLst>
                                    </p:anim>
                                    <p:anim calcmode="lin" valueType="num">
                                      <p:cBhvr>
                                        <p:cTn id="26" dur="500" fill="hold"/>
                                        <p:tgtEl>
                                          <p:spTgt spid="205836"/>
                                        </p:tgtEl>
                                        <p:attrNameLst>
                                          <p:attrName>ppt_y</p:attrName>
                                        </p:attrNameLst>
                                      </p:cBhvr>
                                      <p:tavLst>
                                        <p:tav tm="0">
                                          <p:val>
                                            <p:strVal val="#ppt_y-#ppt_h/2"/>
                                          </p:val>
                                        </p:tav>
                                        <p:tav tm="100000">
                                          <p:val>
                                            <p:strVal val="#ppt_y"/>
                                          </p:val>
                                        </p:tav>
                                      </p:tavLst>
                                    </p:anim>
                                    <p:anim calcmode="lin" valueType="num">
                                      <p:cBhvr>
                                        <p:cTn id="27" dur="500" fill="hold"/>
                                        <p:tgtEl>
                                          <p:spTgt spid="205836"/>
                                        </p:tgtEl>
                                        <p:attrNameLst>
                                          <p:attrName>ppt_w</p:attrName>
                                        </p:attrNameLst>
                                      </p:cBhvr>
                                      <p:tavLst>
                                        <p:tav tm="0">
                                          <p:val>
                                            <p:strVal val="#ppt_w"/>
                                          </p:val>
                                        </p:tav>
                                        <p:tav tm="100000">
                                          <p:val>
                                            <p:strVal val="#ppt_w"/>
                                          </p:val>
                                        </p:tav>
                                      </p:tavLst>
                                    </p:anim>
                                    <p:anim calcmode="lin" valueType="num">
                                      <p:cBhvr>
                                        <p:cTn id="28" dur="500" fill="hold"/>
                                        <p:tgtEl>
                                          <p:spTgt spid="20583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16" presetClass="entr" presetSubtype="37" fill="hold" grpId="0" nodeType="afterEffect">
                                  <p:stCondLst>
                                    <p:cond delay="0"/>
                                  </p:stCondLst>
                                  <p:childTnLst>
                                    <p:set>
                                      <p:cBhvr>
                                        <p:cTn id="31" dur="1" fill="hold">
                                          <p:stCondLst>
                                            <p:cond delay="0"/>
                                          </p:stCondLst>
                                        </p:cTn>
                                        <p:tgtEl>
                                          <p:spTgt spid="205832"/>
                                        </p:tgtEl>
                                        <p:attrNameLst>
                                          <p:attrName>style.visibility</p:attrName>
                                        </p:attrNameLst>
                                      </p:cBhvr>
                                      <p:to>
                                        <p:strVal val="visible"/>
                                      </p:to>
                                    </p:set>
                                    <p:animEffect transition="in" filter="barn(outVertical)">
                                      <p:cBhvr>
                                        <p:cTn id="32" dur="500"/>
                                        <p:tgtEl>
                                          <p:spTgt spid="205832"/>
                                        </p:tgtEl>
                                      </p:cBhvr>
                                    </p:animEffect>
                                  </p:childTnLst>
                                </p:cTn>
                              </p:par>
                            </p:childTnLst>
                          </p:cTn>
                        </p:par>
                        <p:par>
                          <p:cTn id="33" fill="hold">
                            <p:stCondLst>
                              <p:cond delay="3000"/>
                            </p:stCondLst>
                            <p:childTnLst>
                              <p:par>
                                <p:cTn id="34" presetID="17" presetClass="entr" presetSubtype="1" fill="hold" nodeType="afterEffect">
                                  <p:stCondLst>
                                    <p:cond delay="0"/>
                                  </p:stCondLst>
                                  <p:childTnLst>
                                    <p:set>
                                      <p:cBhvr>
                                        <p:cTn id="35" dur="1" fill="hold">
                                          <p:stCondLst>
                                            <p:cond delay="0"/>
                                          </p:stCondLst>
                                        </p:cTn>
                                        <p:tgtEl>
                                          <p:spTgt spid="205833"/>
                                        </p:tgtEl>
                                        <p:attrNameLst>
                                          <p:attrName>style.visibility</p:attrName>
                                        </p:attrNameLst>
                                      </p:cBhvr>
                                      <p:to>
                                        <p:strVal val="visible"/>
                                      </p:to>
                                    </p:set>
                                    <p:anim calcmode="lin" valueType="num">
                                      <p:cBhvr>
                                        <p:cTn id="36" dur="500" fill="hold"/>
                                        <p:tgtEl>
                                          <p:spTgt spid="205833"/>
                                        </p:tgtEl>
                                        <p:attrNameLst>
                                          <p:attrName>ppt_x</p:attrName>
                                        </p:attrNameLst>
                                      </p:cBhvr>
                                      <p:tavLst>
                                        <p:tav tm="0">
                                          <p:val>
                                            <p:strVal val="#ppt_x"/>
                                          </p:val>
                                        </p:tav>
                                        <p:tav tm="100000">
                                          <p:val>
                                            <p:strVal val="#ppt_x"/>
                                          </p:val>
                                        </p:tav>
                                      </p:tavLst>
                                    </p:anim>
                                    <p:anim calcmode="lin" valueType="num">
                                      <p:cBhvr>
                                        <p:cTn id="37" dur="500" fill="hold"/>
                                        <p:tgtEl>
                                          <p:spTgt spid="205833"/>
                                        </p:tgtEl>
                                        <p:attrNameLst>
                                          <p:attrName>ppt_y</p:attrName>
                                        </p:attrNameLst>
                                      </p:cBhvr>
                                      <p:tavLst>
                                        <p:tav tm="0">
                                          <p:val>
                                            <p:strVal val="#ppt_y-#ppt_h/2"/>
                                          </p:val>
                                        </p:tav>
                                        <p:tav tm="100000">
                                          <p:val>
                                            <p:strVal val="#ppt_y"/>
                                          </p:val>
                                        </p:tav>
                                      </p:tavLst>
                                    </p:anim>
                                    <p:anim calcmode="lin" valueType="num">
                                      <p:cBhvr>
                                        <p:cTn id="38" dur="500" fill="hold"/>
                                        <p:tgtEl>
                                          <p:spTgt spid="205833"/>
                                        </p:tgtEl>
                                        <p:attrNameLst>
                                          <p:attrName>ppt_w</p:attrName>
                                        </p:attrNameLst>
                                      </p:cBhvr>
                                      <p:tavLst>
                                        <p:tav tm="0">
                                          <p:val>
                                            <p:strVal val="#ppt_w"/>
                                          </p:val>
                                        </p:tav>
                                        <p:tav tm="100000">
                                          <p:val>
                                            <p:strVal val="#ppt_w"/>
                                          </p:val>
                                        </p:tav>
                                      </p:tavLst>
                                    </p:anim>
                                    <p:anim calcmode="lin" valueType="num">
                                      <p:cBhvr>
                                        <p:cTn id="39" dur="500" fill="hold"/>
                                        <p:tgtEl>
                                          <p:spTgt spid="205833"/>
                                        </p:tgtEl>
                                        <p:attrNameLst>
                                          <p:attrName>ppt_h</p:attrName>
                                        </p:attrNameLst>
                                      </p:cBhvr>
                                      <p:tavLst>
                                        <p:tav tm="0">
                                          <p:val>
                                            <p:fltVal val="0"/>
                                          </p:val>
                                        </p:tav>
                                        <p:tav tm="100000">
                                          <p:val>
                                            <p:strVal val="#ppt_h"/>
                                          </p:val>
                                        </p:tav>
                                      </p:tavLst>
                                    </p:anim>
                                  </p:childTnLst>
                                </p:cTn>
                              </p:par>
                            </p:childTnLst>
                          </p:cTn>
                        </p:par>
                        <p:par>
                          <p:cTn id="40" fill="hold">
                            <p:stCondLst>
                              <p:cond delay="3500"/>
                            </p:stCondLst>
                            <p:childTnLst>
                              <p:par>
                                <p:cTn id="41" presetID="12" presetClass="entr" presetSubtype="1" fill="hold" grpId="0" nodeType="afterEffect">
                                  <p:stCondLst>
                                    <p:cond delay="0"/>
                                  </p:stCondLst>
                                  <p:childTnLst>
                                    <p:set>
                                      <p:cBhvr>
                                        <p:cTn id="42" dur="1" fill="hold">
                                          <p:stCondLst>
                                            <p:cond delay="0"/>
                                          </p:stCondLst>
                                        </p:cTn>
                                        <p:tgtEl>
                                          <p:spTgt spid="205829"/>
                                        </p:tgtEl>
                                        <p:attrNameLst>
                                          <p:attrName>style.visibility</p:attrName>
                                        </p:attrNameLst>
                                      </p:cBhvr>
                                      <p:to>
                                        <p:strVal val="visible"/>
                                      </p:to>
                                    </p:set>
                                    <p:animEffect transition="in" filter="slide(fromTop)">
                                      <p:cBhvr>
                                        <p:cTn id="43" dur="500"/>
                                        <p:tgtEl>
                                          <p:spTgt spid="205829"/>
                                        </p:tgtEl>
                                      </p:cBhvr>
                                    </p:animEffect>
                                  </p:childTnLst>
                                </p:cTn>
                              </p:par>
                            </p:childTnLst>
                          </p:cTn>
                        </p:par>
                        <p:par>
                          <p:cTn id="44" fill="hold">
                            <p:stCondLst>
                              <p:cond delay="4000"/>
                            </p:stCondLst>
                            <p:childTnLst>
                              <p:par>
                                <p:cTn id="45" presetID="17" presetClass="entr" presetSubtype="8" fill="hold" grpId="0" nodeType="afterEffect">
                                  <p:stCondLst>
                                    <p:cond delay="0"/>
                                  </p:stCondLst>
                                  <p:childTnLst>
                                    <p:set>
                                      <p:cBhvr>
                                        <p:cTn id="46" dur="1" fill="hold">
                                          <p:stCondLst>
                                            <p:cond delay="0"/>
                                          </p:stCondLst>
                                        </p:cTn>
                                        <p:tgtEl>
                                          <p:spTgt spid="205837"/>
                                        </p:tgtEl>
                                        <p:attrNameLst>
                                          <p:attrName>style.visibility</p:attrName>
                                        </p:attrNameLst>
                                      </p:cBhvr>
                                      <p:to>
                                        <p:strVal val="visible"/>
                                      </p:to>
                                    </p:set>
                                    <p:anim calcmode="lin" valueType="num">
                                      <p:cBhvr>
                                        <p:cTn id="47" dur="500" fill="hold"/>
                                        <p:tgtEl>
                                          <p:spTgt spid="205837"/>
                                        </p:tgtEl>
                                        <p:attrNameLst>
                                          <p:attrName>ppt_x</p:attrName>
                                        </p:attrNameLst>
                                      </p:cBhvr>
                                      <p:tavLst>
                                        <p:tav tm="0">
                                          <p:val>
                                            <p:strVal val="#ppt_x-#ppt_w/2"/>
                                          </p:val>
                                        </p:tav>
                                        <p:tav tm="100000">
                                          <p:val>
                                            <p:strVal val="#ppt_x"/>
                                          </p:val>
                                        </p:tav>
                                      </p:tavLst>
                                    </p:anim>
                                    <p:anim calcmode="lin" valueType="num">
                                      <p:cBhvr>
                                        <p:cTn id="48" dur="500" fill="hold"/>
                                        <p:tgtEl>
                                          <p:spTgt spid="205837"/>
                                        </p:tgtEl>
                                        <p:attrNameLst>
                                          <p:attrName>ppt_y</p:attrName>
                                        </p:attrNameLst>
                                      </p:cBhvr>
                                      <p:tavLst>
                                        <p:tav tm="0">
                                          <p:val>
                                            <p:strVal val="#ppt_y"/>
                                          </p:val>
                                        </p:tav>
                                        <p:tav tm="100000">
                                          <p:val>
                                            <p:strVal val="#ppt_y"/>
                                          </p:val>
                                        </p:tav>
                                      </p:tavLst>
                                    </p:anim>
                                    <p:anim calcmode="lin" valueType="num">
                                      <p:cBhvr>
                                        <p:cTn id="49" dur="500" fill="hold"/>
                                        <p:tgtEl>
                                          <p:spTgt spid="205837"/>
                                        </p:tgtEl>
                                        <p:attrNameLst>
                                          <p:attrName>ppt_w</p:attrName>
                                        </p:attrNameLst>
                                      </p:cBhvr>
                                      <p:tavLst>
                                        <p:tav tm="0">
                                          <p:val>
                                            <p:fltVal val="0"/>
                                          </p:val>
                                        </p:tav>
                                        <p:tav tm="100000">
                                          <p:val>
                                            <p:strVal val="#ppt_w"/>
                                          </p:val>
                                        </p:tav>
                                      </p:tavLst>
                                    </p:anim>
                                    <p:anim calcmode="lin" valueType="num">
                                      <p:cBhvr>
                                        <p:cTn id="50" dur="500" fill="hold"/>
                                        <p:tgtEl>
                                          <p:spTgt spid="205837"/>
                                        </p:tgtEl>
                                        <p:attrNameLst>
                                          <p:attrName>ppt_h</p:attrName>
                                        </p:attrNameLst>
                                      </p:cBhvr>
                                      <p:tavLst>
                                        <p:tav tm="0">
                                          <p:val>
                                            <p:strVal val="#ppt_h"/>
                                          </p:val>
                                        </p:tav>
                                        <p:tav tm="100000">
                                          <p:val>
                                            <p:strVal val="#ppt_h"/>
                                          </p:val>
                                        </p:tav>
                                      </p:tavLst>
                                    </p:anim>
                                  </p:childTnLst>
                                </p:cTn>
                              </p:par>
                            </p:childTnLst>
                          </p:cTn>
                        </p:par>
                        <p:par>
                          <p:cTn id="51" fill="hold">
                            <p:stCondLst>
                              <p:cond delay="4500"/>
                            </p:stCondLst>
                            <p:childTnLst>
                              <p:par>
                                <p:cTn id="52" presetID="17" presetClass="entr" presetSubtype="8" fill="hold" grpId="0" nodeType="afterEffect">
                                  <p:stCondLst>
                                    <p:cond delay="0"/>
                                  </p:stCondLst>
                                  <p:childTnLst>
                                    <p:set>
                                      <p:cBhvr>
                                        <p:cTn id="53" dur="1" fill="hold">
                                          <p:stCondLst>
                                            <p:cond delay="0"/>
                                          </p:stCondLst>
                                        </p:cTn>
                                        <p:tgtEl>
                                          <p:spTgt spid="205838"/>
                                        </p:tgtEl>
                                        <p:attrNameLst>
                                          <p:attrName>style.visibility</p:attrName>
                                        </p:attrNameLst>
                                      </p:cBhvr>
                                      <p:to>
                                        <p:strVal val="visible"/>
                                      </p:to>
                                    </p:set>
                                    <p:anim calcmode="lin" valueType="num">
                                      <p:cBhvr>
                                        <p:cTn id="54" dur="500" fill="hold"/>
                                        <p:tgtEl>
                                          <p:spTgt spid="205838"/>
                                        </p:tgtEl>
                                        <p:attrNameLst>
                                          <p:attrName>ppt_x</p:attrName>
                                        </p:attrNameLst>
                                      </p:cBhvr>
                                      <p:tavLst>
                                        <p:tav tm="0">
                                          <p:val>
                                            <p:strVal val="#ppt_x-#ppt_w/2"/>
                                          </p:val>
                                        </p:tav>
                                        <p:tav tm="100000">
                                          <p:val>
                                            <p:strVal val="#ppt_x"/>
                                          </p:val>
                                        </p:tav>
                                      </p:tavLst>
                                    </p:anim>
                                    <p:anim calcmode="lin" valueType="num">
                                      <p:cBhvr>
                                        <p:cTn id="55" dur="500" fill="hold"/>
                                        <p:tgtEl>
                                          <p:spTgt spid="205838"/>
                                        </p:tgtEl>
                                        <p:attrNameLst>
                                          <p:attrName>ppt_y</p:attrName>
                                        </p:attrNameLst>
                                      </p:cBhvr>
                                      <p:tavLst>
                                        <p:tav tm="0">
                                          <p:val>
                                            <p:strVal val="#ppt_y"/>
                                          </p:val>
                                        </p:tav>
                                        <p:tav tm="100000">
                                          <p:val>
                                            <p:strVal val="#ppt_y"/>
                                          </p:val>
                                        </p:tav>
                                      </p:tavLst>
                                    </p:anim>
                                    <p:anim calcmode="lin" valueType="num">
                                      <p:cBhvr>
                                        <p:cTn id="56" dur="500" fill="hold"/>
                                        <p:tgtEl>
                                          <p:spTgt spid="205838"/>
                                        </p:tgtEl>
                                        <p:attrNameLst>
                                          <p:attrName>ppt_w</p:attrName>
                                        </p:attrNameLst>
                                      </p:cBhvr>
                                      <p:tavLst>
                                        <p:tav tm="0">
                                          <p:val>
                                            <p:fltVal val="0"/>
                                          </p:val>
                                        </p:tav>
                                        <p:tav tm="100000">
                                          <p:val>
                                            <p:strVal val="#ppt_w"/>
                                          </p:val>
                                        </p:tav>
                                      </p:tavLst>
                                    </p:anim>
                                    <p:anim calcmode="lin" valueType="num">
                                      <p:cBhvr>
                                        <p:cTn id="57" dur="500" fill="hold"/>
                                        <p:tgtEl>
                                          <p:spTgt spid="205838"/>
                                        </p:tgtEl>
                                        <p:attrNameLst>
                                          <p:attrName>ppt_h</p:attrName>
                                        </p:attrNameLst>
                                      </p:cBhvr>
                                      <p:tavLst>
                                        <p:tav tm="0">
                                          <p:val>
                                            <p:strVal val="#ppt_h"/>
                                          </p:val>
                                        </p:tav>
                                        <p:tav tm="100000">
                                          <p:val>
                                            <p:strVal val="#ppt_h"/>
                                          </p:val>
                                        </p:tav>
                                      </p:tavLst>
                                    </p:anim>
                                  </p:childTnLst>
                                </p:cTn>
                              </p:par>
                            </p:childTnLst>
                          </p:cTn>
                        </p:par>
                        <p:par>
                          <p:cTn id="58" fill="hold">
                            <p:stCondLst>
                              <p:cond delay="5000"/>
                            </p:stCondLst>
                            <p:childTnLst>
                              <p:par>
                                <p:cTn id="59" presetID="12" presetClass="entr" presetSubtype="8" fill="hold" grpId="0" nodeType="afterEffect">
                                  <p:stCondLst>
                                    <p:cond delay="0"/>
                                  </p:stCondLst>
                                  <p:childTnLst>
                                    <p:set>
                                      <p:cBhvr>
                                        <p:cTn id="60" dur="1" fill="hold">
                                          <p:stCondLst>
                                            <p:cond delay="0"/>
                                          </p:stCondLst>
                                        </p:cTn>
                                        <p:tgtEl>
                                          <p:spTgt spid="205830"/>
                                        </p:tgtEl>
                                        <p:attrNameLst>
                                          <p:attrName>style.visibility</p:attrName>
                                        </p:attrNameLst>
                                      </p:cBhvr>
                                      <p:to>
                                        <p:strVal val="visible"/>
                                      </p:to>
                                    </p:set>
                                    <p:animEffect transition="in" filter="slide(fromLeft)">
                                      <p:cBhvr>
                                        <p:cTn id="61" dur="500"/>
                                        <p:tgtEl>
                                          <p:spTgt spid="205830"/>
                                        </p:tgtEl>
                                      </p:cBhvr>
                                    </p:animEffect>
                                  </p:childTnLst>
                                </p:cTn>
                              </p:par>
                            </p:childTnLst>
                          </p:cTn>
                        </p:par>
                        <p:par>
                          <p:cTn id="62" fill="hold">
                            <p:stCondLst>
                              <p:cond delay="5500"/>
                            </p:stCondLst>
                            <p:childTnLst>
                              <p:par>
                                <p:cTn id="63" presetID="12" presetClass="entr" presetSubtype="8" fill="hold" grpId="0" nodeType="afterEffect">
                                  <p:stCondLst>
                                    <p:cond delay="0"/>
                                  </p:stCondLst>
                                  <p:childTnLst>
                                    <p:set>
                                      <p:cBhvr>
                                        <p:cTn id="64" dur="1" fill="hold">
                                          <p:stCondLst>
                                            <p:cond delay="0"/>
                                          </p:stCondLst>
                                        </p:cTn>
                                        <p:tgtEl>
                                          <p:spTgt spid="205831"/>
                                        </p:tgtEl>
                                        <p:attrNameLst>
                                          <p:attrName>style.visibility</p:attrName>
                                        </p:attrNameLst>
                                      </p:cBhvr>
                                      <p:to>
                                        <p:strVal val="visible"/>
                                      </p:to>
                                    </p:set>
                                    <p:animEffect transition="in" filter="slide(fromLeft)">
                                      <p:cBhvr>
                                        <p:cTn id="65" dur="500"/>
                                        <p:tgtEl>
                                          <p:spTgt spid="205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P spid="205827" grpId="0"/>
      <p:bldP spid="205828" grpId="0" bldLvl="0" animBg="1"/>
      <p:bldP spid="205829" grpId="0" bldLvl="0" animBg="1"/>
      <p:bldP spid="205830" grpId="0" bldLvl="0" animBg="1"/>
      <p:bldP spid="205831" grpId="0" bldLvl="0" animBg="1"/>
      <p:bldP spid="205832" grpId="0" animBg="1"/>
      <p:bldP spid="205836" grpId="0" animBg="1"/>
      <p:bldP spid="205837" grpId="0" animBg="1"/>
      <p:bldP spid="205838" grpId="0" animBg="1"/>
    </p:bldLst>
  </p:timing>
</p:sld>
</file>

<file path=ppt/slides/slide3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81" name="矩形 206849"/>
          <p:cNvSpPr>
            <a:spLocks noChangeArrowheads="1"/>
          </p:cNvSpPr>
          <p:nvPr/>
        </p:nvSpPr>
        <p:spPr bwMode="auto">
          <a:xfrm>
            <a:off x="3505200" y="1447800"/>
            <a:ext cx="5410200" cy="76200"/>
          </a:xfrm>
          <a:prstGeom prst="rect">
            <a:avLst/>
          </a:prstGeom>
          <a:gradFill rotWithShape="0">
            <a:gsLst>
              <a:gs pos="0">
                <a:srgbClr val="E5E5FF"/>
              </a:gs>
              <a:gs pos="100000">
                <a:srgbClr val="FF3300"/>
              </a:gs>
            </a:gsLst>
            <a:lin ang="5400000" scaled="1"/>
          </a:gradFill>
          <a:ln w="12700">
            <a:noFill/>
            <a:miter lim="800000"/>
          </a:ln>
        </p:spPr>
        <p:txBody>
          <a:bodyPr/>
          <a:lstStyle/>
          <a:p>
            <a:endParaRPr lang="zh-CN" altLang="en-US"/>
          </a:p>
        </p:txBody>
      </p:sp>
      <p:sp>
        <p:nvSpPr>
          <p:cNvPr id="378882" name="矩形 206850"/>
          <p:cNvSpPr>
            <a:spLocks noChangeArrowheads="1"/>
          </p:cNvSpPr>
          <p:nvPr/>
        </p:nvSpPr>
        <p:spPr bwMode="auto">
          <a:xfrm>
            <a:off x="3276600" y="762001"/>
            <a:ext cx="4355680" cy="646331"/>
          </a:xfrm>
          <a:prstGeom prst="rect">
            <a:avLst/>
          </a:prstGeom>
          <a:noFill/>
          <a:ln w="12700">
            <a:noFill/>
            <a:miter lim="800000"/>
          </a:ln>
        </p:spPr>
        <p:txBody>
          <a:bodyPr wrap="none">
            <a:spAutoFit/>
          </a:bodyPr>
          <a:lstStyle/>
          <a:p>
            <a:pPr eaLnBrk="0" hangingPunct="0">
              <a:spcBef>
                <a:spcPct val="50000"/>
              </a:spcBef>
            </a:pPr>
            <a:r>
              <a:rPr lang="en-US" altLang="zh-CN" sz="3600" b="1" dirty="0">
                <a:solidFill>
                  <a:srgbClr val="006600"/>
                </a:solidFill>
                <a:latin typeface="黑体" panose="02010609060101010101" pitchFamily="49" charset="-122"/>
                <a:ea typeface="黑体" panose="02010609060101010101" pitchFamily="49" charset="-122"/>
              </a:rPr>
              <a:t>4.</a:t>
            </a:r>
            <a:r>
              <a:rPr lang="zh-CN" altLang="en-US" sz="3600" b="1" dirty="0">
                <a:solidFill>
                  <a:srgbClr val="006600"/>
                </a:solidFill>
                <a:latin typeface="黑体" panose="02010609060101010101" pitchFamily="49" charset="-122"/>
                <a:ea typeface="黑体" panose="02010609060101010101" pitchFamily="49" charset="-122"/>
              </a:rPr>
              <a:t>历史与逻辑的统一</a:t>
            </a:r>
            <a:endParaRPr lang="zh-CN" altLang="en-US" sz="3600" dirty="0">
              <a:solidFill>
                <a:srgbClr val="006600"/>
              </a:solidFill>
              <a:latin typeface="黑体" panose="02010609060101010101" pitchFamily="49" charset="-122"/>
              <a:ea typeface="黑体" panose="02010609060101010101" pitchFamily="49" charset="-122"/>
            </a:endParaRPr>
          </a:p>
        </p:txBody>
      </p:sp>
      <p:sp>
        <p:nvSpPr>
          <p:cNvPr id="378883" name="矩形 206851"/>
          <p:cNvSpPr>
            <a:spLocks noChangeArrowheads="1"/>
          </p:cNvSpPr>
          <p:nvPr/>
        </p:nvSpPr>
        <p:spPr bwMode="auto">
          <a:xfrm>
            <a:off x="2272968" y="3630038"/>
            <a:ext cx="6957392" cy="1290836"/>
          </a:xfrm>
          <a:prstGeom prst="rect">
            <a:avLst/>
          </a:prstGeom>
          <a:noFill/>
          <a:ln w="9525">
            <a:noFill/>
            <a:miter lim="800000"/>
          </a:ln>
        </p:spPr>
        <p:txBody>
          <a:bodyPr/>
          <a:lstStyle/>
          <a:p>
            <a:pPr marL="342900" indent="-342900" algn="just">
              <a:spcBef>
                <a:spcPct val="20000"/>
              </a:spcBef>
              <a:buClr>
                <a:schemeClr val="hlink"/>
              </a:buClr>
              <a:buSzPct val="70000"/>
              <a:buFont typeface="Wingdings" panose="05000000000000000000" pitchFamily="2" charset="2"/>
              <a:buChar char="n"/>
            </a:pPr>
            <a:r>
              <a:rPr lang="zh-CN" altLang="en-US" sz="3200" dirty="0">
                <a:solidFill>
                  <a:schemeClr val="accent1"/>
                </a:solidFill>
                <a:latin typeface="Garamond" panose="02020404030301010803" pitchFamily="18" charset="0"/>
                <a:ea typeface="方正琥珀简体"/>
                <a:cs typeface="方正琥珀简体"/>
              </a:rPr>
              <a:t>   </a:t>
            </a:r>
            <a:r>
              <a:rPr lang="zh-CN" altLang="en-US" sz="2800" b="1" dirty="0">
                <a:latin typeface="楷体" panose="02010609060101010101" pitchFamily="49" charset="-122"/>
                <a:ea typeface="楷体" panose="02010609060101010101" pitchFamily="49" charset="-122"/>
                <a:cs typeface="楷体_GB2312"/>
              </a:rPr>
              <a:t>逻辑是指关于对象的认识成果或理论体系的内在结构和范畴演化序列</a:t>
            </a:r>
            <a:r>
              <a:rPr lang="zh-CN" altLang="en-US" sz="3200" b="1" dirty="0">
                <a:latin typeface="楷体_GB2312"/>
                <a:ea typeface="楷体_GB2312"/>
                <a:cs typeface="楷体_GB2312"/>
              </a:rPr>
              <a:t>。 </a:t>
            </a:r>
            <a:endParaRPr lang="zh-CN" altLang="en-US" sz="2800" b="1" dirty="0">
              <a:latin typeface="Verdana" panose="020B0604030504040204" pitchFamily="34" charset="0"/>
            </a:endParaRPr>
          </a:p>
        </p:txBody>
      </p:sp>
      <p:sp>
        <p:nvSpPr>
          <p:cNvPr id="378884" name="矩形 206852"/>
          <p:cNvSpPr>
            <a:spLocks noChangeArrowheads="1"/>
          </p:cNvSpPr>
          <p:nvPr/>
        </p:nvSpPr>
        <p:spPr bwMode="auto">
          <a:xfrm>
            <a:off x="2567608" y="1752601"/>
            <a:ext cx="6881192" cy="1446550"/>
          </a:xfrm>
          <a:prstGeom prst="rect">
            <a:avLst/>
          </a:prstGeom>
          <a:noFill/>
          <a:ln w="12700">
            <a:noFill/>
            <a:miter lim="800000"/>
          </a:ln>
        </p:spPr>
        <p:txBody>
          <a:bodyPr wrap="square">
            <a:spAutoFit/>
          </a:bodyPr>
          <a:lstStyle/>
          <a:p>
            <a:pPr algn="just"/>
            <a:r>
              <a:rPr lang="zh-CN" altLang="en-US" sz="3200" b="1" dirty="0">
                <a:latin typeface="Times New Roman" panose="02020603050405020304" pitchFamily="18" charset="0"/>
                <a:ea typeface="ˎ̥"/>
                <a:cs typeface="ˎ̥"/>
              </a:rPr>
              <a:t>    </a:t>
            </a:r>
            <a:r>
              <a:rPr lang="zh-CN" altLang="en-US" sz="2800" b="1" dirty="0">
                <a:latin typeface="楷体" panose="02010609060101010101" pitchFamily="49" charset="-122"/>
                <a:ea typeface="楷体" panose="02010609060101010101" pitchFamily="49" charset="-122"/>
                <a:cs typeface="ˎ̥"/>
              </a:rPr>
              <a:t>（</a:t>
            </a:r>
            <a:r>
              <a:rPr lang="en-US" altLang="zh-CN" sz="2800" b="1" dirty="0">
                <a:latin typeface="楷体" panose="02010609060101010101" pitchFamily="49" charset="-122"/>
                <a:ea typeface="楷体" panose="02010609060101010101" pitchFamily="49" charset="-122"/>
                <a:cs typeface="ˎ̥"/>
              </a:rPr>
              <a:t>1</a:t>
            </a:r>
            <a:r>
              <a:rPr lang="zh-CN" altLang="en-US" sz="2800" b="1" dirty="0">
                <a:latin typeface="楷体" panose="02010609060101010101" pitchFamily="49" charset="-122"/>
                <a:ea typeface="楷体" panose="02010609060101010101" pitchFamily="49" charset="-122"/>
                <a:cs typeface="ˎ̥"/>
              </a:rPr>
              <a:t>）含义</a:t>
            </a:r>
            <a:endParaRPr lang="en-US" altLang="zh-CN" sz="2800" b="1" dirty="0">
              <a:latin typeface="楷体" panose="02010609060101010101" pitchFamily="49" charset="-122"/>
              <a:ea typeface="楷体" panose="02010609060101010101" pitchFamily="49" charset="-122"/>
              <a:cs typeface="ˎ̥"/>
            </a:endParaRPr>
          </a:p>
          <a:p>
            <a:pPr algn="just"/>
            <a:r>
              <a:rPr lang="zh-CN" altLang="en-US" sz="2800" b="1" dirty="0">
                <a:latin typeface="楷体" panose="02010609060101010101" pitchFamily="49" charset="-122"/>
                <a:ea typeface="楷体" panose="02010609060101010101" pitchFamily="49" charset="-122"/>
                <a:cs typeface="ˎ̥"/>
              </a:rPr>
              <a:t>  </a:t>
            </a:r>
            <a:r>
              <a:rPr lang="zh-CN" altLang="en-US" sz="2800" b="1" dirty="0">
                <a:latin typeface="楷体" panose="02010609060101010101" pitchFamily="49" charset="-122"/>
                <a:ea typeface="楷体" panose="02010609060101010101" pitchFamily="49" charset="-122"/>
                <a:cs typeface="楷体_GB2312"/>
              </a:rPr>
              <a:t>历史一是指客观实在自身的历史，二是指反映客观实在的认识的历史。 </a:t>
            </a:r>
            <a:endParaRPr lang="zh-CN" altLang="en-US" sz="2800" dirty="0">
              <a:latin typeface="楷体" panose="02010609060101010101" pitchFamily="49" charset="-122"/>
              <a:ea typeface="楷体" panose="02010609060101010101" pitchFamily="49" charset="-12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矩形 207873"/>
          <p:cNvSpPr/>
          <p:nvPr/>
        </p:nvSpPr>
        <p:spPr>
          <a:xfrm>
            <a:off x="2667000" y="1752600"/>
            <a:ext cx="6858000" cy="441960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accent1"/>
                </a:solidFill>
                <a:latin typeface="Verdana" panose="020B0604030504040204" pitchFamily="34" charset="0"/>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2pPr>
            <a:lvl3pPr marL="1143000" lvl="2" indent="-228600" algn="l" defTabSz="914400" eaLnBrk="1" fontAlgn="base" latinLnBrk="0" hangingPunct="1">
              <a:lnSpc>
                <a:spcPct val="100000"/>
              </a:lnSpc>
              <a:spcBef>
                <a:spcPct val="20000"/>
              </a:spcBef>
              <a:spcAft>
                <a:spcPct val="0"/>
              </a:spcAft>
              <a:buClr>
                <a:schemeClr val="tx1"/>
              </a:buClr>
              <a:buFont typeface="Wingdings" panose="05000000000000000000" pitchFamily="2" charset="2"/>
              <a:buChar char="•"/>
              <a:defRPr sz="22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stStyle>
          <a:p>
            <a:pPr>
              <a:lnSpc>
                <a:spcPct val="90000"/>
              </a:lnSpc>
              <a:buSzPct val="70000"/>
              <a:buFont typeface="Wingdings" panose="05000000000000000000" pitchFamily="2" charset="2"/>
              <a:buChar char="n"/>
              <a:defRPr/>
            </a:pPr>
            <a:r>
              <a:rPr lang="zh-CN" altLang="en-US" b="0"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第一，逻辑与历史是一致的，历史是逻辑的基础，逻辑则是历史在思维中的再现。</a:t>
            </a:r>
          </a:p>
          <a:p>
            <a:pPr>
              <a:lnSpc>
                <a:spcPct val="90000"/>
              </a:lnSpc>
              <a:buSzPct val="70000"/>
              <a:buFont typeface="Wingdings" panose="05000000000000000000" pitchFamily="2" charset="2"/>
              <a:buChar char="n"/>
              <a:defRPr/>
            </a:pPr>
            <a:r>
              <a:rPr lang="zh-CN" altLang="en-US" b="0" dirty="0">
                <a:solidFill>
                  <a:schemeClr val="tx1"/>
                </a:solidFill>
                <a:effectLst>
                  <a:outerShdw blurRad="38100" dist="38100" dir="2700000">
                    <a:srgbClr val="C0C0C0"/>
                  </a:outerShdw>
                </a:effectLst>
                <a:latin typeface="楷体" panose="02010609060101010101" pitchFamily="49" charset="-122"/>
                <a:ea typeface="楷体" panose="02010609060101010101" pitchFamily="49" charset="-122"/>
              </a:rPr>
              <a:t> 第二，历史与逻辑又包含着差异。历史的东西总是包含有偶然因素、次要因素以及迂回曲折的细节，具体而生动。逻辑的东西则是“修正过”的历史的东西。  </a:t>
            </a:r>
          </a:p>
        </p:txBody>
      </p:sp>
      <p:sp>
        <p:nvSpPr>
          <p:cNvPr id="207875" name="文本框 207874"/>
          <p:cNvSpPr txBox="1">
            <a:spLocks noChangeArrowheads="1"/>
          </p:cNvSpPr>
          <p:nvPr/>
        </p:nvSpPr>
        <p:spPr bwMode="auto">
          <a:xfrm>
            <a:off x="3200401" y="838200"/>
            <a:ext cx="5561013" cy="711200"/>
          </a:xfrm>
          <a:prstGeom prst="rect">
            <a:avLst/>
          </a:prstGeom>
          <a:noFill/>
          <a:ln w="9525">
            <a:noFill/>
            <a:miter lim="800000"/>
          </a:ln>
        </p:spPr>
        <p:txBody>
          <a:bodyPr lIns="92075" tIns="46036" rIns="92075" bIns="46036" anchor="ctr"/>
          <a:lstStyle/>
          <a:p>
            <a:pPr>
              <a:spcBef>
                <a:spcPct val="50000"/>
              </a:spcBef>
              <a:buClr>
                <a:srgbClr val="000000"/>
              </a:buClr>
            </a:pPr>
            <a:r>
              <a:rPr lang="zh-CN" altLang="en-US" sz="3600" dirty="0">
                <a:solidFill>
                  <a:srgbClr val="006600"/>
                </a:solidFill>
                <a:latin typeface="Garamond" panose="02020404030301010803" pitchFamily="18" charset="0"/>
                <a:ea typeface="黑体" panose="02010609060101010101" pitchFamily="49" charset="-122"/>
              </a:rPr>
              <a:t>（</a:t>
            </a:r>
            <a:r>
              <a:rPr lang="en-US" altLang="zh-CN" sz="3600" dirty="0">
                <a:solidFill>
                  <a:srgbClr val="006600"/>
                </a:solidFill>
                <a:latin typeface="Garamond" panose="02020404030301010803" pitchFamily="18" charset="0"/>
                <a:ea typeface="黑体" panose="02010609060101010101" pitchFamily="49" charset="-122"/>
              </a:rPr>
              <a:t>2</a:t>
            </a:r>
            <a:r>
              <a:rPr lang="zh-CN" altLang="en-US" sz="3600" dirty="0">
                <a:solidFill>
                  <a:srgbClr val="006600"/>
                </a:solidFill>
                <a:latin typeface="Garamond" panose="02020404030301010803" pitchFamily="18" charset="0"/>
                <a:ea typeface="黑体" panose="02010609060101010101" pitchFamily="49" charset="-122"/>
              </a:rPr>
              <a:t>）关系</a:t>
            </a:r>
            <a:endParaRPr lang="zh-CN" altLang="en-US" sz="3600" dirty="0">
              <a:solidFill>
                <a:srgbClr val="006600"/>
              </a:solidFill>
              <a:latin typeface="Verdana" panose="020B0604030504040204" pitchFamily="34" charset="0"/>
              <a:ea typeface="黑体" panose="02010609060101010101" pitchFamily="49" charset="-122"/>
            </a:endParaRPr>
          </a:p>
        </p:txBody>
      </p:sp>
      <p:sp>
        <p:nvSpPr>
          <p:cNvPr id="207876" name="矩形 207875"/>
          <p:cNvSpPr>
            <a:spLocks noChangeArrowheads="1"/>
          </p:cNvSpPr>
          <p:nvPr/>
        </p:nvSpPr>
        <p:spPr bwMode="auto">
          <a:xfrm>
            <a:off x="3352800" y="1524000"/>
            <a:ext cx="3733800" cy="76200"/>
          </a:xfrm>
          <a:prstGeom prst="rect">
            <a:avLst/>
          </a:prstGeom>
          <a:gradFill rotWithShape="0">
            <a:gsLst>
              <a:gs pos="0">
                <a:srgbClr val="66FF33"/>
              </a:gs>
              <a:gs pos="50000">
                <a:srgbClr val="003399"/>
              </a:gs>
              <a:gs pos="100000">
                <a:srgbClr val="66FF33"/>
              </a:gs>
            </a:gsLst>
            <a:lin ang="0" scaled="1"/>
          </a:gradFill>
          <a:ln w="9525">
            <a:solidFill>
              <a:srgbClr val="660066"/>
            </a:solidFill>
            <a:miter lim="800000"/>
          </a:ln>
        </p:spPr>
        <p:txBody>
          <a:bodyPr/>
          <a:lstStyle/>
          <a:p>
            <a:endParaRPr lang="zh-CN" altLang="en-US"/>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barn(inVertical)">
                                      <p:cBhvr>
                                        <p:cTn id="7" dur="500"/>
                                        <p:tgtEl>
                                          <p:spTgt spid="20787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207875"/>
                                        </p:tgtEl>
                                        <p:attrNameLst>
                                          <p:attrName>style.visibility</p:attrName>
                                        </p:attrNameLst>
                                      </p:cBhvr>
                                      <p:to>
                                        <p:strVal val="visible"/>
                                      </p:to>
                                    </p:set>
                                    <p:anim calcmode="lin" valueType="num">
                                      <p:cBhvr>
                                        <p:cTn id="11" dur="500" fill="hold"/>
                                        <p:tgtEl>
                                          <p:spTgt spid="207875"/>
                                        </p:tgtEl>
                                        <p:attrNameLst>
                                          <p:attrName>ppt_w</p:attrName>
                                        </p:attrNameLst>
                                      </p:cBhvr>
                                      <p:tavLst>
                                        <p:tav tm="0">
                                          <p:val>
                                            <p:fltVal val="0"/>
                                          </p:val>
                                        </p:tav>
                                        <p:tav tm="100000">
                                          <p:val>
                                            <p:strVal val="#ppt_w"/>
                                          </p:val>
                                        </p:tav>
                                      </p:tavLst>
                                    </p:anim>
                                    <p:anim calcmode="lin" valueType="num">
                                      <p:cBhvr>
                                        <p:cTn id="12" dur="500" fill="hold"/>
                                        <p:tgtEl>
                                          <p:spTgt spid="2078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Lst>
  </p:timing>
</p:sld>
</file>

<file path=ppt/slides/slide3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文本框 208897"/>
          <p:cNvSpPr txBox="1">
            <a:spLocks noChangeArrowheads="1"/>
          </p:cNvSpPr>
          <p:nvPr/>
        </p:nvSpPr>
        <p:spPr bwMode="auto">
          <a:xfrm>
            <a:off x="3276601" y="609600"/>
            <a:ext cx="4113213" cy="909638"/>
          </a:xfrm>
          <a:prstGeom prst="rect">
            <a:avLst/>
          </a:prstGeom>
          <a:noFill/>
          <a:ln w="9525">
            <a:noFill/>
            <a:miter lim="800000"/>
          </a:ln>
        </p:spPr>
        <p:txBody>
          <a:bodyPr lIns="92075" tIns="46036" rIns="92075" bIns="46036" anchor="ctr"/>
          <a:lstStyle/>
          <a:p>
            <a:pPr>
              <a:spcBef>
                <a:spcPct val="50000"/>
              </a:spcBef>
              <a:buClr>
                <a:srgbClr val="000000"/>
              </a:buClr>
            </a:pPr>
            <a:r>
              <a:rPr lang="zh-CN" altLang="en-US" sz="3600">
                <a:solidFill>
                  <a:srgbClr val="006600"/>
                </a:solidFill>
                <a:latin typeface="Garamond" panose="02020404030301010803" pitchFamily="18" charset="0"/>
                <a:ea typeface="黑体" panose="02010609060101010101" pitchFamily="49" charset="-122"/>
              </a:rPr>
              <a:t>逻辑和历史的统一</a:t>
            </a:r>
          </a:p>
        </p:txBody>
      </p:sp>
      <p:sp>
        <p:nvSpPr>
          <p:cNvPr id="208899" name="文本框 208898"/>
          <p:cNvSpPr txBox="1">
            <a:spLocks noChangeArrowheads="1"/>
          </p:cNvSpPr>
          <p:nvPr/>
        </p:nvSpPr>
        <p:spPr bwMode="auto">
          <a:xfrm>
            <a:off x="5252720" y="2286000"/>
            <a:ext cx="4223068" cy="3733800"/>
          </a:xfrm>
          <a:prstGeom prst="rect">
            <a:avLst/>
          </a:prstGeom>
          <a:noFill/>
          <a:ln w="9525">
            <a:solidFill>
              <a:srgbClr val="FFFFFF"/>
            </a:solidFill>
            <a:miter lim="800000"/>
          </a:ln>
        </p:spPr>
        <p:txBody>
          <a:bodyPr lIns="92075" tIns="46036" rIns="92075" bIns="46036"/>
          <a:lstStyle/>
          <a:p>
            <a:pPr marL="342900" indent="-342900">
              <a:lnSpc>
                <a:spcPct val="120000"/>
              </a:lnSpc>
              <a:spcBef>
                <a:spcPct val="50000"/>
              </a:spcBef>
              <a:buClr>
                <a:schemeClr val="hlink"/>
              </a:buClr>
              <a:buFont typeface="Wingdings" panose="05000000000000000000" pitchFamily="2" charset="2"/>
              <a:buChar char="v"/>
            </a:pPr>
            <a:r>
              <a:rPr lang="zh-CN" altLang="en-US" sz="3200" dirty="0">
                <a:solidFill>
                  <a:schemeClr val="accent1"/>
                </a:solidFill>
                <a:latin typeface="华文楷体" panose="02010600040101010101" pitchFamily="2" charset="-122"/>
                <a:ea typeface="华文楷体" panose="02010600040101010101" pitchFamily="2" charset="-122"/>
                <a:cs typeface="方正大黑简体"/>
              </a:rPr>
              <a:t>       </a:t>
            </a:r>
            <a:r>
              <a:rPr lang="zh-CN" altLang="en-US" sz="2800" b="1" dirty="0">
                <a:solidFill>
                  <a:schemeClr val="accent1"/>
                </a:solidFill>
                <a:latin typeface="华文楷体" panose="02010600040101010101" pitchFamily="2" charset="-122"/>
                <a:ea typeface="华文楷体" panose="02010600040101010101" pitchFamily="2" charset="-122"/>
              </a:rPr>
              <a:t>历史从哪里开始，思想进程也应当从哪里开始，而思想进行的进一步发展不过是历史过程在抽象的、理论上前后一贯的形式的反映。</a:t>
            </a:r>
          </a:p>
        </p:txBody>
      </p:sp>
      <p:sp>
        <p:nvSpPr>
          <p:cNvPr id="208900" name="矩形 208899"/>
          <p:cNvSpPr>
            <a:spLocks noChangeArrowheads="1"/>
          </p:cNvSpPr>
          <p:nvPr/>
        </p:nvSpPr>
        <p:spPr bwMode="auto">
          <a:xfrm>
            <a:off x="3276600" y="1524000"/>
            <a:ext cx="4038600" cy="76200"/>
          </a:xfrm>
          <a:prstGeom prst="rect">
            <a:avLst/>
          </a:prstGeom>
          <a:gradFill rotWithShape="0">
            <a:gsLst>
              <a:gs pos="0">
                <a:srgbClr val="66FF33"/>
              </a:gs>
              <a:gs pos="50000">
                <a:srgbClr val="003399"/>
              </a:gs>
              <a:gs pos="100000">
                <a:srgbClr val="66FF33"/>
              </a:gs>
            </a:gsLst>
            <a:lin ang="0" scaled="1"/>
          </a:gradFill>
          <a:ln w="9525">
            <a:solidFill>
              <a:srgbClr val="660066"/>
            </a:solidFill>
            <a:miter lim="800000"/>
          </a:ln>
        </p:spPr>
        <p:txBody>
          <a:bodyPr/>
          <a:lstStyle/>
          <a:p>
            <a:endParaRPr lang="zh-CN" altLang="en-US"/>
          </a:p>
        </p:txBody>
      </p:sp>
      <p:pic>
        <p:nvPicPr>
          <p:cNvPr id="208901" name="图片 208900" descr="恩格斯"/>
          <p:cNvPicPr>
            <a:picLocks noChangeAspect="1"/>
          </p:cNvPicPr>
          <p:nvPr/>
        </p:nvPicPr>
        <p:blipFill>
          <a:blip r:embed="rId2"/>
          <a:srcRect/>
          <a:stretch>
            <a:fillRect/>
          </a:stretch>
        </p:blipFill>
        <p:spPr bwMode="auto">
          <a:xfrm>
            <a:off x="2057400" y="2209800"/>
            <a:ext cx="3195320" cy="3886200"/>
          </a:xfrm>
          <a:prstGeom prst="rect">
            <a:avLst/>
          </a:prstGeom>
          <a:noFill/>
          <a:ln w="9525">
            <a:solidFill>
              <a:srgbClr val="66FF33"/>
            </a:solidFill>
            <a:miter lim="800000"/>
            <a:headEnd/>
            <a:tailEnd/>
          </a:ln>
        </p:spPr>
      </p:pic>
      <p:sp>
        <p:nvSpPr>
          <p:cNvPr id="208902" name="矩形 208901"/>
          <p:cNvSpPr/>
          <p:nvPr/>
        </p:nvSpPr>
        <p:spPr>
          <a:xfrm>
            <a:off x="7315201" y="5486401"/>
            <a:ext cx="1966913" cy="519113"/>
          </a:xfrm>
          <a:prstGeom prst="rect">
            <a:avLst/>
          </a:prstGeom>
          <a:noFill/>
          <a:ln w="12700">
            <a:noFill/>
          </a:ln>
        </p:spPr>
        <p:txBody>
          <a:bodyPr wrap="none">
            <a:spAutoFit/>
          </a:bodyPr>
          <a:lstStyle/>
          <a:p>
            <a:pPr>
              <a:spcBef>
                <a:spcPct val="50000"/>
              </a:spcBef>
              <a:defRPr/>
            </a:pPr>
            <a:r>
              <a:rPr lang="zh-CN" altLang="en-US" sz="2800" b="1" dirty="0">
                <a:effectLst>
                  <a:outerShdw blurRad="38100" dist="38100" dir="2700000">
                    <a:srgbClr val="C0C0C0"/>
                  </a:outerShdw>
                </a:effectLst>
                <a:latin typeface="宋体" panose="02010600030101010101" pitchFamily="2" charset="-122"/>
                <a:ea typeface="ˎ̥"/>
                <a:sym typeface="Symbol" panose="05050102010706020507" pitchFamily="18" charset="2"/>
              </a:rPr>
              <a:t></a:t>
            </a:r>
            <a:r>
              <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rPr>
              <a:t>恩格斯</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barn(inVertical)">
                                      <p:cBhvr>
                                        <p:cTn id="7" dur="500"/>
                                        <p:tgtEl>
                                          <p:spTgt spid="208900"/>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08901"/>
                                        </p:tgtEl>
                                        <p:attrNameLst>
                                          <p:attrName>style.visibility</p:attrName>
                                        </p:attrNameLst>
                                      </p:cBhvr>
                                      <p:to>
                                        <p:strVal val="visible"/>
                                      </p:to>
                                    </p:set>
                                    <p:animEffect transition="in" filter="slide(fromBottom)">
                                      <p:cBhvr>
                                        <p:cTn id="11" dur="500"/>
                                        <p:tgtEl>
                                          <p:spTgt spid="208901"/>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208898"/>
                                        </p:tgtEl>
                                        <p:attrNameLst>
                                          <p:attrName>style.visibility</p:attrName>
                                        </p:attrNameLst>
                                      </p:cBhvr>
                                      <p:to>
                                        <p:strVal val="visible"/>
                                      </p:to>
                                    </p:set>
                                    <p:anim calcmode="lin" valueType="num">
                                      <p:cBhvr>
                                        <p:cTn id="15" dur="500" fill="hold"/>
                                        <p:tgtEl>
                                          <p:spTgt spid="208898"/>
                                        </p:tgtEl>
                                        <p:attrNameLst>
                                          <p:attrName>ppt_w</p:attrName>
                                        </p:attrNameLst>
                                      </p:cBhvr>
                                      <p:tavLst>
                                        <p:tav tm="0">
                                          <p:val>
                                            <p:fltVal val="0"/>
                                          </p:val>
                                        </p:tav>
                                        <p:tav tm="100000">
                                          <p:val>
                                            <p:strVal val="#ppt_w"/>
                                          </p:val>
                                        </p:tav>
                                      </p:tavLst>
                                    </p:anim>
                                    <p:anim calcmode="lin" valueType="num">
                                      <p:cBhvr>
                                        <p:cTn id="16" dur="500" fill="hold"/>
                                        <p:tgtEl>
                                          <p:spTgt spid="208898"/>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208899"/>
                                        </p:tgtEl>
                                        <p:attrNameLst>
                                          <p:attrName>style.visibility</p:attrName>
                                        </p:attrNameLst>
                                      </p:cBhvr>
                                      <p:to>
                                        <p:strVal val="visible"/>
                                      </p:to>
                                    </p:set>
                                    <p:anim calcmode="lin" valueType="num">
                                      <p:cBhvr>
                                        <p:cTn id="20" dur="500" fill="hold"/>
                                        <p:tgtEl>
                                          <p:spTgt spid="208899"/>
                                        </p:tgtEl>
                                        <p:attrNameLst>
                                          <p:attrName>ppt_w</p:attrName>
                                        </p:attrNameLst>
                                      </p:cBhvr>
                                      <p:tavLst>
                                        <p:tav tm="0">
                                          <p:val>
                                            <p:fltVal val="0"/>
                                          </p:val>
                                        </p:tav>
                                        <p:tav tm="100000">
                                          <p:val>
                                            <p:strVal val="#ppt_w"/>
                                          </p:val>
                                        </p:tav>
                                      </p:tavLst>
                                    </p:anim>
                                    <p:anim calcmode="lin" valueType="num">
                                      <p:cBhvr>
                                        <p:cTn id="21" dur="500" fill="hold"/>
                                        <p:tgtEl>
                                          <p:spTgt spid="2088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p:bldP spid="208899" grpId="0" bldLvl="0" animBg="1"/>
    </p:bldLst>
  </p:timing>
</p:sld>
</file>

<file path=ppt/slides/slide3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1953" name="标题 285697"/>
          <p:cNvSpPr>
            <a:spLocks noGrp="1"/>
          </p:cNvSpPr>
          <p:nvPr>
            <p:ph type="title" idx="4294967295"/>
          </p:nvPr>
        </p:nvSpPr>
        <p:spPr>
          <a:xfrm>
            <a:off x="1127760" y="416560"/>
            <a:ext cx="8554720" cy="683578"/>
          </a:xfrm>
        </p:spPr>
        <p:txBody>
          <a:bodyPr>
            <a:normAutofit fontScale="90000"/>
          </a:bodyPr>
          <a:lstStyle/>
          <a:p>
            <a:pPr eaLnBrk="1" hangingPunct="1"/>
            <a:r>
              <a:rPr lang="zh-CN" altLang="en-US" sz="2000" dirty="0"/>
              <a:t>       </a:t>
            </a:r>
            <a:br>
              <a:rPr lang="zh-CN" altLang="en-US" sz="2000" dirty="0"/>
            </a:br>
            <a:r>
              <a:rPr lang="zh-CN" altLang="en-US" sz="2000" dirty="0"/>
              <a:t>                                       </a:t>
            </a:r>
            <a:r>
              <a:rPr lang="zh-CN" altLang="en-US" dirty="0">
                <a:solidFill>
                  <a:srgbClr val="FF0000"/>
                </a:solidFill>
              </a:rPr>
              <a:t>马克思主义基本原理期中考试试题</a:t>
            </a:r>
            <a:br>
              <a:rPr lang="zh-CN" altLang="en-US" dirty="0">
                <a:solidFill>
                  <a:srgbClr val="FF0000"/>
                </a:solidFill>
              </a:rPr>
            </a:br>
            <a:r>
              <a:rPr lang="zh-CN" altLang="en-US" dirty="0">
                <a:solidFill>
                  <a:srgbClr val="FF0000"/>
                </a:solidFill>
              </a:rPr>
              <a:t> </a:t>
            </a:r>
          </a:p>
        </p:txBody>
      </p:sp>
      <p:sp>
        <p:nvSpPr>
          <p:cNvPr id="381954" name="文本占位符 285698"/>
          <p:cNvSpPr>
            <a:spLocks noGrp="1"/>
          </p:cNvSpPr>
          <p:nvPr>
            <p:ph type="body" idx="4294967295"/>
          </p:nvPr>
        </p:nvSpPr>
        <p:spPr>
          <a:xfrm>
            <a:off x="2143760" y="1268413"/>
            <a:ext cx="8305800" cy="4351337"/>
          </a:xfrm>
        </p:spPr>
        <p:txBody>
          <a:bodyPr>
            <a:noAutofit/>
          </a:bodyPr>
          <a:lstStyle/>
          <a:p>
            <a:pPr marL="533400" indent="-533400">
              <a:buNone/>
            </a:pPr>
            <a:r>
              <a:rPr lang="zh-CN" altLang="en-US" sz="2800" dirty="0"/>
              <a:t>一、判断下列说法的正误</a:t>
            </a:r>
          </a:p>
          <a:p>
            <a:pPr marL="0" indent="0">
              <a:buNone/>
            </a:pP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哲学家们只是用不同的方式解释世界，而问题在于改变世界”。</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对</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刻在马克思墓碑上的话</a:t>
            </a:r>
          </a:p>
          <a:p>
            <a:pPr marL="0" indent="0">
              <a:buNone/>
            </a:pP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物、物质无非是各种实物的总和，而这个概念是从这一总和中抽象出来的。”</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对</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恩格斯</a:t>
            </a:r>
          </a:p>
          <a:p>
            <a:pPr marL="0" indent="0">
              <a:buNone/>
            </a:pP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人的意识不仅反映世界，而且创造世界”。</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对</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列宁</a:t>
            </a:r>
          </a:p>
          <a:p>
            <a:pPr marL="0" indent="0">
              <a:buNone/>
            </a:pPr>
            <a:r>
              <a:rPr lang="en-US" altLang="zh-CN" sz="2800" dirty="0">
                <a:latin typeface="楷体" panose="02010609060101010101" pitchFamily="49" charset="-122"/>
                <a:ea typeface="楷体" panose="02010609060101010101" pitchFamily="49" charset="-122"/>
                <a:cs typeface="楷体_GB2312"/>
              </a:rPr>
              <a:t>4.“</a:t>
            </a:r>
            <a:r>
              <a:rPr lang="zh-CN" altLang="en-US" sz="2800" dirty="0">
                <a:latin typeface="楷体" panose="02010609060101010101" pitchFamily="49" charset="-122"/>
                <a:ea typeface="楷体" panose="02010609060101010101" pitchFamily="49" charset="-122"/>
                <a:cs typeface="楷体_GB2312"/>
              </a:rPr>
              <a:t>观念的东西不外是移入人脑并在人脑中改造过的物质的东西而已”。</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对</a:t>
            </a:r>
            <a:r>
              <a:rPr lang="en-US" altLang="zh-CN" sz="2800" dirty="0">
                <a:latin typeface="楷体" panose="02010609060101010101" pitchFamily="49" charset="-122"/>
                <a:ea typeface="楷体" panose="02010609060101010101" pitchFamily="49" charset="-122"/>
                <a:cs typeface="楷体_GB2312"/>
              </a:rPr>
              <a:t>)</a:t>
            </a:r>
            <a:endParaRPr lang="zh-CN" altLang="en-US" sz="2800" dirty="0">
              <a:latin typeface="楷体" panose="02010609060101010101" pitchFamily="49" charset="-122"/>
              <a:ea typeface="楷体" panose="02010609060101010101" pitchFamily="49" charset="-122"/>
              <a:cs typeface="楷体_GB2312"/>
            </a:endParaRPr>
          </a:p>
          <a:p>
            <a:pPr marL="0" indent="0">
              <a:buNone/>
            </a:pPr>
            <a:r>
              <a:rPr lang="en-US" altLang="zh-CN" sz="2800" dirty="0">
                <a:latin typeface="楷体" panose="02010609060101010101" pitchFamily="49" charset="-122"/>
                <a:ea typeface="楷体" panose="02010609060101010101" pitchFamily="49" charset="-122"/>
                <a:cs typeface="楷体_GB2312"/>
              </a:rPr>
              <a:t>5.“</a:t>
            </a:r>
            <a:r>
              <a:rPr lang="zh-CN" altLang="en-US" sz="2800" dirty="0">
                <a:latin typeface="楷体" panose="02010609060101010101" pitchFamily="49" charset="-122"/>
                <a:ea typeface="楷体" panose="02010609060101010101" pitchFamily="49" charset="-122"/>
                <a:cs typeface="楷体_GB2312"/>
              </a:rPr>
              <a:t>随着现代科学技术的发展，电脑在整体上会超过人脑”。</a:t>
            </a:r>
            <a:r>
              <a:rPr lang="en-US" altLang="zh-CN" sz="2800" dirty="0">
                <a:latin typeface="楷体" panose="02010609060101010101" pitchFamily="49" charset="-122"/>
                <a:ea typeface="楷体" panose="02010609060101010101" pitchFamily="49" charset="-122"/>
                <a:cs typeface="楷体_GB2312"/>
              </a:rPr>
              <a:t>(</a:t>
            </a:r>
            <a:r>
              <a:rPr lang="zh-CN" altLang="en-US" sz="2800" dirty="0">
                <a:latin typeface="楷体" panose="02010609060101010101" pitchFamily="49" charset="-122"/>
                <a:ea typeface="楷体" panose="02010609060101010101" pitchFamily="49" charset="-122"/>
                <a:cs typeface="楷体_GB2312"/>
              </a:rPr>
              <a:t>错</a:t>
            </a:r>
            <a:r>
              <a:rPr lang="en-US" altLang="zh-CN" sz="2800" dirty="0">
                <a:latin typeface="楷体" panose="02010609060101010101" pitchFamily="49" charset="-122"/>
                <a:ea typeface="楷体" panose="02010609060101010101" pitchFamily="49" charset="-122"/>
                <a:cs typeface="楷体_GB2312"/>
              </a:rPr>
              <a:t>)</a:t>
            </a:r>
            <a:endParaRPr lang="zh-CN" altLang="en-US" sz="2800" dirty="0">
              <a:latin typeface="楷体" panose="02010609060101010101" pitchFamily="49" charset="-122"/>
              <a:ea typeface="楷体" panose="02010609060101010101" pitchFamily="49" charset="-122"/>
              <a:cs typeface="楷体_GB2312"/>
            </a:endParaRP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953"/>
                                        </p:tgtEl>
                                        <p:attrNameLst>
                                          <p:attrName>style.visibility</p:attrName>
                                        </p:attrNameLst>
                                      </p:cBhvr>
                                      <p:to>
                                        <p:strVal val="visible"/>
                                      </p:to>
                                    </p:set>
                                    <p:animEffect transition="in" filter="fade">
                                      <p:cBhvr>
                                        <p:cTn id="7" dur="2000"/>
                                        <p:tgtEl>
                                          <p:spTgt spid="3819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954"/>
                                        </p:tgtEl>
                                        <p:attrNameLst>
                                          <p:attrName>style.visibility</p:attrName>
                                        </p:attrNameLst>
                                      </p:cBhvr>
                                      <p:to>
                                        <p:strVal val="visible"/>
                                      </p:to>
                                    </p:set>
                                    <p:animEffect transition="in" filter="fade">
                                      <p:cBhvr>
                                        <p:cTn id="10" dur="2000"/>
                                        <p:tgtEl>
                                          <p:spTgt spid="381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3" grpId="0"/>
      <p:bldP spid="381954"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2978" name="文本占位符 286722"/>
          <p:cNvSpPr>
            <a:spLocks noGrp="1"/>
          </p:cNvSpPr>
          <p:nvPr>
            <p:ph type="body" idx="4294967295"/>
          </p:nvPr>
        </p:nvSpPr>
        <p:spPr>
          <a:xfrm>
            <a:off x="2306321" y="1123950"/>
            <a:ext cx="8463280" cy="5019675"/>
          </a:xfrm>
        </p:spPr>
        <p:txBody>
          <a:bodyPr>
            <a:normAutofit/>
          </a:bodyPr>
          <a:lstStyle/>
          <a:p>
            <a:pPr marL="711200" indent="-711200"/>
            <a:r>
              <a:rPr lang="zh-CN" altLang="en-US" sz="2800" dirty="0"/>
              <a:t>二、材料题</a:t>
            </a:r>
          </a:p>
          <a:p>
            <a:pPr marL="711200" indent="-711200">
              <a:buNone/>
            </a:pPr>
            <a:r>
              <a:rPr lang="zh-CN" altLang="en-US" sz="2800" dirty="0">
                <a:latin typeface="楷体_GB2312"/>
                <a:ea typeface="楷体_GB2312"/>
                <a:cs typeface="楷体_GB2312"/>
              </a:rPr>
              <a:t>  </a:t>
            </a:r>
            <a:r>
              <a:rPr lang="zh-CN" altLang="en-US" sz="2800" dirty="0">
                <a:latin typeface="楷体" panose="02010609060101010101" pitchFamily="49" charset="-122"/>
                <a:ea typeface="楷体" panose="02010609060101010101" pitchFamily="49" charset="-122"/>
                <a:cs typeface="楷体_GB2312"/>
              </a:rPr>
              <a:t>（一）（</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）贝克莱认为“存在是感觉的复合”。</a:t>
            </a:r>
          </a:p>
          <a:p>
            <a:pPr marL="711200" indent="-711200"/>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）黑格尔认为“绝对精神产生万物”。</a:t>
            </a:r>
          </a:p>
          <a:p>
            <a:pPr marL="711200" indent="-711200"/>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）古代希腊哲学家赫拉克里特认为 “世界是一团永恒燃烧着的活火”。</a:t>
            </a:r>
          </a:p>
          <a:p>
            <a:pPr marL="711200" indent="-711200"/>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4</a:t>
            </a:r>
            <a:r>
              <a:rPr lang="zh-CN" altLang="en-US" sz="2800" dirty="0">
                <a:latin typeface="楷体" panose="02010609060101010101" pitchFamily="49" charset="-122"/>
                <a:ea typeface="楷体" panose="02010609060101010101" pitchFamily="49" charset="-122"/>
                <a:cs typeface="楷体_GB2312"/>
              </a:rPr>
              <a:t>）近代英国哲学家霍布斯认为，物  质世界是各种机器的集合，人不过是一个按力学规律运动的机器而已 </a:t>
            </a:r>
            <a:endParaRPr lang="en-US" altLang="zh-CN" sz="2800" dirty="0">
              <a:latin typeface="楷体" panose="02010609060101010101" pitchFamily="49" charset="-122"/>
              <a:ea typeface="楷体" panose="02010609060101010101" pitchFamily="49" charset="-122"/>
              <a:cs typeface="楷体_GB2312"/>
            </a:endParaRPr>
          </a:p>
          <a:p>
            <a:pPr marL="711200" indent="-711200"/>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主观唯心主义</a:t>
            </a:r>
            <a:r>
              <a:rPr lang="en-US" altLang="zh-CN" sz="2800" dirty="0">
                <a:latin typeface="楷体" panose="02010609060101010101" pitchFamily="49" charset="-122"/>
                <a:ea typeface="楷体" panose="02010609060101010101" pitchFamily="49" charset="-122"/>
                <a:cs typeface="楷体_GB2312"/>
              </a:rPr>
              <a:t>;(2)</a:t>
            </a:r>
            <a:r>
              <a:rPr lang="zh-CN" altLang="en-US" sz="2800" dirty="0">
                <a:latin typeface="楷体" panose="02010609060101010101" pitchFamily="49" charset="-122"/>
                <a:ea typeface="楷体" panose="02010609060101010101" pitchFamily="49" charset="-122"/>
                <a:cs typeface="楷体_GB2312"/>
              </a:rPr>
              <a:t>客观唯心主义</a:t>
            </a:r>
            <a:r>
              <a:rPr lang="en-US" altLang="zh-CN" sz="2800" dirty="0">
                <a:latin typeface="楷体" panose="02010609060101010101" pitchFamily="49" charset="-122"/>
                <a:ea typeface="楷体" panose="02010609060101010101" pitchFamily="49" charset="-122"/>
                <a:cs typeface="楷体_GB2312"/>
              </a:rPr>
              <a:t>(3)</a:t>
            </a:r>
            <a:r>
              <a:rPr lang="zh-CN" altLang="en-US" sz="2800" dirty="0">
                <a:latin typeface="楷体" panose="02010609060101010101" pitchFamily="49" charset="-122"/>
                <a:ea typeface="楷体" panose="02010609060101010101" pitchFamily="49" charset="-122"/>
                <a:cs typeface="楷体_GB2312"/>
              </a:rPr>
              <a:t>古代朴素</a:t>
            </a:r>
            <a:endParaRPr lang="en-US" altLang="zh-CN" sz="2800" dirty="0">
              <a:latin typeface="楷体" panose="02010609060101010101" pitchFamily="49" charset="-122"/>
              <a:ea typeface="楷体" panose="02010609060101010101" pitchFamily="49" charset="-122"/>
              <a:cs typeface="楷体_GB2312"/>
            </a:endParaRPr>
          </a:p>
          <a:p>
            <a:pPr marL="711200" indent="-711200"/>
            <a:r>
              <a:rPr lang="en-US" altLang="zh-CN" sz="2800" dirty="0">
                <a:latin typeface="楷体" panose="02010609060101010101" pitchFamily="49" charset="-122"/>
                <a:ea typeface="楷体" panose="02010609060101010101" pitchFamily="49" charset="-122"/>
                <a:cs typeface="楷体_GB2312"/>
              </a:rPr>
              <a:t>(4)</a:t>
            </a:r>
            <a:r>
              <a:rPr lang="zh-CN" altLang="en-US" sz="2800" dirty="0">
                <a:latin typeface="楷体" panose="02010609060101010101" pitchFamily="49" charset="-122"/>
                <a:ea typeface="楷体" panose="02010609060101010101" pitchFamily="49" charset="-122"/>
                <a:cs typeface="楷体_GB2312"/>
              </a:rPr>
              <a:t>形而上学</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indefinite" fill="hold">
                                          <p:stCondLst>
                                            <p:cond delay="0"/>
                                          </p:stCondLst>
                                        </p:cTn>
                                        <p:tgtEl>
                                          <p:spTgt spid="382978">
                                            <p:txEl>
                                              <p:pRg st="6" end="6"/>
                                            </p:txEl>
                                          </p:spTgt>
                                        </p:tgtEl>
                                        <p:attrNameLst>
                                          <p:attrName>style.visibility</p:attrName>
                                        </p:attrNameLst>
                                      </p:cBhvr>
                                      <p:to>
                                        <p:strVal val="visible"/>
                                      </p:to>
                                    </p:set>
                                    <p:anim calcmode="lin" valueType="num">
                                      <p:cBhvr additive="base">
                                        <p:cTn id="7" dur="1000" fill="hold">
                                          <p:stCondLst>
                                            <p:cond delay="0"/>
                                          </p:stCondLst>
                                        </p:cTn>
                                        <p:tgtEl>
                                          <p:spTgt spid="382978">
                                            <p:txEl>
                                              <p:pRg st="6" end="6"/>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382978">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indefinite" fill="hold">
                                          <p:stCondLst>
                                            <p:cond delay="0"/>
                                          </p:stCondLst>
                                        </p:cTn>
                                        <p:tgtEl>
                                          <p:spTgt spid="382978">
                                            <p:txEl>
                                              <p:pRg st="5" end="5"/>
                                            </p:txEl>
                                          </p:spTgt>
                                        </p:tgtEl>
                                        <p:attrNameLst>
                                          <p:attrName>style.visibility</p:attrName>
                                        </p:attrNameLst>
                                      </p:cBhvr>
                                      <p:to>
                                        <p:strVal val="visible"/>
                                      </p:to>
                                    </p:set>
                                    <p:anim calcmode="lin" valueType="num">
                                      <p:cBhvr additive="base">
                                        <p:cTn id="13" dur="1000" fill="hold">
                                          <p:stCondLst>
                                            <p:cond delay="0"/>
                                          </p:stCondLst>
                                        </p:cTn>
                                        <p:tgtEl>
                                          <p:spTgt spid="382978">
                                            <p:txEl>
                                              <p:pRg st="5" end="5"/>
                                            </p:txEl>
                                          </p:spTgt>
                                        </p:tgtEl>
                                        <p:attrNameLst>
                                          <p:attrName>ppt_x</p:attrName>
                                        </p:attrNameLst>
                                      </p:cBhvr>
                                      <p:tavLst>
                                        <p:tav tm="0">
                                          <p:val>
                                            <p:strVal val="#ppt_x"/>
                                          </p:val>
                                        </p:tav>
                                        <p:tav tm="100000">
                                          <p:val>
                                            <p:strVal val="#ppt_x"/>
                                          </p:val>
                                        </p:tav>
                                      </p:tavLst>
                                    </p:anim>
                                    <p:anim calcmode="lin" valueType="num">
                                      <p:cBhvr additive="base">
                                        <p:cTn id="14" dur="1000" fill="hold">
                                          <p:stCondLst>
                                            <p:cond delay="0"/>
                                          </p:stCondLst>
                                        </p:cTn>
                                        <p:tgtEl>
                                          <p:spTgt spid="382978">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indefinite" fill="hold">
                                          <p:stCondLst>
                                            <p:cond delay="0"/>
                                          </p:stCondLst>
                                        </p:cTn>
                                        <p:tgtEl>
                                          <p:spTgt spid="382978">
                                            <p:txEl>
                                              <p:pRg st="4" end="4"/>
                                            </p:txEl>
                                          </p:spTgt>
                                        </p:tgtEl>
                                        <p:attrNameLst>
                                          <p:attrName>style.visibility</p:attrName>
                                        </p:attrNameLst>
                                      </p:cBhvr>
                                      <p:to>
                                        <p:strVal val="visible"/>
                                      </p:to>
                                    </p:set>
                                    <p:anim calcmode="lin" valueType="num">
                                      <p:cBhvr additive="base">
                                        <p:cTn id="19" dur="1000" fill="hold">
                                          <p:stCondLst>
                                            <p:cond delay="0"/>
                                          </p:stCondLst>
                                        </p:cTn>
                                        <p:tgtEl>
                                          <p:spTgt spid="382978">
                                            <p:txEl>
                                              <p:pRg st="4" end="4"/>
                                            </p:txEl>
                                          </p:spTgt>
                                        </p:tgtEl>
                                        <p:attrNameLst>
                                          <p:attrName>ppt_x</p:attrName>
                                        </p:attrNameLst>
                                      </p:cBhvr>
                                      <p:tavLst>
                                        <p:tav tm="0">
                                          <p:val>
                                            <p:strVal val="#ppt_x"/>
                                          </p:val>
                                        </p:tav>
                                        <p:tav tm="100000">
                                          <p:val>
                                            <p:strVal val="#ppt_x"/>
                                          </p:val>
                                        </p:tav>
                                      </p:tavLst>
                                    </p:anim>
                                    <p:anim calcmode="lin" valueType="num">
                                      <p:cBhvr additive="base">
                                        <p:cTn id="20" dur="1000" fill="hold">
                                          <p:stCondLst>
                                            <p:cond delay="0"/>
                                          </p:stCondLst>
                                        </p:cTn>
                                        <p:tgtEl>
                                          <p:spTgt spid="382978">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indefinite" fill="hold">
                                          <p:stCondLst>
                                            <p:cond delay="0"/>
                                          </p:stCondLst>
                                        </p:cTn>
                                        <p:tgtEl>
                                          <p:spTgt spid="382978">
                                            <p:txEl>
                                              <p:pRg st="3" end="3"/>
                                            </p:txEl>
                                          </p:spTgt>
                                        </p:tgtEl>
                                        <p:attrNameLst>
                                          <p:attrName>style.visibility</p:attrName>
                                        </p:attrNameLst>
                                      </p:cBhvr>
                                      <p:to>
                                        <p:strVal val="visible"/>
                                      </p:to>
                                    </p:set>
                                    <p:anim calcmode="lin" valueType="num">
                                      <p:cBhvr additive="base">
                                        <p:cTn id="25" dur="1000" fill="hold">
                                          <p:stCondLst>
                                            <p:cond delay="0"/>
                                          </p:stCondLst>
                                        </p:cTn>
                                        <p:tgtEl>
                                          <p:spTgt spid="382978">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stCondLst>
                                            <p:cond delay="0"/>
                                          </p:stCondLst>
                                        </p:cTn>
                                        <p:tgtEl>
                                          <p:spTgt spid="382978">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indefinite" fill="hold">
                                          <p:stCondLst>
                                            <p:cond delay="0"/>
                                          </p:stCondLst>
                                        </p:cTn>
                                        <p:tgtEl>
                                          <p:spTgt spid="382978">
                                            <p:txEl>
                                              <p:pRg st="2" end="2"/>
                                            </p:txEl>
                                          </p:spTgt>
                                        </p:tgtEl>
                                        <p:attrNameLst>
                                          <p:attrName>style.visibility</p:attrName>
                                        </p:attrNameLst>
                                      </p:cBhvr>
                                      <p:to>
                                        <p:strVal val="visible"/>
                                      </p:to>
                                    </p:set>
                                    <p:anim calcmode="lin" valueType="num">
                                      <p:cBhvr additive="base">
                                        <p:cTn id="31" dur="1000" fill="hold">
                                          <p:stCondLst>
                                            <p:cond delay="0"/>
                                          </p:stCondLst>
                                        </p:cTn>
                                        <p:tgtEl>
                                          <p:spTgt spid="382978">
                                            <p:txEl>
                                              <p:pRg st="2" end="2"/>
                                            </p:txEl>
                                          </p:spTgt>
                                        </p:tgtEl>
                                        <p:attrNameLst>
                                          <p:attrName>ppt_x</p:attrName>
                                        </p:attrNameLst>
                                      </p:cBhvr>
                                      <p:tavLst>
                                        <p:tav tm="0">
                                          <p:val>
                                            <p:strVal val="#ppt_x"/>
                                          </p:val>
                                        </p:tav>
                                        <p:tav tm="100000">
                                          <p:val>
                                            <p:strVal val="#ppt_x"/>
                                          </p:val>
                                        </p:tav>
                                      </p:tavLst>
                                    </p:anim>
                                    <p:anim calcmode="lin" valueType="num">
                                      <p:cBhvr additive="base">
                                        <p:cTn id="32" dur="1000" fill="hold">
                                          <p:stCondLst>
                                            <p:cond delay="0"/>
                                          </p:stCondLst>
                                        </p:cTn>
                                        <p:tgtEl>
                                          <p:spTgt spid="382978">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indefinite" fill="hold">
                                          <p:stCondLst>
                                            <p:cond delay="0"/>
                                          </p:stCondLst>
                                        </p:cTn>
                                        <p:tgtEl>
                                          <p:spTgt spid="382978">
                                            <p:txEl>
                                              <p:pRg st="1" end="1"/>
                                            </p:txEl>
                                          </p:spTgt>
                                        </p:tgtEl>
                                        <p:attrNameLst>
                                          <p:attrName>style.visibility</p:attrName>
                                        </p:attrNameLst>
                                      </p:cBhvr>
                                      <p:to>
                                        <p:strVal val="visible"/>
                                      </p:to>
                                    </p:set>
                                    <p:anim calcmode="lin" valueType="num">
                                      <p:cBhvr additive="base">
                                        <p:cTn id="37" dur="1000" fill="hold">
                                          <p:stCondLst>
                                            <p:cond delay="0"/>
                                          </p:stCondLst>
                                        </p:cTn>
                                        <p:tgtEl>
                                          <p:spTgt spid="382978">
                                            <p:txEl>
                                              <p:pRg st="1" end="1"/>
                                            </p:txEl>
                                          </p:spTgt>
                                        </p:tgtEl>
                                        <p:attrNameLst>
                                          <p:attrName>ppt_x</p:attrName>
                                        </p:attrNameLst>
                                      </p:cBhvr>
                                      <p:tavLst>
                                        <p:tav tm="0">
                                          <p:val>
                                            <p:strVal val="#ppt_x"/>
                                          </p:val>
                                        </p:tav>
                                        <p:tav tm="100000">
                                          <p:val>
                                            <p:strVal val="#ppt_x"/>
                                          </p:val>
                                        </p:tav>
                                      </p:tavLst>
                                    </p:anim>
                                    <p:anim calcmode="lin" valueType="num">
                                      <p:cBhvr additive="base">
                                        <p:cTn id="38" dur="1000" fill="hold">
                                          <p:stCondLst>
                                            <p:cond delay="0"/>
                                          </p:stCondLst>
                                        </p:cTn>
                                        <p:tgtEl>
                                          <p:spTgt spid="382978">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indefinite" fill="hold">
                                          <p:stCondLst>
                                            <p:cond delay="0"/>
                                          </p:stCondLst>
                                        </p:cTn>
                                        <p:tgtEl>
                                          <p:spTgt spid="382978">
                                            <p:txEl>
                                              <p:pRg st="0" end="0"/>
                                            </p:txEl>
                                          </p:spTgt>
                                        </p:tgtEl>
                                        <p:attrNameLst>
                                          <p:attrName>style.visibility</p:attrName>
                                        </p:attrNameLst>
                                      </p:cBhvr>
                                      <p:to>
                                        <p:strVal val="visible"/>
                                      </p:to>
                                    </p:set>
                                    <p:anim calcmode="lin" valueType="num">
                                      <p:cBhvr additive="base">
                                        <p:cTn id="43" dur="1000" fill="hold">
                                          <p:stCondLst>
                                            <p:cond delay="0"/>
                                          </p:stCondLst>
                                        </p:cTn>
                                        <p:tgtEl>
                                          <p:spTgt spid="382978">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stCondLst>
                                            <p:cond delay="0"/>
                                          </p:stCondLst>
                                        </p:cTn>
                                        <p:tgtEl>
                                          <p:spTgt spid="38297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build="p" rev="1"/>
    </p:bldLst>
  </p:timing>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文本占位符 287746"/>
          <p:cNvSpPr>
            <a:spLocks noGrp="1"/>
          </p:cNvSpPr>
          <p:nvPr>
            <p:ph type="body" idx="4294967295"/>
          </p:nvPr>
        </p:nvSpPr>
        <p:spPr>
          <a:xfrm>
            <a:off x="2722880" y="1767840"/>
            <a:ext cx="8127683" cy="4375785"/>
          </a:xfrm>
        </p:spPr>
        <p:txBody>
          <a:bodyPr/>
          <a:lstStyle/>
          <a:p>
            <a:pPr eaLnBrk="1" hangingPunct="1"/>
            <a:r>
              <a:rPr lang="en-US" altLang="zh-CN" sz="2800" dirty="0">
                <a:solidFill>
                  <a:schemeClr val="tx2"/>
                </a:solidFill>
              </a:rPr>
              <a:t> </a:t>
            </a:r>
            <a:r>
              <a:rPr lang="zh-CN" altLang="en-US" sz="2800" dirty="0"/>
              <a:t>请回答以下问题：</a:t>
            </a:r>
          </a:p>
          <a:p>
            <a:pPr eaLnBrk="1" hangingPunct="1"/>
            <a:r>
              <a:rPr lang="en-US" altLang="zh-CN" sz="2800" dirty="0">
                <a:solidFill>
                  <a:srgbClr val="FF0000"/>
                </a:solidFill>
                <a:latin typeface="楷体" panose="02010609060101010101" pitchFamily="49" charset="-122"/>
                <a:ea typeface="楷体" panose="02010609060101010101" pitchFamily="49" charset="-122"/>
                <a:cs typeface="楷体_GB2312"/>
              </a:rPr>
              <a:t>1.</a:t>
            </a:r>
            <a:r>
              <a:rPr lang="zh-CN" altLang="en-US" sz="2800" dirty="0">
                <a:solidFill>
                  <a:srgbClr val="FF0000"/>
                </a:solidFill>
                <a:latin typeface="楷体" panose="02010609060101010101" pitchFamily="49" charset="-122"/>
                <a:ea typeface="楷体" panose="02010609060101010101" pitchFamily="49" charset="-122"/>
                <a:cs typeface="楷体_GB2312"/>
              </a:rPr>
              <a:t>以上各材料分别属于什么观点？</a:t>
            </a:r>
          </a:p>
          <a:p>
            <a:pPr eaLnBrk="1" hangingPunct="1"/>
            <a:r>
              <a:rPr lang="en-US" altLang="zh-CN" sz="2800" dirty="0">
                <a:solidFill>
                  <a:srgbClr val="FF0000"/>
                </a:solidFill>
                <a:latin typeface="楷体" panose="02010609060101010101" pitchFamily="49" charset="-122"/>
                <a:ea typeface="楷体" panose="02010609060101010101" pitchFamily="49" charset="-122"/>
                <a:cs typeface="楷体_GB2312"/>
              </a:rPr>
              <a:t>2.</a:t>
            </a:r>
            <a:r>
              <a:rPr lang="zh-CN" altLang="en-US" sz="2800" dirty="0">
                <a:solidFill>
                  <a:srgbClr val="FF0000"/>
                </a:solidFill>
                <a:latin typeface="楷体" panose="02010609060101010101" pitchFamily="49" charset="-122"/>
                <a:ea typeface="楷体" panose="02010609060101010101" pitchFamily="49" charset="-122"/>
                <a:cs typeface="楷体_GB2312"/>
              </a:rPr>
              <a:t>材料（</a:t>
            </a:r>
            <a:r>
              <a:rPr lang="en-US" altLang="zh-CN" sz="2800" dirty="0">
                <a:solidFill>
                  <a:srgbClr val="FF0000"/>
                </a:solidFill>
                <a:latin typeface="楷体" panose="02010609060101010101" pitchFamily="49" charset="-122"/>
                <a:ea typeface="楷体" panose="02010609060101010101" pitchFamily="49" charset="-122"/>
                <a:cs typeface="楷体_GB2312"/>
              </a:rPr>
              <a:t>1</a:t>
            </a:r>
            <a:r>
              <a:rPr lang="zh-CN" altLang="en-US" sz="2800" dirty="0">
                <a:solidFill>
                  <a:srgbClr val="FF0000"/>
                </a:solidFill>
                <a:latin typeface="楷体" panose="02010609060101010101" pitchFamily="49" charset="-122"/>
                <a:ea typeface="楷体" panose="02010609060101010101" pitchFamily="49" charset="-122"/>
                <a:cs typeface="楷体_GB2312"/>
              </a:rPr>
              <a:t>）（</a:t>
            </a:r>
            <a:r>
              <a:rPr lang="en-US" altLang="zh-CN" sz="2800" dirty="0">
                <a:solidFill>
                  <a:srgbClr val="FF0000"/>
                </a:solidFill>
                <a:latin typeface="楷体" panose="02010609060101010101" pitchFamily="49" charset="-122"/>
                <a:ea typeface="楷体" panose="02010609060101010101" pitchFamily="49" charset="-122"/>
                <a:cs typeface="楷体_GB2312"/>
              </a:rPr>
              <a:t>2</a:t>
            </a:r>
            <a:r>
              <a:rPr lang="zh-CN" altLang="en-US" sz="2800" dirty="0">
                <a:solidFill>
                  <a:srgbClr val="FF0000"/>
                </a:solidFill>
                <a:latin typeface="楷体" panose="02010609060101010101" pitchFamily="49" charset="-122"/>
                <a:ea typeface="楷体" panose="02010609060101010101" pitchFamily="49" charset="-122"/>
                <a:cs typeface="楷体_GB2312"/>
              </a:rPr>
              <a:t>）相同特点和不同哲学倾向。</a:t>
            </a:r>
          </a:p>
          <a:p>
            <a:pPr eaLnBrk="1" hangingPunct="1"/>
            <a:r>
              <a:rPr lang="en-US" altLang="zh-CN" sz="2800" dirty="0">
                <a:solidFill>
                  <a:srgbClr val="FF0000"/>
                </a:solidFill>
                <a:latin typeface="楷体" panose="02010609060101010101" pitchFamily="49" charset="-122"/>
                <a:ea typeface="楷体" panose="02010609060101010101" pitchFamily="49" charset="-122"/>
                <a:cs typeface="楷体_GB2312"/>
              </a:rPr>
              <a:t>3.</a:t>
            </a:r>
            <a:r>
              <a:rPr lang="zh-CN" altLang="en-US" sz="2800" dirty="0">
                <a:solidFill>
                  <a:srgbClr val="FF0000"/>
                </a:solidFill>
                <a:latin typeface="楷体" panose="02010609060101010101" pitchFamily="49" charset="-122"/>
                <a:ea typeface="楷体" panose="02010609060101010101" pitchFamily="49" charset="-122"/>
                <a:cs typeface="楷体_GB2312"/>
              </a:rPr>
              <a:t>材料（</a:t>
            </a:r>
            <a:r>
              <a:rPr lang="en-US" altLang="zh-CN" sz="2800" dirty="0">
                <a:solidFill>
                  <a:srgbClr val="FF0000"/>
                </a:solidFill>
                <a:latin typeface="楷体" panose="02010609060101010101" pitchFamily="49" charset="-122"/>
                <a:ea typeface="楷体" panose="02010609060101010101" pitchFamily="49" charset="-122"/>
                <a:cs typeface="楷体_GB2312"/>
              </a:rPr>
              <a:t>3</a:t>
            </a:r>
            <a:r>
              <a:rPr lang="zh-CN" altLang="en-US" sz="2800" dirty="0">
                <a:solidFill>
                  <a:srgbClr val="FF0000"/>
                </a:solidFill>
                <a:latin typeface="楷体" panose="02010609060101010101" pitchFamily="49" charset="-122"/>
                <a:ea typeface="楷体" panose="02010609060101010101" pitchFamily="49" charset="-122"/>
                <a:cs typeface="楷体_GB2312"/>
              </a:rPr>
              <a:t>）（</a:t>
            </a:r>
            <a:r>
              <a:rPr lang="en-US" altLang="zh-CN" sz="2800" dirty="0">
                <a:solidFill>
                  <a:srgbClr val="FF0000"/>
                </a:solidFill>
                <a:latin typeface="楷体" panose="02010609060101010101" pitchFamily="49" charset="-122"/>
                <a:ea typeface="楷体" panose="02010609060101010101" pitchFamily="49" charset="-122"/>
                <a:cs typeface="楷体_GB2312"/>
              </a:rPr>
              <a:t>4</a:t>
            </a:r>
            <a:r>
              <a:rPr lang="zh-CN" altLang="en-US" sz="2800" dirty="0">
                <a:solidFill>
                  <a:srgbClr val="FF0000"/>
                </a:solidFill>
                <a:latin typeface="楷体" panose="02010609060101010101" pitchFamily="49" charset="-122"/>
                <a:ea typeface="楷体" panose="02010609060101010101" pitchFamily="49" charset="-122"/>
                <a:cs typeface="楷体_GB2312"/>
              </a:rPr>
              <a:t>）相同特点和不同哲学倾向。</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5026" name="文本占位符 288770"/>
          <p:cNvSpPr>
            <a:spLocks noGrp="1"/>
          </p:cNvSpPr>
          <p:nvPr>
            <p:ph type="body" idx="4294967295"/>
          </p:nvPr>
        </p:nvSpPr>
        <p:spPr>
          <a:xfrm>
            <a:off x="2377441" y="1123950"/>
            <a:ext cx="8006080" cy="5019675"/>
          </a:xfrm>
        </p:spPr>
        <p:txBody>
          <a:bodyPr/>
          <a:lstStyle/>
          <a:p>
            <a:pPr eaLnBrk="1" hangingPunct="1"/>
            <a:r>
              <a:rPr lang="zh-CN" altLang="en-US" dirty="0"/>
              <a:t>（</a:t>
            </a:r>
            <a:r>
              <a:rPr lang="zh-CN" altLang="en-US" sz="2800" dirty="0">
                <a:latin typeface="楷体" panose="02010609060101010101" pitchFamily="49" charset="-122"/>
                <a:ea typeface="楷体" panose="02010609060101010101" pitchFamily="49" charset="-122"/>
              </a:rPr>
              <a:t>二）（</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）楚人有涉江者，其剑自舟中坠水中，邃契其舟，曰：“是吾剑之所从坠。”舟止，从其所契者入水求之。舟已行矣，而剑不行，求剑若此，不亦惑乎！</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）时有风吹帆动，一僧曰风动，一僧曰帆动，议论不已，慧能进曰不是风动，不是帆动，仁者心动。</a:t>
            </a:r>
          </a:p>
          <a:p>
            <a:pPr eaLnBrk="1" hangingPunct="1"/>
            <a:r>
              <a:rPr lang="zh-CN" altLang="en-US" sz="2800" dirty="0">
                <a:solidFill>
                  <a:srgbClr val="FF0000"/>
                </a:solidFill>
                <a:latin typeface="宋体" panose="02010600030101010101" pitchFamily="2" charset="-122"/>
                <a:ea typeface="宋体" panose="02010600030101010101" pitchFamily="2" charset="-122"/>
              </a:rPr>
              <a:t>    请回答以下问题：它们分别属于什么观点。错在何处？</a:t>
            </a:r>
            <a:endParaRPr lang="en-US" altLang="zh-CN" sz="2800" dirty="0">
              <a:solidFill>
                <a:srgbClr val="FF0000"/>
              </a:solidFill>
              <a:latin typeface="宋体" panose="02010600030101010101" pitchFamily="2" charset="-122"/>
              <a:ea typeface="宋体" panose="02010600030101010101" pitchFamily="2" charset="-122"/>
            </a:endParaRPr>
          </a:p>
          <a:p>
            <a:pPr eaLnBrk="1" hangingPunct="1"/>
            <a:r>
              <a:rPr lang="en-US" altLang="zh-CN" sz="2800" dirty="0">
                <a:solidFill>
                  <a:srgbClr val="FF0000"/>
                </a:solidFill>
                <a:latin typeface="宋体" panose="02010600030101010101" pitchFamily="2" charset="-122"/>
                <a:ea typeface="宋体" panose="02010600030101010101" pitchFamily="2" charset="-122"/>
              </a:rPr>
              <a:t>(1)</a:t>
            </a:r>
            <a:r>
              <a:rPr lang="zh-CN" altLang="en-US" sz="2800" dirty="0">
                <a:solidFill>
                  <a:srgbClr val="FF0000"/>
                </a:solidFill>
                <a:latin typeface="宋体" panose="02010600030101010101" pitchFamily="2" charset="-122"/>
                <a:ea typeface="宋体" panose="02010600030101010101" pitchFamily="2" charset="-122"/>
              </a:rPr>
              <a:t>形而上学</a:t>
            </a:r>
            <a:r>
              <a:rPr lang="en-US" altLang="zh-CN" sz="2800" dirty="0">
                <a:solidFill>
                  <a:srgbClr val="FF0000"/>
                </a:solidFill>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否认运动是物质的运动</a:t>
            </a:r>
            <a:endParaRPr lang="en-US" altLang="zh-CN" sz="2800" dirty="0">
              <a:solidFill>
                <a:srgbClr val="FF0000"/>
              </a:solidFill>
              <a:latin typeface="宋体" panose="02010600030101010101" pitchFamily="2" charset="-122"/>
              <a:ea typeface="宋体" panose="02010600030101010101" pitchFamily="2" charset="-122"/>
            </a:endParaRPr>
          </a:p>
          <a:p>
            <a:pPr eaLnBrk="1" hangingPunct="1"/>
            <a:r>
              <a:rPr lang="en-US" altLang="zh-CN" sz="2800" dirty="0">
                <a:solidFill>
                  <a:srgbClr val="FF0000"/>
                </a:solidFill>
                <a:latin typeface="宋体" panose="02010600030101010101" pitchFamily="2" charset="-122"/>
                <a:ea typeface="宋体" panose="02010600030101010101" pitchFamily="2" charset="-122"/>
              </a:rPr>
              <a:t>(2)</a:t>
            </a:r>
            <a:r>
              <a:rPr lang="zh-CN" altLang="en-US" sz="2800" dirty="0">
                <a:solidFill>
                  <a:srgbClr val="FF0000"/>
                </a:solidFill>
                <a:latin typeface="宋体" panose="02010600030101010101" pitchFamily="2" charset="-122"/>
                <a:ea typeface="宋体" panose="02010600030101010101" pitchFamily="2" charset="-122"/>
              </a:rPr>
              <a:t>主观唯心</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indefinite" fill="hold">
                                          <p:stCondLst>
                                            <p:cond delay="0"/>
                                          </p:stCondLst>
                                        </p:cTn>
                                        <p:tgtEl>
                                          <p:spTgt spid="385026">
                                            <p:txEl>
                                              <p:pRg st="0" end="0"/>
                                            </p:txEl>
                                          </p:spTgt>
                                        </p:tgtEl>
                                        <p:attrNameLst>
                                          <p:attrName>style.visibility</p:attrName>
                                        </p:attrNameLst>
                                      </p:cBhvr>
                                      <p:to>
                                        <p:strVal val="visible"/>
                                      </p:to>
                                    </p:set>
                                    <p:animEffect transition="in" filter="slide(fromBottom)">
                                      <p:cBhvr>
                                        <p:cTn id="7" dur="500">
                                          <p:stCondLst>
                                            <p:cond delay="0"/>
                                          </p:stCondLst>
                                        </p:cTn>
                                        <p:tgtEl>
                                          <p:spTgt spid="385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indefinite" fill="hold">
                                          <p:stCondLst>
                                            <p:cond delay="0"/>
                                          </p:stCondLst>
                                        </p:cTn>
                                        <p:tgtEl>
                                          <p:spTgt spid="385026">
                                            <p:txEl>
                                              <p:pRg st="1" end="1"/>
                                            </p:txEl>
                                          </p:spTgt>
                                        </p:tgtEl>
                                        <p:attrNameLst>
                                          <p:attrName>style.visibility</p:attrName>
                                        </p:attrNameLst>
                                      </p:cBhvr>
                                      <p:to>
                                        <p:strVal val="visible"/>
                                      </p:to>
                                    </p:set>
                                    <p:animEffect transition="in" filter="slide(fromBottom)">
                                      <p:cBhvr>
                                        <p:cTn id="12" dur="500">
                                          <p:stCondLst>
                                            <p:cond delay="0"/>
                                          </p:stCondLst>
                                        </p:cTn>
                                        <p:tgtEl>
                                          <p:spTgt spid="385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indefinite" fill="hold">
                                          <p:stCondLst>
                                            <p:cond delay="0"/>
                                          </p:stCondLst>
                                        </p:cTn>
                                        <p:tgtEl>
                                          <p:spTgt spid="385026">
                                            <p:txEl>
                                              <p:pRg st="2" end="2"/>
                                            </p:txEl>
                                          </p:spTgt>
                                        </p:tgtEl>
                                        <p:attrNameLst>
                                          <p:attrName>style.visibility</p:attrName>
                                        </p:attrNameLst>
                                      </p:cBhvr>
                                      <p:to>
                                        <p:strVal val="visible"/>
                                      </p:to>
                                    </p:set>
                                    <p:animEffect transition="in" filter="slide(fromBottom)">
                                      <p:cBhvr>
                                        <p:cTn id="17" dur="500">
                                          <p:stCondLst>
                                            <p:cond delay="0"/>
                                          </p:stCondLst>
                                        </p:cTn>
                                        <p:tgtEl>
                                          <p:spTgt spid="385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indefinite" fill="hold">
                                          <p:stCondLst>
                                            <p:cond delay="0"/>
                                          </p:stCondLst>
                                        </p:cTn>
                                        <p:tgtEl>
                                          <p:spTgt spid="385026">
                                            <p:txEl>
                                              <p:pRg st="3" end="3"/>
                                            </p:txEl>
                                          </p:spTgt>
                                        </p:tgtEl>
                                        <p:attrNameLst>
                                          <p:attrName>style.visibility</p:attrName>
                                        </p:attrNameLst>
                                      </p:cBhvr>
                                      <p:to>
                                        <p:strVal val="visible"/>
                                      </p:to>
                                    </p:set>
                                    <p:animEffect transition="in" filter="slide(fromBottom)">
                                      <p:cBhvr>
                                        <p:cTn id="22" dur="500">
                                          <p:stCondLst>
                                            <p:cond delay="0"/>
                                          </p:stCondLst>
                                        </p:cTn>
                                        <p:tgtEl>
                                          <p:spTgt spid="385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indefinite" fill="hold">
                                          <p:stCondLst>
                                            <p:cond delay="0"/>
                                          </p:stCondLst>
                                        </p:cTn>
                                        <p:tgtEl>
                                          <p:spTgt spid="385026">
                                            <p:txEl>
                                              <p:pRg st="4" end="4"/>
                                            </p:txEl>
                                          </p:spTgt>
                                        </p:tgtEl>
                                        <p:attrNameLst>
                                          <p:attrName>style.visibility</p:attrName>
                                        </p:attrNameLst>
                                      </p:cBhvr>
                                      <p:to>
                                        <p:strVal val="visible"/>
                                      </p:to>
                                    </p:set>
                                    <p:animEffect transition="in" filter="slide(fromBottom)">
                                      <p:cBhvr>
                                        <p:cTn id="27" dur="500">
                                          <p:stCondLst>
                                            <p:cond delay="0"/>
                                          </p:stCondLst>
                                        </p:cTn>
                                        <p:tgtEl>
                                          <p:spTgt spid="385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build="p"/>
    </p:bldLst>
  </p:timing>
</p:sld>
</file>

<file path=ppt/slides/slide3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6049" name="标题 1"/>
          <p:cNvSpPr>
            <a:spLocks noGrp="1"/>
          </p:cNvSpPr>
          <p:nvPr>
            <p:ph type="title"/>
          </p:nvPr>
        </p:nvSpPr>
        <p:spPr/>
        <p:txBody>
          <a:bodyPr/>
          <a:lstStyle/>
          <a:p>
            <a:pPr eaLnBrk="1" hangingPunct="1"/>
            <a:r>
              <a:rPr lang="zh-CN" altLang="en-US" dirty="0">
                <a:solidFill>
                  <a:schemeClr val="tx1"/>
                </a:solidFill>
              </a:rPr>
              <a:t>                          第三部分：例题</a:t>
            </a:r>
          </a:p>
        </p:txBody>
      </p:sp>
      <p:sp>
        <p:nvSpPr>
          <p:cNvPr id="386050" name="内容占位符 2"/>
          <p:cNvSpPr>
            <a:spLocks noGrp="1"/>
          </p:cNvSpPr>
          <p:nvPr>
            <p:ph idx="1"/>
          </p:nvPr>
        </p:nvSpPr>
        <p:spPr>
          <a:xfrm>
            <a:off x="1838961" y="1123950"/>
            <a:ext cx="8879840" cy="5019675"/>
          </a:xfrm>
        </p:spPr>
        <p:txBody>
          <a:bodyPr/>
          <a:lstStyle/>
          <a:p>
            <a:pPr eaLnBrk="1" hangingPunct="1"/>
            <a:r>
              <a:rPr lang="en-US" altLang="zh-CN" sz="2800" b="1" dirty="0">
                <a:latin typeface="楷体" panose="02010609060101010101" pitchFamily="49" charset="-122"/>
                <a:ea typeface="楷体" panose="02010609060101010101" pitchFamily="49" charset="-122"/>
              </a:rPr>
              <a:t>1. </a:t>
            </a:r>
            <a:r>
              <a:rPr lang="zh-CN" altLang="en-US" sz="2800" b="1" dirty="0">
                <a:latin typeface="楷体" panose="02010609060101010101" pitchFamily="49" charset="-122"/>
                <a:ea typeface="楷体" panose="02010609060101010101" pitchFamily="49" charset="-122"/>
              </a:rPr>
              <a:t>唯物辩证法第一个总特征是 </a:t>
            </a:r>
            <a:r>
              <a:rPr lang="en-US" altLang="zh-CN" sz="2800" b="1" dirty="0">
                <a:latin typeface="楷体" panose="02010609060101010101" pitchFamily="49" charset="-122"/>
                <a:ea typeface="楷体" panose="02010609060101010101" pitchFamily="49" charset="-122"/>
              </a:rPr>
              <a:t>A</a:t>
            </a:r>
            <a:endParaRPr lang="zh-CN" altLang="en-US" sz="2800" b="1"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．联系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发展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运动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矛盾</a:t>
            </a:r>
          </a:p>
          <a:p>
            <a:pPr eaLnBrk="1" hangingPunct="1"/>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看问题只见联系不见区别</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把世界看成是不分彼此的混沌状态</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这是 </a:t>
            </a:r>
            <a:r>
              <a:rPr lang="en-US" altLang="zh-CN" sz="2800" b="1" dirty="0">
                <a:latin typeface="楷体" panose="02010609060101010101" pitchFamily="49" charset="-122"/>
                <a:ea typeface="楷体" panose="02010609060101010101" pitchFamily="49" charset="-122"/>
              </a:rPr>
              <a:t>A</a:t>
            </a:r>
            <a:endParaRPr lang="zh-CN" altLang="en-US" sz="2800" b="1"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相对主义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绝对主义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形而上学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新实在论</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6049"/>
                                        </p:tgtEl>
                                        <p:attrNameLst>
                                          <p:attrName>style.visibility</p:attrName>
                                        </p:attrNameLst>
                                      </p:cBhvr>
                                      <p:to>
                                        <p:strVal val="visible"/>
                                      </p:to>
                                    </p:set>
                                    <p:animEffect transition="in" filter="randombar(horizontal)">
                                      <p:cBhvr>
                                        <p:cTn id="7" dur="500"/>
                                        <p:tgtEl>
                                          <p:spTgt spid="38604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86050">
                                            <p:txEl>
                                              <p:pRg st="0" end="0"/>
                                            </p:txEl>
                                          </p:spTgt>
                                        </p:tgtEl>
                                        <p:attrNameLst>
                                          <p:attrName>style.visibility</p:attrName>
                                        </p:attrNameLst>
                                      </p:cBhvr>
                                      <p:to>
                                        <p:strVal val="visible"/>
                                      </p:to>
                                    </p:set>
                                    <p:anim calcmode="lin" valueType="num">
                                      <p:cBhvr>
                                        <p:cTn id="10" dur="500" fill="hold"/>
                                        <p:tgtEl>
                                          <p:spTgt spid="38605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38605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386050">
                                            <p:txEl>
                                              <p:pRg st="0" end="0"/>
                                            </p:txEl>
                                          </p:spTgt>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86050">
                                            <p:txEl>
                                              <p:pRg st="1" end="1"/>
                                            </p:txEl>
                                          </p:spTgt>
                                        </p:tgtEl>
                                        <p:attrNameLst>
                                          <p:attrName>style.visibility</p:attrName>
                                        </p:attrNameLst>
                                      </p:cBhvr>
                                      <p:to>
                                        <p:strVal val="visible"/>
                                      </p:to>
                                    </p:set>
                                    <p:anim calcmode="lin" valueType="num">
                                      <p:cBhvr>
                                        <p:cTn id="15" dur="500" fill="hold"/>
                                        <p:tgtEl>
                                          <p:spTgt spid="386050">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86050">
                                            <p:txEl>
                                              <p:pRg st="1" end="1"/>
                                            </p:txEl>
                                          </p:spTgt>
                                        </p:tgtEl>
                                        <p:attrNameLst>
                                          <p:attrName>ppt_h</p:attrName>
                                        </p:attrNameLst>
                                      </p:cBhvr>
                                      <p:tavLst>
                                        <p:tav tm="0">
                                          <p:val>
                                            <p:fltVal val="0"/>
                                          </p:val>
                                        </p:tav>
                                        <p:tav tm="100000">
                                          <p:val>
                                            <p:strVal val="#ppt_h"/>
                                          </p:val>
                                        </p:tav>
                                      </p:tavLst>
                                    </p:anim>
                                    <p:animEffect transition="in" filter="fade">
                                      <p:cBhvr>
                                        <p:cTn id="17" dur="500"/>
                                        <p:tgtEl>
                                          <p:spTgt spid="386050">
                                            <p:txEl>
                                              <p:pRg st="1" end="1"/>
                                            </p:txEl>
                                          </p:spTgt>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86050">
                                            <p:txEl>
                                              <p:pRg st="2" end="2"/>
                                            </p:txEl>
                                          </p:spTgt>
                                        </p:tgtEl>
                                        <p:attrNameLst>
                                          <p:attrName>style.visibility</p:attrName>
                                        </p:attrNameLst>
                                      </p:cBhvr>
                                      <p:to>
                                        <p:strVal val="visible"/>
                                      </p:to>
                                    </p:set>
                                    <p:anim calcmode="lin" valueType="num">
                                      <p:cBhvr>
                                        <p:cTn id="20" dur="500" fill="hold"/>
                                        <p:tgtEl>
                                          <p:spTgt spid="386050">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86050">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386050">
                                            <p:txEl>
                                              <p:pRg st="2" end="2"/>
                                            </p:txEl>
                                          </p:spTgt>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86050">
                                            <p:txEl>
                                              <p:pRg st="3" end="3"/>
                                            </p:txEl>
                                          </p:spTgt>
                                        </p:tgtEl>
                                        <p:attrNameLst>
                                          <p:attrName>style.visibility</p:attrName>
                                        </p:attrNameLst>
                                      </p:cBhvr>
                                      <p:to>
                                        <p:strVal val="visible"/>
                                      </p:to>
                                    </p:set>
                                    <p:anim calcmode="lin" valueType="num">
                                      <p:cBhvr>
                                        <p:cTn id="25" dur="500" fill="hold"/>
                                        <p:tgtEl>
                                          <p:spTgt spid="386050">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86050">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386050">
                                            <p:txEl>
                                              <p:pRg st="3" end="3"/>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86050">
                                            <p:txEl>
                                              <p:pRg st="4" end="4"/>
                                            </p:txEl>
                                          </p:spTgt>
                                        </p:tgtEl>
                                        <p:attrNameLst>
                                          <p:attrName>style.visibility</p:attrName>
                                        </p:attrNameLst>
                                      </p:cBhvr>
                                      <p:to>
                                        <p:strVal val="visible"/>
                                      </p:to>
                                    </p:set>
                                    <p:anim calcmode="lin" valueType="num">
                                      <p:cBhvr>
                                        <p:cTn id="30" dur="500" fill="hold"/>
                                        <p:tgtEl>
                                          <p:spTgt spid="386050">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86050">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86050">
                                            <p:txEl>
                                              <p:pRg st="4" end="4"/>
                                            </p:tx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86050">
                                            <p:txEl>
                                              <p:pRg st="5" end="5"/>
                                            </p:txEl>
                                          </p:spTgt>
                                        </p:tgtEl>
                                        <p:attrNameLst>
                                          <p:attrName>style.visibility</p:attrName>
                                        </p:attrNameLst>
                                      </p:cBhvr>
                                      <p:to>
                                        <p:strVal val="visible"/>
                                      </p:to>
                                    </p:set>
                                    <p:anim calcmode="lin" valueType="num">
                                      <p:cBhvr>
                                        <p:cTn id="35" dur="500" fill="hold"/>
                                        <p:tgtEl>
                                          <p:spTgt spid="386050">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86050">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86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49" grpId="0"/>
      <p:bldP spid="386050" grpId="0" build="allAtOnce"/>
    </p:bldLst>
  </p:timing>
</p:sld>
</file>

<file path=ppt/slides/slide3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7073" name="Rectangle 4"/>
          <p:cNvSpPr>
            <a:spLocks noGrp="1"/>
          </p:cNvSpPr>
          <p:nvPr>
            <p:ph type="title"/>
          </p:nvPr>
        </p:nvSpPr>
        <p:spPr/>
        <p:txBody>
          <a:bodyPr/>
          <a:lstStyle/>
          <a:p>
            <a:endParaRPr lang="zh-CN" altLang="en-US">
              <a:solidFill>
                <a:schemeClr val="tx1"/>
              </a:solidFill>
            </a:endParaRPr>
          </a:p>
        </p:txBody>
      </p:sp>
      <p:sp>
        <p:nvSpPr>
          <p:cNvPr id="387074" name="内容占位符 2"/>
          <p:cNvSpPr>
            <a:spLocks noGrp="1"/>
          </p:cNvSpPr>
          <p:nvPr>
            <p:ph idx="1"/>
          </p:nvPr>
        </p:nvSpPr>
        <p:spPr>
          <a:xfrm>
            <a:off x="1686560" y="1134110"/>
            <a:ext cx="9873931" cy="5019675"/>
          </a:xfrm>
        </p:spPr>
        <p:txBody>
          <a:bodyPr/>
          <a:lstStyle/>
          <a:p>
            <a:pPr eaLnBrk="1" hangingPunct="1"/>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割下来的手就不再是人手</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这句话体现了 </a:t>
            </a:r>
            <a:r>
              <a:rPr lang="en-US" altLang="zh-CN" sz="2800" b="1" dirty="0">
                <a:latin typeface="楷体" panose="02010609060101010101" pitchFamily="49" charset="-122"/>
                <a:ea typeface="楷体" panose="02010609060101010101" pitchFamily="49" charset="-122"/>
              </a:rPr>
              <a:t>B</a:t>
            </a:r>
            <a:endParaRPr lang="zh-CN" altLang="en-US" sz="2800" b="1"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形而上学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辩证法普遍联系的观点</a:t>
            </a: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唯心主义的观点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诡辩论的观点</a:t>
            </a:r>
          </a:p>
          <a:p>
            <a:pPr eaLnBrk="1" hangingPunct="1"/>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一切以条件、时间、地点为转移</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的观点 </a:t>
            </a:r>
            <a:r>
              <a:rPr lang="en-US" altLang="zh-CN" sz="2800" b="1" dirty="0">
                <a:latin typeface="楷体" panose="02010609060101010101" pitchFamily="49" charset="-122"/>
                <a:ea typeface="楷体" panose="02010609060101010101" pitchFamily="49" charset="-122"/>
              </a:rPr>
              <a:t>D</a:t>
            </a:r>
            <a:endParaRPr lang="zh-CN" altLang="en-US" sz="2800" b="1"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否认了人的主观能动性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夸大了客观条件的作用</a:t>
            </a: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混淆了是非界限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坚持了物质的普遍联系和永恒发展</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iterate type="lt">
                                    <p:tmPct val="10000"/>
                                  </p:iterate>
                                  <p:childTnLst>
                                    <p:set>
                                      <p:cBhvr>
                                        <p:cTn id="6" dur="1" fill="hold">
                                          <p:stCondLst>
                                            <p:cond delay="0"/>
                                          </p:stCondLst>
                                        </p:cTn>
                                        <p:tgtEl>
                                          <p:spTgt spid="387073"/>
                                        </p:tgtEl>
                                        <p:attrNameLst>
                                          <p:attrName>style.visibility</p:attrName>
                                        </p:attrNameLst>
                                      </p:cBhvr>
                                      <p:to>
                                        <p:strVal val="visible"/>
                                      </p:to>
                                    </p:set>
                                    <p:animEffect transition="in" filter="fade">
                                      <p:cBhvr>
                                        <p:cTn id="7" dur="1000">
                                          <p:stCondLst>
                                            <p:cond delay="0"/>
                                          </p:stCondLst>
                                        </p:cTn>
                                        <p:tgtEl>
                                          <p:spTgt spid="3870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387074">
                                            <p:txEl>
                                              <p:pRg st="0" end="0"/>
                                            </p:txEl>
                                          </p:spTgt>
                                        </p:tgtEl>
                                        <p:attrNameLst>
                                          <p:attrName>style.visibility</p:attrName>
                                        </p:attrNameLst>
                                      </p:cBhvr>
                                      <p:to>
                                        <p:strVal val="visible"/>
                                      </p:to>
                                    </p:set>
                                    <p:animEffect transition="in" filter="fade">
                                      <p:cBhvr>
                                        <p:cTn id="12" dur="500">
                                          <p:stCondLst>
                                            <p:cond delay="0"/>
                                          </p:stCondLst>
                                        </p:cTn>
                                        <p:tgtEl>
                                          <p:spTgt spid="3870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387074">
                                            <p:txEl>
                                              <p:pRg st="1" end="1"/>
                                            </p:txEl>
                                          </p:spTgt>
                                        </p:tgtEl>
                                        <p:attrNameLst>
                                          <p:attrName>style.visibility</p:attrName>
                                        </p:attrNameLst>
                                      </p:cBhvr>
                                      <p:to>
                                        <p:strVal val="visible"/>
                                      </p:to>
                                    </p:set>
                                    <p:animEffect transition="in" filter="fade">
                                      <p:cBhvr>
                                        <p:cTn id="17" dur="500">
                                          <p:stCondLst>
                                            <p:cond delay="0"/>
                                          </p:stCondLst>
                                        </p:cTn>
                                        <p:tgtEl>
                                          <p:spTgt spid="3870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387074">
                                            <p:txEl>
                                              <p:pRg st="2" end="2"/>
                                            </p:txEl>
                                          </p:spTgt>
                                        </p:tgtEl>
                                        <p:attrNameLst>
                                          <p:attrName>style.visibility</p:attrName>
                                        </p:attrNameLst>
                                      </p:cBhvr>
                                      <p:to>
                                        <p:strVal val="visible"/>
                                      </p:to>
                                    </p:set>
                                    <p:animEffect transition="in" filter="fade">
                                      <p:cBhvr>
                                        <p:cTn id="22" dur="500">
                                          <p:stCondLst>
                                            <p:cond delay="0"/>
                                          </p:stCondLst>
                                        </p:cTn>
                                        <p:tgtEl>
                                          <p:spTgt spid="3870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387074">
                                            <p:txEl>
                                              <p:pRg st="3" end="3"/>
                                            </p:txEl>
                                          </p:spTgt>
                                        </p:tgtEl>
                                        <p:attrNameLst>
                                          <p:attrName>style.visibility</p:attrName>
                                        </p:attrNameLst>
                                      </p:cBhvr>
                                      <p:to>
                                        <p:strVal val="visible"/>
                                      </p:to>
                                    </p:set>
                                    <p:animEffect transition="in" filter="fade">
                                      <p:cBhvr>
                                        <p:cTn id="27" dur="500">
                                          <p:stCondLst>
                                            <p:cond delay="0"/>
                                          </p:stCondLst>
                                        </p:cTn>
                                        <p:tgtEl>
                                          <p:spTgt spid="38707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lt">
                                    <p:tmPct val="10000"/>
                                  </p:iterate>
                                  <p:childTnLst>
                                    <p:set>
                                      <p:cBhvr>
                                        <p:cTn id="31" dur="1" fill="hold">
                                          <p:stCondLst>
                                            <p:cond delay="0"/>
                                          </p:stCondLst>
                                        </p:cTn>
                                        <p:tgtEl>
                                          <p:spTgt spid="387074">
                                            <p:txEl>
                                              <p:pRg st="4" end="4"/>
                                            </p:txEl>
                                          </p:spTgt>
                                        </p:tgtEl>
                                        <p:attrNameLst>
                                          <p:attrName>style.visibility</p:attrName>
                                        </p:attrNameLst>
                                      </p:cBhvr>
                                      <p:to>
                                        <p:strVal val="visible"/>
                                      </p:to>
                                    </p:set>
                                    <p:animEffect transition="in" filter="fade">
                                      <p:cBhvr>
                                        <p:cTn id="32" dur="500">
                                          <p:stCondLst>
                                            <p:cond delay="0"/>
                                          </p:stCondLst>
                                        </p:cTn>
                                        <p:tgtEl>
                                          <p:spTgt spid="38707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lt">
                                    <p:tmPct val="10000"/>
                                  </p:iterate>
                                  <p:childTnLst>
                                    <p:set>
                                      <p:cBhvr>
                                        <p:cTn id="36" dur="1" fill="hold">
                                          <p:stCondLst>
                                            <p:cond delay="0"/>
                                          </p:stCondLst>
                                        </p:cTn>
                                        <p:tgtEl>
                                          <p:spTgt spid="387074">
                                            <p:txEl>
                                              <p:pRg st="5" end="5"/>
                                            </p:txEl>
                                          </p:spTgt>
                                        </p:tgtEl>
                                        <p:attrNameLst>
                                          <p:attrName>style.visibility</p:attrName>
                                        </p:attrNameLst>
                                      </p:cBhvr>
                                      <p:to>
                                        <p:strVal val="visible"/>
                                      </p:to>
                                    </p:set>
                                    <p:animEffect transition="in" filter="fade">
                                      <p:cBhvr>
                                        <p:cTn id="37" dur="500">
                                          <p:stCondLst>
                                            <p:cond delay="0"/>
                                          </p:stCondLst>
                                        </p:cTn>
                                        <p:tgtEl>
                                          <p:spTgt spid="38707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lt">
                                    <p:tmPct val="10000"/>
                                  </p:iterate>
                                  <p:childTnLst>
                                    <p:set>
                                      <p:cBhvr>
                                        <p:cTn id="41" dur="1" fill="hold">
                                          <p:stCondLst>
                                            <p:cond delay="0"/>
                                          </p:stCondLst>
                                        </p:cTn>
                                        <p:tgtEl>
                                          <p:spTgt spid="387074">
                                            <p:txEl>
                                              <p:pRg st="6" end="6"/>
                                            </p:txEl>
                                          </p:spTgt>
                                        </p:tgtEl>
                                        <p:attrNameLst>
                                          <p:attrName>style.visibility</p:attrName>
                                        </p:attrNameLst>
                                      </p:cBhvr>
                                      <p:to>
                                        <p:strVal val="visible"/>
                                      </p:to>
                                    </p:set>
                                    <p:animEffect transition="in" filter="fade">
                                      <p:cBhvr>
                                        <p:cTn id="42" dur="500">
                                          <p:stCondLst>
                                            <p:cond delay="0"/>
                                          </p:stCondLst>
                                        </p:cTn>
                                        <p:tgtEl>
                                          <p:spTgt spid="38707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10000"/>
                                  </p:iterate>
                                  <p:childTnLst>
                                    <p:set>
                                      <p:cBhvr>
                                        <p:cTn id="46" dur="1" fill="hold">
                                          <p:stCondLst>
                                            <p:cond delay="0"/>
                                          </p:stCondLst>
                                        </p:cTn>
                                        <p:tgtEl>
                                          <p:spTgt spid="387074">
                                            <p:txEl>
                                              <p:pRg st="7" end="7"/>
                                            </p:txEl>
                                          </p:spTgt>
                                        </p:tgtEl>
                                        <p:attrNameLst>
                                          <p:attrName>style.visibility</p:attrName>
                                        </p:attrNameLst>
                                      </p:cBhvr>
                                      <p:to>
                                        <p:strVal val="visible"/>
                                      </p:to>
                                    </p:set>
                                    <p:animEffect transition="in" filter="fade">
                                      <p:cBhvr>
                                        <p:cTn id="47" dur="500">
                                          <p:stCondLst>
                                            <p:cond delay="0"/>
                                          </p:stCondLst>
                                        </p:cTn>
                                        <p:tgtEl>
                                          <p:spTgt spid="387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3" grpId="0"/>
      <p:bldP spid="38707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内容占位符 2"/>
          <p:cNvSpPr>
            <a:spLocks noGrp="1"/>
          </p:cNvSpPr>
          <p:nvPr>
            <p:ph idx="4294967295"/>
          </p:nvPr>
        </p:nvSpPr>
        <p:spPr>
          <a:xfrm>
            <a:off x="2214881" y="1605280"/>
            <a:ext cx="7508239" cy="4538345"/>
          </a:xfrm>
        </p:spPr>
        <p:txBody>
          <a:bodyPr/>
          <a:lstStyle/>
          <a:p>
            <a:pPr eaLnBrk="1" hangingPunct="1"/>
            <a:r>
              <a:rPr lang="zh-CN" altLang="en-US" sz="2800" dirty="0"/>
              <a:t> 1846 年马克思发表《德意志意识形态》</a:t>
            </a:r>
          </a:p>
          <a:p>
            <a:pPr eaLnBrk="1" hangingPunct="1"/>
            <a:r>
              <a:rPr lang="zh-CN" altLang="en-US" sz="2800" dirty="0">
                <a:latin typeface="华文楷体" panose="02010600040101010101" pitchFamily="2" charset="-122"/>
                <a:ea typeface="华文楷体" panose="02010600040101010101" pitchFamily="2" charset="-122"/>
              </a:rPr>
              <a:t>历史的出发点是：</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现实的人</a:t>
            </a:r>
            <a:r>
              <a:rPr lang="en-US" altLang="zh-CN" sz="2800" dirty="0">
                <a:latin typeface="华文楷体" panose="02010600040101010101" pitchFamily="2" charset="-122"/>
                <a:ea typeface="华文楷体" panose="02010600040101010101" pitchFamily="2" charset="-122"/>
              </a:rPr>
              <a:t>”</a:t>
            </a:r>
          </a:p>
          <a:p>
            <a:pPr eaLnBrk="1" hangingPunct="1"/>
            <a:r>
              <a:rPr lang="en-US" altLang="zh-CN" sz="2800" dirty="0"/>
              <a:t>1847年《哲学的贫困》</a:t>
            </a:r>
          </a:p>
          <a:p>
            <a:pPr eaLnBrk="1" hangingPunct="1"/>
            <a:r>
              <a:rPr lang="en-US" altLang="zh-CN" sz="2800" dirty="0"/>
              <a:t>1848年《共产党宣言》</a:t>
            </a:r>
          </a:p>
          <a:p>
            <a:pPr eaLnBrk="1" hangingPunct="1"/>
            <a:r>
              <a:rPr lang="en-US" altLang="zh-CN"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无产者失去的只是锁链，得到的将是整个世界</a:t>
            </a:r>
            <a:r>
              <a:rPr lang="en-US" altLang="zh-CN" sz="2800" dirty="0">
                <a:latin typeface="华文楷体" panose="02010600040101010101" pitchFamily="2" charset="-122"/>
                <a:ea typeface="华文楷体" panose="02010600040101010101" pitchFamily="2" charset="-122"/>
              </a:rPr>
              <a:t>。”</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1">
                                            <p:txEl>
                                              <p:pRg st="0" end="0"/>
                                            </p:txEl>
                                          </p:spTgt>
                                        </p:tgtEl>
                                        <p:attrNameLst>
                                          <p:attrName>style.visibility</p:attrName>
                                        </p:attrNameLst>
                                      </p:cBhvr>
                                      <p:to>
                                        <p:strVal val="visible"/>
                                      </p:to>
                                    </p:set>
                                    <p:anim calcmode="lin" valueType="num">
                                      <p:cBhvr additive="base">
                                        <p:cTn id="7" dur="500" fill="hold"/>
                                        <p:tgtEl>
                                          <p:spTgt spid="614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41">
                                            <p:txEl>
                                              <p:pRg st="1" end="1"/>
                                            </p:txEl>
                                          </p:spTgt>
                                        </p:tgtEl>
                                        <p:attrNameLst>
                                          <p:attrName>style.visibility</p:attrName>
                                        </p:attrNameLst>
                                      </p:cBhvr>
                                      <p:to>
                                        <p:strVal val="visible"/>
                                      </p:to>
                                    </p:set>
                                    <p:anim calcmode="lin" valueType="num">
                                      <p:cBhvr additive="base">
                                        <p:cTn id="13" dur="500" fill="hold"/>
                                        <p:tgtEl>
                                          <p:spTgt spid="6144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41">
                                            <p:txEl>
                                              <p:pRg st="2" end="2"/>
                                            </p:txEl>
                                          </p:spTgt>
                                        </p:tgtEl>
                                        <p:attrNameLst>
                                          <p:attrName>style.visibility</p:attrName>
                                        </p:attrNameLst>
                                      </p:cBhvr>
                                      <p:to>
                                        <p:strVal val="visible"/>
                                      </p:to>
                                    </p:set>
                                    <p:anim calcmode="lin" valueType="num">
                                      <p:cBhvr additive="base">
                                        <p:cTn id="19" dur="500" fill="hold"/>
                                        <p:tgtEl>
                                          <p:spTgt spid="6144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41">
                                            <p:txEl>
                                              <p:pRg st="3" end="3"/>
                                            </p:txEl>
                                          </p:spTgt>
                                        </p:tgtEl>
                                        <p:attrNameLst>
                                          <p:attrName>style.visibility</p:attrName>
                                        </p:attrNameLst>
                                      </p:cBhvr>
                                      <p:to>
                                        <p:strVal val="visible"/>
                                      </p:to>
                                    </p:set>
                                    <p:anim calcmode="lin" valueType="num">
                                      <p:cBhvr additive="base">
                                        <p:cTn id="25" dur="500" fill="hold"/>
                                        <p:tgtEl>
                                          <p:spTgt spid="6144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41">
                                            <p:txEl>
                                              <p:pRg st="4" end="4"/>
                                            </p:txEl>
                                          </p:spTgt>
                                        </p:tgtEl>
                                        <p:attrNameLst>
                                          <p:attrName>style.visibility</p:attrName>
                                        </p:attrNameLst>
                                      </p:cBhvr>
                                      <p:to>
                                        <p:strVal val="visible"/>
                                      </p:to>
                                    </p:set>
                                    <p:anim calcmode="lin" valueType="num">
                                      <p:cBhvr additive="base">
                                        <p:cTn id="31" dur="500" fill="hold"/>
                                        <p:tgtEl>
                                          <p:spTgt spid="6144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4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1" grpId="0" build="p"/>
    </p:bldLst>
  </p:timing>
</p:sld>
</file>

<file path=ppt/slides/slide3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8097" name="Rectangle 4"/>
          <p:cNvSpPr>
            <a:spLocks noGrp="1"/>
          </p:cNvSpPr>
          <p:nvPr>
            <p:ph type="title"/>
          </p:nvPr>
        </p:nvSpPr>
        <p:spPr/>
        <p:txBody>
          <a:bodyPr/>
          <a:lstStyle/>
          <a:p>
            <a:endParaRPr lang="zh-CN" altLang="en-US">
              <a:solidFill>
                <a:schemeClr val="tx1"/>
              </a:solidFill>
            </a:endParaRPr>
          </a:p>
        </p:txBody>
      </p:sp>
      <p:sp>
        <p:nvSpPr>
          <p:cNvPr id="388098" name="内容占位符 2"/>
          <p:cNvSpPr>
            <a:spLocks noGrp="1"/>
          </p:cNvSpPr>
          <p:nvPr>
            <p:ph idx="1"/>
          </p:nvPr>
        </p:nvSpPr>
        <p:spPr>
          <a:xfrm>
            <a:off x="1463041" y="1123950"/>
            <a:ext cx="9357360" cy="5019675"/>
          </a:xfrm>
        </p:spPr>
        <p:txBody>
          <a:bodyPr/>
          <a:lstStyle/>
          <a:p>
            <a:pPr eaLnBrk="1" hangingPunct="1"/>
            <a:r>
              <a:rPr lang="en-US" altLang="zh-CN" sz="2800" b="1" dirty="0">
                <a:latin typeface="楷体" panose="02010609060101010101" pitchFamily="49" charset="-122"/>
                <a:ea typeface="楷体" panose="02010609060101010101" pitchFamily="49" charset="-122"/>
              </a:rPr>
              <a:t>5.</a:t>
            </a:r>
            <a:r>
              <a:rPr lang="zh-CN" altLang="en-US" sz="2800" b="1" dirty="0">
                <a:latin typeface="楷体" panose="02010609060101010101" pitchFamily="49" charset="-122"/>
                <a:ea typeface="楷体" panose="02010609060101010101" pitchFamily="49" charset="-122"/>
              </a:rPr>
              <a:t>区分同质事物的依据是 </a:t>
            </a:r>
            <a:r>
              <a:rPr lang="en-US" altLang="zh-CN" sz="2800" b="1" dirty="0">
                <a:latin typeface="楷体" panose="02010609060101010101" pitchFamily="49" charset="-122"/>
                <a:ea typeface="楷体" panose="02010609060101010101" pitchFamily="49" charset="-122"/>
              </a:rPr>
              <a:t>B</a:t>
            </a:r>
            <a:endParaRPr lang="zh-CN" altLang="en-US" sz="2800" b="1"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事物的度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事物量的规定性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事物的属性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事物的特殊矛盾</a:t>
            </a:r>
          </a:p>
          <a:p>
            <a:pPr eaLnBrk="1" hangingPunct="1"/>
            <a:r>
              <a:rPr lang="en-US" altLang="zh-CN" sz="2800" b="1" dirty="0">
                <a:latin typeface="楷体" panose="02010609060101010101" pitchFamily="49" charset="-122"/>
                <a:ea typeface="楷体" panose="02010609060101010101" pitchFamily="49" charset="-122"/>
              </a:rPr>
              <a:t>6.</a:t>
            </a:r>
            <a:r>
              <a:rPr lang="zh-CN" altLang="en-US" sz="2800" b="1" dirty="0">
                <a:latin typeface="楷体" panose="02010609060101010101" pitchFamily="49" charset="-122"/>
                <a:ea typeface="楷体" panose="02010609060101010101" pitchFamily="49" charset="-122"/>
              </a:rPr>
              <a:t>否定之否定仿佛是向出发点的复归</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这是</a:t>
            </a:r>
            <a:r>
              <a:rPr lang="en-US" altLang="zh-CN" sz="2800" b="1" dirty="0">
                <a:latin typeface="楷体" panose="02010609060101010101" pitchFamily="49" charset="-122"/>
                <a:ea typeface="楷体" panose="02010609060101010101" pitchFamily="49" charset="-122"/>
              </a:rPr>
              <a:t>C</a:t>
            </a:r>
            <a:endParaRPr lang="zh-CN" altLang="en-US" sz="2800" b="1"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形而上学观点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折衷主义观点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辩证法观点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诡辩论观点</a:t>
            </a:r>
          </a:p>
          <a:p>
            <a:pPr eaLnBrk="1" hangingPunct="1"/>
            <a:endParaRPr lang="zh-CN" altLang="en-US" dirty="0"/>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21" name="Rectangle 4"/>
          <p:cNvSpPr>
            <a:spLocks noGrp="1"/>
          </p:cNvSpPr>
          <p:nvPr>
            <p:ph type="title"/>
          </p:nvPr>
        </p:nvSpPr>
        <p:spPr/>
        <p:txBody>
          <a:bodyPr/>
          <a:lstStyle/>
          <a:p>
            <a:endParaRPr lang="zh-CN" altLang="en-US">
              <a:solidFill>
                <a:schemeClr val="tx1"/>
              </a:solidFill>
            </a:endParaRPr>
          </a:p>
        </p:txBody>
      </p:sp>
      <p:sp>
        <p:nvSpPr>
          <p:cNvPr id="389122" name="内容占位符 2"/>
          <p:cNvSpPr>
            <a:spLocks noGrp="1"/>
          </p:cNvSpPr>
          <p:nvPr>
            <p:ph idx="1"/>
          </p:nvPr>
        </p:nvSpPr>
        <p:spPr>
          <a:xfrm>
            <a:off x="1432560" y="1290320"/>
            <a:ext cx="10087927" cy="4853305"/>
          </a:xfrm>
        </p:spPr>
        <p:txBody>
          <a:bodyPr/>
          <a:lstStyle/>
          <a:p>
            <a:pPr eaLnBrk="1" hangingPunct="1"/>
            <a:r>
              <a:rPr lang="en-US" altLang="zh-CN" sz="2800" dirty="0"/>
              <a:t>7. </a:t>
            </a:r>
            <a:r>
              <a:rPr lang="zh-CN" altLang="en-US" sz="2800" dirty="0"/>
              <a:t>在一定意义上</a:t>
            </a:r>
            <a:r>
              <a:rPr lang="en-US" altLang="zh-CN" sz="2800" dirty="0"/>
              <a:t>,</a:t>
            </a:r>
            <a:r>
              <a:rPr lang="zh-CN" altLang="en-US" sz="2800" dirty="0"/>
              <a:t>肯定就是否定</a:t>
            </a:r>
            <a:r>
              <a:rPr lang="en-US" altLang="zh-CN" sz="2800" dirty="0"/>
              <a:t>,</a:t>
            </a:r>
            <a:r>
              <a:rPr lang="zh-CN" altLang="en-US" sz="2800" dirty="0"/>
              <a:t>这是 </a:t>
            </a:r>
            <a:r>
              <a:rPr lang="en-US" altLang="zh-CN" sz="2800" dirty="0"/>
              <a:t>D</a:t>
            </a:r>
            <a:endParaRPr lang="zh-CN" altLang="en-US" sz="2800" dirty="0"/>
          </a:p>
          <a:p>
            <a:pPr eaLnBrk="1" hangingPunct="1"/>
            <a:r>
              <a:rPr lang="en-US" altLang="zh-CN" sz="2800" dirty="0"/>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诡辩论的观点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形而上学的观点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相对主义的观点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辩证法的观点</a:t>
            </a:r>
          </a:p>
          <a:p>
            <a:pPr eaLnBrk="1" hangingPunct="1"/>
            <a:r>
              <a:rPr lang="en-US" altLang="zh-CN" sz="2800" dirty="0"/>
              <a:t>8.</a:t>
            </a:r>
            <a:r>
              <a:rPr lang="zh-CN" altLang="en-US" sz="2800" dirty="0"/>
              <a:t>辩证法和形而上学的对立的焦点在于是否坚持 </a:t>
            </a:r>
            <a:r>
              <a:rPr lang="en-US" altLang="zh-CN" sz="2800" dirty="0"/>
              <a:t>D</a:t>
            </a:r>
            <a:endParaRPr lang="zh-CN" altLang="en-US" sz="2800"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联系的观点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发展的观点</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全面的观点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矛盾的观点</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389121"/>
                                        </p:tgtEl>
                                        <p:attrNameLst>
                                          <p:attrName>style.visibility</p:attrName>
                                        </p:attrNameLst>
                                      </p:cBhvr>
                                      <p:to>
                                        <p:strVal val="visible"/>
                                      </p:to>
                                    </p:set>
                                    <p:anim calcmode="lin" valueType="num">
                                      <p:cBhvr>
                                        <p:cTn id="7" dur="15000" fill="hold"/>
                                        <p:tgtEl>
                                          <p:spTgt spid="389121"/>
                                        </p:tgtEl>
                                        <p:attrNameLst>
                                          <p:attrName>ppt_x</p:attrName>
                                        </p:attrNameLst>
                                      </p:cBhvr>
                                      <p:tavLst>
                                        <p:tav tm="0">
                                          <p:val>
                                            <p:strVal val="#ppt_x"/>
                                          </p:val>
                                        </p:tav>
                                        <p:tav tm="100000">
                                          <p:val>
                                            <p:strVal val="#ppt_x"/>
                                          </p:val>
                                        </p:tav>
                                      </p:tavLst>
                                    </p:anim>
                                    <p:anim calcmode="lin" valueType="num">
                                      <p:cBhvr>
                                        <p:cTn id="8" dur="15000" fill="hold"/>
                                        <p:tgtEl>
                                          <p:spTgt spid="389121"/>
                                        </p:tgtEl>
                                        <p:attrNameLst>
                                          <p:attrName>ppt_y</p:attrName>
                                        </p:attrNameLst>
                                      </p:cBhvr>
                                      <p:tavLst>
                                        <p:tav tm="0">
                                          <p:val>
                                            <p:strVal val="#ppt_y+1"/>
                                          </p:val>
                                        </p:tav>
                                        <p:tav tm="100000">
                                          <p:val>
                                            <p:strVal val="#ppt_y-1"/>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389122">
                                            <p:txEl>
                                              <p:pRg st="0" end="0"/>
                                            </p:txEl>
                                          </p:spTgt>
                                        </p:tgtEl>
                                        <p:attrNameLst>
                                          <p:attrName>style.visibility</p:attrName>
                                        </p:attrNameLst>
                                      </p:cBhvr>
                                      <p:to>
                                        <p:strVal val="visible"/>
                                      </p:to>
                                    </p:set>
                                    <p:anim calcmode="lin" valueType="num">
                                      <p:cBhvr>
                                        <p:cTn id="11" dur="500" fill="hold"/>
                                        <p:tgtEl>
                                          <p:spTgt spid="389122">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89122">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89122">
                                            <p:txEl>
                                              <p:pRg st="0" end="0"/>
                                            </p:tx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89122">
                                            <p:txEl>
                                              <p:pRg st="1" end="1"/>
                                            </p:txEl>
                                          </p:spTgt>
                                        </p:tgtEl>
                                        <p:attrNameLst>
                                          <p:attrName>style.visibility</p:attrName>
                                        </p:attrNameLst>
                                      </p:cBhvr>
                                      <p:to>
                                        <p:strVal val="visible"/>
                                      </p:to>
                                    </p:set>
                                    <p:anim calcmode="lin" valueType="num">
                                      <p:cBhvr>
                                        <p:cTn id="16" dur="500" fill="hold"/>
                                        <p:tgtEl>
                                          <p:spTgt spid="389122">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89122">
                                            <p:txEl>
                                              <p:pRg st="1" end="1"/>
                                            </p:txEl>
                                          </p:spTgt>
                                        </p:tgtEl>
                                        <p:attrNameLst>
                                          <p:attrName>ppt_h</p:attrName>
                                        </p:attrNameLst>
                                      </p:cBhvr>
                                      <p:tavLst>
                                        <p:tav tm="0">
                                          <p:val>
                                            <p:fltVal val="0"/>
                                          </p:val>
                                        </p:tav>
                                        <p:tav tm="100000">
                                          <p:val>
                                            <p:strVal val="#ppt_h"/>
                                          </p:val>
                                        </p:tav>
                                      </p:tavLst>
                                    </p:anim>
                                    <p:animEffect transition="in" filter="fade">
                                      <p:cBhvr>
                                        <p:cTn id="18" dur="500"/>
                                        <p:tgtEl>
                                          <p:spTgt spid="389122">
                                            <p:txEl>
                                              <p:pRg st="1" end="1"/>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89122">
                                            <p:txEl>
                                              <p:pRg st="2" end="2"/>
                                            </p:txEl>
                                          </p:spTgt>
                                        </p:tgtEl>
                                        <p:attrNameLst>
                                          <p:attrName>style.visibility</p:attrName>
                                        </p:attrNameLst>
                                      </p:cBhvr>
                                      <p:to>
                                        <p:strVal val="visible"/>
                                      </p:to>
                                    </p:set>
                                    <p:anim calcmode="lin" valueType="num">
                                      <p:cBhvr>
                                        <p:cTn id="21" dur="500" fill="hold"/>
                                        <p:tgtEl>
                                          <p:spTgt spid="38912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8912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89122">
                                            <p:txEl>
                                              <p:pRg st="2" end="2"/>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89122">
                                            <p:txEl>
                                              <p:pRg st="3" end="3"/>
                                            </p:txEl>
                                          </p:spTgt>
                                        </p:tgtEl>
                                        <p:attrNameLst>
                                          <p:attrName>style.visibility</p:attrName>
                                        </p:attrNameLst>
                                      </p:cBhvr>
                                      <p:to>
                                        <p:strVal val="visible"/>
                                      </p:to>
                                    </p:set>
                                    <p:anim calcmode="lin" valueType="num">
                                      <p:cBhvr>
                                        <p:cTn id="26" dur="500" fill="hold"/>
                                        <p:tgtEl>
                                          <p:spTgt spid="389122">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89122">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89122">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89122">
                                            <p:txEl>
                                              <p:pRg st="4" end="4"/>
                                            </p:txEl>
                                          </p:spTgt>
                                        </p:tgtEl>
                                        <p:attrNameLst>
                                          <p:attrName>style.visibility</p:attrName>
                                        </p:attrNameLst>
                                      </p:cBhvr>
                                      <p:to>
                                        <p:strVal val="visible"/>
                                      </p:to>
                                    </p:set>
                                    <p:anim calcmode="lin" valueType="num">
                                      <p:cBhvr>
                                        <p:cTn id="31" dur="500" fill="hold"/>
                                        <p:tgtEl>
                                          <p:spTgt spid="389122">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89122">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89122">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89122">
                                            <p:txEl>
                                              <p:pRg st="5" end="5"/>
                                            </p:txEl>
                                          </p:spTgt>
                                        </p:tgtEl>
                                        <p:attrNameLst>
                                          <p:attrName>style.visibility</p:attrName>
                                        </p:attrNameLst>
                                      </p:cBhvr>
                                      <p:to>
                                        <p:strVal val="visible"/>
                                      </p:to>
                                    </p:set>
                                    <p:anim calcmode="lin" valueType="num">
                                      <p:cBhvr>
                                        <p:cTn id="36" dur="500" fill="hold"/>
                                        <p:tgtEl>
                                          <p:spTgt spid="389122">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89122">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891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1" grpId="0"/>
      <p:bldP spid="389122" grpId="0" build="allAtOnce"/>
    </p:bldLst>
  </p:timing>
</p:sld>
</file>

<file path=ppt/slides/slide3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0145" name="Rectangle 4"/>
          <p:cNvSpPr>
            <a:spLocks noGrp="1"/>
          </p:cNvSpPr>
          <p:nvPr>
            <p:ph type="title"/>
          </p:nvPr>
        </p:nvSpPr>
        <p:spPr/>
        <p:txBody>
          <a:bodyPr/>
          <a:lstStyle/>
          <a:p>
            <a:endParaRPr lang="zh-CN" altLang="en-US">
              <a:solidFill>
                <a:schemeClr val="tx1"/>
              </a:solidFill>
            </a:endParaRPr>
          </a:p>
        </p:txBody>
      </p:sp>
      <p:sp>
        <p:nvSpPr>
          <p:cNvPr id="390146" name="内容占位符 2"/>
          <p:cNvSpPr>
            <a:spLocks noGrp="1"/>
          </p:cNvSpPr>
          <p:nvPr>
            <p:ph idx="1"/>
          </p:nvPr>
        </p:nvSpPr>
        <p:spPr>
          <a:xfrm>
            <a:off x="1767840" y="1432560"/>
            <a:ext cx="9752647" cy="4711065"/>
          </a:xfrm>
        </p:spPr>
        <p:txBody>
          <a:bodyPr>
            <a:normAutofit/>
          </a:bodyPr>
          <a:lstStyle/>
          <a:p>
            <a:pPr eaLnBrk="1" hangingPunct="1"/>
            <a:r>
              <a:rPr lang="en-US" altLang="zh-CN" sz="2800" dirty="0"/>
              <a:t>9.</a:t>
            </a:r>
            <a:r>
              <a:rPr lang="zh-CN" altLang="en-US" sz="2800" dirty="0"/>
              <a:t>唯物辩证法的实质和核心是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对立统一规律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质量互变规律</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否定之否定规律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各对范畴</a:t>
            </a:r>
          </a:p>
          <a:p>
            <a:pPr eaLnBrk="1" hangingPunct="1"/>
            <a:r>
              <a:rPr lang="en-US" altLang="zh-CN" sz="2800" dirty="0"/>
              <a:t>10.</a:t>
            </a:r>
            <a:r>
              <a:rPr lang="zh-CN" altLang="en-US" sz="2800" dirty="0"/>
              <a:t>对立统一规律揭示了事物发展的</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动力和源泉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形式和状态</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趋势和道路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内容和形式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90145"/>
                                        </p:tgtEl>
                                        <p:attrNameLst>
                                          <p:attrName>style.visibility</p:attrName>
                                        </p:attrNameLst>
                                      </p:cBhvr>
                                      <p:to>
                                        <p:strVal val="visible"/>
                                      </p:to>
                                    </p:set>
                                    <p:animEffect transition="in" filter="fade">
                                      <p:cBhvr>
                                        <p:cTn id="7" dur="2000"/>
                                        <p:tgtEl>
                                          <p:spTgt spid="390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p:bldLst>
  </p:timing>
</p:sld>
</file>

<file path=ppt/slides/slide3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1169" name="Rectangle 4"/>
          <p:cNvSpPr>
            <a:spLocks noGrp="1"/>
          </p:cNvSpPr>
          <p:nvPr>
            <p:ph type="title"/>
          </p:nvPr>
        </p:nvSpPr>
        <p:spPr/>
        <p:txBody>
          <a:bodyPr/>
          <a:lstStyle/>
          <a:p>
            <a:endParaRPr lang="zh-CN" altLang="en-US">
              <a:solidFill>
                <a:schemeClr val="tx1"/>
              </a:solidFill>
            </a:endParaRPr>
          </a:p>
        </p:txBody>
      </p:sp>
      <p:sp>
        <p:nvSpPr>
          <p:cNvPr id="391170" name="内容占位符 2"/>
          <p:cNvSpPr>
            <a:spLocks noGrp="1"/>
          </p:cNvSpPr>
          <p:nvPr>
            <p:ph idx="1"/>
          </p:nvPr>
        </p:nvSpPr>
        <p:spPr>
          <a:xfrm>
            <a:off x="1595120" y="1123950"/>
            <a:ext cx="9925367" cy="5019675"/>
          </a:xfrm>
        </p:spPr>
        <p:txBody>
          <a:bodyPr>
            <a:normAutofit/>
          </a:bodyPr>
          <a:lstStyle/>
          <a:p>
            <a:pPr eaLnBrk="1" hangingPunct="1"/>
            <a:r>
              <a:rPr lang="en-US" altLang="zh-CN" sz="2800" b="1" dirty="0"/>
              <a:t>11.</a:t>
            </a:r>
            <a:r>
              <a:rPr lang="zh-CN" altLang="en-US" sz="2800" b="1" dirty="0"/>
              <a:t>矛盾斗争性的无条件性是指</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没有条件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不需要条件</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不受条件的制约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能打破条件的制约</a:t>
            </a:r>
          </a:p>
          <a:p>
            <a:pPr eaLnBrk="1" hangingPunct="1"/>
            <a:r>
              <a:rPr lang="en-US" altLang="zh-CN" sz="2800" b="1" dirty="0"/>
              <a:t>12.</a:t>
            </a:r>
            <a:r>
              <a:rPr lang="zh-CN" altLang="en-US" sz="2800" b="1" dirty="0"/>
              <a:t>马克思主义活的灵魂是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矛盾普遍性和特殊性原理</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矛盾同一性和斗争性原理</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具体问题具体分析</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内外因关系原理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nodePh="1">
                                  <p:stCondLst>
                                    <p:cond delay="0"/>
                                  </p:stCondLst>
                                  <p:endCondLst>
                                    <p:cond evt="begin" delay="0">
                                      <p:tn val="5"/>
                                    </p:cond>
                                  </p:endCondLst>
                                  <p:iterate type="lt">
                                    <p:tmPct val="4000"/>
                                  </p:iterate>
                                  <p:childTnLst>
                                    <p:set>
                                      <p:cBhvr>
                                        <p:cTn id="6" dur="500" fill="hold"/>
                                        <p:tgtEl>
                                          <p:spTgt spid="39116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69"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3" name="Rectangle 4"/>
          <p:cNvSpPr>
            <a:spLocks noGrp="1"/>
          </p:cNvSpPr>
          <p:nvPr>
            <p:ph type="title"/>
          </p:nvPr>
        </p:nvSpPr>
        <p:spPr/>
        <p:txBody>
          <a:bodyPr/>
          <a:lstStyle/>
          <a:p>
            <a:endParaRPr lang="zh-CN" altLang="en-US">
              <a:solidFill>
                <a:schemeClr val="tx1"/>
              </a:solidFill>
            </a:endParaRPr>
          </a:p>
        </p:txBody>
      </p:sp>
      <p:sp>
        <p:nvSpPr>
          <p:cNvPr id="392194" name="内容占位符 2"/>
          <p:cNvSpPr>
            <a:spLocks noGrp="1"/>
          </p:cNvSpPr>
          <p:nvPr>
            <p:ph idx="1"/>
          </p:nvPr>
        </p:nvSpPr>
        <p:spPr>
          <a:xfrm>
            <a:off x="1574800" y="1123950"/>
            <a:ext cx="9945687" cy="5019675"/>
          </a:xfrm>
        </p:spPr>
        <p:txBody>
          <a:bodyPr/>
          <a:lstStyle/>
          <a:p>
            <a:pPr eaLnBrk="1" hangingPunct="1"/>
            <a:r>
              <a:rPr lang="en-US" altLang="zh-CN" sz="2800" b="1" dirty="0"/>
              <a:t>1</a:t>
            </a:r>
            <a:r>
              <a:rPr lang="zh-CN" altLang="en-US" sz="2800" b="1" dirty="0"/>
              <a:t>3</a:t>
            </a:r>
            <a:r>
              <a:rPr lang="en-US" altLang="zh-CN" sz="2800" b="1" dirty="0"/>
              <a:t>.</a:t>
            </a:r>
            <a:r>
              <a:rPr lang="zh-CN" altLang="en-US" sz="2800" b="1" dirty="0"/>
              <a:t>矛盾问题的精髓原理是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矛盾普遍性和特殊性原理</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矛盾同一性和斗争性原理</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具体问题具体分析</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内外因关系原理</a:t>
            </a:r>
          </a:p>
          <a:p>
            <a:pPr eaLnBrk="1" hangingPunct="1"/>
            <a:r>
              <a:rPr lang="en-US" altLang="zh-CN" sz="2800" b="1" dirty="0"/>
              <a:t>1</a:t>
            </a:r>
            <a:r>
              <a:rPr lang="zh-CN" altLang="en-US" sz="2800" b="1" dirty="0"/>
              <a:t>4</a:t>
            </a:r>
            <a:r>
              <a:rPr lang="en-US" altLang="zh-CN" sz="2800" b="1" dirty="0"/>
              <a:t>.</a:t>
            </a:r>
            <a:r>
              <a:rPr lang="zh-CN" altLang="en-US" sz="2800" b="1" dirty="0"/>
              <a:t>胡子眉毛一把抓是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一点论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两点论</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重点论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均衡论</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nodePh="1">
                                  <p:stCondLst>
                                    <p:cond delay="0"/>
                                  </p:stCondLst>
                                  <p:endCondLst>
                                    <p:cond evt="begin" delay="0">
                                      <p:tn val="5"/>
                                    </p:cond>
                                  </p:endCondLst>
                                  <p:childTnLst>
                                    <p:set>
                                      <p:cBhvr>
                                        <p:cTn id="6" dur="1" fill="hold">
                                          <p:stCondLst>
                                            <p:cond delay="0"/>
                                          </p:stCondLst>
                                        </p:cTn>
                                        <p:tgtEl>
                                          <p:spTgt spid="392193"/>
                                        </p:tgtEl>
                                        <p:attrNameLst>
                                          <p:attrName>style.visibility</p:attrName>
                                        </p:attrNameLst>
                                      </p:cBhvr>
                                      <p:to>
                                        <p:strVal val="visible"/>
                                      </p:to>
                                    </p:set>
                                    <p:animEffect transition="in" filter="dissolve">
                                      <p:cBhvr>
                                        <p:cTn id="7" dur="500"/>
                                        <p:tgtEl>
                                          <p:spTgt spid="39219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92194">
                                            <p:txEl>
                                              <p:pRg st="0" end="0"/>
                                            </p:txEl>
                                          </p:spTgt>
                                        </p:tgtEl>
                                        <p:attrNameLst>
                                          <p:attrName>style.visibility</p:attrName>
                                        </p:attrNameLst>
                                      </p:cBhvr>
                                      <p:to>
                                        <p:strVal val="visible"/>
                                      </p:to>
                                    </p:set>
                                    <p:anim calcmode="lin" valueType="num">
                                      <p:cBhvr>
                                        <p:cTn id="12" dur="1000" fill="hold"/>
                                        <p:tgtEl>
                                          <p:spTgt spid="392194">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92194">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92194">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92194">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392194">
                                            <p:txEl>
                                              <p:pRg st="1" end="1"/>
                                            </p:txEl>
                                          </p:spTgt>
                                        </p:tgtEl>
                                        <p:attrNameLst>
                                          <p:attrName>style.visibility</p:attrName>
                                        </p:attrNameLst>
                                      </p:cBhvr>
                                      <p:to>
                                        <p:strVal val="visible"/>
                                      </p:to>
                                    </p:set>
                                    <p:anim calcmode="lin" valueType="num">
                                      <p:cBhvr>
                                        <p:cTn id="18" dur="1000" fill="hold"/>
                                        <p:tgtEl>
                                          <p:spTgt spid="392194">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92194">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92194">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92194">
                                            <p:txEl>
                                              <p:pRg st="1" end="1"/>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392194">
                                            <p:txEl>
                                              <p:pRg st="2" end="2"/>
                                            </p:txEl>
                                          </p:spTgt>
                                        </p:tgtEl>
                                        <p:attrNameLst>
                                          <p:attrName>style.visibility</p:attrName>
                                        </p:attrNameLst>
                                      </p:cBhvr>
                                      <p:to>
                                        <p:strVal val="visible"/>
                                      </p:to>
                                    </p:set>
                                    <p:anim calcmode="lin" valueType="num">
                                      <p:cBhvr>
                                        <p:cTn id="24" dur="1000" fill="hold"/>
                                        <p:tgtEl>
                                          <p:spTgt spid="392194">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392194">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392194">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392194">
                                            <p:txEl>
                                              <p:pRg st="2" end="2"/>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392194">
                                            <p:txEl>
                                              <p:pRg st="3" end="3"/>
                                            </p:txEl>
                                          </p:spTgt>
                                        </p:tgtEl>
                                        <p:attrNameLst>
                                          <p:attrName>style.visibility</p:attrName>
                                        </p:attrNameLst>
                                      </p:cBhvr>
                                      <p:to>
                                        <p:strVal val="visible"/>
                                      </p:to>
                                    </p:set>
                                    <p:anim calcmode="lin" valueType="num">
                                      <p:cBhvr>
                                        <p:cTn id="30" dur="1000" fill="hold"/>
                                        <p:tgtEl>
                                          <p:spTgt spid="392194">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392194">
                                            <p:txEl>
                                              <p:pRg st="3" end="3"/>
                                            </p:txEl>
                                          </p:spTgt>
                                        </p:tgtEl>
                                        <p:attrNameLst>
                                          <p:attrName>ppt_h</p:attrName>
                                        </p:attrNameLst>
                                      </p:cBhvr>
                                      <p:tavLst>
                                        <p:tav tm="0">
                                          <p:val>
                                            <p:fltVal val="0"/>
                                          </p:val>
                                        </p:tav>
                                        <p:tav tm="100000">
                                          <p:val>
                                            <p:strVal val="#ppt_h"/>
                                          </p:val>
                                        </p:tav>
                                      </p:tavLst>
                                    </p:anim>
                                    <p:anim calcmode="lin" valueType="num">
                                      <p:cBhvr>
                                        <p:cTn id="32" dur="1000" fill="hold"/>
                                        <p:tgtEl>
                                          <p:spTgt spid="392194">
                                            <p:txEl>
                                              <p:pRg st="3" end="3"/>
                                            </p:txEl>
                                          </p:spTgt>
                                        </p:tgtEl>
                                        <p:attrNameLst>
                                          <p:attrName>style.rotation</p:attrName>
                                        </p:attrNameLst>
                                      </p:cBhvr>
                                      <p:tavLst>
                                        <p:tav tm="0">
                                          <p:val>
                                            <p:fltVal val="90"/>
                                          </p:val>
                                        </p:tav>
                                        <p:tav tm="100000">
                                          <p:val>
                                            <p:fltVal val="0"/>
                                          </p:val>
                                        </p:tav>
                                      </p:tavLst>
                                    </p:anim>
                                    <p:animEffect transition="in" filter="fade">
                                      <p:cBhvr>
                                        <p:cTn id="33" dur="1000"/>
                                        <p:tgtEl>
                                          <p:spTgt spid="392194">
                                            <p:txEl>
                                              <p:pRg st="3" end="3"/>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92194">
                                            <p:txEl>
                                              <p:pRg st="4" end="4"/>
                                            </p:txEl>
                                          </p:spTgt>
                                        </p:tgtEl>
                                        <p:attrNameLst>
                                          <p:attrName>style.visibility</p:attrName>
                                        </p:attrNameLst>
                                      </p:cBhvr>
                                      <p:to>
                                        <p:strVal val="visible"/>
                                      </p:to>
                                    </p:set>
                                    <p:anim calcmode="lin" valueType="num">
                                      <p:cBhvr>
                                        <p:cTn id="36" dur="1000" fill="hold"/>
                                        <p:tgtEl>
                                          <p:spTgt spid="392194">
                                            <p:txEl>
                                              <p:pRg st="4" end="4"/>
                                            </p:txEl>
                                          </p:spTgt>
                                        </p:tgtEl>
                                        <p:attrNameLst>
                                          <p:attrName>ppt_w</p:attrName>
                                        </p:attrNameLst>
                                      </p:cBhvr>
                                      <p:tavLst>
                                        <p:tav tm="0">
                                          <p:val>
                                            <p:fltVal val="0"/>
                                          </p:val>
                                        </p:tav>
                                        <p:tav tm="100000">
                                          <p:val>
                                            <p:strVal val="#ppt_w"/>
                                          </p:val>
                                        </p:tav>
                                      </p:tavLst>
                                    </p:anim>
                                    <p:anim calcmode="lin" valueType="num">
                                      <p:cBhvr>
                                        <p:cTn id="37" dur="1000" fill="hold"/>
                                        <p:tgtEl>
                                          <p:spTgt spid="392194">
                                            <p:txEl>
                                              <p:pRg st="4" end="4"/>
                                            </p:txEl>
                                          </p:spTgt>
                                        </p:tgtEl>
                                        <p:attrNameLst>
                                          <p:attrName>ppt_h</p:attrName>
                                        </p:attrNameLst>
                                      </p:cBhvr>
                                      <p:tavLst>
                                        <p:tav tm="0">
                                          <p:val>
                                            <p:fltVal val="0"/>
                                          </p:val>
                                        </p:tav>
                                        <p:tav tm="100000">
                                          <p:val>
                                            <p:strVal val="#ppt_h"/>
                                          </p:val>
                                        </p:tav>
                                      </p:tavLst>
                                    </p:anim>
                                    <p:anim calcmode="lin" valueType="num">
                                      <p:cBhvr>
                                        <p:cTn id="38" dur="1000" fill="hold"/>
                                        <p:tgtEl>
                                          <p:spTgt spid="392194">
                                            <p:txEl>
                                              <p:pRg st="4" end="4"/>
                                            </p:txEl>
                                          </p:spTgt>
                                        </p:tgtEl>
                                        <p:attrNameLst>
                                          <p:attrName>style.rotation</p:attrName>
                                        </p:attrNameLst>
                                      </p:cBhvr>
                                      <p:tavLst>
                                        <p:tav tm="0">
                                          <p:val>
                                            <p:fltVal val="90"/>
                                          </p:val>
                                        </p:tav>
                                        <p:tav tm="100000">
                                          <p:val>
                                            <p:fltVal val="0"/>
                                          </p:val>
                                        </p:tav>
                                      </p:tavLst>
                                    </p:anim>
                                    <p:animEffect transition="in" filter="fade">
                                      <p:cBhvr>
                                        <p:cTn id="39" dur="1000"/>
                                        <p:tgtEl>
                                          <p:spTgt spid="392194">
                                            <p:txEl>
                                              <p:pRg st="4" end="4"/>
                                            </p:txEl>
                                          </p:spTgt>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92194">
                                            <p:txEl>
                                              <p:pRg st="5" end="5"/>
                                            </p:txEl>
                                          </p:spTgt>
                                        </p:tgtEl>
                                        <p:attrNameLst>
                                          <p:attrName>style.visibility</p:attrName>
                                        </p:attrNameLst>
                                      </p:cBhvr>
                                      <p:to>
                                        <p:strVal val="visible"/>
                                      </p:to>
                                    </p:set>
                                    <p:anim calcmode="lin" valueType="num">
                                      <p:cBhvr>
                                        <p:cTn id="42" dur="1000" fill="hold"/>
                                        <p:tgtEl>
                                          <p:spTgt spid="392194">
                                            <p:txEl>
                                              <p:pRg st="5" end="5"/>
                                            </p:txEl>
                                          </p:spTgt>
                                        </p:tgtEl>
                                        <p:attrNameLst>
                                          <p:attrName>ppt_w</p:attrName>
                                        </p:attrNameLst>
                                      </p:cBhvr>
                                      <p:tavLst>
                                        <p:tav tm="0">
                                          <p:val>
                                            <p:fltVal val="0"/>
                                          </p:val>
                                        </p:tav>
                                        <p:tav tm="100000">
                                          <p:val>
                                            <p:strVal val="#ppt_w"/>
                                          </p:val>
                                        </p:tav>
                                      </p:tavLst>
                                    </p:anim>
                                    <p:anim calcmode="lin" valueType="num">
                                      <p:cBhvr>
                                        <p:cTn id="43" dur="1000" fill="hold"/>
                                        <p:tgtEl>
                                          <p:spTgt spid="392194">
                                            <p:txEl>
                                              <p:pRg st="5" end="5"/>
                                            </p:txEl>
                                          </p:spTgt>
                                        </p:tgtEl>
                                        <p:attrNameLst>
                                          <p:attrName>ppt_h</p:attrName>
                                        </p:attrNameLst>
                                      </p:cBhvr>
                                      <p:tavLst>
                                        <p:tav tm="0">
                                          <p:val>
                                            <p:fltVal val="0"/>
                                          </p:val>
                                        </p:tav>
                                        <p:tav tm="100000">
                                          <p:val>
                                            <p:strVal val="#ppt_h"/>
                                          </p:val>
                                        </p:tav>
                                      </p:tavLst>
                                    </p:anim>
                                    <p:anim calcmode="lin" valueType="num">
                                      <p:cBhvr>
                                        <p:cTn id="44" dur="1000" fill="hold"/>
                                        <p:tgtEl>
                                          <p:spTgt spid="392194">
                                            <p:txEl>
                                              <p:pRg st="5" end="5"/>
                                            </p:txEl>
                                          </p:spTgt>
                                        </p:tgtEl>
                                        <p:attrNameLst>
                                          <p:attrName>style.rotation</p:attrName>
                                        </p:attrNameLst>
                                      </p:cBhvr>
                                      <p:tavLst>
                                        <p:tav tm="0">
                                          <p:val>
                                            <p:fltVal val="90"/>
                                          </p:val>
                                        </p:tav>
                                        <p:tav tm="100000">
                                          <p:val>
                                            <p:fltVal val="0"/>
                                          </p:val>
                                        </p:tav>
                                      </p:tavLst>
                                    </p:anim>
                                    <p:animEffect transition="in" filter="fade">
                                      <p:cBhvr>
                                        <p:cTn id="45" dur="1000"/>
                                        <p:tgtEl>
                                          <p:spTgt spid="392194">
                                            <p:txEl>
                                              <p:pRg st="5" end="5"/>
                                            </p:txEl>
                                          </p:spTgt>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392194">
                                            <p:txEl>
                                              <p:pRg st="6" end="6"/>
                                            </p:txEl>
                                          </p:spTgt>
                                        </p:tgtEl>
                                        <p:attrNameLst>
                                          <p:attrName>style.visibility</p:attrName>
                                        </p:attrNameLst>
                                      </p:cBhvr>
                                      <p:to>
                                        <p:strVal val="visible"/>
                                      </p:to>
                                    </p:set>
                                    <p:anim calcmode="lin" valueType="num">
                                      <p:cBhvr>
                                        <p:cTn id="48" dur="1000" fill="hold"/>
                                        <p:tgtEl>
                                          <p:spTgt spid="392194">
                                            <p:txEl>
                                              <p:pRg st="6" end="6"/>
                                            </p:txEl>
                                          </p:spTgt>
                                        </p:tgtEl>
                                        <p:attrNameLst>
                                          <p:attrName>ppt_w</p:attrName>
                                        </p:attrNameLst>
                                      </p:cBhvr>
                                      <p:tavLst>
                                        <p:tav tm="0">
                                          <p:val>
                                            <p:fltVal val="0"/>
                                          </p:val>
                                        </p:tav>
                                        <p:tav tm="100000">
                                          <p:val>
                                            <p:strVal val="#ppt_w"/>
                                          </p:val>
                                        </p:tav>
                                      </p:tavLst>
                                    </p:anim>
                                    <p:anim calcmode="lin" valueType="num">
                                      <p:cBhvr>
                                        <p:cTn id="49" dur="1000" fill="hold"/>
                                        <p:tgtEl>
                                          <p:spTgt spid="392194">
                                            <p:txEl>
                                              <p:pRg st="6" end="6"/>
                                            </p:txEl>
                                          </p:spTgt>
                                        </p:tgtEl>
                                        <p:attrNameLst>
                                          <p:attrName>ppt_h</p:attrName>
                                        </p:attrNameLst>
                                      </p:cBhvr>
                                      <p:tavLst>
                                        <p:tav tm="0">
                                          <p:val>
                                            <p:fltVal val="0"/>
                                          </p:val>
                                        </p:tav>
                                        <p:tav tm="100000">
                                          <p:val>
                                            <p:strVal val="#ppt_h"/>
                                          </p:val>
                                        </p:tav>
                                      </p:tavLst>
                                    </p:anim>
                                    <p:anim calcmode="lin" valueType="num">
                                      <p:cBhvr>
                                        <p:cTn id="50" dur="1000" fill="hold"/>
                                        <p:tgtEl>
                                          <p:spTgt spid="392194">
                                            <p:txEl>
                                              <p:pRg st="6" end="6"/>
                                            </p:txEl>
                                          </p:spTgt>
                                        </p:tgtEl>
                                        <p:attrNameLst>
                                          <p:attrName>style.rotation</p:attrName>
                                        </p:attrNameLst>
                                      </p:cBhvr>
                                      <p:tavLst>
                                        <p:tav tm="0">
                                          <p:val>
                                            <p:fltVal val="90"/>
                                          </p:val>
                                        </p:tav>
                                        <p:tav tm="100000">
                                          <p:val>
                                            <p:fltVal val="0"/>
                                          </p:val>
                                        </p:tav>
                                      </p:tavLst>
                                    </p:anim>
                                    <p:animEffect transition="in" filter="fade">
                                      <p:cBhvr>
                                        <p:cTn id="51" dur="1000"/>
                                        <p:tgtEl>
                                          <p:spTgt spid="392194">
                                            <p:txEl>
                                              <p:pRg st="6" end="6"/>
                                            </p:tx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92194">
                                            <p:txEl>
                                              <p:pRg st="7" end="7"/>
                                            </p:txEl>
                                          </p:spTgt>
                                        </p:tgtEl>
                                        <p:attrNameLst>
                                          <p:attrName>style.visibility</p:attrName>
                                        </p:attrNameLst>
                                      </p:cBhvr>
                                      <p:to>
                                        <p:strVal val="visible"/>
                                      </p:to>
                                    </p:set>
                                    <p:anim calcmode="lin" valueType="num">
                                      <p:cBhvr>
                                        <p:cTn id="54" dur="1000" fill="hold"/>
                                        <p:tgtEl>
                                          <p:spTgt spid="392194">
                                            <p:txEl>
                                              <p:pRg st="7" end="7"/>
                                            </p:txEl>
                                          </p:spTgt>
                                        </p:tgtEl>
                                        <p:attrNameLst>
                                          <p:attrName>ppt_w</p:attrName>
                                        </p:attrNameLst>
                                      </p:cBhvr>
                                      <p:tavLst>
                                        <p:tav tm="0">
                                          <p:val>
                                            <p:fltVal val="0"/>
                                          </p:val>
                                        </p:tav>
                                        <p:tav tm="100000">
                                          <p:val>
                                            <p:strVal val="#ppt_w"/>
                                          </p:val>
                                        </p:tav>
                                      </p:tavLst>
                                    </p:anim>
                                    <p:anim calcmode="lin" valueType="num">
                                      <p:cBhvr>
                                        <p:cTn id="55" dur="1000" fill="hold"/>
                                        <p:tgtEl>
                                          <p:spTgt spid="392194">
                                            <p:txEl>
                                              <p:pRg st="7" end="7"/>
                                            </p:txEl>
                                          </p:spTgt>
                                        </p:tgtEl>
                                        <p:attrNameLst>
                                          <p:attrName>ppt_h</p:attrName>
                                        </p:attrNameLst>
                                      </p:cBhvr>
                                      <p:tavLst>
                                        <p:tav tm="0">
                                          <p:val>
                                            <p:fltVal val="0"/>
                                          </p:val>
                                        </p:tav>
                                        <p:tav tm="100000">
                                          <p:val>
                                            <p:strVal val="#ppt_h"/>
                                          </p:val>
                                        </p:tav>
                                      </p:tavLst>
                                    </p:anim>
                                    <p:anim calcmode="lin" valueType="num">
                                      <p:cBhvr>
                                        <p:cTn id="56" dur="1000" fill="hold"/>
                                        <p:tgtEl>
                                          <p:spTgt spid="392194">
                                            <p:txEl>
                                              <p:pRg st="7" end="7"/>
                                            </p:txEl>
                                          </p:spTgt>
                                        </p:tgtEl>
                                        <p:attrNameLst>
                                          <p:attrName>style.rotation</p:attrName>
                                        </p:attrNameLst>
                                      </p:cBhvr>
                                      <p:tavLst>
                                        <p:tav tm="0">
                                          <p:val>
                                            <p:fltVal val="90"/>
                                          </p:val>
                                        </p:tav>
                                        <p:tav tm="100000">
                                          <p:val>
                                            <p:fltVal val="0"/>
                                          </p:val>
                                        </p:tav>
                                      </p:tavLst>
                                    </p:anim>
                                    <p:animEffect transition="in" filter="fade">
                                      <p:cBhvr>
                                        <p:cTn id="57" dur="1000"/>
                                        <p:tgtEl>
                                          <p:spTgt spid="3921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3" grpId="0"/>
      <p:bldP spid="392194" grpId="0" build="p"/>
    </p:bldLst>
  </p:timing>
</p:sld>
</file>

<file path=ppt/slides/slide3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3217" name="Rectangle 4"/>
          <p:cNvSpPr>
            <a:spLocks noGrp="1"/>
          </p:cNvSpPr>
          <p:nvPr>
            <p:ph type="title"/>
          </p:nvPr>
        </p:nvSpPr>
        <p:spPr/>
        <p:txBody>
          <a:bodyPr/>
          <a:lstStyle/>
          <a:p>
            <a:endParaRPr lang="zh-CN" altLang="en-US">
              <a:solidFill>
                <a:schemeClr val="tx1"/>
              </a:solidFill>
            </a:endParaRPr>
          </a:p>
        </p:txBody>
      </p:sp>
      <p:sp>
        <p:nvSpPr>
          <p:cNvPr id="393218" name="内容占位符 2"/>
          <p:cNvSpPr>
            <a:spLocks noGrp="1"/>
          </p:cNvSpPr>
          <p:nvPr>
            <p:ph idx="1"/>
          </p:nvPr>
        </p:nvSpPr>
        <p:spPr>
          <a:xfrm>
            <a:off x="1432560" y="1330960"/>
            <a:ext cx="10087927" cy="4812665"/>
          </a:xfrm>
        </p:spPr>
        <p:txBody>
          <a:bodyPr>
            <a:normAutofit/>
          </a:bodyPr>
          <a:lstStyle/>
          <a:p>
            <a:pPr eaLnBrk="1" hangingPunct="1"/>
            <a:r>
              <a:rPr lang="en-US" altLang="zh-CN" sz="2800" b="1" dirty="0"/>
              <a:t>1</a:t>
            </a:r>
            <a:r>
              <a:rPr lang="zh-CN" altLang="en-US" sz="2800" b="1" dirty="0"/>
              <a:t>5</a:t>
            </a:r>
            <a:r>
              <a:rPr lang="en-US" altLang="zh-CN" sz="2800" b="1" dirty="0"/>
              <a:t>.</a:t>
            </a:r>
            <a:r>
              <a:rPr lang="zh-CN" altLang="en-US" sz="2800" b="1" dirty="0"/>
              <a:t>区分量变和质变的根本标志是看事物的变化</a:t>
            </a:r>
          </a:p>
          <a:p>
            <a:pPr eaLnBrk="1" hangingPunct="1"/>
            <a:r>
              <a:rPr lang="en-US" altLang="zh-CN" sz="2800" dirty="0"/>
              <a:t>A.</a:t>
            </a:r>
            <a:r>
              <a:rPr lang="zh-CN" altLang="en-US" sz="2800" dirty="0"/>
              <a:t>是否迅速                 </a:t>
            </a:r>
            <a:r>
              <a:rPr lang="en-US" altLang="zh-CN" sz="2800" dirty="0"/>
              <a:t>B.</a:t>
            </a:r>
            <a:r>
              <a:rPr lang="zh-CN" altLang="en-US" sz="2800" dirty="0"/>
              <a:t>是否激烈</a:t>
            </a:r>
          </a:p>
          <a:p>
            <a:pPr eaLnBrk="1" hangingPunct="1"/>
            <a:r>
              <a:rPr lang="en-US" altLang="zh-CN" sz="2800" dirty="0"/>
              <a:t>C.</a:t>
            </a:r>
            <a:r>
              <a:rPr lang="zh-CN" altLang="en-US" sz="2800" dirty="0"/>
              <a:t>是否超出度的范围  </a:t>
            </a:r>
            <a:r>
              <a:rPr lang="en-US" altLang="zh-CN" sz="2800" dirty="0"/>
              <a:t>D.</a:t>
            </a:r>
            <a:r>
              <a:rPr lang="zh-CN" altLang="en-US" sz="2800" dirty="0"/>
              <a:t>是否在度的范围</a:t>
            </a:r>
          </a:p>
          <a:p>
            <a:pPr eaLnBrk="1" hangingPunct="1"/>
            <a:r>
              <a:rPr lang="en-US" altLang="zh-CN" sz="2800" b="1" dirty="0"/>
              <a:t>1</a:t>
            </a:r>
            <a:r>
              <a:rPr lang="zh-CN" altLang="en-US" sz="2800" b="1" dirty="0"/>
              <a:t>6</a:t>
            </a:r>
            <a:r>
              <a:rPr lang="en-US" altLang="zh-CN" sz="2800" b="1" dirty="0"/>
              <a:t>.</a:t>
            </a:r>
            <a:r>
              <a:rPr lang="zh-CN" altLang="en-US" sz="2800" b="1" dirty="0"/>
              <a:t>下列说法是指由量变到质变的是</a:t>
            </a:r>
          </a:p>
          <a:p>
            <a:pPr eaLnBrk="1" hangingPunct="1"/>
            <a:r>
              <a:rPr lang="en-US" altLang="zh-CN" sz="2800" dirty="0"/>
              <a:t>A.</a:t>
            </a:r>
            <a:r>
              <a:rPr lang="zh-CN" altLang="en-US" sz="2800" dirty="0"/>
              <a:t>万物皆有对      </a:t>
            </a:r>
            <a:r>
              <a:rPr lang="en-US" altLang="zh-CN" sz="2800" dirty="0"/>
              <a:t>B.</a:t>
            </a:r>
            <a:r>
              <a:rPr lang="zh-CN" altLang="en-US" sz="2800" dirty="0"/>
              <a:t>水滴石穿</a:t>
            </a:r>
          </a:p>
          <a:p>
            <a:pPr eaLnBrk="1" hangingPunct="1"/>
            <a:r>
              <a:rPr lang="en-US" altLang="zh-CN" sz="2800" dirty="0"/>
              <a:t>C.</a:t>
            </a:r>
            <a:r>
              <a:rPr lang="zh-CN" altLang="en-US" sz="2800" dirty="0"/>
              <a:t>一切皆有可能  </a:t>
            </a:r>
            <a:r>
              <a:rPr lang="en-US" altLang="zh-CN" sz="2800" dirty="0"/>
              <a:t>D.</a:t>
            </a:r>
            <a:r>
              <a:rPr lang="zh-CN" altLang="en-US" sz="2800" dirty="0"/>
              <a:t>相反相成</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1" name="Rectangle 4"/>
          <p:cNvSpPr>
            <a:spLocks noGrp="1"/>
          </p:cNvSpPr>
          <p:nvPr>
            <p:ph type="title"/>
          </p:nvPr>
        </p:nvSpPr>
        <p:spPr/>
        <p:txBody>
          <a:bodyPr/>
          <a:lstStyle/>
          <a:p>
            <a:endParaRPr lang="zh-CN" altLang="en-US">
              <a:solidFill>
                <a:schemeClr val="tx1"/>
              </a:solidFill>
            </a:endParaRPr>
          </a:p>
        </p:txBody>
      </p:sp>
      <p:sp>
        <p:nvSpPr>
          <p:cNvPr id="394242" name="内容占位符 2"/>
          <p:cNvSpPr>
            <a:spLocks noGrp="1"/>
          </p:cNvSpPr>
          <p:nvPr>
            <p:ph idx="1"/>
          </p:nvPr>
        </p:nvSpPr>
        <p:spPr>
          <a:xfrm>
            <a:off x="1158240" y="1123950"/>
            <a:ext cx="10362247" cy="5019675"/>
          </a:xfrm>
        </p:spPr>
        <p:txBody>
          <a:bodyPr/>
          <a:lstStyle/>
          <a:p>
            <a:pPr eaLnBrk="1" hangingPunct="1"/>
            <a:r>
              <a:rPr lang="en-US" altLang="zh-CN" sz="2800" b="1" dirty="0"/>
              <a:t>1</a:t>
            </a:r>
            <a:r>
              <a:rPr lang="zh-CN" altLang="en-US" sz="2800" b="1" dirty="0"/>
              <a:t>7</a:t>
            </a:r>
            <a:r>
              <a:rPr lang="en-US" altLang="zh-CN" sz="2800" b="1" dirty="0"/>
              <a:t>.</a:t>
            </a:r>
            <a:r>
              <a:rPr lang="zh-CN" altLang="en-US" sz="2800" b="1" dirty="0"/>
              <a:t>在对事物的肯定理解中同时包含着对事物否定的理解，这是</a:t>
            </a:r>
          </a:p>
          <a:p>
            <a:pPr eaLnBrk="1" hangingPunct="1"/>
            <a:r>
              <a:rPr lang="en-US" altLang="zh-CN" sz="2800" dirty="0"/>
              <a:t>A.</a:t>
            </a:r>
            <a:r>
              <a:rPr lang="zh-CN" altLang="en-US" sz="2800" dirty="0"/>
              <a:t>诡辩论         </a:t>
            </a:r>
            <a:r>
              <a:rPr lang="en-US" altLang="zh-CN" sz="2800" dirty="0"/>
              <a:t>B.</a:t>
            </a:r>
            <a:r>
              <a:rPr lang="zh-CN" altLang="en-US" sz="2800" dirty="0"/>
              <a:t>辩证法</a:t>
            </a:r>
          </a:p>
          <a:p>
            <a:pPr eaLnBrk="1" hangingPunct="1"/>
            <a:r>
              <a:rPr lang="en-US" altLang="zh-CN" sz="2800" dirty="0"/>
              <a:t>C.</a:t>
            </a:r>
            <a:r>
              <a:rPr lang="zh-CN" altLang="en-US" sz="2800" dirty="0"/>
              <a:t>形而上学     </a:t>
            </a:r>
            <a:r>
              <a:rPr lang="en-US" altLang="zh-CN" sz="2800" dirty="0"/>
              <a:t>D.</a:t>
            </a:r>
            <a:r>
              <a:rPr lang="zh-CN" altLang="en-US" sz="2800" dirty="0"/>
              <a:t>唯心主义</a:t>
            </a:r>
          </a:p>
          <a:p>
            <a:pPr eaLnBrk="1" hangingPunct="1"/>
            <a:r>
              <a:rPr lang="en-US" altLang="zh-CN" sz="2800" b="1" dirty="0"/>
              <a:t>1</a:t>
            </a:r>
            <a:r>
              <a:rPr lang="zh-CN" altLang="en-US" sz="2800" b="1" dirty="0"/>
              <a:t>8</a:t>
            </a:r>
            <a:r>
              <a:rPr lang="en-US" altLang="zh-CN" sz="2800" b="1" dirty="0"/>
              <a:t>.</a:t>
            </a:r>
            <a:r>
              <a:rPr lang="zh-CN" altLang="en-US" sz="2800" b="1" dirty="0"/>
              <a:t>否认事物发展的周期性和曲折性是</a:t>
            </a:r>
          </a:p>
          <a:p>
            <a:pPr eaLnBrk="1" hangingPunct="1"/>
            <a:r>
              <a:rPr lang="en-US" altLang="zh-CN" sz="2800" dirty="0"/>
              <a:t>A.</a:t>
            </a:r>
            <a:r>
              <a:rPr lang="zh-CN" altLang="en-US" sz="2800" dirty="0"/>
              <a:t>直线论     </a:t>
            </a:r>
            <a:r>
              <a:rPr lang="en-US" altLang="zh-CN" sz="2800" dirty="0"/>
              <a:t>B.</a:t>
            </a:r>
            <a:r>
              <a:rPr lang="zh-CN" altLang="en-US" sz="2800" dirty="0"/>
              <a:t>激变论</a:t>
            </a:r>
          </a:p>
          <a:p>
            <a:pPr eaLnBrk="1" hangingPunct="1"/>
            <a:r>
              <a:rPr lang="en-US" altLang="zh-CN" sz="2800" dirty="0"/>
              <a:t>C.</a:t>
            </a:r>
            <a:r>
              <a:rPr lang="zh-CN" altLang="en-US" sz="2800" dirty="0"/>
              <a:t>循环论     </a:t>
            </a:r>
            <a:r>
              <a:rPr lang="en-US" altLang="zh-CN" sz="2800" dirty="0"/>
              <a:t>D.</a:t>
            </a:r>
            <a:r>
              <a:rPr lang="zh-CN" altLang="en-US" sz="2800" dirty="0"/>
              <a:t>庸俗进化论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394241"/>
                                        </p:tgtEl>
                                        <p:attrNameLst>
                                          <p:attrName>style.visibility</p:attrName>
                                        </p:attrNameLst>
                                      </p:cBhvr>
                                      <p:to>
                                        <p:strVal val="visible"/>
                                      </p:to>
                                    </p:set>
                                    <p:anim calcmode="lin" valueType="num">
                                      <p:cBhvr>
                                        <p:cTn id="7" dur="15000" fill="hold"/>
                                        <p:tgtEl>
                                          <p:spTgt spid="394241"/>
                                        </p:tgtEl>
                                        <p:attrNameLst>
                                          <p:attrName>ppt_x</p:attrName>
                                        </p:attrNameLst>
                                      </p:cBhvr>
                                      <p:tavLst>
                                        <p:tav tm="0">
                                          <p:val>
                                            <p:strVal val="#ppt_x"/>
                                          </p:val>
                                        </p:tav>
                                        <p:tav tm="100000">
                                          <p:val>
                                            <p:strVal val="#ppt_x"/>
                                          </p:val>
                                        </p:tav>
                                      </p:tavLst>
                                    </p:anim>
                                    <p:anim calcmode="lin" valueType="num">
                                      <p:cBhvr>
                                        <p:cTn id="8" dur="15000" fill="hold"/>
                                        <p:tgtEl>
                                          <p:spTgt spid="394241"/>
                                        </p:tgtEl>
                                        <p:attrNameLst>
                                          <p:attrName>ppt_y</p:attrName>
                                        </p:attrNameLst>
                                      </p:cBhvr>
                                      <p:tavLst>
                                        <p:tav tm="0">
                                          <p:val>
                                            <p:strVal val="#ppt_y+1"/>
                                          </p:val>
                                        </p:tav>
                                        <p:tav tm="100000">
                                          <p:val>
                                            <p:strVal val="#ppt_y-1"/>
                                          </p:val>
                                        </p:tav>
                                      </p:tavLst>
                                    </p:anim>
                                  </p:childTnLst>
                                </p:cTn>
                              </p:par>
                              <p:par>
                                <p:cTn id="9" presetID="31" presetClass="entr" presetSubtype="0" fill="hold" grpId="0" nodeType="withEffect">
                                  <p:stCondLst>
                                    <p:cond delay="0"/>
                                  </p:stCondLst>
                                  <p:childTnLst>
                                    <p:set>
                                      <p:cBhvr>
                                        <p:cTn id="10" dur="1" fill="hold">
                                          <p:stCondLst>
                                            <p:cond delay="0"/>
                                          </p:stCondLst>
                                        </p:cTn>
                                        <p:tgtEl>
                                          <p:spTgt spid="394242">
                                            <p:txEl>
                                              <p:pRg st="0" end="0"/>
                                            </p:txEl>
                                          </p:spTgt>
                                        </p:tgtEl>
                                        <p:attrNameLst>
                                          <p:attrName>style.visibility</p:attrName>
                                        </p:attrNameLst>
                                      </p:cBhvr>
                                      <p:to>
                                        <p:strVal val="visible"/>
                                      </p:to>
                                    </p:set>
                                    <p:anim calcmode="lin" valueType="num">
                                      <p:cBhvr>
                                        <p:cTn id="11" dur="1000" fill="hold"/>
                                        <p:tgtEl>
                                          <p:spTgt spid="394242">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94242">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94242">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394242">
                                            <p:txEl>
                                              <p:pRg st="0" end="0"/>
                                            </p:txEl>
                                          </p:spTgt>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394242">
                                            <p:txEl>
                                              <p:pRg st="1" end="1"/>
                                            </p:txEl>
                                          </p:spTgt>
                                        </p:tgtEl>
                                        <p:attrNameLst>
                                          <p:attrName>style.visibility</p:attrName>
                                        </p:attrNameLst>
                                      </p:cBhvr>
                                      <p:to>
                                        <p:strVal val="visible"/>
                                      </p:to>
                                    </p:set>
                                    <p:anim calcmode="lin" valueType="num">
                                      <p:cBhvr>
                                        <p:cTn id="17" dur="1000" fill="hold"/>
                                        <p:tgtEl>
                                          <p:spTgt spid="394242">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394242">
                                            <p:txEl>
                                              <p:pRg st="1" end="1"/>
                                            </p:txEl>
                                          </p:spTgt>
                                        </p:tgtEl>
                                        <p:attrNameLst>
                                          <p:attrName>ppt_h</p:attrName>
                                        </p:attrNameLst>
                                      </p:cBhvr>
                                      <p:tavLst>
                                        <p:tav tm="0">
                                          <p:val>
                                            <p:fltVal val="0"/>
                                          </p:val>
                                        </p:tav>
                                        <p:tav tm="100000">
                                          <p:val>
                                            <p:strVal val="#ppt_h"/>
                                          </p:val>
                                        </p:tav>
                                      </p:tavLst>
                                    </p:anim>
                                    <p:anim calcmode="lin" valueType="num">
                                      <p:cBhvr>
                                        <p:cTn id="19" dur="1000" fill="hold"/>
                                        <p:tgtEl>
                                          <p:spTgt spid="394242">
                                            <p:txEl>
                                              <p:pRg st="1" end="1"/>
                                            </p:txEl>
                                          </p:spTgt>
                                        </p:tgtEl>
                                        <p:attrNameLst>
                                          <p:attrName>style.rotation</p:attrName>
                                        </p:attrNameLst>
                                      </p:cBhvr>
                                      <p:tavLst>
                                        <p:tav tm="0">
                                          <p:val>
                                            <p:fltVal val="90"/>
                                          </p:val>
                                        </p:tav>
                                        <p:tav tm="100000">
                                          <p:val>
                                            <p:fltVal val="0"/>
                                          </p:val>
                                        </p:tav>
                                      </p:tavLst>
                                    </p:anim>
                                    <p:animEffect transition="in" filter="fade">
                                      <p:cBhvr>
                                        <p:cTn id="20" dur="1000"/>
                                        <p:tgtEl>
                                          <p:spTgt spid="394242">
                                            <p:txEl>
                                              <p:pRg st="1" end="1"/>
                                            </p:tx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394242">
                                            <p:txEl>
                                              <p:pRg st="2" end="2"/>
                                            </p:txEl>
                                          </p:spTgt>
                                        </p:tgtEl>
                                        <p:attrNameLst>
                                          <p:attrName>style.visibility</p:attrName>
                                        </p:attrNameLst>
                                      </p:cBhvr>
                                      <p:to>
                                        <p:strVal val="visible"/>
                                      </p:to>
                                    </p:set>
                                    <p:anim calcmode="lin" valueType="num">
                                      <p:cBhvr>
                                        <p:cTn id="23" dur="1000" fill="hold"/>
                                        <p:tgtEl>
                                          <p:spTgt spid="394242">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94242">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94242">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94242">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94242">
                                            <p:txEl>
                                              <p:pRg st="3" end="3"/>
                                            </p:txEl>
                                          </p:spTgt>
                                        </p:tgtEl>
                                        <p:attrNameLst>
                                          <p:attrName>style.visibility</p:attrName>
                                        </p:attrNameLst>
                                      </p:cBhvr>
                                      <p:to>
                                        <p:strVal val="visible"/>
                                      </p:to>
                                    </p:set>
                                    <p:anim calcmode="lin" valueType="num">
                                      <p:cBhvr>
                                        <p:cTn id="29" dur="1000" fill="hold"/>
                                        <p:tgtEl>
                                          <p:spTgt spid="394242">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394242">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394242">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394242">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94242">
                                            <p:txEl>
                                              <p:pRg st="4" end="4"/>
                                            </p:txEl>
                                          </p:spTgt>
                                        </p:tgtEl>
                                        <p:attrNameLst>
                                          <p:attrName>style.visibility</p:attrName>
                                        </p:attrNameLst>
                                      </p:cBhvr>
                                      <p:to>
                                        <p:strVal val="visible"/>
                                      </p:to>
                                    </p:set>
                                    <p:anim calcmode="lin" valueType="num">
                                      <p:cBhvr>
                                        <p:cTn id="35" dur="1000" fill="hold"/>
                                        <p:tgtEl>
                                          <p:spTgt spid="394242">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394242">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394242">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394242">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94242">
                                            <p:txEl>
                                              <p:pRg st="5" end="5"/>
                                            </p:txEl>
                                          </p:spTgt>
                                        </p:tgtEl>
                                        <p:attrNameLst>
                                          <p:attrName>style.visibility</p:attrName>
                                        </p:attrNameLst>
                                      </p:cBhvr>
                                      <p:to>
                                        <p:strVal val="visible"/>
                                      </p:to>
                                    </p:set>
                                    <p:anim calcmode="lin" valueType="num">
                                      <p:cBhvr>
                                        <p:cTn id="41" dur="1000" fill="hold"/>
                                        <p:tgtEl>
                                          <p:spTgt spid="394242">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394242">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394242">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3942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1" grpId="0"/>
      <p:bldP spid="394242" grpId="0" build="allAtOnce"/>
    </p:bldLst>
  </p:timing>
</p:sld>
</file>

<file path=ppt/slides/slide3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5265" name="Rectangle 4"/>
          <p:cNvSpPr>
            <a:spLocks noGrp="1"/>
          </p:cNvSpPr>
          <p:nvPr>
            <p:ph type="title"/>
          </p:nvPr>
        </p:nvSpPr>
        <p:spPr/>
        <p:txBody>
          <a:bodyPr/>
          <a:lstStyle/>
          <a:p>
            <a:endParaRPr lang="zh-CN" altLang="en-US">
              <a:solidFill>
                <a:schemeClr val="tx1"/>
              </a:solidFill>
            </a:endParaRPr>
          </a:p>
        </p:txBody>
      </p:sp>
      <p:sp>
        <p:nvSpPr>
          <p:cNvPr id="395266" name="内容占位符 2"/>
          <p:cNvSpPr>
            <a:spLocks noGrp="1"/>
          </p:cNvSpPr>
          <p:nvPr>
            <p:ph idx="1"/>
          </p:nvPr>
        </p:nvSpPr>
        <p:spPr>
          <a:xfrm>
            <a:off x="1798320" y="1123950"/>
            <a:ext cx="9722167" cy="5019675"/>
          </a:xfrm>
        </p:spPr>
        <p:txBody>
          <a:bodyPr/>
          <a:lstStyle/>
          <a:p>
            <a:pPr eaLnBrk="1" hangingPunct="1"/>
            <a:r>
              <a:rPr lang="zh-CN" altLang="en-US" sz="2800" b="1" dirty="0"/>
              <a:t>19</a:t>
            </a:r>
            <a:r>
              <a:rPr lang="en-US" altLang="zh-CN" sz="2800" b="1" dirty="0"/>
              <a:t>.</a:t>
            </a:r>
            <a:r>
              <a:rPr lang="zh-CN" altLang="en-US" sz="2800" b="1" dirty="0"/>
              <a:t>在现实中有一定根据和条件，但不充分的是</a:t>
            </a:r>
          </a:p>
          <a:p>
            <a:pPr eaLnBrk="1" hangingPunct="1"/>
            <a:r>
              <a:rPr lang="en-US" altLang="zh-CN" sz="2800" dirty="0"/>
              <a:t>A.</a:t>
            </a:r>
            <a:r>
              <a:rPr lang="zh-CN" altLang="en-US" sz="2800" dirty="0"/>
              <a:t>不可能性         </a:t>
            </a:r>
            <a:r>
              <a:rPr lang="en-US" altLang="zh-CN" sz="2800" dirty="0"/>
              <a:t>B.</a:t>
            </a:r>
            <a:r>
              <a:rPr lang="zh-CN" altLang="en-US" sz="2800" dirty="0"/>
              <a:t>抽象的可能性</a:t>
            </a:r>
          </a:p>
          <a:p>
            <a:pPr eaLnBrk="1" hangingPunct="1"/>
            <a:r>
              <a:rPr lang="en-US" altLang="zh-CN" sz="2800" dirty="0"/>
              <a:t>C.</a:t>
            </a:r>
            <a:r>
              <a:rPr lang="zh-CN" altLang="en-US" sz="2800" dirty="0"/>
              <a:t>微小的可能性  </a:t>
            </a:r>
            <a:r>
              <a:rPr lang="en-US" altLang="zh-CN" sz="2800" dirty="0"/>
              <a:t>D.</a:t>
            </a:r>
            <a:r>
              <a:rPr lang="zh-CN" altLang="en-US" sz="2800" dirty="0"/>
              <a:t>现实的可能性</a:t>
            </a:r>
          </a:p>
          <a:p>
            <a:pPr eaLnBrk="1" hangingPunct="1"/>
            <a:r>
              <a:rPr lang="en-US" altLang="zh-CN" sz="2800" b="1" dirty="0"/>
              <a:t>2</a:t>
            </a:r>
            <a:r>
              <a:rPr lang="zh-CN" altLang="en-US" sz="2800" b="1" dirty="0"/>
              <a:t>0</a:t>
            </a:r>
            <a:r>
              <a:rPr lang="en-US" altLang="zh-CN" sz="2800" b="1" dirty="0"/>
              <a:t>.</a:t>
            </a:r>
            <a:r>
              <a:rPr lang="zh-CN" altLang="en-US" sz="2800" b="1" dirty="0"/>
              <a:t>假象是</a:t>
            </a:r>
          </a:p>
          <a:p>
            <a:pPr eaLnBrk="1" hangingPunct="1"/>
            <a:r>
              <a:rPr lang="en-US" altLang="zh-CN" sz="2800" dirty="0"/>
              <a:t>A.</a:t>
            </a:r>
            <a:r>
              <a:rPr lang="zh-CN" altLang="en-US" sz="2800" dirty="0"/>
              <a:t>不表现本质的现象  </a:t>
            </a:r>
            <a:endParaRPr lang="en-US" altLang="zh-CN" sz="2800" dirty="0"/>
          </a:p>
          <a:p>
            <a:pPr eaLnBrk="1" hangingPunct="1"/>
            <a:r>
              <a:rPr lang="en-US" altLang="zh-CN" sz="2800" dirty="0"/>
              <a:t>B. </a:t>
            </a:r>
            <a:r>
              <a:rPr lang="zh-CN" altLang="en-US" sz="2800" dirty="0"/>
              <a:t>主观领域的现象</a:t>
            </a:r>
          </a:p>
          <a:p>
            <a:pPr eaLnBrk="1" hangingPunct="1"/>
            <a:r>
              <a:rPr lang="en-US" altLang="zh-CN" sz="2800" dirty="0"/>
              <a:t>C.</a:t>
            </a:r>
            <a:r>
              <a:rPr lang="zh-CN" altLang="en-US" sz="2800" dirty="0"/>
              <a:t>从反面表现本质的现象 </a:t>
            </a:r>
          </a:p>
          <a:p>
            <a:pPr eaLnBrk="1" hangingPunct="1"/>
            <a:r>
              <a:rPr lang="en-US" altLang="zh-CN" sz="2800" dirty="0"/>
              <a:t>D.</a:t>
            </a:r>
            <a:r>
              <a:rPr lang="zh-CN" altLang="en-US" sz="2800" dirty="0"/>
              <a:t>与本质无关的现象</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395265"/>
                                        </p:tgtEl>
                                        <p:attrNameLst>
                                          <p:attrName>style.visibility</p:attrName>
                                        </p:attrNameLst>
                                      </p:cBhvr>
                                      <p:to>
                                        <p:strVal val="visible"/>
                                      </p:to>
                                    </p:set>
                                    <p:animEffect transition="in" filter="fade">
                                      <p:cBhvr>
                                        <p:cTn id="7" dur="1000"/>
                                        <p:tgtEl>
                                          <p:spTgt spid="395265"/>
                                        </p:tgtEl>
                                      </p:cBhvr>
                                    </p:animEffect>
                                    <p:anim calcmode="lin" valueType="num">
                                      <p:cBhvr>
                                        <p:cTn id="8" dur="1000" fill="hold"/>
                                        <p:tgtEl>
                                          <p:spTgt spid="395265"/>
                                        </p:tgtEl>
                                        <p:attrNameLst>
                                          <p:attrName>ppt_x</p:attrName>
                                        </p:attrNameLst>
                                      </p:cBhvr>
                                      <p:tavLst>
                                        <p:tav tm="0">
                                          <p:val>
                                            <p:strVal val="#ppt_x"/>
                                          </p:val>
                                        </p:tav>
                                        <p:tav tm="100000">
                                          <p:val>
                                            <p:strVal val="#ppt_x"/>
                                          </p:val>
                                        </p:tav>
                                      </p:tavLst>
                                    </p:anim>
                                    <p:anim calcmode="lin" valueType="num">
                                      <p:cBhvr>
                                        <p:cTn id="9" dur="1000" fill="hold"/>
                                        <p:tgtEl>
                                          <p:spTgt spid="395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5"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6289" name="Rectangle 4"/>
          <p:cNvSpPr>
            <a:spLocks noGrp="1"/>
          </p:cNvSpPr>
          <p:nvPr>
            <p:ph type="title"/>
          </p:nvPr>
        </p:nvSpPr>
        <p:spPr/>
        <p:txBody>
          <a:bodyPr/>
          <a:lstStyle/>
          <a:p>
            <a:endParaRPr lang="zh-CN" altLang="en-US">
              <a:solidFill>
                <a:schemeClr val="tx1"/>
              </a:solidFill>
            </a:endParaRPr>
          </a:p>
        </p:txBody>
      </p:sp>
      <p:sp>
        <p:nvSpPr>
          <p:cNvPr id="396290" name="内容占位符 2"/>
          <p:cNvSpPr>
            <a:spLocks noGrp="1"/>
          </p:cNvSpPr>
          <p:nvPr>
            <p:ph idx="1"/>
          </p:nvPr>
        </p:nvSpPr>
        <p:spPr>
          <a:xfrm>
            <a:off x="1361440" y="1123950"/>
            <a:ext cx="10159047" cy="5019675"/>
          </a:xfrm>
        </p:spPr>
        <p:txBody>
          <a:bodyPr/>
          <a:lstStyle/>
          <a:p>
            <a:pPr eaLnBrk="1" hangingPunct="1"/>
            <a:r>
              <a:rPr lang="en-US" altLang="zh-CN" sz="2800" dirty="0"/>
              <a:t>2</a:t>
            </a:r>
            <a:r>
              <a:rPr lang="zh-CN" altLang="en-US" sz="2800" dirty="0"/>
              <a:t>1</a:t>
            </a:r>
            <a:r>
              <a:rPr lang="en-US" altLang="zh-CN" sz="2800" dirty="0"/>
              <a:t>.</a:t>
            </a:r>
            <a:r>
              <a:rPr lang="zh-CN" altLang="en-US" sz="2800" b="1" dirty="0"/>
              <a:t>“是就是，不是就不是。除此之外，都是鬼话”是一种</a:t>
            </a:r>
          </a:p>
          <a:p>
            <a:pPr lvl="1" eaLnBrk="1" hangingPunct="1">
              <a:buFont typeface="Arial" panose="020B0604020202020204" pitchFamily="34" charset="0"/>
              <a:buNone/>
            </a:pPr>
            <a:r>
              <a:rPr lang="en-US" altLang="zh-CN" sz="2800" dirty="0"/>
              <a:t>A.</a:t>
            </a:r>
            <a:r>
              <a:rPr lang="zh-CN" altLang="en-US" sz="2800" dirty="0"/>
              <a:t>唯心主义的观点      </a:t>
            </a:r>
            <a:r>
              <a:rPr lang="en-US" altLang="zh-CN" sz="2800" dirty="0"/>
              <a:t>B.</a:t>
            </a:r>
            <a:r>
              <a:rPr lang="zh-CN" altLang="en-US" sz="2800" dirty="0"/>
              <a:t>辩证法的观点</a:t>
            </a:r>
          </a:p>
          <a:p>
            <a:pPr eaLnBrk="1" hangingPunct="1"/>
            <a:r>
              <a:rPr lang="en-US" altLang="zh-CN" sz="2800" dirty="0"/>
              <a:t>C.</a:t>
            </a:r>
            <a:r>
              <a:rPr lang="zh-CN" altLang="en-US" sz="2800" dirty="0"/>
              <a:t>相对主义的观点       </a:t>
            </a:r>
            <a:r>
              <a:rPr lang="en-US" altLang="zh-CN" sz="2800" dirty="0"/>
              <a:t>D.</a:t>
            </a:r>
            <a:r>
              <a:rPr lang="zh-CN" altLang="en-US" sz="2800" dirty="0"/>
              <a:t>形而上学的观点</a:t>
            </a:r>
          </a:p>
          <a:p>
            <a:pPr eaLnBrk="1" hangingPunct="1"/>
            <a:r>
              <a:rPr lang="en-US" altLang="zh-CN" sz="2800" dirty="0"/>
              <a:t>2</a:t>
            </a:r>
            <a:r>
              <a:rPr lang="zh-CN" altLang="en-US" sz="2800" dirty="0"/>
              <a:t>2</a:t>
            </a:r>
            <a:r>
              <a:rPr lang="en-US" altLang="zh-CN" sz="2800" dirty="0"/>
              <a:t>.</a:t>
            </a:r>
            <a:r>
              <a:rPr lang="zh-CN" altLang="en-US" sz="2800" dirty="0"/>
              <a:t> </a:t>
            </a:r>
            <a:r>
              <a:rPr lang="zh-CN" altLang="en-US" sz="2800" b="1" dirty="0"/>
              <a:t>“任何个别（无论怎样）都是一般”这句话的正确含义是</a:t>
            </a:r>
          </a:p>
          <a:p>
            <a:pPr eaLnBrk="1" hangingPunct="1">
              <a:buFont typeface="Arial" panose="020B0604020202020204" pitchFamily="34" charset="0"/>
              <a:buNone/>
            </a:pPr>
            <a:r>
              <a:rPr lang="en-US" altLang="zh-CN" sz="2800" dirty="0"/>
              <a:t>  A.</a:t>
            </a:r>
            <a:r>
              <a:rPr lang="zh-CN" altLang="en-US" sz="2800" dirty="0"/>
              <a:t>特殊性就是普遍性</a:t>
            </a:r>
            <a:endParaRPr lang="en-US" altLang="zh-CN" sz="2800" dirty="0"/>
          </a:p>
          <a:p>
            <a:pPr eaLnBrk="1" hangingPunct="1">
              <a:buFont typeface="Arial" panose="020B0604020202020204" pitchFamily="34" charset="0"/>
              <a:buNone/>
            </a:pPr>
            <a:r>
              <a:rPr lang="zh-CN" altLang="en-US" sz="2800" dirty="0"/>
              <a:t>  </a:t>
            </a:r>
            <a:r>
              <a:rPr lang="en-US" altLang="zh-CN" sz="2800" dirty="0"/>
              <a:t>B.</a:t>
            </a:r>
            <a:r>
              <a:rPr lang="zh-CN" altLang="en-US" sz="2800" dirty="0"/>
              <a:t>特殊性中包含普遍性</a:t>
            </a:r>
          </a:p>
          <a:p>
            <a:pPr eaLnBrk="1" hangingPunct="1"/>
            <a:r>
              <a:rPr lang="en-US" altLang="zh-CN" sz="2800" dirty="0"/>
              <a:t>C.</a:t>
            </a:r>
            <a:r>
              <a:rPr lang="zh-CN" altLang="en-US" sz="2800" dirty="0"/>
              <a:t>特殊性等于普遍性中</a:t>
            </a:r>
          </a:p>
          <a:p>
            <a:pPr eaLnBrk="1" hangingPunct="1"/>
            <a:r>
              <a:rPr lang="en-US" altLang="zh-CN" sz="2800" dirty="0"/>
              <a:t>D.</a:t>
            </a:r>
            <a:r>
              <a:rPr lang="zh-CN" altLang="en-US" sz="2800" dirty="0"/>
              <a:t>普遍性是特殊性的总和</a:t>
            </a:r>
          </a:p>
          <a:p>
            <a:pPr eaLnBrk="1" hangingPunct="1"/>
            <a:endParaRPr lang="zh-CN" altLang="en-US" sz="2800" dirty="0"/>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0"/>
                                  </p:stCondLst>
                                  <p:endCondLst>
                                    <p:cond evt="begin" delay="0">
                                      <p:tn val="5"/>
                                    </p:cond>
                                  </p:endCondLst>
                                  <p:childTnLst>
                                    <p:set>
                                      <p:cBhvr>
                                        <p:cTn id="6" dur="indefinite" fill="hold">
                                          <p:stCondLst>
                                            <p:cond delay="0"/>
                                          </p:stCondLst>
                                        </p:cTn>
                                        <p:tgtEl>
                                          <p:spTgt spid="396289"/>
                                        </p:tgtEl>
                                        <p:attrNameLst>
                                          <p:attrName>style.visibility</p:attrName>
                                        </p:attrNameLst>
                                      </p:cBhvr>
                                      <p:to>
                                        <p:strVal val="visible"/>
                                      </p:to>
                                    </p:set>
                                    <p:anim calcmode="lin" valueType="num">
                                      <p:cBhvr>
                                        <p:cTn id="7" dur="500" fill="hold"/>
                                        <p:tgtEl>
                                          <p:spTgt spid="396289"/>
                                        </p:tgtEl>
                                        <p:attrNameLst>
                                          <p:attrName>ppt_w</p:attrName>
                                        </p:attrNameLst>
                                      </p:cBhvr>
                                      <p:tavLst>
                                        <p:tav tm="0">
                                          <p:val>
                                            <p:fltVal val="0"/>
                                          </p:val>
                                        </p:tav>
                                        <p:tav tm="100000">
                                          <p:val>
                                            <p:strVal val="#ppt_w"/>
                                          </p:val>
                                        </p:tav>
                                      </p:tavLst>
                                    </p:anim>
                                    <p:anim calcmode="lin" valueType="num">
                                      <p:cBhvr>
                                        <p:cTn id="8" dur="500" fill="hold"/>
                                        <p:tgtEl>
                                          <p:spTgt spid="39628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96290">
                                            <p:txEl>
                                              <p:pRg st="0" end="0"/>
                                            </p:txEl>
                                          </p:spTgt>
                                        </p:tgtEl>
                                        <p:attrNameLst>
                                          <p:attrName>style.visibility</p:attrName>
                                        </p:attrNameLst>
                                      </p:cBhvr>
                                      <p:to>
                                        <p:strVal val="visible"/>
                                      </p:to>
                                    </p:set>
                                    <p:animEffect transition="in" filter="randombar(horizontal)">
                                      <p:cBhvr>
                                        <p:cTn id="13" dur="500"/>
                                        <p:tgtEl>
                                          <p:spTgt spid="396290">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96290">
                                            <p:txEl>
                                              <p:pRg st="1" end="1"/>
                                            </p:txEl>
                                          </p:spTgt>
                                        </p:tgtEl>
                                        <p:attrNameLst>
                                          <p:attrName>style.visibility</p:attrName>
                                        </p:attrNameLst>
                                      </p:cBhvr>
                                      <p:to>
                                        <p:strVal val="visible"/>
                                      </p:to>
                                    </p:set>
                                    <p:animEffect transition="in" filter="randombar(horizontal)">
                                      <p:cBhvr>
                                        <p:cTn id="16" dur="500"/>
                                        <p:tgtEl>
                                          <p:spTgt spid="396290">
                                            <p:txEl>
                                              <p:pRg st="1" end="1"/>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96290">
                                            <p:txEl>
                                              <p:pRg st="2" end="2"/>
                                            </p:txEl>
                                          </p:spTgt>
                                        </p:tgtEl>
                                        <p:attrNameLst>
                                          <p:attrName>style.visibility</p:attrName>
                                        </p:attrNameLst>
                                      </p:cBhvr>
                                      <p:to>
                                        <p:strVal val="visible"/>
                                      </p:to>
                                    </p:set>
                                    <p:animEffect transition="in" filter="randombar(horizontal)">
                                      <p:cBhvr>
                                        <p:cTn id="19" dur="500"/>
                                        <p:tgtEl>
                                          <p:spTgt spid="396290">
                                            <p:txEl>
                                              <p:pRg st="2" end="2"/>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96290">
                                            <p:txEl>
                                              <p:pRg st="3" end="3"/>
                                            </p:txEl>
                                          </p:spTgt>
                                        </p:tgtEl>
                                        <p:attrNameLst>
                                          <p:attrName>style.visibility</p:attrName>
                                        </p:attrNameLst>
                                      </p:cBhvr>
                                      <p:to>
                                        <p:strVal val="visible"/>
                                      </p:to>
                                    </p:set>
                                    <p:animEffect transition="in" filter="randombar(horizontal)">
                                      <p:cBhvr>
                                        <p:cTn id="22" dur="500"/>
                                        <p:tgtEl>
                                          <p:spTgt spid="396290">
                                            <p:txEl>
                                              <p:pRg st="3" end="3"/>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96290">
                                            <p:txEl>
                                              <p:pRg st="4" end="4"/>
                                            </p:txEl>
                                          </p:spTgt>
                                        </p:tgtEl>
                                        <p:attrNameLst>
                                          <p:attrName>style.visibility</p:attrName>
                                        </p:attrNameLst>
                                      </p:cBhvr>
                                      <p:to>
                                        <p:strVal val="visible"/>
                                      </p:to>
                                    </p:set>
                                    <p:animEffect transition="in" filter="randombar(horizontal)">
                                      <p:cBhvr>
                                        <p:cTn id="25" dur="500"/>
                                        <p:tgtEl>
                                          <p:spTgt spid="396290">
                                            <p:txEl>
                                              <p:pRg st="4" end="4"/>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96290">
                                            <p:txEl>
                                              <p:pRg st="5" end="5"/>
                                            </p:txEl>
                                          </p:spTgt>
                                        </p:tgtEl>
                                        <p:attrNameLst>
                                          <p:attrName>style.visibility</p:attrName>
                                        </p:attrNameLst>
                                      </p:cBhvr>
                                      <p:to>
                                        <p:strVal val="visible"/>
                                      </p:to>
                                    </p:set>
                                    <p:animEffect transition="in" filter="randombar(horizontal)">
                                      <p:cBhvr>
                                        <p:cTn id="28" dur="500"/>
                                        <p:tgtEl>
                                          <p:spTgt spid="396290">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96290">
                                            <p:txEl>
                                              <p:pRg st="6" end="6"/>
                                            </p:txEl>
                                          </p:spTgt>
                                        </p:tgtEl>
                                        <p:attrNameLst>
                                          <p:attrName>style.visibility</p:attrName>
                                        </p:attrNameLst>
                                      </p:cBhvr>
                                      <p:to>
                                        <p:strVal val="visible"/>
                                      </p:to>
                                    </p:set>
                                    <p:animEffect transition="in" filter="randombar(horizontal)">
                                      <p:cBhvr>
                                        <p:cTn id="31" dur="500"/>
                                        <p:tgtEl>
                                          <p:spTgt spid="396290">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96290">
                                            <p:txEl>
                                              <p:pRg st="7" end="7"/>
                                            </p:txEl>
                                          </p:spTgt>
                                        </p:tgtEl>
                                        <p:attrNameLst>
                                          <p:attrName>style.visibility</p:attrName>
                                        </p:attrNameLst>
                                      </p:cBhvr>
                                      <p:to>
                                        <p:strVal val="visible"/>
                                      </p:to>
                                    </p:set>
                                    <p:animEffect transition="in" filter="randombar(horizontal)">
                                      <p:cBhvr>
                                        <p:cTn id="34" dur="500"/>
                                        <p:tgtEl>
                                          <p:spTgt spid="3962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89" grpId="0"/>
      <p:bldP spid="396290"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a:xfrm>
            <a:off x="2184450" y="1513840"/>
            <a:ext cx="7886700" cy="4676881"/>
          </a:xfrm>
        </p:spPr>
        <p:txBody>
          <a:bodyPr>
            <a:normAutofit/>
          </a:bodyPr>
          <a:lstStyle/>
          <a:p>
            <a:r>
              <a:rPr lang="en-US" altLang="zh-CN" sz="2800" dirty="0"/>
              <a:t>23.“</a:t>
            </a:r>
            <a:r>
              <a:rPr lang="zh-CN" altLang="en-US" sz="2800" dirty="0"/>
              <a:t>只要知道自然界一切组成部分的相对位置和全部作用，一亿年以前的情况和一亿年以后  的状况，都可以精确无误地演算出来， 因为未来的一切早就在宇宙诞生时便已完全被确定了。 ”  这是           </a:t>
            </a:r>
            <a:endParaRPr lang="en-US" altLang="zh-CN" sz="2800"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唯心主义决定论的观点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辩证唯物主义决定论的观点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非决定论的观点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机械决定论的观点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内容占位符 2"/>
          <p:cNvSpPr>
            <a:spLocks noGrp="1"/>
          </p:cNvSpPr>
          <p:nvPr>
            <p:ph idx="4294967295"/>
          </p:nvPr>
        </p:nvSpPr>
        <p:spPr>
          <a:xfrm>
            <a:off x="1747520" y="1438275"/>
            <a:ext cx="8991600" cy="4705350"/>
          </a:xfrm>
        </p:spPr>
        <p:txBody>
          <a:bodyPr/>
          <a:lstStyle/>
          <a:p>
            <a:pPr eaLnBrk="1" hangingPunct="1"/>
            <a:r>
              <a:rPr lang="zh-CN" altLang="en-US" sz="2800" noProof="1">
                <a:latin typeface="楷体" panose="02010609060101010101" pitchFamily="49" charset="-122"/>
                <a:ea typeface="楷体" panose="02010609060101010101" pitchFamily="49" charset="-122"/>
              </a:rPr>
              <a:t>1849年《雇佣劳动与资本》</a:t>
            </a:r>
          </a:p>
          <a:p>
            <a:pPr eaLnBrk="1" hangingPunct="1"/>
            <a:r>
              <a:rPr lang="zh-CN" altLang="en-US" sz="2800" noProof="1">
                <a:latin typeface="楷体" panose="02010609060101010101" pitchFamily="49" charset="-122"/>
                <a:ea typeface="楷体" panose="02010609060101010101" pitchFamily="49" charset="-122"/>
              </a:rPr>
              <a:t>1852年《路易波拿巴的雾月十八日》</a:t>
            </a:r>
          </a:p>
          <a:p>
            <a:pPr eaLnBrk="1" hangingPunct="1">
              <a:buFont typeface="Arial" panose="020B0604020202020204" pitchFamily="34" charset="0"/>
              <a:buNone/>
            </a:pPr>
            <a:r>
              <a:rPr lang="zh-CN" altLang="en-US" sz="2800" noProof="1">
                <a:latin typeface="楷体" panose="02010609060101010101" pitchFamily="49" charset="-122"/>
                <a:ea typeface="楷体" panose="02010609060101010101" pitchFamily="49" charset="-122"/>
              </a:rPr>
              <a:t> 1867年《资本论》第一卷发表</a:t>
            </a:r>
            <a:endParaRPr lang="en-US" altLang="zh-CN" sz="2800" noProof="1">
              <a:latin typeface="楷体" panose="02010609060101010101" pitchFamily="49" charset="-122"/>
              <a:ea typeface="楷体" panose="02010609060101010101" pitchFamily="49" charset="-122"/>
            </a:endParaRPr>
          </a:p>
          <a:p>
            <a:pPr>
              <a:buNone/>
            </a:pPr>
            <a:r>
              <a:rPr lang="en-US" altLang="zh-CN" sz="2800" noProof="1">
                <a:latin typeface="楷体" panose="02010609060101010101" pitchFamily="49" charset="-122"/>
                <a:ea typeface="楷体" panose="02010609060101010101" pitchFamily="49" charset="-122"/>
              </a:rPr>
              <a:t> </a:t>
            </a:r>
            <a:r>
              <a:rPr lang="zh-CN" altLang="en-US" sz="2800" noProof="1">
                <a:latin typeface="楷体" panose="02010609060101010101" pitchFamily="49" charset="-122"/>
                <a:ea typeface="楷体" panose="02010609060101010101" pitchFamily="49" charset="-122"/>
              </a:rPr>
              <a:t>18</a:t>
            </a:r>
            <a:r>
              <a:rPr lang="en-US" altLang="zh-CN" sz="2800" noProof="1">
                <a:latin typeface="楷体" panose="02010609060101010101" pitchFamily="49" charset="-122"/>
                <a:ea typeface="楷体" panose="02010609060101010101" pitchFamily="49" charset="-122"/>
              </a:rPr>
              <a:t>71</a:t>
            </a:r>
            <a:r>
              <a:rPr lang="zh-CN" altLang="en-US" sz="2800" noProof="1">
                <a:latin typeface="楷体" panose="02010609060101010101" pitchFamily="49" charset="-122"/>
                <a:ea typeface="楷体" panose="02010609060101010101" pitchFamily="49" charset="-122"/>
              </a:rPr>
              <a:t>年《法兰西内战》</a:t>
            </a:r>
          </a:p>
          <a:p>
            <a:pPr eaLnBrk="1" hangingPunct="1">
              <a:buFont typeface="Arial" panose="020B0604020202020204" pitchFamily="34" charset="0"/>
              <a:buNone/>
            </a:pPr>
            <a:endParaRPr lang="zh-CN" altLang="en-US" sz="2800" noProof="1">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zh-CN" altLang="en-US" sz="2800" noProof="1">
                <a:latin typeface="楷体" panose="02010609060101010101" pitchFamily="49" charset="-122"/>
                <a:ea typeface="楷体" panose="02010609060101010101" pitchFamily="49" charset="-122"/>
              </a:rPr>
              <a:t>   至此，马克思完成华丽丽地转身，修炼成为</a:t>
            </a:r>
            <a:r>
              <a:rPr lang="zh-CN" altLang="en-US" sz="2800" noProof="1">
                <a:solidFill>
                  <a:srgbClr val="C00000"/>
                </a:solidFill>
                <a:latin typeface="楷体" panose="02010609060101010101" pitchFamily="49" charset="-122"/>
                <a:ea typeface="楷体" panose="02010609060101010101" pitchFamily="49" charset="-122"/>
              </a:rPr>
              <a:t>一代宗师</a:t>
            </a:r>
            <a:r>
              <a:rPr lang="zh-CN" altLang="en-US" sz="2800" noProof="1">
                <a:latin typeface="楷体" panose="02010609060101010101" pitchFamily="49" charset="-122"/>
                <a:ea typeface="楷体" panose="02010609060101010101" pitchFamily="49" charset="-122"/>
              </a:rPr>
              <a:t>。</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5">
                                            <p:txEl>
                                              <p:pRg st="0" end="0"/>
                                            </p:txEl>
                                          </p:spTgt>
                                        </p:tgtEl>
                                        <p:attrNameLst>
                                          <p:attrName>style.visibility</p:attrName>
                                        </p:attrNameLst>
                                      </p:cBhvr>
                                      <p:to>
                                        <p:strVal val="visible"/>
                                      </p:to>
                                    </p:set>
                                    <p:animEffect transition="in" filter="fade">
                                      <p:cBhvr>
                                        <p:cTn id="7" dur="500"/>
                                        <p:tgtEl>
                                          <p:spTgt spid="62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65">
                                            <p:txEl>
                                              <p:pRg st="1" end="1"/>
                                            </p:txEl>
                                          </p:spTgt>
                                        </p:tgtEl>
                                        <p:attrNameLst>
                                          <p:attrName>style.visibility</p:attrName>
                                        </p:attrNameLst>
                                      </p:cBhvr>
                                      <p:to>
                                        <p:strVal val="visible"/>
                                      </p:to>
                                    </p:set>
                                    <p:animEffect transition="in" filter="fade">
                                      <p:cBhvr>
                                        <p:cTn id="12" dur="500"/>
                                        <p:tgtEl>
                                          <p:spTgt spid="62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465">
                                            <p:txEl>
                                              <p:pRg st="2" end="2"/>
                                            </p:txEl>
                                          </p:spTgt>
                                        </p:tgtEl>
                                        <p:attrNameLst>
                                          <p:attrName>style.visibility</p:attrName>
                                        </p:attrNameLst>
                                      </p:cBhvr>
                                      <p:to>
                                        <p:strVal val="visible"/>
                                      </p:to>
                                    </p:set>
                                    <p:animEffect transition="in" filter="fade">
                                      <p:cBhvr>
                                        <p:cTn id="17" dur="500"/>
                                        <p:tgtEl>
                                          <p:spTgt spid="624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465">
                                            <p:txEl>
                                              <p:pRg st="3" end="3"/>
                                            </p:txEl>
                                          </p:spTgt>
                                        </p:tgtEl>
                                        <p:attrNameLst>
                                          <p:attrName>style.visibility</p:attrName>
                                        </p:attrNameLst>
                                      </p:cBhvr>
                                      <p:to>
                                        <p:strVal val="visible"/>
                                      </p:to>
                                    </p:set>
                                    <p:animEffect transition="in" filter="fade">
                                      <p:cBhvr>
                                        <p:cTn id="22" dur="500"/>
                                        <p:tgtEl>
                                          <p:spTgt spid="624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465">
                                            <p:txEl>
                                              <p:pRg st="5" end="5"/>
                                            </p:txEl>
                                          </p:spTgt>
                                        </p:tgtEl>
                                        <p:attrNameLst>
                                          <p:attrName>style.visibility</p:attrName>
                                        </p:attrNameLst>
                                      </p:cBhvr>
                                      <p:to>
                                        <p:strVal val="visible"/>
                                      </p:to>
                                    </p:set>
                                    <p:animEffect transition="in" filter="fade">
                                      <p:cBhvr>
                                        <p:cTn id="27" dur="500"/>
                                        <p:tgtEl>
                                          <p:spTgt spid="624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 grpId="0" build="p"/>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818641" y="1123950"/>
            <a:ext cx="9357360" cy="5019675"/>
          </a:xfrm>
        </p:spPr>
        <p:txBody>
          <a:bodyPr/>
          <a:lstStyle/>
          <a:p>
            <a:r>
              <a:rPr lang="en-US" altLang="zh-CN" sz="2800" dirty="0"/>
              <a:t>24.“</a:t>
            </a:r>
            <a:r>
              <a:rPr lang="zh-CN" altLang="en-US" sz="2800" dirty="0"/>
              <a:t>钉子缺，蹄铁卸，战马厥，战马厥，骑士绝，骑士绝，战事折，战事折，国家灭”。这首童谣包含的哲理是</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事物的量变引起质变</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事物是普遍联系的</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事物是变化发展的</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事物的现象表现本质</a:t>
            </a: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59840" y="1123950"/>
            <a:ext cx="10260647" cy="5019675"/>
          </a:xfrm>
        </p:spPr>
        <p:txBody>
          <a:bodyPr/>
          <a:lstStyle/>
          <a:p>
            <a:r>
              <a:rPr lang="en-US" altLang="zh-CN" sz="2800" b="1" dirty="0">
                <a:ea typeface="宋体" panose="02010600030101010101" pitchFamily="2" charset="-122"/>
              </a:rPr>
              <a:t>25.</a:t>
            </a:r>
            <a:r>
              <a:rPr lang="zh-CN" altLang="en-US" sz="2800" b="1" dirty="0">
                <a:ea typeface="宋体" panose="02010600030101010101" pitchFamily="2" charset="-122"/>
              </a:rPr>
              <a:t>有这样一道数学题：“</a:t>
            </a:r>
            <a:r>
              <a:rPr lang="en-US" altLang="zh-CN" sz="2800" b="1" dirty="0">
                <a:ea typeface="宋体" panose="02010600030101010101" pitchFamily="2" charset="-122"/>
              </a:rPr>
              <a:t>90%×90%×90%×90%×90%=59%</a:t>
            </a:r>
            <a:r>
              <a:rPr lang="zh-CN" altLang="en-US" sz="2800" b="1" dirty="0">
                <a:ea typeface="宋体" panose="02010600030101010101" pitchFamily="2" charset="-122"/>
              </a:rPr>
              <a:t>。</a:t>
            </a:r>
            <a:r>
              <a:rPr lang="en-US" altLang="zh-CN" sz="2800" b="1" dirty="0">
                <a:ea typeface="宋体" panose="02010600030101010101" pitchFamily="2" charset="-122"/>
              </a:rPr>
              <a:t>90</a:t>
            </a:r>
            <a:r>
              <a:rPr lang="zh-CN" altLang="en-US" sz="2800" b="1" dirty="0">
                <a:ea typeface="宋体" panose="02010600030101010101" pitchFamily="2" charset="-122"/>
              </a:rPr>
              <a:t>分看似一个非常不错的成绩，然而，在一项环环相扣的连续不断的工作中，如果每个环节都打点折扣，最终得出的成绩就是不及格。这里蕴含的辩证法道理是</a:t>
            </a:r>
            <a:endParaRPr lang="en-US" altLang="zh-CN" sz="2800" b="1" dirty="0">
              <a:ea typeface="宋体" panose="02010600030101010101" pitchFamily="2" charset="-122"/>
            </a:endParaRPr>
          </a:p>
          <a:p>
            <a:r>
              <a:rPr lang="zh-CN" altLang="en-US" dirty="0">
                <a:ea typeface="宋体" panose="02010600030101010101" pitchFamily="2" charset="-122"/>
              </a:rPr>
              <a:t> </a:t>
            </a:r>
            <a:r>
              <a:rPr lang="en-US" altLang="zh-CN" sz="2800" dirty="0">
                <a:ea typeface="宋体" panose="02010600030101010101" pitchFamily="2" charset="-122"/>
              </a:rPr>
              <a:t>A</a:t>
            </a:r>
            <a:r>
              <a:rPr lang="zh-CN" altLang="en-US" sz="2800" dirty="0">
                <a:ea typeface="宋体" panose="02010600030101010101" pitchFamily="2" charset="-122"/>
              </a:rPr>
              <a:t>．肯定中包含否定 </a:t>
            </a:r>
            <a:endParaRPr lang="en-US" altLang="zh-CN" sz="2800" dirty="0">
              <a:ea typeface="宋体" panose="02010600030101010101" pitchFamily="2" charset="-122"/>
            </a:endParaRPr>
          </a:p>
          <a:p>
            <a:r>
              <a:rPr lang="en-US" altLang="zh-CN" sz="2800" dirty="0">
                <a:ea typeface="宋体" panose="02010600030101010101" pitchFamily="2" charset="-122"/>
              </a:rPr>
              <a:t> B</a:t>
            </a:r>
            <a:r>
              <a:rPr lang="zh-CN" altLang="en-US" sz="2800" dirty="0">
                <a:ea typeface="宋体" panose="02010600030101010101" pitchFamily="2" charset="-122"/>
              </a:rPr>
              <a:t>．量变引起事变 </a:t>
            </a:r>
            <a:endParaRPr lang="en-US" altLang="zh-CN" sz="2800" dirty="0">
              <a:ea typeface="宋体" panose="02010600030101010101" pitchFamily="2" charset="-122"/>
            </a:endParaRPr>
          </a:p>
          <a:p>
            <a:r>
              <a:rPr lang="zh-CN" altLang="en-US" sz="2800" dirty="0">
                <a:ea typeface="宋体" panose="02010600030101010101" pitchFamily="2" charset="-122"/>
              </a:rPr>
              <a:t> </a:t>
            </a:r>
            <a:r>
              <a:rPr lang="en-US" altLang="zh-CN" sz="2800" dirty="0">
                <a:ea typeface="宋体" panose="02010600030101010101" pitchFamily="2" charset="-122"/>
              </a:rPr>
              <a:t>C</a:t>
            </a:r>
            <a:r>
              <a:rPr lang="zh-CN" altLang="en-US" sz="2800" dirty="0">
                <a:ea typeface="宋体" panose="02010600030101010101" pitchFamily="2" charset="-122"/>
              </a:rPr>
              <a:t>．必然性通过偶然性开辟道路 </a:t>
            </a:r>
            <a:endParaRPr lang="en-US" altLang="zh-CN" sz="2800" dirty="0">
              <a:ea typeface="宋体" panose="02010600030101010101" pitchFamily="2" charset="-122"/>
            </a:endParaRPr>
          </a:p>
          <a:p>
            <a:r>
              <a:rPr lang="en-US" altLang="zh-CN" sz="2800" dirty="0">
                <a:ea typeface="宋体" panose="02010600030101010101" pitchFamily="2" charset="-122"/>
              </a:rPr>
              <a:t> D</a:t>
            </a:r>
            <a:r>
              <a:rPr lang="zh-CN" altLang="en-US" sz="2800" dirty="0">
                <a:ea typeface="宋体" panose="02010600030101010101" pitchFamily="2" charset="-122"/>
              </a:rPr>
              <a:t>．可能和现实是相互转化的</a:t>
            </a:r>
            <a:endParaRPr lang="zh-CN" altLang="en-US" sz="28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b="1" kern="0" dirty="0">
                <a:solidFill>
                  <a:srgbClr val="080808"/>
                </a:solidFill>
                <a:ea typeface="宋体" panose="02010600030101010101" pitchFamily="2" charset="-122"/>
              </a:rPr>
              <a:t>26.</a:t>
            </a:r>
            <a:r>
              <a:rPr lang="zh-CN" altLang="en-US" b="1" kern="0" dirty="0">
                <a:solidFill>
                  <a:srgbClr val="080808"/>
                </a:solidFill>
                <a:ea typeface="宋体" panose="02010600030101010101" pitchFamily="2" charset="-122"/>
              </a:rPr>
              <a:t>我国数学家华罗庚再一次报告中以“一支粉笔多长为好”为例来讲解他所倡导的选法，对此，他解释道：“每支粉笔都要丢掉一段一定长的粉笔头，但就这一点来说愈长愈好。但太长了，使用起来很不方便，而且容易折断。每断一次，必然多浪费一个粉笔头，反而不合适。因为就出现了粉笔多长最合适的问题</a:t>
            </a:r>
            <a:r>
              <a:rPr lang="en-US" altLang="zh-CN" b="1" kern="0" dirty="0">
                <a:solidFill>
                  <a:srgbClr val="080808"/>
                </a:solidFill>
                <a:ea typeface="宋体" panose="02010600030101010101" pitchFamily="2" charset="-122"/>
              </a:rPr>
              <a:t>——</a:t>
            </a:r>
            <a:r>
              <a:rPr lang="zh-CN" altLang="en-US" b="1" kern="0" dirty="0">
                <a:solidFill>
                  <a:srgbClr val="080808"/>
                </a:solidFill>
                <a:ea typeface="宋体" panose="02010600030101010101" pitchFamily="2" charset="-122"/>
              </a:rPr>
              <a:t>这就是一个优选问题    所谓优选问题，从辩证法的角度看，就是要   </a:t>
            </a:r>
            <a:endParaRPr lang="en-US" altLang="zh-CN" b="1"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zh-CN" altLang="en-US" kern="0" dirty="0">
                <a:solidFill>
                  <a:srgbClr val="080808"/>
                </a:solidFill>
                <a:ea typeface="宋体" panose="02010600030101010101" pitchFamily="2" charset="-122"/>
              </a:rPr>
              <a:t> </a:t>
            </a:r>
            <a:endParaRPr lang="en-US" altLang="zh-CN"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ea typeface="宋体" panose="02010600030101010101" pitchFamily="2" charset="-122"/>
              </a:rPr>
              <a:t> </a:t>
            </a:r>
            <a:r>
              <a:rPr lang="en-US" altLang="zh-CN" sz="2800" kern="0" dirty="0">
                <a:solidFill>
                  <a:srgbClr val="080808"/>
                </a:solidFill>
                <a:ea typeface="宋体" panose="02010600030101010101" pitchFamily="2" charset="-122"/>
              </a:rPr>
              <a:t>A</a:t>
            </a:r>
            <a:r>
              <a:rPr lang="zh-CN" altLang="en-US" sz="2800" kern="0" dirty="0">
                <a:solidFill>
                  <a:srgbClr val="080808"/>
                </a:solidFill>
                <a:ea typeface="宋体" panose="02010600030101010101" pitchFamily="2" charset="-122"/>
              </a:rPr>
              <a:t>注重量的积累         </a:t>
            </a:r>
            <a:r>
              <a:rPr lang="en-US" altLang="zh-CN" sz="2800" kern="0" dirty="0">
                <a:solidFill>
                  <a:srgbClr val="080808"/>
                </a:solidFill>
                <a:ea typeface="宋体" panose="02010600030101010101" pitchFamily="2" charset="-122"/>
              </a:rPr>
              <a:t>B</a:t>
            </a:r>
            <a:r>
              <a:rPr lang="zh-CN" altLang="en-US" sz="2800" kern="0" dirty="0">
                <a:solidFill>
                  <a:srgbClr val="080808"/>
                </a:solidFill>
                <a:ea typeface="宋体" panose="02010600030101010101" pitchFamily="2" charset="-122"/>
              </a:rPr>
              <a:t>保持事物质的稳定性    </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 </a:t>
            </a:r>
            <a:r>
              <a:rPr lang="en-US" altLang="zh-CN" sz="2800" b="1" kern="0" dirty="0">
                <a:solidFill>
                  <a:srgbClr val="080808"/>
                </a:solidFill>
                <a:ea typeface="宋体" panose="02010600030101010101" pitchFamily="2" charset="-122"/>
              </a:rPr>
              <a:t>C</a:t>
            </a:r>
            <a:r>
              <a:rPr lang="zh-CN" altLang="en-US" sz="2800" kern="0" dirty="0">
                <a:solidFill>
                  <a:srgbClr val="080808"/>
                </a:solidFill>
                <a:ea typeface="宋体" panose="02010600030101010101" pitchFamily="2" charset="-122"/>
              </a:rPr>
              <a:t>坚持适度原则        </a:t>
            </a:r>
            <a:r>
              <a:rPr lang="en-US" altLang="zh-CN" sz="2800" kern="0" dirty="0">
                <a:solidFill>
                  <a:srgbClr val="080808"/>
                </a:solidFill>
                <a:ea typeface="宋体" panose="02010600030101010101" pitchFamily="2" charset="-122"/>
              </a:rPr>
              <a:t>D</a:t>
            </a:r>
            <a:r>
              <a:rPr lang="zh-CN" altLang="en-US" sz="2800" kern="0" dirty="0">
                <a:solidFill>
                  <a:srgbClr val="080808"/>
                </a:solidFill>
                <a:ea typeface="宋体" panose="02010600030101010101" pitchFamily="2" charset="-122"/>
              </a:rPr>
              <a:t>全面考率事物属性的多样性     </a:t>
            </a:r>
          </a:p>
          <a:p>
            <a:pPr marL="342900" indent="-342900">
              <a:lnSpc>
                <a:spcPct val="100000"/>
              </a:lnSpc>
              <a:spcBef>
                <a:spcPct val="20000"/>
              </a:spcBef>
              <a:buClr>
                <a:srgbClr val="5BBE4E"/>
              </a:buClr>
              <a:buFont typeface="Wingdings" panose="05000000000000000000" pitchFamily="2" charset="2"/>
              <a:buChar char="v"/>
            </a:pPr>
            <a:r>
              <a:rPr lang="zh-CN" altLang="en-US" sz="2800" kern="0" dirty="0">
                <a:solidFill>
                  <a:srgbClr val="080808"/>
                </a:solidFill>
                <a:ea typeface="宋体" panose="02010600030101010101" pitchFamily="2" charset="-122"/>
              </a:rPr>
              <a:t> </a:t>
            </a:r>
          </a:p>
          <a:p>
            <a:endParaRPr lang="zh-CN" alt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71600" y="1123950"/>
            <a:ext cx="10148887" cy="5019675"/>
          </a:xfrm>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sz="2800" dirty="0"/>
              <a:t>27.</a:t>
            </a:r>
            <a:r>
              <a:rPr lang="zh-CN" altLang="en-US" sz="2800" b="1" kern="0" dirty="0">
                <a:solidFill>
                  <a:srgbClr val="080808"/>
                </a:solidFill>
                <a:ea typeface="宋体" panose="02010600030101010101" pitchFamily="2" charset="-122"/>
              </a:rPr>
              <a:t> “挟泰山以超北海，语人曰吾不能，是诚不能也。为长者折枝，语人曰吾不能，是不为也，非不能也。”</a:t>
            </a:r>
            <a:r>
              <a:rPr lang="en-US" altLang="zh-CN" sz="2800" b="1" kern="0" dirty="0">
                <a:solidFill>
                  <a:srgbClr val="080808"/>
                </a:solidFill>
                <a:ea typeface="宋体" panose="02010600030101010101" pitchFamily="2" charset="-122"/>
              </a:rPr>
              <a:t>《</a:t>
            </a:r>
            <a:r>
              <a:rPr lang="zh-CN" altLang="en-US" sz="2800" b="1" kern="0" dirty="0">
                <a:solidFill>
                  <a:srgbClr val="080808"/>
                </a:solidFill>
                <a:ea typeface="宋体" panose="02010600030101010101" pitchFamily="2" charset="-122"/>
              </a:rPr>
              <a:t>孟子</a:t>
            </a:r>
            <a:r>
              <a:rPr lang="en-US" altLang="zh-CN" sz="2800" b="1" kern="0" dirty="0">
                <a:solidFill>
                  <a:srgbClr val="080808"/>
                </a:solidFill>
                <a:ea typeface="宋体" panose="02010600030101010101" pitchFamily="2" charset="-122"/>
              </a:rPr>
              <a:t>》</a:t>
            </a:r>
            <a:r>
              <a:rPr lang="zh-CN" altLang="en-US" sz="2800" b="1" kern="0" dirty="0">
                <a:solidFill>
                  <a:srgbClr val="080808"/>
                </a:solidFill>
                <a:ea typeface="宋体" panose="02010600030101010101" pitchFamily="2" charset="-122"/>
              </a:rPr>
              <a:t>中的这段话启示我们，做事情要区分可能性和不可能性，二者的区别在于</a:t>
            </a:r>
            <a:endParaRPr lang="en-US" altLang="zh-CN" sz="2800" b="1"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A.</a:t>
            </a:r>
            <a:r>
              <a:rPr lang="zh-CN" altLang="en-US" sz="2800" kern="0" dirty="0">
                <a:solidFill>
                  <a:srgbClr val="080808"/>
                </a:solidFill>
                <a:ea typeface="宋体" panose="02010600030101010101" pitchFamily="2" charset="-122"/>
              </a:rPr>
              <a:t>人的主观努力程度     </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B.</a:t>
            </a:r>
            <a:r>
              <a:rPr lang="zh-CN" altLang="en-US" sz="2800" kern="0" dirty="0">
                <a:solidFill>
                  <a:srgbClr val="080808"/>
                </a:solidFill>
                <a:ea typeface="宋体" panose="02010600030101010101" pitchFamily="2" charset="-122"/>
              </a:rPr>
              <a:t>对人是否有利</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rPr>
              <a:t>C.</a:t>
            </a:r>
            <a:r>
              <a:rPr lang="zh-CN" altLang="en-US" sz="2800" kern="0" dirty="0">
                <a:solidFill>
                  <a:srgbClr val="080808"/>
                </a:solidFill>
                <a:ea typeface="宋体" panose="02010600030101010101" pitchFamily="2" charset="-122"/>
              </a:rPr>
              <a:t>现实中有无根据和条件</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D.</a:t>
            </a:r>
            <a:r>
              <a:rPr lang="zh-CN" altLang="en-US" sz="2800" kern="0" dirty="0">
                <a:solidFill>
                  <a:srgbClr val="080808"/>
                </a:solidFill>
                <a:ea typeface="宋体" panose="02010600030101010101" pitchFamily="2" charset="-122"/>
              </a:rPr>
              <a:t>现实中根据和条件是否充分</a:t>
            </a:r>
          </a:p>
          <a:p>
            <a:endParaRPr lang="zh-CN" altLang="en-US"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7313" name="标题 1"/>
          <p:cNvSpPr>
            <a:spLocks noGrp="1"/>
          </p:cNvSpPr>
          <p:nvPr>
            <p:ph type="title"/>
          </p:nvPr>
        </p:nvSpPr>
        <p:spPr/>
        <p:txBody>
          <a:bodyPr/>
          <a:lstStyle/>
          <a:p>
            <a:pPr eaLnBrk="1" hangingPunct="1"/>
            <a:r>
              <a:rPr lang="zh-CN" altLang="en-US" dirty="0">
                <a:solidFill>
                  <a:srgbClr val="FF0000"/>
                </a:solidFill>
              </a:rPr>
              <a:t>                             多项选择</a:t>
            </a:r>
          </a:p>
        </p:txBody>
      </p:sp>
      <p:sp>
        <p:nvSpPr>
          <p:cNvPr id="397314" name="内容占位符 2"/>
          <p:cNvSpPr>
            <a:spLocks noGrp="1"/>
          </p:cNvSpPr>
          <p:nvPr>
            <p:ph idx="1"/>
          </p:nvPr>
        </p:nvSpPr>
        <p:spPr>
          <a:xfrm>
            <a:off x="2092961" y="1123950"/>
            <a:ext cx="7660640" cy="5019675"/>
          </a:xfrm>
        </p:spPr>
        <p:txBody>
          <a:bodyPr>
            <a:normAutofit lnSpcReduction="10000"/>
          </a:bodyPr>
          <a:lstStyle/>
          <a:p>
            <a:pPr eaLnBrk="1" hangingPunct="1"/>
            <a:r>
              <a:rPr lang="en-US" altLang="zh-CN" sz="2800" b="1" dirty="0"/>
              <a:t>1. </a:t>
            </a:r>
            <a:r>
              <a:rPr lang="zh-CN" altLang="en-US" sz="2800" b="1" dirty="0"/>
              <a:t>下列哪些现象属于因果关系</a:t>
            </a: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月晕而风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闪电雷鸣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读书破万卷</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下笔如有神</a:t>
            </a:r>
          </a:p>
          <a:p>
            <a:pPr eaLnBrk="1" hangingPunct="1"/>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白天和黑夜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水涨船高</a:t>
            </a:r>
          </a:p>
          <a:p>
            <a:pPr eaLnBrk="1" hangingPunct="1"/>
            <a:r>
              <a:rPr lang="en-US" altLang="zh-CN" sz="2800" b="1" dirty="0"/>
              <a:t>2. </a:t>
            </a:r>
            <a:r>
              <a:rPr lang="zh-CN" altLang="en-US" sz="2800" b="1" dirty="0"/>
              <a:t>唯物辩证法总特征是</a:t>
            </a:r>
          </a:p>
          <a:p>
            <a:pPr eaLnBrk="1" hangingPunct="1"/>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联系观点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发展观点    </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全面观点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整体观点     </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矛盾观点</a:t>
            </a:r>
          </a:p>
          <a:p>
            <a:pPr eaLnBrk="1" hangingPunct="1"/>
            <a:endParaRPr lang="zh-CN" altLang="en-US" sz="2800" dirty="0">
              <a:latin typeface="楷体" panose="02010609060101010101" pitchFamily="49" charset="-122"/>
              <a:ea typeface="楷体" panose="02010609060101010101" pitchFamily="49" charset="-122"/>
            </a:endParaRPr>
          </a:p>
          <a:p>
            <a:pPr eaLnBrk="1" hangingPunct="1"/>
            <a:endParaRPr lang="zh-CN" altLang="en-US" dirty="0"/>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indefinite" fill="hold">
                                          <p:stCondLst>
                                            <p:cond delay="0"/>
                                          </p:stCondLst>
                                        </p:cTn>
                                        <p:tgtEl>
                                          <p:spTgt spid="397313"/>
                                        </p:tgtEl>
                                        <p:attrNameLst>
                                          <p:attrName>style.visibility</p:attrName>
                                        </p:attrNameLst>
                                      </p:cBhvr>
                                      <p:to>
                                        <p:strVal val="visible"/>
                                      </p:to>
                                    </p:set>
                                    <p:anim calcmode="lin" valueType="num">
                                      <p:cBhvr additive="base">
                                        <p:cTn id="7" dur="799" fill="hold">
                                          <p:stCondLst>
                                            <p:cond delay="0"/>
                                          </p:stCondLst>
                                        </p:cTn>
                                        <p:tgtEl>
                                          <p:spTgt spid="397313"/>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3973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97314">
                                            <p:txEl>
                                              <p:pRg st="0" end="0"/>
                                            </p:txEl>
                                          </p:spTgt>
                                        </p:tgtEl>
                                        <p:attrNameLst>
                                          <p:attrName>style.visibility</p:attrName>
                                        </p:attrNameLst>
                                      </p:cBhvr>
                                      <p:to>
                                        <p:strVal val="visible"/>
                                      </p:to>
                                    </p:set>
                                    <p:anim calcmode="lin" valueType="num">
                                      <p:cBhvr>
                                        <p:cTn id="13" dur="1000" fill="hold"/>
                                        <p:tgtEl>
                                          <p:spTgt spid="397314">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97314">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97314">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97314">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97314">
                                            <p:txEl>
                                              <p:pRg st="1" end="1"/>
                                            </p:txEl>
                                          </p:spTgt>
                                        </p:tgtEl>
                                        <p:attrNameLst>
                                          <p:attrName>style.visibility</p:attrName>
                                        </p:attrNameLst>
                                      </p:cBhvr>
                                      <p:to>
                                        <p:strVal val="visible"/>
                                      </p:to>
                                    </p:set>
                                    <p:anim calcmode="lin" valueType="num">
                                      <p:cBhvr>
                                        <p:cTn id="19" dur="1000" fill="hold"/>
                                        <p:tgtEl>
                                          <p:spTgt spid="397314">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397314">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397314">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397314">
                                            <p:txEl>
                                              <p:pRg st="1" end="1"/>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97314">
                                            <p:txEl>
                                              <p:pRg st="2" end="2"/>
                                            </p:txEl>
                                          </p:spTgt>
                                        </p:tgtEl>
                                        <p:attrNameLst>
                                          <p:attrName>style.visibility</p:attrName>
                                        </p:attrNameLst>
                                      </p:cBhvr>
                                      <p:to>
                                        <p:strVal val="visible"/>
                                      </p:to>
                                    </p:set>
                                    <p:anim calcmode="lin" valueType="num">
                                      <p:cBhvr>
                                        <p:cTn id="25" dur="1000" fill="hold"/>
                                        <p:tgtEl>
                                          <p:spTgt spid="397314">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397314">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397314">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397314">
                                            <p:txEl>
                                              <p:pRg st="2" end="2"/>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97314">
                                            <p:txEl>
                                              <p:pRg st="3" end="3"/>
                                            </p:txEl>
                                          </p:spTgt>
                                        </p:tgtEl>
                                        <p:attrNameLst>
                                          <p:attrName>style.visibility</p:attrName>
                                        </p:attrNameLst>
                                      </p:cBhvr>
                                      <p:to>
                                        <p:strVal val="visible"/>
                                      </p:to>
                                    </p:set>
                                    <p:anim calcmode="lin" valueType="num">
                                      <p:cBhvr>
                                        <p:cTn id="31" dur="1000" fill="hold"/>
                                        <p:tgtEl>
                                          <p:spTgt spid="39731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9731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97314">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97314">
                                            <p:txEl>
                                              <p:pRg st="3" end="3"/>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97314">
                                            <p:txEl>
                                              <p:pRg st="4" end="4"/>
                                            </p:txEl>
                                          </p:spTgt>
                                        </p:tgtEl>
                                        <p:attrNameLst>
                                          <p:attrName>style.visibility</p:attrName>
                                        </p:attrNameLst>
                                      </p:cBhvr>
                                      <p:to>
                                        <p:strVal val="visible"/>
                                      </p:to>
                                    </p:set>
                                    <p:anim calcmode="lin" valueType="num">
                                      <p:cBhvr>
                                        <p:cTn id="37" dur="1000" fill="hold"/>
                                        <p:tgtEl>
                                          <p:spTgt spid="397314">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97314">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97314">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97314">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97314">
                                            <p:txEl>
                                              <p:pRg st="5" end="5"/>
                                            </p:txEl>
                                          </p:spTgt>
                                        </p:tgtEl>
                                        <p:attrNameLst>
                                          <p:attrName>style.visibility</p:attrName>
                                        </p:attrNameLst>
                                      </p:cBhvr>
                                      <p:to>
                                        <p:strVal val="visible"/>
                                      </p:to>
                                    </p:set>
                                    <p:anim calcmode="lin" valueType="num">
                                      <p:cBhvr>
                                        <p:cTn id="43" dur="1000" fill="hold"/>
                                        <p:tgtEl>
                                          <p:spTgt spid="397314">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397314">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397314">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397314">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97314">
                                            <p:txEl>
                                              <p:pRg st="6" end="6"/>
                                            </p:txEl>
                                          </p:spTgt>
                                        </p:tgtEl>
                                        <p:attrNameLst>
                                          <p:attrName>style.visibility</p:attrName>
                                        </p:attrNameLst>
                                      </p:cBhvr>
                                      <p:to>
                                        <p:strVal val="visible"/>
                                      </p:to>
                                    </p:set>
                                    <p:anim calcmode="lin" valueType="num">
                                      <p:cBhvr>
                                        <p:cTn id="49" dur="1000" fill="hold"/>
                                        <p:tgtEl>
                                          <p:spTgt spid="397314">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397314">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397314">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397314">
                                            <p:txEl>
                                              <p:pRg st="6" end="6"/>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97314">
                                            <p:txEl>
                                              <p:pRg st="7" end="7"/>
                                            </p:txEl>
                                          </p:spTgt>
                                        </p:tgtEl>
                                        <p:attrNameLst>
                                          <p:attrName>style.visibility</p:attrName>
                                        </p:attrNameLst>
                                      </p:cBhvr>
                                      <p:to>
                                        <p:strVal val="visible"/>
                                      </p:to>
                                    </p:set>
                                    <p:anim calcmode="lin" valueType="num">
                                      <p:cBhvr>
                                        <p:cTn id="55" dur="1000" fill="hold"/>
                                        <p:tgtEl>
                                          <p:spTgt spid="397314">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397314">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397314">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397314">
                                            <p:txEl>
                                              <p:pRg st="7" end="7"/>
                                            </p:txEl>
                                          </p:spTgt>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97314">
                                            <p:txEl>
                                              <p:pRg st="8" end="8"/>
                                            </p:txEl>
                                          </p:spTgt>
                                        </p:tgtEl>
                                        <p:attrNameLst>
                                          <p:attrName>style.visibility</p:attrName>
                                        </p:attrNameLst>
                                      </p:cBhvr>
                                      <p:to>
                                        <p:strVal val="visible"/>
                                      </p:to>
                                    </p:set>
                                    <p:anim calcmode="lin" valueType="num">
                                      <p:cBhvr>
                                        <p:cTn id="61" dur="1000" fill="hold"/>
                                        <p:tgtEl>
                                          <p:spTgt spid="397314">
                                            <p:txEl>
                                              <p:pRg st="8" end="8"/>
                                            </p:txEl>
                                          </p:spTgt>
                                        </p:tgtEl>
                                        <p:attrNameLst>
                                          <p:attrName>ppt_w</p:attrName>
                                        </p:attrNameLst>
                                      </p:cBhvr>
                                      <p:tavLst>
                                        <p:tav tm="0">
                                          <p:val>
                                            <p:fltVal val="0"/>
                                          </p:val>
                                        </p:tav>
                                        <p:tav tm="100000">
                                          <p:val>
                                            <p:strVal val="#ppt_w"/>
                                          </p:val>
                                        </p:tav>
                                      </p:tavLst>
                                    </p:anim>
                                    <p:anim calcmode="lin" valueType="num">
                                      <p:cBhvr>
                                        <p:cTn id="62" dur="1000" fill="hold"/>
                                        <p:tgtEl>
                                          <p:spTgt spid="397314">
                                            <p:txEl>
                                              <p:pRg st="8" end="8"/>
                                            </p:txEl>
                                          </p:spTgt>
                                        </p:tgtEl>
                                        <p:attrNameLst>
                                          <p:attrName>ppt_h</p:attrName>
                                        </p:attrNameLst>
                                      </p:cBhvr>
                                      <p:tavLst>
                                        <p:tav tm="0">
                                          <p:val>
                                            <p:fltVal val="0"/>
                                          </p:val>
                                        </p:tav>
                                        <p:tav tm="100000">
                                          <p:val>
                                            <p:strVal val="#ppt_h"/>
                                          </p:val>
                                        </p:tav>
                                      </p:tavLst>
                                    </p:anim>
                                    <p:anim calcmode="lin" valueType="num">
                                      <p:cBhvr>
                                        <p:cTn id="63" dur="1000" fill="hold"/>
                                        <p:tgtEl>
                                          <p:spTgt spid="397314">
                                            <p:txEl>
                                              <p:pRg st="8" end="8"/>
                                            </p:txEl>
                                          </p:spTgt>
                                        </p:tgtEl>
                                        <p:attrNameLst>
                                          <p:attrName>style.rotation</p:attrName>
                                        </p:attrNameLst>
                                      </p:cBhvr>
                                      <p:tavLst>
                                        <p:tav tm="0">
                                          <p:val>
                                            <p:fltVal val="90"/>
                                          </p:val>
                                        </p:tav>
                                        <p:tav tm="100000">
                                          <p:val>
                                            <p:fltVal val="0"/>
                                          </p:val>
                                        </p:tav>
                                      </p:tavLst>
                                    </p:anim>
                                    <p:animEffect transition="in" filter="fade">
                                      <p:cBhvr>
                                        <p:cTn id="64" dur="1000"/>
                                        <p:tgtEl>
                                          <p:spTgt spid="397314">
                                            <p:txEl>
                                              <p:pRg st="8" end="8"/>
                                            </p:tx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97314">
                                            <p:txEl>
                                              <p:pRg st="9" end="9"/>
                                            </p:txEl>
                                          </p:spTgt>
                                        </p:tgtEl>
                                        <p:attrNameLst>
                                          <p:attrName>style.visibility</p:attrName>
                                        </p:attrNameLst>
                                      </p:cBhvr>
                                      <p:to>
                                        <p:strVal val="visible"/>
                                      </p:to>
                                    </p:set>
                                    <p:anim calcmode="lin" valueType="num">
                                      <p:cBhvr>
                                        <p:cTn id="67" dur="1000" fill="hold"/>
                                        <p:tgtEl>
                                          <p:spTgt spid="397314">
                                            <p:txEl>
                                              <p:pRg st="9" end="9"/>
                                            </p:txEl>
                                          </p:spTgt>
                                        </p:tgtEl>
                                        <p:attrNameLst>
                                          <p:attrName>ppt_w</p:attrName>
                                        </p:attrNameLst>
                                      </p:cBhvr>
                                      <p:tavLst>
                                        <p:tav tm="0">
                                          <p:val>
                                            <p:fltVal val="0"/>
                                          </p:val>
                                        </p:tav>
                                        <p:tav tm="100000">
                                          <p:val>
                                            <p:strVal val="#ppt_w"/>
                                          </p:val>
                                        </p:tav>
                                      </p:tavLst>
                                    </p:anim>
                                    <p:anim calcmode="lin" valueType="num">
                                      <p:cBhvr>
                                        <p:cTn id="68" dur="1000" fill="hold"/>
                                        <p:tgtEl>
                                          <p:spTgt spid="397314">
                                            <p:txEl>
                                              <p:pRg st="9" end="9"/>
                                            </p:txEl>
                                          </p:spTgt>
                                        </p:tgtEl>
                                        <p:attrNameLst>
                                          <p:attrName>ppt_h</p:attrName>
                                        </p:attrNameLst>
                                      </p:cBhvr>
                                      <p:tavLst>
                                        <p:tav tm="0">
                                          <p:val>
                                            <p:fltVal val="0"/>
                                          </p:val>
                                        </p:tav>
                                        <p:tav tm="100000">
                                          <p:val>
                                            <p:strVal val="#ppt_h"/>
                                          </p:val>
                                        </p:tav>
                                      </p:tavLst>
                                    </p:anim>
                                    <p:anim calcmode="lin" valueType="num">
                                      <p:cBhvr>
                                        <p:cTn id="69" dur="1000" fill="hold"/>
                                        <p:tgtEl>
                                          <p:spTgt spid="397314">
                                            <p:txEl>
                                              <p:pRg st="9" end="9"/>
                                            </p:txEl>
                                          </p:spTgt>
                                        </p:tgtEl>
                                        <p:attrNameLst>
                                          <p:attrName>style.rotation</p:attrName>
                                        </p:attrNameLst>
                                      </p:cBhvr>
                                      <p:tavLst>
                                        <p:tav tm="0">
                                          <p:val>
                                            <p:fltVal val="90"/>
                                          </p:val>
                                        </p:tav>
                                        <p:tav tm="100000">
                                          <p:val>
                                            <p:fltVal val="0"/>
                                          </p:val>
                                        </p:tav>
                                      </p:tavLst>
                                    </p:anim>
                                    <p:animEffect transition="in" filter="fade">
                                      <p:cBhvr>
                                        <p:cTn id="70" dur="1000"/>
                                        <p:tgtEl>
                                          <p:spTgt spid="3973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3" grpId="0"/>
      <p:bldP spid="397314" grpId="0" build="p"/>
    </p:bldLst>
  </p:timing>
</p:sld>
</file>

<file path=ppt/slides/slide3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7" name="Rectangle 4"/>
          <p:cNvSpPr>
            <a:spLocks noGrp="1"/>
          </p:cNvSpPr>
          <p:nvPr>
            <p:ph type="title"/>
          </p:nvPr>
        </p:nvSpPr>
        <p:spPr/>
        <p:txBody>
          <a:bodyPr/>
          <a:lstStyle/>
          <a:p>
            <a:endParaRPr lang="zh-CN" altLang="en-US">
              <a:solidFill>
                <a:schemeClr val="tx1"/>
              </a:solidFill>
            </a:endParaRPr>
          </a:p>
        </p:txBody>
      </p:sp>
      <p:sp>
        <p:nvSpPr>
          <p:cNvPr id="398338" name="内容占位符 2"/>
          <p:cNvSpPr>
            <a:spLocks noGrp="1"/>
          </p:cNvSpPr>
          <p:nvPr>
            <p:ph idx="1"/>
          </p:nvPr>
        </p:nvSpPr>
        <p:spPr>
          <a:xfrm>
            <a:off x="1869440" y="1123950"/>
            <a:ext cx="9651047" cy="5019675"/>
          </a:xfrm>
        </p:spPr>
        <p:txBody>
          <a:bodyPr/>
          <a:lstStyle/>
          <a:p>
            <a:pPr eaLnBrk="1" hangingPunct="1"/>
            <a:r>
              <a:rPr lang="en-US" altLang="zh-CN" sz="2800" b="1" dirty="0"/>
              <a:t>3.</a:t>
            </a:r>
            <a:r>
              <a:rPr lang="zh-CN" altLang="en-US" sz="2800" b="1" dirty="0"/>
              <a:t>下列哪些现象属于必然现象</a:t>
            </a:r>
          </a:p>
          <a:p>
            <a:pPr eaLnBrk="1" hangingPunct="1"/>
            <a:r>
              <a:rPr lang="en-US" altLang="zh-CN" sz="2800" dirty="0"/>
              <a:t>  A.</a:t>
            </a:r>
            <a:r>
              <a:rPr lang="zh-CN" altLang="en-US" sz="2800" dirty="0"/>
              <a:t>种瓜得瓜</a:t>
            </a:r>
            <a:r>
              <a:rPr lang="en-US" altLang="zh-CN" sz="2800" dirty="0"/>
              <a:t>,</a:t>
            </a:r>
            <a:r>
              <a:rPr lang="zh-CN" altLang="en-US" sz="2800" dirty="0"/>
              <a:t>种豆得豆     </a:t>
            </a:r>
            <a:endParaRPr lang="en-US" altLang="zh-CN" sz="2800" dirty="0"/>
          </a:p>
          <a:p>
            <a:pPr eaLnBrk="1" hangingPunct="1"/>
            <a:r>
              <a:rPr lang="zh-CN" altLang="en-US" sz="2800" dirty="0"/>
              <a:t> </a:t>
            </a:r>
            <a:r>
              <a:rPr lang="en-US" altLang="zh-CN" sz="2800" dirty="0"/>
              <a:t>B.</a:t>
            </a:r>
            <a:r>
              <a:rPr lang="zh-CN" altLang="en-US" sz="2800" dirty="0"/>
              <a:t>没有耕耘</a:t>
            </a:r>
            <a:r>
              <a:rPr lang="en-US" altLang="zh-CN" sz="2800" dirty="0"/>
              <a:t>,</a:t>
            </a:r>
            <a:r>
              <a:rPr lang="zh-CN" altLang="en-US" sz="2800" dirty="0"/>
              <a:t>哪来收获</a:t>
            </a:r>
            <a:endParaRPr lang="en-US" altLang="zh-CN" sz="2800" dirty="0"/>
          </a:p>
          <a:p>
            <a:pPr eaLnBrk="1" hangingPunct="1"/>
            <a:r>
              <a:rPr lang="zh-CN" altLang="en-US" sz="2800" dirty="0"/>
              <a:t> </a:t>
            </a:r>
            <a:r>
              <a:rPr lang="en-US" altLang="zh-CN" sz="2800" dirty="0"/>
              <a:t>C.</a:t>
            </a:r>
            <a:r>
              <a:rPr lang="zh-CN" altLang="en-US" sz="2800" dirty="0"/>
              <a:t>要自由就遵守纪律      </a:t>
            </a:r>
          </a:p>
          <a:p>
            <a:pPr eaLnBrk="1" hangingPunct="1"/>
            <a:r>
              <a:rPr lang="en-US" altLang="zh-CN" sz="2800" dirty="0"/>
              <a:t> D.</a:t>
            </a:r>
            <a:r>
              <a:rPr lang="zh-CN" altLang="en-US" sz="2800" dirty="0"/>
              <a:t>哪里有压迫，那里就有反抗    </a:t>
            </a:r>
            <a:endParaRPr lang="en-US" altLang="zh-CN" sz="2800" dirty="0"/>
          </a:p>
          <a:p>
            <a:pPr eaLnBrk="1" hangingPunct="1"/>
            <a:r>
              <a:rPr lang="zh-CN" altLang="en-US" sz="2800" dirty="0"/>
              <a:t> </a:t>
            </a:r>
            <a:r>
              <a:rPr lang="en-US" altLang="zh-CN" sz="2800" dirty="0"/>
              <a:t>E.</a:t>
            </a:r>
            <a:r>
              <a:rPr lang="zh-CN" altLang="en-US" sz="2800" dirty="0"/>
              <a:t>既有闪电</a:t>
            </a:r>
            <a:r>
              <a:rPr lang="en-US" altLang="zh-CN" sz="2800" dirty="0"/>
              <a:t>,</a:t>
            </a:r>
            <a:r>
              <a:rPr lang="zh-CN" altLang="en-US" sz="2800" dirty="0"/>
              <a:t>就有雷鸣</a:t>
            </a:r>
          </a:p>
          <a:p>
            <a:pPr eaLnBrk="1" hangingPunct="1"/>
            <a:endParaRPr lang="zh-CN" altLang="en-US"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398337"/>
                                        </p:tgtEl>
                                        <p:attrNameLst>
                                          <p:attrName>style.visibility</p:attrName>
                                        </p:attrNameLst>
                                      </p:cBhvr>
                                      <p:to>
                                        <p:strVal val="visible"/>
                                      </p:to>
                                    </p:set>
                                    <p:animEffect transition="in" filter="fade">
                                      <p:cBhvr>
                                        <p:cTn id="7" dur="1000"/>
                                        <p:tgtEl>
                                          <p:spTgt spid="398337"/>
                                        </p:tgtEl>
                                      </p:cBhvr>
                                    </p:animEffect>
                                    <p:anim calcmode="lin" valueType="num">
                                      <p:cBhvr>
                                        <p:cTn id="8" dur="1000" fill="hold"/>
                                        <p:tgtEl>
                                          <p:spTgt spid="398337"/>
                                        </p:tgtEl>
                                        <p:attrNameLst>
                                          <p:attrName>ppt_x</p:attrName>
                                        </p:attrNameLst>
                                      </p:cBhvr>
                                      <p:tavLst>
                                        <p:tav tm="0">
                                          <p:val>
                                            <p:strVal val="#ppt_x"/>
                                          </p:val>
                                        </p:tav>
                                        <p:tav tm="100000">
                                          <p:val>
                                            <p:strVal val="#ppt_x"/>
                                          </p:val>
                                        </p:tav>
                                      </p:tavLst>
                                    </p:anim>
                                    <p:anim calcmode="lin" valueType="num">
                                      <p:cBhvr>
                                        <p:cTn id="9" dur="897" decel="100000" fill="hold"/>
                                        <p:tgtEl>
                                          <p:spTgt spid="398337"/>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39833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indefinite" fill="hold">
                                          <p:stCondLst>
                                            <p:cond delay="0"/>
                                          </p:stCondLst>
                                        </p:cTn>
                                        <p:tgtEl>
                                          <p:spTgt spid="398338">
                                            <p:txEl>
                                              <p:pRg st="0" end="0"/>
                                            </p:txEl>
                                          </p:spTgt>
                                        </p:tgtEl>
                                        <p:attrNameLst>
                                          <p:attrName>style.visibility</p:attrName>
                                        </p:attrNameLst>
                                      </p:cBhvr>
                                      <p:to>
                                        <p:strVal val="visible"/>
                                      </p:to>
                                    </p:set>
                                    <p:animEffect transition="in" filter="fade">
                                      <p:cBhvr>
                                        <p:cTn id="15" dur="1000"/>
                                        <p:tgtEl>
                                          <p:spTgt spid="398338">
                                            <p:txEl>
                                              <p:pRg st="0" end="0"/>
                                            </p:txEl>
                                          </p:spTgt>
                                        </p:tgtEl>
                                      </p:cBhvr>
                                    </p:animEffect>
                                    <p:anim calcmode="lin" valueType="num">
                                      <p:cBhvr>
                                        <p:cTn id="16" dur="1000" fill="hold"/>
                                        <p:tgtEl>
                                          <p:spTgt spid="398338">
                                            <p:txEl>
                                              <p:pRg st="0" end="0"/>
                                            </p:txEl>
                                          </p:spTgt>
                                        </p:tgtEl>
                                        <p:attrNameLst>
                                          <p:attrName>ppt_x</p:attrName>
                                        </p:attrNameLst>
                                      </p:cBhvr>
                                      <p:tavLst>
                                        <p:tav tm="0">
                                          <p:val>
                                            <p:strVal val="#ppt_x"/>
                                          </p:val>
                                        </p:tav>
                                        <p:tav tm="100000">
                                          <p:val>
                                            <p:strVal val="#ppt_x"/>
                                          </p:val>
                                        </p:tav>
                                      </p:tavLst>
                                    </p:anim>
                                    <p:anim calcmode="lin" valueType="num">
                                      <p:cBhvr>
                                        <p:cTn id="17" dur="897" decel="100000" fill="hold"/>
                                        <p:tgtEl>
                                          <p:spTgt spid="398338">
                                            <p:txEl>
                                              <p:pRg st="0" end="0"/>
                                            </p:txEl>
                                          </p:spTgt>
                                        </p:tgtEl>
                                        <p:attrNameLst>
                                          <p:attrName>ppt_y</p:attrName>
                                        </p:attrNameLst>
                                      </p:cBhvr>
                                      <p:tavLst>
                                        <p:tav tm="0">
                                          <p:val>
                                            <p:strVal val="#ppt_y+1"/>
                                          </p:val>
                                        </p:tav>
                                        <p:tav tm="100000">
                                          <p:val>
                                            <p:strVal val="#ppt_y-.03"/>
                                          </p:val>
                                        </p:tav>
                                      </p:tavLst>
                                    </p:anim>
                                    <p:anim calcmode="lin" valueType="num">
                                      <p:cBhvr>
                                        <p:cTn id="18" dur="97" accel="100000" fill="hold">
                                          <p:stCondLst>
                                            <p:cond delay="897"/>
                                          </p:stCondLst>
                                        </p:cTn>
                                        <p:tgtEl>
                                          <p:spTgt spid="398338">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indefinite" fill="hold">
                                          <p:stCondLst>
                                            <p:cond delay="0"/>
                                          </p:stCondLst>
                                        </p:cTn>
                                        <p:tgtEl>
                                          <p:spTgt spid="398338">
                                            <p:txEl>
                                              <p:pRg st="1" end="1"/>
                                            </p:txEl>
                                          </p:spTgt>
                                        </p:tgtEl>
                                        <p:attrNameLst>
                                          <p:attrName>style.visibility</p:attrName>
                                        </p:attrNameLst>
                                      </p:cBhvr>
                                      <p:to>
                                        <p:strVal val="visible"/>
                                      </p:to>
                                    </p:set>
                                    <p:animEffect transition="in" filter="fade">
                                      <p:cBhvr>
                                        <p:cTn id="23" dur="1000"/>
                                        <p:tgtEl>
                                          <p:spTgt spid="398338">
                                            <p:txEl>
                                              <p:pRg st="1" end="1"/>
                                            </p:txEl>
                                          </p:spTgt>
                                        </p:tgtEl>
                                      </p:cBhvr>
                                    </p:animEffect>
                                    <p:anim calcmode="lin" valueType="num">
                                      <p:cBhvr>
                                        <p:cTn id="24" dur="1000" fill="hold"/>
                                        <p:tgtEl>
                                          <p:spTgt spid="398338">
                                            <p:txEl>
                                              <p:pRg st="1" end="1"/>
                                            </p:txEl>
                                          </p:spTgt>
                                        </p:tgtEl>
                                        <p:attrNameLst>
                                          <p:attrName>ppt_x</p:attrName>
                                        </p:attrNameLst>
                                      </p:cBhvr>
                                      <p:tavLst>
                                        <p:tav tm="0">
                                          <p:val>
                                            <p:strVal val="#ppt_x"/>
                                          </p:val>
                                        </p:tav>
                                        <p:tav tm="100000">
                                          <p:val>
                                            <p:strVal val="#ppt_x"/>
                                          </p:val>
                                        </p:tav>
                                      </p:tavLst>
                                    </p:anim>
                                    <p:anim calcmode="lin" valueType="num">
                                      <p:cBhvr>
                                        <p:cTn id="25" dur="897" decel="100000" fill="hold"/>
                                        <p:tgtEl>
                                          <p:spTgt spid="398338">
                                            <p:txEl>
                                              <p:pRg st="1" end="1"/>
                                            </p:txEl>
                                          </p:spTgt>
                                        </p:tgtEl>
                                        <p:attrNameLst>
                                          <p:attrName>ppt_y</p:attrName>
                                        </p:attrNameLst>
                                      </p:cBhvr>
                                      <p:tavLst>
                                        <p:tav tm="0">
                                          <p:val>
                                            <p:strVal val="#ppt_y+1"/>
                                          </p:val>
                                        </p:tav>
                                        <p:tav tm="100000">
                                          <p:val>
                                            <p:strVal val="#ppt_y-.03"/>
                                          </p:val>
                                        </p:tav>
                                      </p:tavLst>
                                    </p:anim>
                                    <p:anim calcmode="lin" valueType="num">
                                      <p:cBhvr>
                                        <p:cTn id="26" dur="97" accel="100000" fill="hold">
                                          <p:stCondLst>
                                            <p:cond delay="897"/>
                                          </p:stCondLst>
                                        </p:cTn>
                                        <p:tgtEl>
                                          <p:spTgt spid="398338">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indefinite" fill="hold">
                                          <p:stCondLst>
                                            <p:cond delay="0"/>
                                          </p:stCondLst>
                                        </p:cTn>
                                        <p:tgtEl>
                                          <p:spTgt spid="398338">
                                            <p:txEl>
                                              <p:pRg st="2" end="2"/>
                                            </p:txEl>
                                          </p:spTgt>
                                        </p:tgtEl>
                                        <p:attrNameLst>
                                          <p:attrName>style.visibility</p:attrName>
                                        </p:attrNameLst>
                                      </p:cBhvr>
                                      <p:to>
                                        <p:strVal val="visible"/>
                                      </p:to>
                                    </p:set>
                                    <p:animEffect transition="in" filter="fade">
                                      <p:cBhvr>
                                        <p:cTn id="31" dur="1000"/>
                                        <p:tgtEl>
                                          <p:spTgt spid="398338">
                                            <p:txEl>
                                              <p:pRg st="2" end="2"/>
                                            </p:txEl>
                                          </p:spTgt>
                                        </p:tgtEl>
                                      </p:cBhvr>
                                    </p:animEffect>
                                    <p:anim calcmode="lin" valueType="num">
                                      <p:cBhvr>
                                        <p:cTn id="32" dur="1000" fill="hold"/>
                                        <p:tgtEl>
                                          <p:spTgt spid="398338">
                                            <p:txEl>
                                              <p:pRg st="2" end="2"/>
                                            </p:txEl>
                                          </p:spTgt>
                                        </p:tgtEl>
                                        <p:attrNameLst>
                                          <p:attrName>ppt_x</p:attrName>
                                        </p:attrNameLst>
                                      </p:cBhvr>
                                      <p:tavLst>
                                        <p:tav tm="0">
                                          <p:val>
                                            <p:strVal val="#ppt_x"/>
                                          </p:val>
                                        </p:tav>
                                        <p:tav tm="100000">
                                          <p:val>
                                            <p:strVal val="#ppt_x"/>
                                          </p:val>
                                        </p:tav>
                                      </p:tavLst>
                                    </p:anim>
                                    <p:anim calcmode="lin" valueType="num">
                                      <p:cBhvr>
                                        <p:cTn id="33" dur="897" decel="100000" fill="hold"/>
                                        <p:tgtEl>
                                          <p:spTgt spid="398338">
                                            <p:txEl>
                                              <p:pRg st="2" end="2"/>
                                            </p:txEl>
                                          </p:spTgt>
                                        </p:tgtEl>
                                        <p:attrNameLst>
                                          <p:attrName>ppt_y</p:attrName>
                                        </p:attrNameLst>
                                      </p:cBhvr>
                                      <p:tavLst>
                                        <p:tav tm="0">
                                          <p:val>
                                            <p:strVal val="#ppt_y+1"/>
                                          </p:val>
                                        </p:tav>
                                        <p:tav tm="100000">
                                          <p:val>
                                            <p:strVal val="#ppt_y-.03"/>
                                          </p:val>
                                        </p:tav>
                                      </p:tavLst>
                                    </p:anim>
                                    <p:anim calcmode="lin" valueType="num">
                                      <p:cBhvr>
                                        <p:cTn id="34" dur="97" accel="100000" fill="hold">
                                          <p:stCondLst>
                                            <p:cond delay="897"/>
                                          </p:stCondLst>
                                        </p:cTn>
                                        <p:tgtEl>
                                          <p:spTgt spid="398338">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indefinite" fill="hold">
                                          <p:stCondLst>
                                            <p:cond delay="0"/>
                                          </p:stCondLst>
                                        </p:cTn>
                                        <p:tgtEl>
                                          <p:spTgt spid="398338">
                                            <p:txEl>
                                              <p:pRg st="3" end="3"/>
                                            </p:txEl>
                                          </p:spTgt>
                                        </p:tgtEl>
                                        <p:attrNameLst>
                                          <p:attrName>style.visibility</p:attrName>
                                        </p:attrNameLst>
                                      </p:cBhvr>
                                      <p:to>
                                        <p:strVal val="visible"/>
                                      </p:to>
                                    </p:set>
                                    <p:animEffect transition="in" filter="fade">
                                      <p:cBhvr>
                                        <p:cTn id="39" dur="1000"/>
                                        <p:tgtEl>
                                          <p:spTgt spid="398338">
                                            <p:txEl>
                                              <p:pRg st="3" end="3"/>
                                            </p:txEl>
                                          </p:spTgt>
                                        </p:tgtEl>
                                      </p:cBhvr>
                                    </p:animEffect>
                                    <p:anim calcmode="lin" valueType="num">
                                      <p:cBhvr>
                                        <p:cTn id="40" dur="1000" fill="hold"/>
                                        <p:tgtEl>
                                          <p:spTgt spid="398338">
                                            <p:txEl>
                                              <p:pRg st="3" end="3"/>
                                            </p:txEl>
                                          </p:spTgt>
                                        </p:tgtEl>
                                        <p:attrNameLst>
                                          <p:attrName>ppt_x</p:attrName>
                                        </p:attrNameLst>
                                      </p:cBhvr>
                                      <p:tavLst>
                                        <p:tav tm="0">
                                          <p:val>
                                            <p:strVal val="#ppt_x"/>
                                          </p:val>
                                        </p:tav>
                                        <p:tav tm="100000">
                                          <p:val>
                                            <p:strVal val="#ppt_x"/>
                                          </p:val>
                                        </p:tav>
                                      </p:tavLst>
                                    </p:anim>
                                    <p:anim calcmode="lin" valueType="num">
                                      <p:cBhvr>
                                        <p:cTn id="41" dur="897" decel="100000" fill="hold"/>
                                        <p:tgtEl>
                                          <p:spTgt spid="398338">
                                            <p:txEl>
                                              <p:pRg st="3" end="3"/>
                                            </p:txEl>
                                          </p:spTgt>
                                        </p:tgtEl>
                                        <p:attrNameLst>
                                          <p:attrName>ppt_y</p:attrName>
                                        </p:attrNameLst>
                                      </p:cBhvr>
                                      <p:tavLst>
                                        <p:tav tm="0">
                                          <p:val>
                                            <p:strVal val="#ppt_y+1"/>
                                          </p:val>
                                        </p:tav>
                                        <p:tav tm="100000">
                                          <p:val>
                                            <p:strVal val="#ppt_y-.03"/>
                                          </p:val>
                                        </p:tav>
                                      </p:tavLst>
                                    </p:anim>
                                    <p:anim calcmode="lin" valueType="num">
                                      <p:cBhvr>
                                        <p:cTn id="42" dur="97" accel="100000" fill="hold">
                                          <p:stCondLst>
                                            <p:cond delay="897"/>
                                          </p:stCondLst>
                                        </p:cTn>
                                        <p:tgtEl>
                                          <p:spTgt spid="398338">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indefinite" fill="hold">
                                          <p:stCondLst>
                                            <p:cond delay="0"/>
                                          </p:stCondLst>
                                        </p:cTn>
                                        <p:tgtEl>
                                          <p:spTgt spid="398338">
                                            <p:txEl>
                                              <p:pRg st="4" end="4"/>
                                            </p:txEl>
                                          </p:spTgt>
                                        </p:tgtEl>
                                        <p:attrNameLst>
                                          <p:attrName>style.visibility</p:attrName>
                                        </p:attrNameLst>
                                      </p:cBhvr>
                                      <p:to>
                                        <p:strVal val="visible"/>
                                      </p:to>
                                    </p:set>
                                    <p:animEffect transition="in" filter="fade">
                                      <p:cBhvr>
                                        <p:cTn id="47" dur="1000"/>
                                        <p:tgtEl>
                                          <p:spTgt spid="398338">
                                            <p:txEl>
                                              <p:pRg st="4" end="4"/>
                                            </p:txEl>
                                          </p:spTgt>
                                        </p:tgtEl>
                                      </p:cBhvr>
                                    </p:animEffect>
                                    <p:anim calcmode="lin" valueType="num">
                                      <p:cBhvr>
                                        <p:cTn id="48" dur="1000" fill="hold"/>
                                        <p:tgtEl>
                                          <p:spTgt spid="398338">
                                            <p:txEl>
                                              <p:pRg st="4" end="4"/>
                                            </p:txEl>
                                          </p:spTgt>
                                        </p:tgtEl>
                                        <p:attrNameLst>
                                          <p:attrName>ppt_x</p:attrName>
                                        </p:attrNameLst>
                                      </p:cBhvr>
                                      <p:tavLst>
                                        <p:tav tm="0">
                                          <p:val>
                                            <p:strVal val="#ppt_x"/>
                                          </p:val>
                                        </p:tav>
                                        <p:tav tm="100000">
                                          <p:val>
                                            <p:strVal val="#ppt_x"/>
                                          </p:val>
                                        </p:tav>
                                      </p:tavLst>
                                    </p:anim>
                                    <p:anim calcmode="lin" valueType="num">
                                      <p:cBhvr>
                                        <p:cTn id="49" dur="897" decel="100000" fill="hold"/>
                                        <p:tgtEl>
                                          <p:spTgt spid="398338">
                                            <p:txEl>
                                              <p:pRg st="4" end="4"/>
                                            </p:txEl>
                                          </p:spTgt>
                                        </p:tgtEl>
                                        <p:attrNameLst>
                                          <p:attrName>ppt_y</p:attrName>
                                        </p:attrNameLst>
                                      </p:cBhvr>
                                      <p:tavLst>
                                        <p:tav tm="0">
                                          <p:val>
                                            <p:strVal val="#ppt_y+1"/>
                                          </p:val>
                                        </p:tav>
                                        <p:tav tm="100000">
                                          <p:val>
                                            <p:strVal val="#ppt_y-.03"/>
                                          </p:val>
                                        </p:tav>
                                      </p:tavLst>
                                    </p:anim>
                                    <p:anim calcmode="lin" valueType="num">
                                      <p:cBhvr>
                                        <p:cTn id="50" dur="97" accel="100000" fill="hold">
                                          <p:stCondLst>
                                            <p:cond delay="897"/>
                                          </p:stCondLst>
                                        </p:cTn>
                                        <p:tgtEl>
                                          <p:spTgt spid="398338">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indefinite" fill="hold">
                                          <p:stCondLst>
                                            <p:cond delay="0"/>
                                          </p:stCondLst>
                                        </p:cTn>
                                        <p:tgtEl>
                                          <p:spTgt spid="398338">
                                            <p:txEl>
                                              <p:pRg st="5" end="5"/>
                                            </p:txEl>
                                          </p:spTgt>
                                        </p:tgtEl>
                                        <p:attrNameLst>
                                          <p:attrName>style.visibility</p:attrName>
                                        </p:attrNameLst>
                                      </p:cBhvr>
                                      <p:to>
                                        <p:strVal val="visible"/>
                                      </p:to>
                                    </p:set>
                                    <p:animEffect transition="in" filter="fade">
                                      <p:cBhvr>
                                        <p:cTn id="55" dur="1000"/>
                                        <p:tgtEl>
                                          <p:spTgt spid="398338">
                                            <p:txEl>
                                              <p:pRg st="5" end="5"/>
                                            </p:txEl>
                                          </p:spTgt>
                                        </p:tgtEl>
                                      </p:cBhvr>
                                    </p:animEffect>
                                    <p:anim calcmode="lin" valueType="num">
                                      <p:cBhvr>
                                        <p:cTn id="56" dur="1000" fill="hold"/>
                                        <p:tgtEl>
                                          <p:spTgt spid="398338">
                                            <p:txEl>
                                              <p:pRg st="5" end="5"/>
                                            </p:txEl>
                                          </p:spTgt>
                                        </p:tgtEl>
                                        <p:attrNameLst>
                                          <p:attrName>ppt_x</p:attrName>
                                        </p:attrNameLst>
                                      </p:cBhvr>
                                      <p:tavLst>
                                        <p:tav tm="0">
                                          <p:val>
                                            <p:strVal val="#ppt_x"/>
                                          </p:val>
                                        </p:tav>
                                        <p:tav tm="100000">
                                          <p:val>
                                            <p:strVal val="#ppt_x"/>
                                          </p:val>
                                        </p:tav>
                                      </p:tavLst>
                                    </p:anim>
                                    <p:anim calcmode="lin" valueType="num">
                                      <p:cBhvr>
                                        <p:cTn id="57" dur="897" decel="100000" fill="hold"/>
                                        <p:tgtEl>
                                          <p:spTgt spid="398338">
                                            <p:txEl>
                                              <p:pRg st="5" end="5"/>
                                            </p:txEl>
                                          </p:spTgt>
                                        </p:tgtEl>
                                        <p:attrNameLst>
                                          <p:attrName>ppt_y</p:attrName>
                                        </p:attrNameLst>
                                      </p:cBhvr>
                                      <p:tavLst>
                                        <p:tav tm="0">
                                          <p:val>
                                            <p:strVal val="#ppt_y+1"/>
                                          </p:val>
                                        </p:tav>
                                        <p:tav tm="100000">
                                          <p:val>
                                            <p:strVal val="#ppt_y-.03"/>
                                          </p:val>
                                        </p:tav>
                                      </p:tavLst>
                                    </p:anim>
                                    <p:anim calcmode="lin" valueType="num">
                                      <p:cBhvr>
                                        <p:cTn id="58" dur="97" accel="100000" fill="hold">
                                          <p:stCondLst>
                                            <p:cond delay="897"/>
                                          </p:stCondLst>
                                        </p:cTn>
                                        <p:tgtEl>
                                          <p:spTgt spid="398338">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7" grpId="0"/>
      <p:bldP spid="398338" grpId="0" build="p"/>
    </p:bldLst>
  </p:timing>
</p:sld>
</file>

<file path=ppt/slides/slide3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61" name="Rectangle 4"/>
          <p:cNvSpPr>
            <a:spLocks noGrp="1"/>
          </p:cNvSpPr>
          <p:nvPr>
            <p:ph type="title"/>
          </p:nvPr>
        </p:nvSpPr>
        <p:spPr/>
        <p:txBody>
          <a:bodyPr/>
          <a:lstStyle/>
          <a:p>
            <a:endParaRPr lang="zh-CN" altLang="en-US">
              <a:solidFill>
                <a:schemeClr val="tx1"/>
              </a:solidFill>
            </a:endParaRPr>
          </a:p>
        </p:txBody>
      </p:sp>
      <p:sp>
        <p:nvSpPr>
          <p:cNvPr id="399362" name="内容占位符 2"/>
          <p:cNvSpPr>
            <a:spLocks noGrp="1"/>
          </p:cNvSpPr>
          <p:nvPr>
            <p:ph idx="1"/>
          </p:nvPr>
        </p:nvSpPr>
        <p:spPr>
          <a:xfrm>
            <a:off x="1422400" y="1123950"/>
            <a:ext cx="10098087" cy="5019675"/>
          </a:xfrm>
        </p:spPr>
        <p:txBody>
          <a:bodyPr/>
          <a:lstStyle/>
          <a:p>
            <a:pPr eaLnBrk="1" hangingPunct="1"/>
            <a:r>
              <a:rPr lang="en-US" altLang="zh-CN" sz="2800" b="1" dirty="0"/>
              <a:t>4.</a:t>
            </a:r>
            <a:r>
              <a:rPr lang="zh-CN" altLang="en-US" sz="2800" b="1" dirty="0"/>
              <a:t>有人说</a:t>
            </a:r>
            <a:r>
              <a:rPr lang="en-US" altLang="zh-CN" sz="2800" b="1" dirty="0"/>
              <a:t>:"</a:t>
            </a:r>
            <a:r>
              <a:rPr lang="zh-CN" altLang="en-US" sz="2800" b="1" dirty="0"/>
              <a:t>偶然性是科学的真正敌人</a:t>
            </a:r>
            <a:r>
              <a:rPr lang="en-US" altLang="zh-CN" sz="2800" b="1" dirty="0"/>
              <a:t>",</a:t>
            </a:r>
            <a:r>
              <a:rPr lang="zh-CN" altLang="en-US" sz="2800" b="1" dirty="0"/>
              <a:t>这句话</a:t>
            </a:r>
          </a:p>
          <a:p>
            <a:pPr eaLnBrk="1" hangingPunct="1"/>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正确地反映了必然性和偶然性在科学研究中的作用</a:t>
            </a:r>
          </a:p>
          <a:p>
            <a:pPr eaLnBrk="1" hangingPunct="1"/>
            <a:r>
              <a:rPr lang="en-US" altLang="zh-CN" sz="2800" dirty="0">
                <a:latin typeface="楷体" panose="02010609060101010101" pitchFamily="49" charset="-122"/>
                <a:ea typeface="楷体" panose="02010609060101010101" pitchFamily="49" charset="-122"/>
              </a:rPr>
              <a:t>  B. </a:t>
            </a:r>
            <a:r>
              <a:rPr lang="zh-CN" altLang="en-US" sz="2800" dirty="0">
                <a:latin typeface="楷体" panose="02010609060101010101" pitchFamily="49" charset="-122"/>
                <a:ea typeface="楷体" panose="02010609060101010101" pitchFamily="49" charset="-122"/>
              </a:rPr>
              <a:t>违背了科学的任务在于通过偶然去揭示必然的事实</a:t>
            </a:r>
          </a:p>
          <a:p>
            <a:pPr eaLnBrk="1" hangingPunct="1"/>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歪曲了必然性和偶然性的辩证关系原理</a:t>
            </a:r>
          </a:p>
          <a:p>
            <a:pPr eaLnBrk="1" hangingPunct="1"/>
            <a:r>
              <a:rPr lang="en-US" altLang="zh-CN" sz="2800" dirty="0">
                <a:latin typeface="楷体" panose="02010609060101010101" pitchFamily="49" charset="-122"/>
                <a:ea typeface="楷体" panose="02010609060101010101" pitchFamily="49" charset="-122"/>
              </a:rPr>
              <a:t>  D. </a:t>
            </a:r>
            <a:r>
              <a:rPr lang="zh-CN" altLang="en-US" sz="2800" dirty="0">
                <a:latin typeface="楷体" panose="02010609060101010101" pitchFamily="49" charset="-122"/>
                <a:ea typeface="楷体" panose="02010609060101010101" pitchFamily="49" charset="-122"/>
              </a:rPr>
              <a:t>是主张纯粹必然性的机械决定论</a:t>
            </a:r>
          </a:p>
          <a:p>
            <a:pPr eaLnBrk="1" hangingPunct="1"/>
            <a:r>
              <a:rPr lang="en-US" altLang="zh-CN" sz="2800" dirty="0">
                <a:latin typeface="楷体" panose="02010609060101010101" pitchFamily="49" charset="-122"/>
                <a:ea typeface="楷体" panose="02010609060101010101" pitchFamily="49" charset="-122"/>
              </a:rPr>
              <a:t>  E. </a:t>
            </a:r>
            <a:r>
              <a:rPr lang="zh-CN" altLang="en-US" sz="2800" dirty="0">
                <a:latin typeface="楷体" panose="02010609060101010101" pitchFamily="49" charset="-122"/>
                <a:ea typeface="楷体" panose="02010609060101010101" pitchFamily="49" charset="-122"/>
              </a:rPr>
              <a:t>正确地概括了必然性的地位和作用</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399361"/>
                                        </p:tgtEl>
                                        <p:attrNameLst>
                                          <p:attrName>style.visibility</p:attrName>
                                        </p:attrNameLst>
                                      </p:cBhvr>
                                      <p:to>
                                        <p:strVal val="visible"/>
                                      </p:to>
                                    </p:set>
                                    <p:anim calcmode="lin" valueType="num">
                                      <p:cBhvr>
                                        <p:cTn id="7" dur="15000" fill="hold"/>
                                        <p:tgtEl>
                                          <p:spTgt spid="399361"/>
                                        </p:tgtEl>
                                        <p:attrNameLst>
                                          <p:attrName>ppt_x</p:attrName>
                                        </p:attrNameLst>
                                      </p:cBhvr>
                                      <p:tavLst>
                                        <p:tav tm="0">
                                          <p:val>
                                            <p:strVal val="#ppt_x"/>
                                          </p:val>
                                        </p:tav>
                                        <p:tav tm="100000">
                                          <p:val>
                                            <p:strVal val="#ppt_x"/>
                                          </p:val>
                                        </p:tav>
                                      </p:tavLst>
                                    </p:anim>
                                    <p:anim calcmode="lin" valueType="num">
                                      <p:cBhvr>
                                        <p:cTn id="8" dur="15000" fill="hold"/>
                                        <p:tgtEl>
                                          <p:spTgt spid="399361"/>
                                        </p:tgtEl>
                                        <p:attrNameLst>
                                          <p:attrName>ppt_y</p:attrName>
                                        </p:attrNameLst>
                                      </p:cBhvr>
                                      <p:tavLst>
                                        <p:tav tm="0">
                                          <p:val>
                                            <p:strVal val="#ppt_y+1"/>
                                          </p:val>
                                        </p:tav>
                                        <p:tav tm="100000">
                                          <p:val>
                                            <p:strVal val="#ppt_y-1"/>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399362">
                                            <p:txEl>
                                              <p:pRg st="0" end="0"/>
                                            </p:txEl>
                                          </p:spTgt>
                                        </p:tgtEl>
                                        <p:attrNameLst>
                                          <p:attrName>style.visibility</p:attrName>
                                        </p:attrNameLst>
                                      </p:cBhvr>
                                      <p:to>
                                        <p:strVal val="visible"/>
                                      </p:to>
                                    </p:set>
                                    <p:anim calcmode="lin" valueType="num">
                                      <p:cBhvr>
                                        <p:cTn id="11" dur="500" fill="hold"/>
                                        <p:tgtEl>
                                          <p:spTgt spid="399362">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99362">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99362">
                                            <p:txEl>
                                              <p:pRg st="0" end="0"/>
                                            </p:tx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99362">
                                            <p:txEl>
                                              <p:pRg st="1" end="1"/>
                                            </p:txEl>
                                          </p:spTgt>
                                        </p:tgtEl>
                                        <p:attrNameLst>
                                          <p:attrName>style.visibility</p:attrName>
                                        </p:attrNameLst>
                                      </p:cBhvr>
                                      <p:to>
                                        <p:strVal val="visible"/>
                                      </p:to>
                                    </p:set>
                                    <p:anim calcmode="lin" valueType="num">
                                      <p:cBhvr>
                                        <p:cTn id="16" dur="500" fill="hold"/>
                                        <p:tgtEl>
                                          <p:spTgt spid="399362">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99362">
                                            <p:txEl>
                                              <p:pRg st="1" end="1"/>
                                            </p:txEl>
                                          </p:spTgt>
                                        </p:tgtEl>
                                        <p:attrNameLst>
                                          <p:attrName>ppt_h</p:attrName>
                                        </p:attrNameLst>
                                      </p:cBhvr>
                                      <p:tavLst>
                                        <p:tav tm="0">
                                          <p:val>
                                            <p:fltVal val="0"/>
                                          </p:val>
                                        </p:tav>
                                        <p:tav tm="100000">
                                          <p:val>
                                            <p:strVal val="#ppt_h"/>
                                          </p:val>
                                        </p:tav>
                                      </p:tavLst>
                                    </p:anim>
                                    <p:animEffect transition="in" filter="fade">
                                      <p:cBhvr>
                                        <p:cTn id="18" dur="500"/>
                                        <p:tgtEl>
                                          <p:spTgt spid="399362">
                                            <p:txEl>
                                              <p:pRg st="1" end="1"/>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99362">
                                            <p:txEl>
                                              <p:pRg st="2" end="2"/>
                                            </p:txEl>
                                          </p:spTgt>
                                        </p:tgtEl>
                                        <p:attrNameLst>
                                          <p:attrName>style.visibility</p:attrName>
                                        </p:attrNameLst>
                                      </p:cBhvr>
                                      <p:to>
                                        <p:strVal val="visible"/>
                                      </p:to>
                                    </p:set>
                                    <p:anim calcmode="lin" valueType="num">
                                      <p:cBhvr>
                                        <p:cTn id="21" dur="500" fill="hold"/>
                                        <p:tgtEl>
                                          <p:spTgt spid="39936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9936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99362">
                                            <p:txEl>
                                              <p:pRg st="2" end="2"/>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99362">
                                            <p:txEl>
                                              <p:pRg st="3" end="3"/>
                                            </p:txEl>
                                          </p:spTgt>
                                        </p:tgtEl>
                                        <p:attrNameLst>
                                          <p:attrName>style.visibility</p:attrName>
                                        </p:attrNameLst>
                                      </p:cBhvr>
                                      <p:to>
                                        <p:strVal val="visible"/>
                                      </p:to>
                                    </p:set>
                                    <p:anim calcmode="lin" valueType="num">
                                      <p:cBhvr>
                                        <p:cTn id="26" dur="500" fill="hold"/>
                                        <p:tgtEl>
                                          <p:spTgt spid="399362">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99362">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99362">
                                            <p:txEl>
                                              <p:pRg st="3" end="3"/>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99362">
                                            <p:txEl>
                                              <p:pRg st="4" end="4"/>
                                            </p:txEl>
                                          </p:spTgt>
                                        </p:tgtEl>
                                        <p:attrNameLst>
                                          <p:attrName>style.visibility</p:attrName>
                                        </p:attrNameLst>
                                      </p:cBhvr>
                                      <p:to>
                                        <p:strVal val="visible"/>
                                      </p:to>
                                    </p:set>
                                    <p:anim calcmode="lin" valueType="num">
                                      <p:cBhvr>
                                        <p:cTn id="31" dur="500" fill="hold"/>
                                        <p:tgtEl>
                                          <p:spTgt spid="399362">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99362">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99362">
                                            <p:txEl>
                                              <p:pRg st="4" end="4"/>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99362">
                                            <p:txEl>
                                              <p:pRg st="5" end="5"/>
                                            </p:txEl>
                                          </p:spTgt>
                                        </p:tgtEl>
                                        <p:attrNameLst>
                                          <p:attrName>style.visibility</p:attrName>
                                        </p:attrNameLst>
                                      </p:cBhvr>
                                      <p:to>
                                        <p:strVal val="visible"/>
                                      </p:to>
                                    </p:set>
                                    <p:anim calcmode="lin" valueType="num">
                                      <p:cBhvr>
                                        <p:cTn id="36" dur="500" fill="hold"/>
                                        <p:tgtEl>
                                          <p:spTgt spid="399362">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99362">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993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1" grpId="0"/>
      <p:bldP spid="399362" grpId="0" build="allAtOnce"/>
    </p:bldLst>
  </p:timing>
</p:sld>
</file>

<file path=ppt/slides/slide3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5" name="Rectangle 4"/>
          <p:cNvSpPr>
            <a:spLocks noGrp="1"/>
          </p:cNvSpPr>
          <p:nvPr>
            <p:ph type="title"/>
          </p:nvPr>
        </p:nvSpPr>
        <p:spPr/>
        <p:txBody>
          <a:bodyPr/>
          <a:lstStyle/>
          <a:p>
            <a:endParaRPr lang="zh-CN" altLang="en-US">
              <a:solidFill>
                <a:schemeClr val="tx1"/>
              </a:solidFill>
            </a:endParaRPr>
          </a:p>
        </p:txBody>
      </p:sp>
      <p:sp>
        <p:nvSpPr>
          <p:cNvPr id="400386" name="内容占位符 2"/>
          <p:cNvSpPr>
            <a:spLocks noGrp="1"/>
          </p:cNvSpPr>
          <p:nvPr>
            <p:ph idx="1"/>
          </p:nvPr>
        </p:nvSpPr>
        <p:spPr>
          <a:xfrm>
            <a:off x="1574801" y="1412240"/>
            <a:ext cx="8493760" cy="4731385"/>
          </a:xfrm>
        </p:spPr>
        <p:txBody>
          <a:bodyPr/>
          <a:lstStyle/>
          <a:p>
            <a:pPr eaLnBrk="1" hangingPunct="1"/>
            <a:r>
              <a:rPr lang="en-US" altLang="zh-CN" sz="2800" dirty="0"/>
              <a:t>5</a:t>
            </a:r>
            <a:r>
              <a:rPr lang="en-US" altLang="zh-CN" sz="2800" b="1" dirty="0"/>
              <a:t>.”</a:t>
            </a:r>
            <a:r>
              <a:rPr lang="zh-CN" altLang="en-US" sz="2800" b="1" dirty="0"/>
              <a:t>大风扬起的尘土漩涡中，没有一粒尘土分子的分布是偶然的，这是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肯定了必然性在事物发展中的作用</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把必然性降低到偶然性的地位</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形而上学的机械决定论</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唯心主义非决定论</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容易滑向宿命论</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nodePh="1">
                                  <p:stCondLst>
                                    <p:cond delay="0"/>
                                  </p:stCondLst>
                                  <p:endCondLst>
                                    <p:cond evt="begin" delay="0">
                                      <p:tn val="5"/>
                                    </p:cond>
                                  </p:endCondLst>
                                  <p:iterate type="lt">
                                    <p:tmPct val="10000"/>
                                  </p:iterate>
                                  <p:childTnLst>
                                    <p:set>
                                      <p:cBhvr>
                                        <p:cTn id="6" dur="indefinite" fill="hold">
                                          <p:stCondLst>
                                            <p:cond delay="0"/>
                                          </p:stCondLst>
                                        </p:cTn>
                                        <p:tgtEl>
                                          <p:spTgt spid="400385"/>
                                        </p:tgtEl>
                                        <p:attrNameLst>
                                          <p:attrName>style.visibility</p:attrName>
                                        </p:attrNameLst>
                                      </p:cBhvr>
                                      <p:to>
                                        <p:strVal val="visible"/>
                                      </p:to>
                                    </p:set>
                                    <p:anim calcmode="lin" valueType="num">
                                      <p:cBhvr additive="base">
                                        <p:cTn id="7" dur="799" fill="hold">
                                          <p:stCondLst>
                                            <p:cond delay="0"/>
                                          </p:stCondLst>
                                        </p:cTn>
                                        <p:tgtEl>
                                          <p:spTgt spid="400385"/>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4003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00386">
                                            <p:txEl>
                                              <p:pRg st="0" end="0"/>
                                            </p:txEl>
                                          </p:spTgt>
                                        </p:tgtEl>
                                        <p:attrNameLst>
                                          <p:attrName>style.visibility</p:attrName>
                                        </p:attrNameLst>
                                      </p:cBhvr>
                                      <p:to>
                                        <p:strVal val="visible"/>
                                      </p:to>
                                    </p:set>
                                    <p:anim calcmode="lin" valueType="num">
                                      <p:cBhvr>
                                        <p:cTn id="13" dur="1000" fill="hold"/>
                                        <p:tgtEl>
                                          <p:spTgt spid="400386">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400386">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400386">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400386">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00386">
                                            <p:txEl>
                                              <p:pRg st="1" end="1"/>
                                            </p:txEl>
                                          </p:spTgt>
                                        </p:tgtEl>
                                        <p:attrNameLst>
                                          <p:attrName>style.visibility</p:attrName>
                                        </p:attrNameLst>
                                      </p:cBhvr>
                                      <p:to>
                                        <p:strVal val="visible"/>
                                      </p:to>
                                    </p:set>
                                    <p:anim calcmode="lin" valueType="num">
                                      <p:cBhvr>
                                        <p:cTn id="19" dur="1000" fill="hold"/>
                                        <p:tgtEl>
                                          <p:spTgt spid="400386">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400386">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400386">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400386">
                                            <p:txEl>
                                              <p:pRg st="1" end="1"/>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00386">
                                            <p:txEl>
                                              <p:pRg st="2" end="2"/>
                                            </p:txEl>
                                          </p:spTgt>
                                        </p:tgtEl>
                                        <p:attrNameLst>
                                          <p:attrName>style.visibility</p:attrName>
                                        </p:attrNameLst>
                                      </p:cBhvr>
                                      <p:to>
                                        <p:strVal val="visible"/>
                                      </p:to>
                                    </p:set>
                                    <p:anim calcmode="lin" valueType="num">
                                      <p:cBhvr>
                                        <p:cTn id="25" dur="1000" fill="hold"/>
                                        <p:tgtEl>
                                          <p:spTgt spid="400386">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400386">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400386">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400386">
                                            <p:txEl>
                                              <p:pRg st="2" end="2"/>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00386">
                                            <p:txEl>
                                              <p:pRg st="3" end="3"/>
                                            </p:txEl>
                                          </p:spTgt>
                                        </p:tgtEl>
                                        <p:attrNameLst>
                                          <p:attrName>style.visibility</p:attrName>
                                        </p:attrNameLst>
                                      </p:cBhvr>
                                      <p:to>
                                        <p:strVal val="visible"/>
                                      </p:to>
                                    </p:set>
                                    <p:anim calcmode="lin" valueType="num">
                                      <p:cBhvr>
                                        <p:cTn id="31" dur="1000" fill="hold"/>
                                        <p:tgtEl>
                                          <p:spTgt spid="40038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0038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0038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00386">
                                            <p:txEl>
                                              <p:pRg st="3" end="3"/>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400386">
                                            <p:txEl>
                                              <p:pRg st="4" end="4"/>
                                            </p:txEl>
                                          </p:spTgt>
                                        </p:tgtEl>
                                        <p:attrNameLst>
                                          <p:attrName>style.visibility</p:attrName>
                                        </p:attrNameLst>
                                      </p:cBhvr>
                                      <p:to>
                                        <p:strVal val="visible"/>
                                      </p:to>
                                    </p:set>
                                    <p:anim calcmode="lin" valueType="num">
                                      <p:cBhvr>
                                        <p:cTn id="37" dur="1000" fill="hold"/>
                                        <p:tgtEl>
                                          <p:spTgt spid="400386">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400386">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400386">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400386">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00386">
                                            <p:txEl>
                                              <p:pRg st="5" end="5"/>
                                            </p:txEl>
                                          </p:spTgt>
                                        </p:tgtEl>
                                        <p:attrNameLst>
                                          <p:attrName>style.visibility</p:attrName>
                                        </p:attrNameLst>
                                      </p:cBhvr>
                                      <p:to>
                                        <p:strVal val="visible"/>
                                      </p:to>
                                    </p:set>
                                    <p:anim calcmode="lin" valueType="num">
                                      <p:cBhvr>
                                        <p:cTn id="43" dur="1000" fill="hold"/>
                                        <p:tgtEl>
                                          <p:spTgt spid="40038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40038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40038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4003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5" grpId="0"/>
      <p:bldP spid="400386" grpId="0" build="p"/>
    </p:bldLst>
  </p:timing>
</p:sld>
</file>

<file path=ppt/slides/slide3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1409" name="Rectangle 4"/>
          <p:cNvSpPr>
            <a:spLocks noGrp="1"/>
          </p:cNvSpPr>
          <p:nvPr>
            <p:ph type="title"/>
          </p:nvPr>
        </p:nvSpPr>
        <p:spPr/>
        <p:txBody>
          <a:bodyPr/>
          <a:lstStyle/>
          <a:p>
            <a:endParaRPr lang="zh-CN" altLang="en-US">
              <a:solidFill>
                <a:schemeClr val="tx1"/>
              </a:solidFill>
            </a:endParaRPr>
          </a:p>
        </p:txBody>
      </p:sp>
      <p:sp>
        <p:nvSpPr>
          <p:cNvPr id="401410" name="内容占位符 2"/>
          <p:cNvSpPr>
            <a:spLocks noGrp="1"/>
          </p:cNvSpPr>
          <p:nvPr>
            <p:ph idx="1"/>
          </p:nvPr>
        </p:nvSpPr>
        <p:spPr>
          <a:xfrm>
            <a:off x="1910080" y="1300480"/>
            <a:ext cx="9610407" cy="4843145"/>
          </a:xfrm>
        </p:spPr>
        <p:txBody>
          <a:bodyPr>
            <a:normAutofit/>
          </a:bodyPr>
          <a:lstStyle/>
          <a:p>
            <a:pPr eaLnBrk="1" hangingPunct="1"/>
            <a:r>
              <a:rPr lang="en-US" altLang="zh-CN" sz="2800" b="1" dirty="0"/>
              <a:t>6.</a:t>
            </a:r>
            <a:r>
              <a:rPr lang="zh-CN" altLang="en-US" sz="2800" b="1" dirty="0"/>
              <a:t>下列说法，属于辩证否定的是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否定是扬弃   </a:t>
            </a: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古为今用，洋为中用</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吸收资本主义的优点</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去其糟粕，取其精华</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否定是外力的否定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401409"/>
                                        </p:tgtEl>
                                        <p:attrNameLst>
                                          <p:attrName>style.visibility</p:attrName>
                                        </p:attrNameLst>
                                      </p:cBhvr>
                                      <p:to>
                                        <p:strVal val="visible"/>
                                      </p:to>
                                    </p:set>
                                    <p:anim calcmode="lin" valueType="num">
                                      <p:cBhvr>
                                        <p:cTn id="7" dur="1000" fill="hold"/>
                                        <p:tgtEl>
                                          <p:spTgt spid="401409"/>
                                        </p:tgtEl>
                                        <p:attrNameLst>
                                          <p:attrName>ppt_x</p:attrName>
                                        </p:attrNameLst>
                                      </p:cBhvr>
                                      <p:tavLst>
                                        <p:tav tm="0">
                                          <p:val>
                                            <p:strVal val="#ppt_x-.2"/>
                                          </p:val>
                                        </p:tav>
                                        <p:tav tm="100000">
                                          <p:val>
                                            <p:strVal val="#ppt_x"/>
                                          </p:val>
                                        </p:tav>
                                      </p:tavLst>
                                    </p:anim>
                                    <p:anim calcmode="lin" valueType="num">
                                      <p:cBhvr>
                                        <p:cTn id="8" dur="1000" fill="hold"/>
                                        <p:tgtEl>
                                          <p:spTgt spid="401409"/>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1409"/>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401410">
                                            <p:txEl>
                                              <p:pRg st="0" end="0"/>
                                            </p:txEl>
                                          </p:spTgt>
                                        </p:tgtEl>
                                        <p:attrNameLst>
                                          <p:attrName>style.visibility</p:attrName>
                                        </p:attrNameLst>
                                      </p:cBhvr>
                                      <p:to>
                                        <p:strVal val="visible"/>
                                      </p:to>
                                    </p:set>
                                    <p:anim calcmode="lin" valueType="num">
                                      <p:cBhvr>
                                        <p:cTn id="14" dur="1000" fill="hold"/>
                                        <p:tgtEl>
                                          <p:spTgt spid="401410">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401410">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401410">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401410">
                                            <p:txEl>
                                              <p:pRg st="0" end="0"/>
                                            </p:txEl>
                                          </p:spTgt>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401410">
                                            <p:txEl>
                                              <p:pRg st="1" end="1"/>
                                            </p:txEl>
                                          </p:spTgt>
                                        </p:tgtEl>
                                        <p:attrNameLst>
                                          <p:attrName>style.visibility</p:attrName>
                                        </p:attrNameLst>
                                      </p:cBhvr>
                                      <p:to>
                                        <p:strVal val="visible"/>
                                      </p:to>
                                    </p:set>
                                    <p:anim calcmode="lin" valueType="num">
                                      <p:cBhvr>
                                        <p:cTn id="20" dur="1000" fill="hold"/>
                                        <p:tgtEl>
                                          <p:spTgt spid="401410">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401410">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401410">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401410">
                                            <p:txEl>
                                              <p:pRg st="1" end="1"/>
                                            </p:txEl>
                                          </p:spTgt>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401410">
                                            <p:txEl>
                                              <p:pRg st="2" end="2"/>
                                            </p:txEl>
                                          </p:spTgt>
                                        </p:tgtEl>
                                        <p:attrNameLst>
                                          <p:attrName>style.visibility</p:attrName>
                                        </p:attrNameLst>
                                      </p:cBhvr>
                                      <p:to>
                                        <p:strVal val="visible"/>
                                      </p:to>
                                    </p:set>
                                    <p:anim calcmode="lin" valueType="num">
                                      <p:cBhvr>
                                        <p:cTn id="26" dur="1000" fill="hold"/>
                                        <p:tgtEl>
                                          <p:spTgt spid="401410">
                                            <p:txEl>
                                              <p:pRg st="2" end="2"/>
                                            </p:txEl>
                                          </p:spTgt>
                                        </p:tgtEl>
                                        <p:attrNameLst>
                                          <p:attrName>ppt_w</p:attrName>
                                        </p:attrNameLst>
                                      </p:cBhvr>
                                      <p:tavLst>
                                        <p:tav tm="0">
                                          <p:val>
                                            <p:fltVal val="0"/>
                                          </p:val>
                                        </p:tav>
                                        <p:tav tm="100000">
                                          <p:val>
                                            <p:strVal val="#ppt_w"/>
                                          </p:val>
                                        </p:tav>
                                      </p:tavLst>
                                    </p:anim>
                                    <p:anim calcmode="lin" valueType="num">
                                      <p:cBhvr>
                                        <p:cTn id="27" dur="1000" fill="hold"/>
                                        <p:tgtEl>
                                          <p:spTgt spid="401410">
                                            <p:txEl>
                                              <p:pRg st="2" end="2"/>
                                            </p:txEl>
                                          </p:spTgt>
                                        </p:tgtEl>
                                        <p:attrNameLst>
                                          <p:attrName>ppt_h</p:attrName>
                                        </p:attrNameLst>
                                      </p:cBhvr>
                                      <p:tavLst>
                                        <p:tav tm="0">
                                          <p:val>
                                            <p:fltVal val="0"/>
                                          </p:val>
                                        </p:tav>
                                        <p:tav tm="100000">
                                          <p:val>
                                            <p:strVal val="#ppt_h"/>
                                          </p:val>
                                        </p:tav>
                                      </p:tavLst>
                                    </p:anim>
                                    <p:anim calcmode="lin" valueType="num">
                                      <p:cBhvr>
                                        <p:cTn id="28" dur="1000" fill="hold"/>
                                        <p:tgtEl>
                                          <p:spTgt spid="401410">
                                            <p:txEl>
                                              <p:pRg st="2" end="2"/>
                                            </p:txEl>
                                          </p:spTgt>
                                        </p:tgtEl>
                                        <p:attrNameLst>
                                          <p:attrName>style.rotation</p:attrName>
                                        </p:attrNameLst>
                                      </p:cBhvr>
                                      <p:tavLst>
                                        <p:tav tm="0">
                                          <p:val>
                                            <p:fltVal val="90"/>
                                          </p:val>
                                        </p:tav>
                                        <p:tav tm="100000">
                                          <p:val>
                                            <p:fltVal val="0"/>
                                          </p:val>
                                        </p:tav>
                                      </p:tavLst>
                                    </p:anim>
                                    <p:animEffect transition="in" filter="fade">
                                      <p:cBhvr>
                                        <p:cTn id="29" dur="1000"/>
                                        <p:tgtEl>
                                          <p:spTgt spid="401410">
                                            <p:txEl>
                                              <p:pRg st="2" end="2"/>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401410">
                                            <p:txEl>
                                              <p:pRg st="3" end="3"/>
                                            </p:txEl>
                                          </p:spTgt>
                                        </p:tgtEl>
                                        <p:attrNameLst>
                                          <p:attrName>style.visibility</p:attrName>
                                        </p:attrNameLst>
                                      </p:cBhvr>
                                      <p:to>
                                        <p:strVal val="visible"/>
                                      </p:to>
                                    </p:set>
                                    <p:anim calcmode="lin" valueType="num">
                                      <p:cBhvr>
                                        <p:cTn id="32" dur="1000" fill="hold"/>
                                        <p:tgtEl>
                                          <p:spTgt spid="401410">
                                            <p:txEl>
                                              <p:pRg st="3" end="3"/>
                                            </p:txEl>
                                          </p:spTgt>
                                        </p:tgtEl>
                                        <p:attrNameLst>
                                          <p:attrName>ppt_w</p:attrName>
                                        </p:attrNameLst>
                                      </p:cBhvr>
                                      <p:tavLst>
                                        <p:tav tm="0">
                                          <p:val>
                                            <p:fltVal val="0"/>
                                          </p:val>
                                        </p:tav>
                                        <p:tav tm="100000">
                                          <p:val>
                                            <p:strVal val="#ppt_w"/>
                                          </p:val>
                                        </p:tav>
                                      </p:tavLst>
                                    </p:anim>
                                    <p:anim calcmode="lin" valueType="num">
                                      <p:cBhvr>
                                        <p:cTn id="33" dur="1000" fill="hold"/>
                                        <p:tgtEl>
                                          <p:spTgt spid="401410">
                                            <p:txEl>
                                              <p:pRg st="3" end="3"/>
                                            </p:txEl>
                                          </p:spTgt>
                                        </p:tgtEl>
                                        <p:attrNameLst>
                                          <p:attrName>ppt_h</p:attrName>
                                        </p:attrNameLst>
                                      </p:cBhvr>
                                      <p:tavLst>
                                        <p:tav tm="0">
                                          <p:val>
                                            <p:fltVal val="0"/>
                                          </p:val>
                                        </p:tav>
                                        <p:tav tm="100000">
                                          <p:val>
                                            <p:strVal val="#ppt_h"/>
                                          </p:val>
                                        </p:tav>
                                      </p:tavLst>
                                    </p:anim>
                                    <p:anim calcmode="lin" valueType="num">
                                      <p:cBhvr>
                                        <p:cTn id="34" dur="1000" fill="hold"/>
                                        <p:tgtEl>
                                          <p:spTgt spid="401410">
                                            <p:txEl>
                                              <p:pRg st="3" end="3"/>
                                            </p:txEl>
                                          </p:spTgt>
                                        </p:tgtEl>
                                        <p:attrNameLst>
                                          <p:attrName>style.rotation</p:attrName>
                                        </p:attrNameLst>
                                      </p:cBhvr>
                                      <p:tavLst>
                                        <p:tav tm="0">
                                          <p:val>
                                            <p:fltVal val="90"/>
                                          </p:val>
                                        </p:tav>
                                        <p:tav tm="100000">
                                          <p:val>
                                            <p:fltVal val="0"/>
                                          </p:val>
                                        </p:tav>
                                      </p:tavLst>
                                    </p:anim>
                                    <p:animEffect transition="in" filter="fade">
                                      <p:cBhvr>
                                        <p:cTn id="35" dur="1000"/>
                                        <p:tgtEl>
                                          <p:spTgt spid="401410">
                                            <p:txEl>
                                              <p:pRg st="3" end="3"/>
                                            </p:tx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401410">
                                            <p:txEl>
                                              <p:pRg st="4" end="4"/>
                                            </p:txEl>
                                          </p:spTgt>
                                        </p:tgtEl>
                                        <p:attrNameLst>
                                          <p:attrName>style.visibility</p:attrName>
                                        </p:attrNameLst>
                                      </p:cBhvr>
                                      <p:to>
                                        <p:strVal val="visible"/>
                                      </p:to>
                                    </p:set>
                                    <p:anim calcmode="lin" valueType="num">
                                      <p:cBhvr>
                                        <p:cTn id="38" dur="1000" fill="hold"/>
                                        <p:tgtEl>
                                          <p:spTgt spid="401410">
                                            <p:txEl>
                                              <p:pRg st="4" end="4"/>
                                            </p:txEl>
                                          </p:spTgt>
                                        </p:tgtEl>
                                        <p:attrNameLst>
                                          <p:attrName>ppt_w</p:attrName>
                                        </p:attrNameLst>
                                      </p:cBhvr>
                                      <p:tavLst>
                                        <p:tav tm="0">
                                          <p:val>
                                            <p:fltVal val="0"/>
                                          </p:val>
                                        </p:tav>
                                        <p:tav tm="100000">
                                          <p:val>
                                            <p:strVal val="#ppt_w"/>
                                          </p:val>
                                        </p:tav>
                                      </p:tavLst>
                                    </p:anim>
                                    <p:anim calcmode="lin" valueType="num">
                                      <p:cBhvr>
                                        <p:cTn id="39" dur="1000" fill="hold"/>
                                        <p:tgtEl>
                                          <p:spTgt spid="401410">
                                            <p:txEl>
                                              <p:pRg st="4" end="4"/>
                                            </p:txEl>
                                          </p:spTgt>
                                        </p:tgtEl>
                                        <p:attrNameLst>
                                          <p:attrName>ppt_h</p:attrName>
                                        </p:attrNameLst>
                                      </p:cBhvr>
                                      <p:tavLst>
                                        <p:tav tm="0">
                                          <p:val>
                                            <p:fltVal val="0"/>
                                          </p:val>
                                        </p:tav>
                                        <p:tav tm="100000">
                                          <p:val>
                                            <p:strVal val="#ppt_h"/>
                                          </p:val>
                                        </p:tav>
                                      </p:tavLst>
                                    </p:anim>
                                    <p:anim calcmode="lin" valueType="num">
                                      <p:cBhvr>
                                        <p:cTn id="40" dur="1000" fill="hold"/>
                                        <p:tgtEl>
                                          <p:spTgt spid="401410">
                                            <p:txEl>
                                              <p:pRg st="4" end="4"/>
                                            </p:txEl>
                                          </p:spTgt>
                                        </p:tgtEl>
                                        <p:attrNameLst>
                                          <p:attrName>style.rotation</p:attrName>
                                        </p:attrNameLst>
                                      </p:cBhvr>
                                      <p:tavLst>
                                        <p:tav tm="0">
                                          <p:val>
                                            <p:fltVal val="90"/>
                                          </p:val>
                                        </p:tav>
                                        <p:tav tm="100000">
                                          <p:val>
                                            <p:fltVal val="0"/>
                                          </p:val>
                                        </p:tav>
                                      </p:tavLst>
                                    </p:anim>
                                    <p:animEffect transition="in" filter="fade">
                                      <p:cBhvr>
                                        <p:cTn id="41" dur="1000"/>
                                        <p:tgtEl>
                                          <p:spTgt spid="401410">
                                            <p:txEl>
                                              <p:pRg st="4" end="4"/>
                                            </p:tx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401410">
                                            <p:txEl>
                                              <p:pRg st="5" end="5"/>
                                            </p:txEl>
                                          </p:spTgt>
                                        </p:tgtEl>
                                        <p:attrNameLst>
                                          <p:attrName>style.visibility</p:attrName>
                                        </p:attrNameLst>
                                      </p:cBhvr>
                                      <p:to>
                                        <p:strVal val="visible"/>
                                      </p:to>
                                    </p:set>
                                    <p:anim calcmode="lin" valueType="num">
                                      <p:cBhvr>
                                        <p:cTn id="44" dur="1000" fill="hold"/>
                                        <p:tgtEl>
                                          <p:spTgt spid="401410">
                                            <p:txEl>
                                              <p:pRg st="5" end="5"/>
                                            </p:txEl>
                                          </p:spTgt>
                                        </p:tgtEl>
                                        <p:attrNameLst>
                                          <p:attrName>ppt_w</p:attrName>
                                        </p:attrNameLst>
                                      </p:cBhvr>
                                      <p:tavLst>
                                        <p:tav tm="0">
                                          <p:val>
                                            <p:fltVal val="0"/>
                                          </p:val>
                                        </p:tav>
                                        <p:tav tm="100000">
                                          <p:val>
                                            <p:strVal val="#ppt_w"/>
                                          </p:val>
                                        </p:tav>
                                      </p:tavLst>
                                    </p:anim>
                                    <p:anim calcmode="lin" valueType="num">
                                      <p:cBhvr>
                                        <p:cTn id="45" dur="1000" fill="hold"/>
                                        <p:tgtEl>
                                          <p:spTgt spid="401410">
                                            <p:txEl>
                                              <p:pRg st="5" end="5"/>
                                            </p:txEl>
                                          </p:spTgt>
                                        </p:tgtEl>
                                        <p:attrNameLst>
                                          <p:attrName>ppt_h</p:attrName>
                                        </p:attrNameLst>
                                      </p:cBhvr>
                                      <p:tavLst>
                                        <p:tav tm="0">
                                          <p:val>
                                            <p:fltVal val="0"/>
                                          </p:val>
                                        </p:tav>
                                        <p:tav tm="100000">
                                          <p:val>
                                            <p:strVal val="#ppt_h"/>
                                          </p:val>
                                        </p:tav>
                                      </p:tavLst>
                                    </p:anim>
                                    <p:anim calcmode="lin" valueType="num">
                                      <p:cBhvr>
                                        <p:cTn id="46" dur="1000" fill="hold"/>
                                        <p:tgtEl>
                                          <p:spTgt spid="401410">
                                            <p:txEl>
                                              <p:pRg st="5" end="5"/>
                                            </p:txEl>
                                          </p:spTgt>
                                        </p:tgtEl>
                                        <p:attrNameLst>
                                          <p:attrName>style.rotation</p:attrName>
                                        </p:attrNameLst>
                                      </p:cBhvr>
                                      <p:tavLst>
                                        <p:tav tm="0">
                                          <p:val>
                                            <p:fltVal val="90"/>
                                          </p:val>
                                        </p:tav>
                                        <p:tav tm="100000">
                                          <p:val>
                                            <p:fltVal val="0"/>
                                          </p:val>
                                        </p:tav>
                                      </p:tavLst>
                                    </p:anim>
                                    <p:animEffect transition="in" filter="fade">
                                      <p:cBhvr>
                                        <p:cTn id="47" dur="1000"/>
                                        <p:tgtEl>
                                          <p:spTgt spid="4014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09" grpId="0"/>
      <p:bldP spid="401410" grpId="0" build="p"/>
    </p:bldLst>
  </p:timing>
</p:sld>
</file>

<file path=ppt/slides/slide3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3457" name="Rectangle 4"/>
          <p:cNvSpPr>
            <a:spLocks noGrp="1"/>
          </p:cNvSpPr>
          <p:nvPr>
            <p:ph type="title"/>
          </p:nvPr>
        </p:nvSpPr>
        <p:spPr/>
        <p:txBody>
          <a:bodyPr/>
          <a:lstStyle/>
          <a:p>
            <a:endParaRPr lang="zh-CN" altLang="en-US">
              <a:solidFill>
                <a:schemeClr val="tx1"/>
              </a:solidFill>
            </a:endParaRPr>
          </a:p>
        </p:txBody>
      </p:sp>
      <p:sp>
        <p:nvSpPr>
          <p:cNvPr id="403458" name="内容占位符 2"/>
          <p:cNvSpPr>
            <a:spLocks noGrp="1"/>
          </p:cNvSpPr>
          <p:nvPr>
            <p:ph idx="1"/>
          </p:nvPr>
        </p:nvSpPr>
        <p:spPr>
          <a:xfrm>
            <a:off x="1270000" y="1123950"/>
            <a:ext cx="10250487" cy="5019675"/>
          </a:xfrm>
        </p:spPr>
        <p:txBody>
          <a:bodyPr>
            <a:normAutofit/>
          </a:bodyPr>
          <a:lstStyle/>
          <a:p>
            <a:pPr eaLnBrk="1" hangingPunct="1"/>
            <a:r>
              <a:rPr lang="en-US" altLang="zh-CN" sz="2800" b="1" dirty="0"/>
              <a:t>8.</a:t>
            </a:r>
            <a:r>
              <a:rPr lang="zh-CN" altLang="en-US" sz="2800" b="1" dirty="0"/>
              <a:t>对于现代化建设，我们既要看到巨大的成就，看到主流，同时也要充分估计各种困难，这是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内外因关系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矛盾发展的不平衡性</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主要矛盾和次要矛盾</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矛盾的主要方面和次要方面</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前进性和曲折性的统一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03457"/>
                                        </p:tgtEl>
                                        <p:attrNameLst>
                                          <p:attrName>style.visibility</p:attrName>
                                        </p:attrNameLst>
                                      </p:cBhvr>
                                      <p:to>
                                        <p:strVal val="visible"/>
                                      </p:to>
                                    </p:set>
                                    <p:animEffect transition="in" filter="fade">
                                      <p:cBhvr>
                                        <p:cTn id="7" dur="2000"/>
                                        <p:tgtEl>
                                          <p:spTgt spid="4034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3458">
                                            <p:txEl>
                                              <p:pRg st="0" end="0"/>
                                            </p:txEl>
                                          </p:spTgt>
                                        </p:tgtEl>
                                        <p:attrNameLst>
                                          <p:attrName>style.visibility</p:attrName>
                                        </p:attrNameLst>
                                      </p:cBhvr>
                                      <p:to>
                                        <p:strVal val="visible"/>
                                      </p:to>
                                    </p:set>
                                    <p:animEffect transition="in" filter="fade">
                                      <p:cBhvr>
                                        <p:cTn id="12" dur="2000"/>
                                        <p:tgtEl>
                                          <p:spTgt spid="4034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3458">
                                            <p:txEl>
                                              <p:pRg st="1" end="1"/>
                                            </p:txEl>
                                          </p:spTgt>
                                        </p:tgtEl>
                                        <p:attrNameLst>
                                          <p:attrName>style.visibility</p:attrName>
                                        </p:attrNameLst>
                                      </p:cBhvr>
                                      <p:to>
                                        <p:strVal val="visible"/>
                                      </p:to>
                                    </p:set>
                                    <p:animEffect transition="in" filter="fade">
                                      <p:cBhvr>
                                        <p:cTn id="17" dur="2000"/>
                                        <p:tgtEl>
                                          <p:spTgt spid="40345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3458">
                                            <p:txEl>
                                              <p:pRg st="2" end="2"/>
                                            </p:txEl>
                                          </p:spTgt>
                                        </p:tgtEl>
                                        <p:attrNameLst>
                                          <p:attrName>style.visibility</p:attrName>
                                        </p:attrNameLst>
                                      </p:cBhvr>
                                      <p:to>
                                        <p:strVal val="visible"/>
                                      </p:to>
                                    </p:set>
                                    <p:animEffect transition="in" filter="fade">
                                      <p:cBhvr>
                                        <p:cTn id="22" dur="2000"/>
                                        <p:tgtEl>
                                          <p:spTgt spid="40345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3458">
                                            <p:txEl>
                                              <p:pRg st="3" end="3"/>
                                            </p:txEl>
                                          </p:spTgt>
                                        </p:tgtEl>
                                        <p:attrNameLst>
                                          <p:attrName>style.visibility</p:attrName>
                                        </p:attrNameLst>
                                      </p:cBhvr>
                                      <p:to>
                                        <p:strVal val="visible"/>
                                      </p:to>
                                    </p:set>
                                    <p:animEffect transition="in" filter="fade">
                                      <p:cBhvr>
                                        <p:cTn id="27" dur="2000"/>
                                        <p:tgtEl>
                                          <p:spTgt spid="40345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3458">
                                            <p:txEl>
                                              <p:pRg st="4" end="4"/>
                                            </p:txEl>
                                          </p:spTgt>
                                        </p:tgtEl>
                                        <p:attrNameLst>
                                          <p:attrName>style.visibility</p:attrName>
                                        </p:attrNameLst>
                                      </p:cBhvr>
                                      <p:to>
                                        <p:strVal val="visible"/>
                                      </p:to>
                                    </p:set>
                                    <p:animEffect transition="in" filter="fade">
                                      <p:cBhvr>
                                        <p:cTn id="32" dur="2000"/>
                                        <p:tgtEl>
                                          <p:spTgt spid="40345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3458">
                                            <p:txEl>
                                              <p:pRg st="5" end="5"/>
                                            </p:txEl>
                                          </p:spTgt>
                                        </p:tgtEl>
                                        <p:attrNameLst>
                                          <p:attrName>style.visibility</p:attrName>
                                        </p:attrNameLst>
                                      </p:cBhvr>
                                      <p:to>
                                        <p:strVal val="visible"/>
                                      </p:to>
                                    </p:set>
                                    <p:animEffect transition="in" filter="fade">
                                      <p:cBhvr>
                                        <p:cTn id="37" dur="2000"/>
                                        <p:tgtEl>
                                          <p:spTgt spid="4034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7" grpId="0"/>
      <p:bldP spid="40345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80640" y="1625600"/>
            <a:ext cx="7995920" cy="3599815"/>
          </a:xfrm>
          <a:prstGeom prst="rect">
            <a:avLst/>
          </a:prstGeom>
          <a:noFill/>
        </p:spPr>
        <p:txBody>
          <a:bodyPr wrap="square" rtlCol="0">
            <a:spAutoFit/>
          </a:bodyPr>
          <a:lstStyle/>
          <a:p>
            <a:r>
              <a:rPr lang="zh-CN" altLang="en-US" dirty="0"/>
              <a:t> </a:t>
            </a:r>
            <a:r>
              <a:rPr lang="zh-CN" altLang="en-US" sz="3200" b="1" dirty="0">
                <a:solidFill>
                  <a:srgbClr val="FF0000"/>
                </a:solidFill>
              </a:rPr>
              <a:t>二、关于你们的成绩</a:t>
            </a:r>
            <a:endParaRPr lang="en-US" altLang="zh-CN" sz="3200" b="1" dirty="0">
              <a:solidFill>
                <a:srgbClr val="FF0000"/>
              </a:solidFill>
            </a:endParaRPr>
          </a:p>
          <a:p>
            <a:r>
              <a:rPr lang="zh-CN" altLang="en-US" sz="3200" dirty="0"/>
              <a:t>   平时成绩：</a:t>
            </a:r>
            <a:r>
              <a:rPr lang="en-US" altLang="zh-CN" sz="3200" dirty="0"/>
              <a:t>20%</a:t>
            </a:r>
            <a:r>
              <a:rPr lang="zh-CN" altLang="en-US" sz="3200" dirty="0"/>
              <a:t>（考勤）</a:t>
            </a:r>
          </a:p>
          <a:p>
            <a:r>
              <a:rPr lang="zh-CN" altLang="en-US" sz="3200" dirty="0"/>
              <a:t>   期中考试：</a:t>
            </a:r>
            <a:r>
              <a:rPr lang="en-US" altLang="zh-CN" sz="3200" dirty="0"/>
              <a:t>20% </a:t>
            </a:r>
            <a:r>
              <a:rPr lang="zh-CN" altLang="en-US" sz="3200" dirty="0"/>
              <a:t>（开卷）</a:t>
            </a:r>
          </a:p>
          <a:p>
            <a:r>
              <a:rPr lang="zh-CN" altLang="en-US" sz="3200" dirty="0"/>
              <a:t> </a:t>
            </a:r>
            <a:r>
              <a:rPr lang="en-US" altLang="zh-CN" sz="3200" dirty="0"/>
              <a:t>  </a:t>
            </a:r>
            <a:r>
              <a:rPr lang="zh-CN" altLang="en-US" sz="3200" dirty="0"/>
              <a:t>社会实践：</a:t>
            </a:r>
            <a:r>
              <a:rPr lang="en-US" altLang="zh-CN" sz="3200" dirty="0"/>
              <a:t>20%</a:t>
            </a:r>
            <a:r>
              <a:rPr lang="zh-CN" altLang="en-US" sz="3200" dirty="0"/>
              <a:t>（小论文）</a:t>
            </a:r>
          </a:p>
          <a:p>
            <a:r>
              <a:rPr lang="zh-CN" altLang="en-US" sz="3200" dirty="0"/>
              <a:t>   期末考试</a:t>
            </a:r>
            <a:r>
              <a:rPr lang="en-US" altLang="zh-CN" sz="3200" dirty="0"/>
              <a:t>:   40%</a:t>
            </a:r>
            <a:r>
              <a:rPr lang="zh-CN" altLang="en-US" sz="3200" dirty="0"/>
              <a:t>（全校统考）</a:t>
            </a:r>
          </a:p>
          <a:p>
            <a:endParaRPr lang="zh-CN" altLang="en-US" sz="3200" dirty="0"/>
          </a:p>
          <a:p>
            <a:endParaRPr lang="en-US" altLang="zh-CN"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内容占位符 2"/>
          <p:cNvSpPr>
            <a:spLocks noGrp="1"/>
          </p:cNvSpPr>
          <p:nvPr>
            <p:ph idx="4294967295"/>
          </p:nvPr>
        </p:nvSpPr>
        <p:spPr>
          <a:xfrm>
            <a:off x="2804160" y="981075"/>
            <a:ext cx="6786880" cy="5195888"/>
          </a:xfrm>
        </p:spPr>
        <p:txBody>
          <a:bodyPr/>
          <a:lstStyle/>
          <a:p>
            <a:pPr eaLnBrk="1" hangingPunct="1"/>
            <a:r>
              <a:rPr lang="zh-CN" altLang="en-US" sz="3200" dirty="0"/>
              <a:t> </a:t>
            </a:r>
            <a:endParaRPr lang="en-US" altLang="zh-CN" sz="3200" dirty="0"/>
          </a:p>
          <a:p>
            <a:pPr eaLnBrk="1" hangingPunct="1"/>
            <a:r>
              <a:rPr lang="en-US" altLang="zh-CN" sz="3200" b="1" dirty="0"/>
              <a:t> </a:t>
            </a:r>
            <a:r>
              <a:rPr lang="zh-CN" altLang="en-US" sz="3200" b="1" dirty="0"/>
              <a:t>多面的马克思：</a:t>
            </a:r>
          </a:p>
          <a:p>
            <a:pPr eaLnBrk="1" hangingPunct="1"/>
            <a:r>
              <a:rPr lang="zh-CN" altLang="en-US" sz="3200" dirty="0">
                <a:latin typeface="华文楷体" panose="02010600040101010101" pitchFamily="2" charset="-122"/>
                <a:ea typeface="华文楷体" panose="02010600040101010101" pitchFamily="2" charset="-122"/>
              </a:rPr>
              <a:t>一个多情的马克思。</a:t>
            </a:r>
          </a:p>
          <a:p>
            <a:pPr eaLnBrk="1" hangingPunct="1"/>
            <a:r>
              <a:rPr lang="zh-CN" altLang="en-US" sz="3200" dirty="0">
                <a:latin typeface="华文楷体" panose="02010600040101010101" pitchFamily="2" charset="-122"/>
                <a:ea typeface="华文楷体" panose="02010600040101010101" pitchFamily="2" charset="-122"/>
              </a:rPr>
              <a:t>悲天悯人的人道主义思想家。</a:t>
            </a:r>
          </a:p>
          <a:p>
            <a:pPr eaLnBrk="1" hangingPunct="1"/>
            <a:r>
              <a:rPr lang="zh-CN" altLang="en-US" sz="3200" dirty="0">
                <a:latin typeface="华文楷体" panose="02010600040101010101" pitchFamily="2" charset="-122"/>
                <a:ea typeface="华文楷体" panose="02010600040101010101" pitchFamily="2" charset="-122"/>
              </a:rPr>
              <a:t>激情满怀的革命家。</a:t>
            </a:r>
          </a:p>
          <a:p>
            <a:pPr eaLnBrk="1" hangingPunct="1"/>
            <a:r>
              <a:rPr lang="zh-CN" altLang="en-US" sz="3200" dirty="0">
                <a:latin typeface="华文楷体" panose="02010600040101010101" pitchFamily="2" charset="-122"/>
                <a:ea typeface="华文楷体" panose="02010600040101010101" pitchFamily="2" charset="-122"/>
              </a:rPr>
              <a:t>目光锐利的政治经济学家。</a:t>
            </a:r>
          </a:p>
          <a:p>
            <a:pPr eaLnBrk="1" hangingPunct="1"/>
            <a:r>
              <a:rPr lang="zh-CN" altLang="en-US" sz="3200" dirty="0">
                <a:latin typeface="华文楷体" panose="02010600040101010101" pitchFamily="2" charset="-122"/>
                <a:ea typeface="华文楷体" panose="02010600040101010101" pitchFamily="2" charset="-122"/>
              </a:rPr>
              <a:t>思想深邃的哲学家。</a:t>
            </a: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489">
                                            <p:txEl>
                                              <p:pRg st="0" end="0"/>
                                            </p:txEl>
                                          </p:spTgt>
                                        </p:tgtEl>
                                        <p:attrNameLst>
                                          <p:attrName>style.visibility</p:attrName>
                                        </p:attrNameLst>
                                      </p:cBhvr>
                                      <p:to>
                                        <p:strVal val="visible"/>
                                      </p:to>
                                    </p:set>
                                    <p:anim calcmode="lin" valueType="num">
                                      <p:cBhvr additive="base">
                                        <p:cTn id="7" dur="500" fill="hold"/>
                                        <p:tgtEl>
                                          <p:spTgt spid="634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34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3489">
                                            <p:txEl>
                                              <p:pRg st="1" end="1"/>
                                            </p:txEl>
                                          </p:spTgt>
                                        </p:tgtEl>
                                        <p:attrNameLst>
                                          <p:attrName>style.visibility</p:attrName>
                                        </p:attrNameLst>
                                      </p:cBhvr>
                                      <p:to>
                                        <p:strVal val="visible"/>
                                      </p:to>
                                    </p:set>
                                    <p:anim calcmode="lin" valueType="num">
                                      <p:cBhvr additive="base">
                                        <p:cTn id="13" dur="500" fill="hold"/>
                                        <p:tgtEl>
                                          <p:spTgt spid="634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34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3489">
                                            <p:txEl>
                                              <p:pRg st="2" end="2"/>
                                            </p:txEl>
                                          </p:spTgt>
                                        </p:tgtEl>
                                        <p:attrNameLst>
                                          <p:attrName>style.visibility</p:attrName>
                                        </p:attrNameLst>
                                      </p:cBhvr>
                                      <p:to>
                                        <p:strVal val="visible"/>
                                      </p:to>
                                    </p:set>
                                    <p:anim calcmode="lin" valueType="num">
                                      <p:cBhvr additive="base">
                                        <p:cTn id="19" dur="500" fill="hold"/>
                                        <p:tgtEl>
                                          <p:spTgt spid="634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34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489">
                                            <p:txEl>
                                              <p:pRg st="3" end="3"/>
                                            </p:txEl>
                                          </p:spTgt>
                                        </p:tgtEl>
                                        <p:attrNameLst>
                                          <p:attrName>style.visibility</p:attrName>
                                        </p:attrNameLst>
                                      </p:cBhvr>
                                      <p:to>
                                        <p:strVal val="visible"/>
                                      </p:to>
                                    </p:set>
                                    <p:anim calcmode="lin" valueType="num">
                                      <p:cBhvr additive="base">
                                        <p:cTn id="25" dur="500" fill="hold"/>
                                        <p:tgtEl>
                                          <p:spTgt spid="6348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34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3489">
                                            <p:txEl>
                                              <p:pRg st="4" end="4"/>
                                            </p:txEl>
                                          </p:spTgt>
                                        </p:tgtEl>
                                        <p:attrNameLst>
                                          <p:attrName>style.visibility</p:attrName>
                                        </p:attrNameLst>
                                      </p:cBhvr>
                                      <p:to>
                                        <p:strVal val="visible"/>
                                      </p:to>
                                    </p:set>
                                    <p:anim calcmode="lin" valueType="num">
                                      <p:cBhvr additive="base">
                                        <p:cTn id="31" dur="500" fill="hold"/>
                                        <p:tgtEl>
                                          <p:spTgt spid="6348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34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3489">
                                            <p:txEl>
                                              <p:pRg st="5" end="5"/>
                                            </p:txEl>
                                          </p:spTgt>
                                        </p:tgtEl>
                                        <p:attrNameLst>
                                          <p:attrName>style.visibility</p:attrName>
                                        </p:attrNameLst>
                                      </p:cBhvr>
                                      <p:to>
                                        <p:strVal val="visible"/>
                                      </p:to>
                                    </p:set>
                                    <p:anim calcmode="lin" valueType="num">
                                      <p:cBhvr additive="base">
                                        <p:cTn id="37" dur="500" fill="hold"/>
                                        <p:tgtEl>
                                          <p:spTgt spid="6348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34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3489">
                                            <p:txEl>
                                              <p:pRg st="6" end="6"/>
                                            </p:txEl>
                                          </p:spTgt>
                                        </p:tgtEl>
                                        <p:attrNameLst>
                                          <p:attrName>style.visibility</p:attrName>
                                        </p:attrNameLst>
                                      </p:cBhvr>
                                      <p:to>
                                        <p:strVal val="visible"/>
                                      </p:to>
                                    </p:set>
                                    <p:anim calcmode="lin" valueType="num">
                                      <p:cBhvr additive="base">
                                        <p:cTn id="43" dur="500" fill="hold"/>
                                        <p:tgtEl>
                                          <p:spTgt spid="6348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348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9" grpId="0" build="p"/>
    </p:bldLst>
  </p:timing>
</p:sld>
</file>

<file path=ppt/slides/slide4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3" name="Rectangle 4"/>
          <p:cNvSpPr>
            <a:spLocks noGrp="1"/>
          </p:cNvSpPr>
          <p:nvPr>
            <p:ph type="title"/>
          </p:nvPr>
        </p:nvSpPr>
        <p:spPr/>
        <p:txBody>
          <a:bodyPr/>
          <a:lstStyle/>
          <a:p>
            <a:endParaRPr lang="zh-CN" altLang="en-US">
              <a:solidFill>
                <a:schemeClr val="tx1"/>
              </a:solidFill>
            </a:endParaRPr>
          </a:p>
        </p:txBody>
      </p:sp>
      <p:sp>
        <p:nvSpPr>
          <p:cNvPr id="402434" name="内容占位符 2"/>
          <p:cNvSpPr>
            <a:spLocks noGrp="1"/>
          </p:cNvSpPr>
          <p:nvPr>
            <p:ph idx="1"/>
          </p:nvPr>
        </p:nvSpPr>
        <p:spPr>
          <a:xfrm>
            <a:off x="1422400" y="1123950"/>
            <a:ext cx="10098087" cy="5019675"/>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7.</a:t>
            </a:r>
            <a:r>
              <a:rPr lang="zh-CN" altLang="en-US" sz="2800" b="1" dirty="0">
                <a:latin typeface="宋体" panose="02010600030101010101" pitchFamily="2" charset="-122"/>
                <a:ea typeface="宋体" panose="02010600030101010101" pitchFamily="2" charset="-122"/>
              </a:rPr>
              <a:t>下列能体现质量互变的是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水滴石穿，绳锯木断</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千里之行，始于足下</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不积跬步无以至千里</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高山起微尘</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相克相生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02433"/>
                                        </p:tgtEl>
                                        <p:attrNameLst>
                                          <p:attrName>style.visibility</p:attrName>
                                        </p:attrNameLst>
                                      </p:cBhvr>
                                      <p:to>
                                        <p:strVal val="visible"/>
                                      </p:to>
                                    </p:set>
                                    <p:animEffect transition="in" filter="fade">
                                      <p:cBhvr>
                                        <p:cTn id="7" dur="2000"/>
                                        <p:tgtEl>
                                          <p:spTgt spid="402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3" grpId="0"/>
    </p:bldLst>
  </p:timing>
</p:sld>
</file>

<file path=ppt/slides/slide4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1" name="Rectangle 4"/>
          <p:cNvSpPr>
            <a:spLocks noGrp="1"/>
          </p:cNvSpPr>
          <p:nvPr>
            <p:ph type="title"/>
          </p:nvPr>
        </p:nvSpPr>
        <p:spPr/>
        <p:txBody>
          <a:bodyPr/>
          <a:lstStyle/>
          <a:p>
            <a:endParaRPr lang="zh-CN" altLang="en-US">
              <a:solidFill>
                <a:schemeClr val="tx1"/>
              </a:solidFill>
            </a:endParaRPr>
          </a:p>
        </p:txBody>
      </p:sp>
      <p:sp>
        <p:nvSpPr>
          <p:cNvPr id="404482" name="内容占位符 2"/>
          <p:cNvSpPr>
            <a:spLocks noGrp="1"/>
          </p:cNvSpPr>
          <p:nvPr>
            <p:ph idx="1"/>
          </p:nvPr>
        </p:nvSpPr>
        <p:spPr/>
        <p:txBody>
          <a:bodyPr/>
          <a:lstStyle/>
          <a:p>
            <a:pPr eaLnBrk="1" hangingPunct="1"/>
            <a:r>
              <a:rPr lang="en-US" altLang="zh-CN" sz="2800" dirty="0">
                <a:latin typeface="宋体" panose="02010600030101010101" pitchFamily="2" charset="-122"/>
                <a:ea typeface="宋体" panose="02010600030101010101" pitchFamily="2" charset="-122"/>
              </a:rPr>
              <a:t>8.</a:t>
            </a:r>
            <a:r>
              <a:rPr lang="zh-CN" altLang="en-US" sz="2800" b="1" dirty="0">
                <a:latin typeface="宋体" panose="02010600030101010101" pitchFamily="2" charset="-122"/>
                <a:ea typeface="宋体" panose="02010600030101010101" pitchFamily="2" charset="-122"/>
              </a:rPr>
              <a:t>“芳林新叶催陈叶，流水前波让后波”，“沉舟侧畔千帆过，病树前头万木春”说明</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事物的联系是客观的普遍的</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事物的发展是永恒的绝对的</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新事物取代旧事物是事物发展的总趋势</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事物的发展变化是从量变到质变的过程</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新陈代谢是宇宙间不可抗拒的规律</a:t>
            </a:r>
          </a:p>
          <a:p>
            <a:pPr eaLnBrk="1" hangingPunct="1"/>
            <a:endParaRPr lang="zh-CN" altLang="en-US" dirty="0"/>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5" name="Rectangle 4"/>
          <p:cNvSpPr>
            <a:spLocks noGrp="1"/>
          </p:cNvSpPr>
          <p:nvPr>
            <p:ph type="title"/>
          </p:nvPr>
        </p:nvSpPr>
        <p:spPr/>
        <p:txBody>
          <a:bodyPr/>
          <a:lstStyle/>
          <a:p>
            <a:endParaRPr lang="zh-CN" altLang="en-US">
              <a:solidFill>
                <a:schemeClr val="tx1"/>
              </a:solidFill>
            </a:endParaRPr>
          </a:p>
        </p:txBody>
      </p:sp>
      <p:sp>
        <p:nvSpPr>
          <p:cNvPr id="405506" name="内容占位符 2"/>
          <p:cNvSpPr>
            <a:spLocks noGrp="1"/>
          </p:cNvSpPr>
          <p:nvPr>
            <p:ph idx="1"/>
          </p:nvPr>
        </p:nvSpPr>
        <p:spPr/>
        <p:txBody>
          <a:bodyPr/>
          <a:lstStyle/>
          <a:p>
            <a:pPr eaLnBrk="1" hangingPunct="1"/>
            <a:r>
              <a:rPr lang="en-US" altLang="zh-CN" sz="2800" b="1" dirty="0">
                <a:latin typeface="宋体" panose="02010600030101010101" pitchFamily="2" charset="-122"/>
                <a:ea typeface="宋体" panose="02010600030101010101" pitchFamily="2" charset="-122"/>
              </a:rPr>
              <a:t>9.DDT</a:t>
            </a:r>
            <a:r>
              <a:rPr lang="zh-CN" altLang="en-US" sz="2800" b="1" dirty="0">
                <a:latin typeface="宋体" panose="02010600030101010101" pitchFamily="2" charset="-122"/>
                <a:ea typeface="宋体" panose="02010600030101010101" pitchFamily="2" charset="-122"/>
              </a:rPr>
              <a:t>曾被誉为杀虫良药，后来发现它污染环境，危害人类和牲畜，被宣布为禁用农药，说明</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事物的因果关系是复杂的</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一因可以产生多种结果</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同因可以异果</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多因可以一果</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复合因果</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nodePh="1">
                                  <p:stCondLst>
                                    <p:cond delay="0"/>
                                  </p:stCondLst>
                                  <p:endCondLst>
                                    <p:cond evt="begin" delay="0">
                                      <p:tn val="5"/>
                                    </p:cond>
                                  </p:endCondLst>
                                  <p:childTnLst>
                                    <p:animEffect transition="out" filter="fade">
                                      <p:cBhvr>
                                        <p:cTn id="6" dur="500"/>
                                        <p:tgtEl>
                                          <p:spTgt spid="405505"/>
                                        </p:tgtEl>
                                      </p:cBhvr>
                                    </p:animEffect>
                                    <p:animScale>
                                      <p:cBhvr>
                                        <p:cTn id="7" dur="250" autoRev="1" fill="hold"/>
                                        <p:tgtEl>
                                          <p:spTgt spid="40550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5" grpId="0"/>
    </p:bldLst>
  </p:timing>
</p:sld>
</file>

<file path=ppt/slides/slide4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6529" name="Rectangle 4"/>
          <p:cNvSpPr>
            <a:spLocks noGrp="1"/>
          </p:cNvSpPr>
          <p:nvPr>
            <p:ph type="title"/>
          </p:nvPr>
        </p:nvSpPr>
        <p:spPr/>
        <p:txBody>
          <a:bodyPr/>
          <a:lstStyle/>
          <a:p>
            <a:endParaRPr lang="zh-CN" altLang="en-US">
              <a:solidFill>
                <a:schemeClr val="tx1"/>
              </a:solidFill>
            </a:endParaRPr>
          </a:p>
        </p:txBody>
      </p:sp>
      <p:sp>
        <p:nvSpPr>
          <p:cNvPr id="406530" name="内容占位符 2"/>
          <p:cNvSpPr>
            <a:spLocks noGrp="1"/>
          </p:cNvSpPr>
          <p:nvPr>
            <p:ph idx="1"/>
          </p:nvPr>
        </p:nvSpPr>
        <p:spPr>
          <a:xfrm>
            <a:off x="1412240" y="1123950"/>
            <a:ext cx="10108247" cy="5019675"/>
          </a:xfrm>
        </p:spPr>
        <p:txBody>
          <a:bodyPr/>
          <a:lstStyle/>
          <a:p>
            <a:pPr eaLnBrk="1" hangingPunct="1"/>
            <a:r>
              <a:rPr lang="en-US" altLang="zh-CN" sz="2800" dirty="0">
                <a:latin typeface="宋体" panose="02010600030101010101" pitchFamily="2" charset="-122"/>
                <a:ea typeface="宋体" panose="02010600030101010101" pitchFamily="2" charset="-122"/>
              </a:rPr>
              <a:t>10.</a:t>
            </a:r>
            <a:r>
              <a:rPr lang="zh-CN" altLang="en-US" sz="2800" b="1" dirty="0">
                <a:latin typeface="宋体" panose="02010600030101010101" pitchFamily="2" charset="-122"/>
                <a:ea typeface="宋体" panose="02010600030101010101" pitchFamily="2" charset="-122"/>
              </a:rPr>
              <a:t>在下列命题中，包含辩证法思想的有</a:t>
            </a:r>
            <a:r>
              <a:rPr lang="zh-CN" altLang="en-US" sz="2800" dirty="0">
                <a:latin typeface="宋体" panose="02010600030101010101" pitchFamily="2" charset="-122"/>
                <a:ea typeface="宋体" panose="02010600030101010101" pitchFamily="2" charset="-122"/>
              </a:rPr>
              <a:t>        </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“易穷则变，变则通，通则久”</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“祸兮福之所倚，福兮祸之所伏”</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“道之大原出于天，天不变，道亦不变”</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“天下之势，循则极，极则反”</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万物莫不有对</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nodePh="1">
                                  <p:stCondLst>
                                    <p:cond delay="0"/>
                                  </p:stCondLst>
                                  <p:endCondLst>
                                    <p:cond evt="begin" delay="0">
                                      <p:tn val="5"/>
                                    </p:cond>
                                  </p:endCondLst>
                                  <p:iterate type="lt">
                                    <p:tmPct val="4000"/>
                                  </p:iterate>
                                  <p:childTnLst>
                                    <p:set>
                                      <p:cBhvr>
                                        <p:cTn id="6" dur="500" fill="hold"/>
                                        <p:tgtEl>
                                          <p:spTgt spid="40652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29"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latin typeface="华文宋体" panose="02010600040101010101" pitchFamily="2" charset="-122"/>
                <a:ea typeface="华文宋体" panose="02010600040101010101" pitchFamily="2" charset="-122"/>
              </a:rPr>
              <a:t>11.</a:t>
            </a:r>
            <a:r>
              <a:rPr lang="zh-CN" altLang="en-US" b="1" dirty="0">
                <a:latin typeface="华文宋体" panose="02010600040101010101" pitchFamily="2" charset="-122"/>
                <a:ea typeface="华文宋体" panose="02010600040101010101" pitchFamily="2" charset="-122"/>
              </a:rPr>
              <a:t>西周末年思想家史伯说：“和实生物，  同则不继</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这里包含的辩证法思想有    </a:t>
            </a:r>
            <a:endParaRPr lang="en-US" altLang="zh-CN" b="1"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A.</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矛盾的同一是包含差别的同一     </a:t>
            </a:r>
            <a:endParaRPr lang="en-US" altLang="zh-CN" dirty="0">
              <a:latin typeface="华文宋体" panose="02010600040101010101" pitchFamily="2" charset="-122"/>
              <a:ea typeface="华文宋体" panose="02010600040101010101" pitchFamily="2" charset="-122"/>
            </a:endParaRPr>
          </a:p>
          <a:p>
            <a:r>
              <a:rPr lang="en-US" altLang="zh-CN" dirty="0">
                <a:latin typeface="华文宋体" panose="02010600040101010101" pitchFamily="2" charset="-122"/>
                <a:ea typeface="华文宋体" panose="02010600040101010101" pitchFamily="2" charset="-122"/>
              </a:rPr>
              <a:t> B.  </a:t>
            </a:r>
            <a:r>
              <a:rPr lang="zh-CN" altLang="en-US" dirty="0">
                <a:latin typeface="华文宋体" panose="02010600040101010101" pitchFamily="2" charset="-122"/>
                <a:ea typeface="华文宋体" panose="02010600040101010101" pitchFamily="2" charset="-122"/>
              </a:rPr>
              <a:t>对立面的统一是事物发展的动力    </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C.</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不包含内部差别的事物就不能存在和发展    </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 </a:t>
            </a:r>
            <a:r>
              <a:rPr lang="en-US" altLang="zh-CN" dirty="0">
                <a:latin typeface="华文宋体" panose="02010600040101010101" pitchFamily="2" charset="-122"/>
                <a:ea typeface="华文宋体" panose="02010600040101010101" pitchFamily="2" charset="-122"/>
              </a:rPr>
              <a:t>D.  </a:t>
            </a:r>
            <a:r>
              <a:rPr lang="zh-CN" altLang="en-US" dirty="0">
                <a:latin typeface="华文宋体" panose="02010600040101010101" pitchFamily="2" charset="-122"/>
                <a:ea typeface="华文宋体" panose="02010600040101010101" pitchFamily="2" charset="-122"/>
              </a:rPr>
              <a:t>矛盾的一方只有克服另一方才能达到统一     </a:t>
            </a:r>
            <a:endParaRPr lang="en-US" altLang="zh-CN" dirty="0">
              <a:latin typeface="华文宋体" panose="02010600040101010101" pitchFamily="2" charset="-122"/>
              <a:ea typeface="华文宋体" panose="02010600040101010101" pitchFamily="2" charset="-122"/>
            </a:endParaRPr>
          </a:p>
          <a:p>
            <a:r>
              <a:rPr lang="en-US" altLang="zh-CN"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E.  </a:t>
            </a:r>
            <a:r>
              <a:rPr lang="zh-CN" altLang="en-US" dirty="0">
                <a:latin typeface="华文宋体" panose="02010600040101010101" pitchFamily="2" charset="-122"/>
                <a:ea typeface="华文宋体" panose="02010600040101010101" pitchFamily="2" charset="-122"/>
              </a:rPr>
              <a:t>事物是由不同方面、不同要素构成的统一体 </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800" b="1" dirty="0">
                <a:latin typeface="宋体" panose="02010600030101010101" pitchFamily="2" charset="-122"/>
                <a:ea typeface="宋体" panose="02010600030101010101" pitchFamily="2" charset="-122"/>
              </a:rPr>
              <a:t>13.</a:t>
            </a:r>
            <a:r>
              <a:rPr lang="zh-CN" altLang="en-US" sz="2800" b="1" dirty="0">
                <a:latin typeface="宋体" panose="02010600030101010101" pitchFamily="2" charset="-122"/>
                <a:ea typeface="宋体" panose="02010600030101010101" pitchFamily="2" charset="-122"/>
              </a:rPr>
              <a:t>一带一路使中国和沿线国家之间达到了“双赢”，这在辩证法上的启示是          </a:t>
            </a:r>
            <a:endParaRPr lang="en-US" altLang="zh-CN" sz="2800" b="1"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矛盾的双方在相互斗争中获得发展                             </a:t>
            </a:r>
            <a:r>
              <a:rPr lang="en-US" altLang="zh-CN" sz="2800" b="1" dirty="0">
                <a:latin typeface="宋体" panose="02010600030101010101" pitchFamily="2" charset="-122"/>
                <a:ea typeface="宋体" panose="02010600030101010101" pitchFamily="2" charset="-122"/>
              </a:rPr>
              <a:t>B</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矛盾一方的发展以另一方的某种发展为条件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矛盾的一方克服另一方面使自己获得发展          </a:t>
            </a:r>
            <a:endParaRPr lang="en-US" altLang="zh-CN" sz="2800" dirty="0">
              <a:latin typeface="宋体" panose="02010600030101010101" pitchFamily="2" charset="-122"/>
              <a:ea typeface="宋体" panose="02010600030101010101" pitchFamily="2" charset="-122"/>
            </a:endParaRPr>
          </a:p>
          <a:p>
            <a:r>
              <a:rPr lang="en-US" altLang="zh-CN" sz="2800" b="1" dirty="0">
                <a:latin typeface="宋体" panose="02010600030101010101" pitchFamily="2" charset="-122"/>
                <a:ea typeface="宋体" panose="02010600030101010101" pitchFamily="2" charset="-122"/>
              </a:rPr>
              <a:t>D</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矛盾双方既对立又统一，由此推动事物发展           </a:t>
            </a:r>
            <a:endParaRPr lang="en-US" altLang="zh-CN" sz="2800" dirty="0">
              <a:latin typeface="宋体" panose="02010600030101010101" pitchFamily="2" charset="-122"/>
              <a:ea typeface="宋体" panose="02010600030101010101" pitchFamily="2" charset="-122"/>
            </a:endParaRPr>
          </a:p>
          <a:p>
            <a:r>
              <a:rPr lang="en-US" altLang="zh-CN" sz="2800" b="1" dirty="0">
                <a:latin typeface="宋体" panose="02010600030101010101" pitchFamily="2" charset="-122"/>
                <a:ea typeface="宋体" panose="02010600030101010101" pitchFamily="2" charset="-122"/>
              </a:rPr>
              <a:t>E</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矛盾双方可以相互吸取有利于自身的因素而得到</a:t>
            </a:r>
            <a:r>
              <a:rPr lang="zh-CN" altLang="en-US" dirty="0">
                <a:latin typeface="宋体" panose="02010600030101010101" pitchFamily="2" charset="-122"/>
                <a:ea typeface="宋体" panose="02010600030101010101" pitchFamily="2" charset="-122"/>
              </a:rPr>
              <a:t>发展</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800" dirty="0"/>
              <a:t>14.</a:t>
            </a:r>
            <a:r>
              <a:rPr lang="zh-CN" altLang="en-US" sz="2800" dirty="0"/>
              <a:t>世界上没有两片完全相同的树叶，这句话体现了</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矛盾的普遍性</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矛盾的特殊性</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同一事物的不同侧面各有特点</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不同事物包含特殊的矛盾</a:t>
            </a:r>
          </a:p>
          <a:p>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矛盾有斗争性</a:t>
            </a:r>
          </a:p>
          <a:p>
            <a:endParaRPr lang="zh-CN" altLang="en-US"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8577" name="图片 316417" descr="B4506B051BF6383A15D82BB777EDAD11"/>
          <p:cNvPicPr>
            <a:picLocks noChangeAspect="1"/>
          </p:cNvPicPr>
          <p:nvPr/>
        </p:nvPicPr>
        <p:blipFill>
          <a:blip r:embed="rId2"/>
          <a:srcRect/>
          <a:stretch>
            <a:fillRect/>
          </a:stretch>
        </p:blipFill>
        <p:spPr bwMode="auto">
          <a:xfrm>
            <a:off x="3886200" y="762001"/>
            <a:ext cx="5600700" cy="4310063"/>
          </a:xfrm>
          <a:prstGeom prst="rect">
            <a:avLst/>
          </a:prstGeom>
          <a:noFill/>
          <a:ln w="9525">
            <a:noFill/>
            <a:miter lim="800000"/>
            <a:headEnd/>
            <a:tailEnd/>
          </a:ln>
        </p:spPr>
      </p:pic>
      <p:sp>
        <p:nvSpPr>
          <p:cNvPr id="316419" name="文本框 316418"/>
          <p:cNvSpPr txBox="1">
            <a:spLocks noChangeArrowheads="1"/>
          </p:cNvSpPr>
          <p:nvPr/>
        </p:nvSpPr>
        <p:spPr bwMode="auto">
          <a:xfrm>
            <a:off x="2743200" y="4953000"/>
            <a:ext cx="4891088" cy="1098550"/>
          </a:xfrm>
          <a:prstGeom prst="rect">
            <a:avLst/>
          </a:prstGeom>
          <a:noFill/>
          <a:ln w="9525">
            <a:noFill/>
            <a:miter lim="800000"/>
          </a:ln>
        </p:spPr>
        <p:txBody>
          <a:bodyPr>
            <a:spAutoFit/>
          </a:bodyPr>
          <a:lstStyle/>
          <a:p>
            <a:pPr>
              <a:spcBef>
                <a:spcPct val="50000"/>
              </a:spcBef>
              <a:buClr>
                <a:srgbClr val="000000"/>
              </a:buClr>
            </a:pPr>
            <a:r>
              <a:rPr lang="zh-CN" altLang="en-US" sz="6600">
                <a:solidFill>
                  <a:srgbClr val="FF3399"/>
                </a:solidFill>
                <a:latin typeface="Arial Narrow" panose="020B0606020202030204" pitchFamily="34" charset="0"/>
                <a:ea typeface="华文新魏" panose="02010800040101010101" pitchFamily="2" charset="-122"/>
              </a:rPr>
              <a:t>本章结束</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316419"/>
                                        </p:tgtEl>
                                        <p:attrNameLst>
                                          <p:attrName>style.visibility</p:attrName>
                                        </p:attrNameLst>
                                      </p:cBhvr>
                                      <p:to>
                                        <p:strVal val="visible"/>
                                      </p:to>
                                    </p:set>
                                    <p:anim calcmode="lin" valueType="num">
                                      <p:cBhvr>
                                        <p:cTn id="7" dur="1000" fill="hold"/>
                                        <p:tgtEl>
                                          <p:spTgt spid="316419"/>
                                        </p:tgtEl>
                                        <p:attrNameLst>
                                          <p:attrName>ppt_w</p:attrName>
                                        </p:attrNameLst>
                                      </p:cBhvr>
                                      <p:tavLst>
                                        <p:tav tm="0">
                                          <p:val>
                                            <p:fltVal val="0"/>
                                          </p:val>
                                        </p:tav>
                                        <p:tav tm="100000">
                                          <p:val>
                                            <p:strVal val="#ppt_w"/>
                                          </p:val>
                                        </p:tav>
                                      </p:tavLst>
                                    </p:anim>
                                    <p:anim calcmode="lin" valueType="num">
                                      <p:cBhvr>
                                        <p:cTn id="8" dur="1000" fill="hold"/>
                                        <p:tgtEl>
                                          <p:spTgt spid="316419"/>
                                        </p:tgtEl>
                                        <p:attrNameLst>
                                          <p:attrName>ppt_h</p:attrName>
                                        </p:attrNameLst>
                                      </p:cBhvr>
                                      <p:tavLst>
                                        <p:tav tm="0">
                                          <p:val>
                                            <p:fltVal val="0"/>
                                          </p:val>
                                        </p:tav>
                                        <p:tav tm="100000">
                                          <p:val>
                                            <p:strVal val="#ppt_h"/>
                                          </p:val>
                                        </p:tav>
                                      </p:tavLst>
                                    </p:anim>
                                    <p:anim calcmode="lin" valueType="num">
                                      <p:cBhvr>
                                        <p:cTn id="9" dur="1000" fill="hold"/>
                                        <p:tgtEl>
                                          <p:spTgt spid="316419"/>
                                        </p:tgtEl>
                                        <p:attrNameLst>
                                          <p:attrName>style.rotation</p:attrName>
                                        </p:attrNameLst>
                                      </p:cBhvr>
                                      <p:tavLst>
                                        <p:tav tm="0">
                                          <p:val>
                                            <p:fltVal val="90"/>
                                          </p:val>
                                        </p:tav>
                                        <p:tav tm="100000">
                                          <p:val>
                                            <p:fltVal val="0"/>
                                          </p:val>
                                        </p:tav>
                                      </p:tavLst>
                                    </p:anim>
                                    <p:animEffect transition="in" filter="fade">
                                      <p:cBhvr>
                                        <p:cTn id="10" dur="1000"/>
                                        <p:tgtEl>
                                          <p:spTgt spid="316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p:bldLst>
  </p:timing>
</p:sld>
</file>

<file path=ppt/slides/slide4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01" name="文本框 483329"/>
          <p:cNvSpPr txBox="1">
            <a:spLocks noChangeArrowheads="1"/>
          </p:cNvSpPr>
          <p:nvPr/>
        </p:nvSpPr>
        <p:spPr bwMode="auto">
          <a:xfrm>
            <a:off x="2682240" y="2479040"/>
            <a:ext cx="6672898" cy="923330"/>
          </a:xfrm>
          <a:prstGeom prst="rect">
            <a:avLst/>
          </a:prstGeom>
          <a:noFill/>
          <a:ln w="9525">
            <a:noFill/>
            <a:miter lim="800000"/>
          </a:ln>
        </p:spPr>
        <p:txBody>
          <a:bodyPr wrap="square">
            <a:spAutoFit/>
          </a:bodyPr>
          <a:lstStyle/>
          <a:p>
            <a:pPr algn="ctr">
              <a:spcBef>
                <a:spcPct val="50000"/>
              </a:spcBef>
              <a:buClr>
                <a:srgbClr val="000000"/>
              </a:buClr>
            </a:pPr>
            <a:r>
              <a:rPr lang="zh-CN" altLang="en-US" sz="5400" b="1" dirty="0">
                <a:solidFill>
                  <a:srgbClr val="CC0066"/>
                </a:solidFill>
                <a:latin typeface="黑体" panose="02010609060101010101" pitchFamily="49" charset="-122"/>
                <a:ea typeface="黑体" panose="02010609060101010101" pitchFamily="49" charset="-122"/>
              </a:rPr>
              <a:t>第四章  认识论</a:t>
            </a:r>
          </a:p>
        </p:txBody>
      </p:sp>
      <p:sp>
        <p:nvSpPr>
          <p:cNvPr id="483331" name="矩形 483330"/>
          <p:cNvSpPr/>
          <p:nvPr/>
        </p:nvSpPr>
        <p:spPr>
          <a:xfrm>
            <a:off x="1919289" y="908050"/>
            <a:ext cx="8351837" cy="71438"/>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483332" name="矩形 483331"/>
          <p:cNvSpPr/>
          <p:nvPr/>
        </p:nvSpPr>
        <p:spPr>
          <a:xfrm>
            <a:off x="1847850" y="5157789"/>
            <a:ext cx="8351838"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spd="med"/>
</p:sld>
</file>

<file path=ppt/slides/slide4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26" name="文本占位符 484354"/>
          <p:cNvSpPr>
            <a:spLocks noGrp="1"/>
          </p:cNvSpPr>
          <p:nvPr>
            <p:ph type="body" idx="4294967295"/>
          </p:nvPr>
        </p:nvSpPr>
        <p:spPr>
          <a:xfrm>
            <a:off x="3251200" y="2123440"/>
            <a:ext cx="5709920" cy="2705735"/>
          </a:xfrm>
        </p:spPr>
        <p:txBody>
          <a:bodyPr>
            <a:normAutofit/>
          </a:bodyPr>
          <a:lstStyle/>
          <a:p>
            <a:pPr marL="812800" indent="-812800">
              <a:buNone/>
            </a:pPr>
            <a:r>
              <a:rPr lang="zh-CN" altLang="en-US" sz="2800" b="1" dirty="0">
                <a:solidFill>
                  <a:srgbClr val="FF0000"/>
                </a:solidFill>
                <a:latin typeface="方正大黑简体"/>
                <a:ea typeface="方正大黑简体"/>
                <a:cs typeface="方正大黑简体"/>
              </a:rPr>
              <a:t>第一节  实践和认识</a:t>
            </a:r>
          </a:p>
          <a:p>
            <a:pPr marL="812800" indent="-812800">
              <a:buNone/>
            </a:pPr>
            <a:r>
              <a:rPr lang="zh-CN" altLang="en-US" sz="2800" b="1" dirty="0">
                <a:solidFill>
                  <a:srgbClr val="FF0000"/>
                </a:solidFill>
                <a:latin typeface="方正大黑简体"/>
                <a:ea typeface="方正大黑简体"/>
                <a:cs typeface="方正大黑简体"/>
              </a:rPr>
              <a:t>第二节  认识的辨证运动过程</a:t>
            </a:r>
          </a:p>
          <a:p>
            <a:pPr marL="812800" indent="-812800">
              <a:lnSpc>
                <a:spcPct val="130000"/>
              </a:lnSpc>
              <a:buNone/>
            </a:pPr>
            <a:r>
              <a:rPr lang="zh-CN" altLang="en-US" sz="2800" b="1" dirty="0">
                <a:solidFill>
                  <a:srgbClr val="FF0000"/>
                </a:solidFill>
                <a:latin typeface="方正大黑简体"/>
                <a:ea typeface="方正大黑简体"/>
                <a:cs typeface="方正大黑简体"/>
              </a:rPr>
              <a:t>第三节  真理与价值</a:t>
            </a:r>
          </a:p>
          <a:p>
            <a:pPr marL="812800" indent="-812800">
              <a:lnSpc>
                <a:spcPct val="110000"/>
              </a:lnSpc>
              <a:buNone/>
            </a:pPr>
            <a:r>
              <a:rPr lang="zh-CN" altLang="en-US" sz="2800" b="1" dirty="0">
                <a:solidFill>
                  <a:srgbClr val="FF0000"/>
                </a:solidFill>
                <a:latin typeface="方正大黑简体"/>
                <a:ea typeface="方正大黑简体"/>
                <a:cs typeface="方正大黑简体"/>
              </a:rPr>
              <a:t>第四节  认识与实践的统一</a:t>
            </a:r>
          </a:p>
        </p:txBody>
      </p:sp>
      <p:sp>
        <p:nvSpPr>
          <p:cNvPr id="42496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409</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0626">
                                            <p:txEl>
                                              <p:pRg st="0" end="0"/>
                                            </p:txEl>
                                          </p:spTgt>
                                        </p:tgtEl>
                                        <p:attrNameLst>
                                          <p:attrName>style.visibility</p:attrName>
                                        </p:attrNameLst>
                                      </p:cBhvr>
                                      <p:to>
                                        <p:strVal val="visible"/>
                                      </p:to>
                                    </p:set>
                                    <p:animEffect transition="in" filter="dissolve">
                                      <p:cBhvr>
                                        <p:cTn id="7" dur="500"/>
                                        <p:tgtEl>
                                          <p:spTgt spid="410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0626">
                                            <p:txEl>
                                              <p:pRg st="1" end="1"/>
                                            </p:txEl>
                                          </p:spTgt>
                                        </p:tgtEl>
                                        <p:attrNameLst>
                                          <p:attrName>style.visibility</p:attrName>
                                        </p:attrNameLst>
                                      </p:cBhvr>
                                      <p:to>
                                        <p:strVal val="visible"/>
                                      </p:to>
                                    </p:set>
                                    <p:animEffect transition="in" filter="dissolve">
                                      <p:cBhvr>
                                        <p:cTn id="12" dur="500"/>
                                        <p:tgtEl>
                                          <p:spTgt spid="4106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0626">
                                            <p:txEl>
                                              <p:pRg st="2" end="2"/>
                                            </p:txEl>
                                          </p:spTgt>
                                        </p:tgtEl>
                                        <p:attrNameLst>
                                          <p:attrName>style.visibility</p:attrName>
                                        </p:attrNameLst>
                                      </p:cBhvr>
                                      <p:to>
                                        <p:strVal val="visible"/>
                                      </p:to>
                                    </p:set>
                                    <p:animEffect transition="in" filter="dissolve">
                                      <p:cBhvr>
                                        <p:cTn id="17" dur="500"/>
                                        <p:tgtEl>
                                          <p:spTgt spid="4106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0626">
                                            <p:txEl>
                                              <p:pRg st="3" end="3"/>
                                            </p:txEl>
                                          </p:spTgt>
                                        </p:tgtEl>
                                        <p:attrNameLst>
                                          <p:attrName>style.visibility</p:attrName>
                                        </p:attrNameLst>
                                      </p:cBhvr>
                                      <p:to>
                                        <p:strVal val="visible"/>
                                      </p:to>
                                    </p:set>
                                    <p:animEffect transition="in" filter="dissolve">
                                      <p:cBhvr>
                                        <p:cTn id="22" dur="500"/>
                                        <p:tgtEl>
                                          <p:spTgt spid="410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idx="4294967295"/>
          </p:nvPr>
        </p:nvSpPr>
        <p:spPr>
          <a:xfrm>
            <a:off x="2114550" y="1195070"/>
            <a:ext cx="7962900" cy="5019675"/>
          </a:xfrm>
        </p:spPr>
        <p:txBody>
          <a:bodyPr/>
          <a:lstStyle/>
          <a:p>
            <a:pPr>
              <a:buNone/>
            </a:pPr>
            <a:r>
              <a:rPr lang="en-US" altLang="zh-CN" sz="3200" b="1" dirty="0">
                <a:solidFill>
                  <a:srgbClr val="008000"/>
                </a:solidFill>
                <a:latin typeface="黑体" panose="02010609060101010101" pitchFamily="49" charset="-122"/>
              </a:rPr>
              <a:t>          </a:t>
            </a:r>
            <a:r>
              <a:rPr lang="en-US" altLang="zh-CN" sz="3200" b="1" dirty="0"/>
              <a:t>3.</a:t>
            </a:r>
            <a:r>
              <a:rPr lang="zh-CN" altLang="en-US" sz="3200" b="1" dirty="0"/>
              <a:t>千年牛人马克思</a:t>
            </a:r>
            <a:endParaRPr lang="en-US" altLang="zh-CN" sz="3200" b="1" dirty="0"/>
          </a:p>
          <a:p>
            <a:pPr>
              <a:buNone/>
            </a:pPr>
            <a:r>
              <a:rPr lang="en-US" altLang="zh-CN" sz="3200" b="1" dirty="0">
                <a:solidFill>
                  <a:srgbClr val="FF0000"/>
                </a:solidFill>
                <a:latin typeface="黑体" panose="02010609060101010101" pitchFamily="49" charset="-122"/>
              </a:rPr>
              <a:t>             </a:t>
            </a:r>
            <a:r>
              <a:rPr lang="zh-CN" altLang="en-US" sz="2800" b="1" dirty="0">
                <a:solidFill>
                  <a:srgbClr val="FF0000"/>
                </a:solidFill>
                <a:latin typeface="黑体" panose="02010609060101010101" pitchFamily="49" charset="-122"/>
              </a:rPr>
              <a:t>媒体的评价</a:t>
            </a:r>
          </a:p>
          <a:p>
            <a:pPr eaLnBrk="1" hangingPunct="1">
              <a:buFont typeface="Arial" panose="020B0604020202020204" pitchFamily="34" charset="0"/>
              <a:buNone/>
            </a:pPr>
            <a:r>
              <a:rPr lang="en-US" altLang="zh-CN" sz="2800" dirty="0">
                <a:solidFill>
                  <a:srgbClr val="008000"/>
                </a:solidFill>
                <a:latin typeface="黑体" panose="02010609060101010101" pitchFamily="49" charset="-122"/>
              </a:rPr>
              <a:t>  </a:t>
            </a:r>
            <a:r>
              <a:rPr lang="en-US" altLang="zh-CN" sz="2800" dirty="0">
                <a:solidFill>
                  <a:srgbClr val="008000"/>
                </a:solidFill>
                <a:latin typeface="楷体" panose="02010609060101010101" pitchFamily="49" charset="-122"/>
                <a:ea typeface="楷体" panose="02010609060101010101" pitchFamily="49" charset="-122"/>
              </a:rPr>
              <a:t>1999</a:t>
            </a:r>
            <a:r>
              <a:rPr lang="zh-CN" altLang="en-US" sz="2800" dirty="0">
                <a:solidFill>
                  <a:srgbClr val="008000"/>
                </a:solidFill>
                <a:latin typeface="楷体" panose="02010609060101010101" pitchFamily="49" charset="-122"/>
                <a:ea typeface="楷体" panose="02010609060101010101" pitchFamily="49" charset="-122"/>
              </a:rPr>
              <a:t>年英国广播公司评选当代最伟大的人物</a:t>
            </a:r>
          </a:p>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  马克思高居榜首，第二名是爱因斯坦、第三是牛顿和进化论。</a:t>
            </a:r>
          </a:p>
          <a:p>
            <a:pPr eaLnBrk="1" hangingPunct="1">
              <a:buFont typeface="Arial" panose="020B0604020202020204" pitchFamily="34" charset="0"/>
              <a:buNone/>
            </a:pPr>
            <a:r>
              <a:rPr lang="en-US" altLang="zh-CN" sz="2800" dirty="0">
                <a:solidFill>
                  <a:srgbClr val="008000"/>
                </a:solidFill>
                <a:latin typeface="楷体" panose="02010609060101010101" pitchFamily="49" charset="-122"/>
                <a:ea typeface="楷体" panose="02010609060101010101" pitchFamily="49" charset="-122"/>
              </a:rPr>
              <a:t>  1999</a:t>
            </a:r>
            <a:r>
              <a:rPr lang="zh-CN" altLang="en-US" sz="2800" dirty="0">
                <a:solidFill>
                  <a:srgbClr val="008000"/>
                </a:solidFill>
                <a:latin typeface="楷体" panose="02010609060101010101" pitchFamily="49" charset="-122"/>
                <a:ea typeface="楷体" panose="02010609060101010101" pitchFamily="49" charset="-122"/>
              </a:rPr>
              <a:t>年英国路透社评选</a:t>
            </a:r>
          </a:p>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   马克思仅以一分之差名列第二，名列第一的是爱因斯坦。与马克思并列第二的是印度的国父“圣雄”甘地。</a:t>
            </a:r>
          </a:p>
          <a:p>
            <a:pPr eaLnBrk="1" hangingPunct="1">
              <a:buFont typeface="Arial" panose="020B0604020202020204" pitchFamily="34" charset="0"/>
              <a:buNone/>
            </a:pPr>
            <a:endParaRPr lang="zh-CN" altLang="en-US" sz="2000" b="1" dirty="0"/>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Effect transition="in" filter="barn(inVertical)">
                                      <p:cBhvr>
                                        <p:cTn id="7" dur="500"/>
                                        <p:tgtEl>
                                          <p:spTgt spid="64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514">
                                            <p:txEl>
                                              <p:pRg st="1" end="1"/>
                                            </p:txEl>
                                          </p:spTgt>
                                        </p:tgtEl>
                                        <p:attrNameLst>
                                          <p:attrName>style.visibility</p:attrName>
                                        </p:attrNameLst>
                                      </p:cBhvr>
                                      <p:to>
                                        <p:strVal val="visible"/>
                                      </p:to>
                                    </p:set>
                                    <p:animEffect transition="in" filter="barn(inVertical)">
                                      <p:cBhvr>
                                        <p:cTn id="12" dur="500"/>
                                        <p:tgtEl>
                                          <p:spTgt spid="645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4514">
                                            <p:txEl>
                                              <p:pRg st="2" end="2"/>
                                            </p:txEl>
                                          </p:spTgt>
                                        </p:tgtEl>
                                        <p:attrNameLst>
                                          <p:attrName>style.visibility</p:attrName>
                                        </p:attrNameLst>
                                      </p:cBhvr>
                                      <p:to>
                                        <p:strVal val="visible"/>
                                      </p:to>
                                    </p:set>
                                    <p:animEffect transition="in" filter="barn(inVertical)">
                                      <p:cBhvr>
                                        <p:cTn id="17" dur="500"/>
                                        <p:tgtEl>
                                          <p:spTgt spid="645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4514">
                                            <p:txEl>
                                              <p:pRg st="3" end="3"/>
                                            </p:txEl>
                                          </p:spTgt>
                                        </p:tgtEl>
                                        <p:attrNameLst>
                                          <p:attrName>style.visibility</p:attrName>
                                        </p:attrNameLst>
                                      </p:cBhvr>
                                      <p:to>
                                        <p:strVal val="visible"/>
                                      </p:to>
                                    </p:set>
                                    <p:animEffect transition="in" filter="barn(inVertical)">
                                      <p:cBhvr>
                                        <p:cTn id="22" dur="500"/>
                                        <p:tgtEl>
                                          <p:spTgt spid="645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4514">
                                            <p:txEl>
                                              <p:pRg st="4" end="4"/>
                                            </p:txEl>
                                          </p:spTgt>
                                        </p:tgtEl>
                                        <p:attrNameLst>
                                          <p:attrName>style.visibility</p:attrName>
                                        </p:attrNameLst>
                                      </p:cBhvr>
                                      <p:to>
                                        <p:strVal val="visible"/>
                                      </p:to>
                                    </p:set>
                                    <p:animEffect transition="in" filter="barn(inVertical)">
                                      <p:cBhvr>
                                        <p:cTn id="27" dur="500"/>
                                        <p:tgtEl>
                                          <p:spTgt spid="645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4514">
                                            <p:txEl>
                                              <p:pRg st="5" end="5"/>
                                            </p:txEl>
                                          </p:spTgt>
                                        </p:tgtEl>
                                        <p:attrNameLst>
                                          <p:attrName>style.visibility</p:attrName>
                                        </p:attrNameLst>
                                      </p:cBhvr>
                                      <p:to>
                                        <p:strVal val="visible"/>
                                      </p:to>
                                    </p:set>
                                    <p:animEffect transition="in" filter="barn(inVertical)">
                                      <p:cBhvr>
                                        <p:cTn id="32" dur="500"/>
                                        <p:tgtEl>
                                          <p:spTgt spid="645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Lst>
  </p:timing>
</p:sld>
</file>

<file path=ppt/slides/slide4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49" name="文本框 507905"/>
          <p:cNvSpPr txBox="1">
            <a:spLocks noChangeArrowheads="1"/>
          </p:cNvSpPr>
          <p:nvPr/>
        </p:nvSpPr>
        <p:spPr bwMode="auto">
          <a:xfrm>
            <a:off x="2540000" y="2540000"/>
            <a:ext cx="6599238" cy="646331"/>
          </a:xfrm>
          <a:prstGeom prst="rect">
            <a:avLst/>
          </a:prstGeom>
          <a:noFill/>
          <a:ln w="9525">
            <a:noFill/>
            <a:miter lim="800000"/>
          </a:ln>
        </p:spPr>
        <p:txBody>
          <a:bodyPr wrap="square">
            <a:spAutoFit/>
          </a:bodyPr>
          <a:lstStyle/>
          <a:p>
            <a:pPr algn="ctr">
              <a:spcBef>
                <a:spcPct val="50000"/>
              </a:spcBef>
              <a:buClr>
                <a:srgbClr val="000000"/>
              </a:buClr>
            </a:pPr>
            <a:r>
              <a:rPr lang="zh-CN" altLang="en-US" sz="3600" b="1" dirty="0">
                <a:solidFill>
                  <a:srgbClr val="CC0066"/>
                </a:solidFill>
                <a:latin typeface="黑体" panose="02010609060101010101" pitchFamily="49" charset="-122"/>
                <a:ea typeface="黑体" panose="02010609060101010101" pitchFamily="49" charset="-122"/>
              </a:rPr>
              <a:t>第一节  实践和认识</a:t>
            </a:r>
          </a:p>
        </p:txBody>
      </p:sp>
      <p:sp>
        <p:nvSpPr>
          <p:cNvPr id="507907" name="矩形 507906"/>
          <p:cNvSpPr/>
          <p:nvPr/>
        </p:nvSpPr>
        <p:spPr>
          <a:xfrm>
            <a:off x="1774825" y="908050"/>
            <a:ext cx="8351838" cy="71438"/>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507908" name="矩形 507907"/>
          <p:cNvSpPr/>
          <p:nvPr/>
        </p:nvSpPr>
        <p:spPr>
          <a:xfrm>
            <a:off x="1774825" y="5084764"/>
            <a:ext cx="8351838"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7009" name="文本占位符 611329"/>
          <p:cNvSpPr>
            <a:spLocks noGrp="1"/>
          </p:cNvSpPr>
          <p:nvPr>
            <p:ph type="body" idx="4294967295"/>
          </p:nvPr>
        </p:nvSpPr>
        <p:spPr>
          <a:xfrm>
            <a:off x="2296160" y="2060575"/>
            <a:ext cx="7172960" cy="3322638"/>
          </a:xfrm>
        </p:spPr>
        <p:txBody>
          <a:bodyPr>
            <a:normAutofit lnSpcReduction="10000"/>
          </a:bodyPr>
          <a:lstStyle/>
          <a:p>
            <a:pPr eaLnBrk="1" hangingPunct="1">
              <a:lnSpc>
                <a:spcPct val="120000"/>
              </a:lnSpc>
              <a:buFont typeface="Arial" panose="020B0604020202020204" pitchFamily="34" charset="0"/>
              <a:buNone/>
            </a:pPr>
            <a:r>
              <a:rPr lang="zh-CN" altLang="en-US" sz="2800" b="1" dirty="0">
                <a:latin typeface="宋体" panose="02010600030101010101" pitchFamily="2" charset="-122"/>
                <a:ea typeface="宋体" panose="02010600030101010101" pitchFamily="2" charset="-122"/>
                <a:cs typeface="楷体_GB2312"/>
              </a:rPr>
              <a:t>（一）两条根本对立的认识路线：</a:t>
            </a:r>
          </a:p>
          <a:p>
            <a:pPr eaLnBrk="1" hangingPunct="1">
              <a:lnSpc>
                <a:spcPct val="160000"/>
              </a:lnSpc>
              <a:buFont typeface="Arial" panose="020B0604020202020204" pitchFamily="34" charset="0"/>
              <a:buNone/>
            </a:pPr>
            <a:r>
              <a:rPr lang="zh-CN" altLang="en-US" sz="2800" dirty="0">
                <a:ea typeface="楷体_GB2312"/>
                <a:cs typeface="楷体_GB2312"/>
              </a:rPr>
              <a:t>　</a:t>
            </a:r>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从哲学基本问题第一方面出发，在认识论上产生了两条对立路线，即“从物到感觉和思想”的唯物主义反映论以及与之相反的唯心主义先验论</a:t>
            </a:r>
          </a:p>
          <a:p>
            <a:pPr eaLnBrk="1" hangingPunct="1">
              <a:lnSpc>
                <a:spcPct val="120000"/>
              </a:lnSpc>
              <a:buFont typeface="Arial" panose="020B0604020202020204" pitchFamily="34" charset="0"/>
              <a:buNone/>
            </a:pPr>
            <a:endParaRPr lang="zh-CN" altLang="en-US" sz="2800" b="1" dirty="0"/>
          </a:p>
        </p:txBody>
      </p:sp>
      <p:sp>
        <p:nvSpPr>
          <p:cNvPr id="427012"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411</a:t>
            </a:fld>
            <a:endParaRPr lang="zh-CN" altLang="zh-CN" noProof="1"/>
          </a:p>
        </p:txBody>
      </p:sp>
      <p:sp>
        <p:nvSpPr>
          <p:cNvPr id="412674" name="文本框 611330"/>
          <p:cNvSpPr txBox="1">
            <a:spLocks noChangeArrowheads="1"/>
          </p:cNvSpPr>
          <p:nvPr/>
        </p:nvSpPr>
        <p:spPr bwMode="auto">
          <a:xfrm>
            <a:off x="2208214" y="692151"/>
            <a:ext cx="7399337" cy="779059"/>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r>
              <a:rPr lang="zh-CN" altLang="en-US" sz="4000" b="1">
                <a:solidFill>
                  <a:srgbClr val="CC0066"/>
                </a:solidFill>
                <a:latin typeface="Verdana" panose="020B0604030504040204" pitchFamily="34" charset="0"/>
                <a:ea typeface="黑体" panose="02010609060101010101" pitchFamily="49" charset="-122"/>
              </a:rPr>
              <a:t>一、认识的本质</a:t>
            </a:r>
            <a:r>
              <a:rPr lang="zh-CN" altLang="en-US" b="1">
                <a:solidFill>
                  <a:schemeClr val="accent2"/>
                </a:solidFill>
                <a:latin typeface="Verdana" panose="020B0604030504040204" pitchFamily="34" charset="0"/>
              </a:rPr>
              <a:t> </a:t>
            </a:r>
          </a:p>
        </p:txBody>
      </p:sp>
      <p:sp>
        <p:nvSpPr>
          <p:cNvPr id="412675" name="左右箭头 611331"/>
          <p:cNvSpPr>
            <a:spLocks noChangeArrowheads="1"/>
          </p:cNvSpPr>
          <p:nvPr/>
        </p:nvSpPr>
        <p:spPr bwMode="auto">
          <a:xfrm>
            <a:off x="6527800" y="6784976"/>
            <a:ext cx="865188" cy="144463"/>
          </a:xfrm>
          <a:prstGeom prst="leftRightArrow">
            <a:avLst>
              <a:gd name="adj1" fmla="val 50000"/>
              <a:gd name="adj2" fmla="val 119780"/>
            </a:avLst>
          </a:prstGeom>
          <a:solidFill>
            <a:srgbClr val="996633"/>
          </a:solidFill>
          <a:ln w="9525">
            <a:solidFill>
              <a:srgbClr val="993366"/>
            </a:solidFill>
            <a:miter lim="800000"/>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7009">
                                            <p:txEl>
                                              <p:pRg st="0" end="0"/>
                                            </p:txEl>
                                          </p:spTgt>
                                        </p:tgtEl>
                                        <p:attrNameLst>
                                          <p:attrName>style.visibility</p:attrName>
                                        </p:attrNameLst>
                                      </p:cBhvr>
                                      <p:to>
                                        <p:strVal val="visible"/>
                                      </p:to>
                                    </p:set>
                                    <p:animEffect transition="in" filter="randombar(horizontal)">
                                      <p:cBhvr>
                                        <p:cTn id="7" dur="500"/>
                                        <p:tgtEl>
                                          <p:spTgt spid="4270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27009">
                                            <p:txEl>
                                              <p:pRg st="1" end="1"/>
                                            </p:txEl>
                                          </p:spTgt>
                                        </p:tgtEl>
                                        <p:attrNameLst>
                                          <p:attrName>style.visibility</p:attrName>
                                        </p:attrNameLst>
                                      </p:cBhvr>
                                      <p:to>
                                        <p:strVal val="visible"/>
                                      </p:to>
                                    </p:set>
                                    <p:animEffect transition="in" filter="randombar(horizontal)">
                                      <p:cBhvr>
                                        <p:cTn id="12" dur="500"/>
                                        <p:tgtEl>
                                          <p:spTgt spid="4270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09" grpId="0" build="p"/>
    </p:bldLst>
  </p:timing>
</p:sld>
</file>

<file path=ppt/slides/slide4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3" name="文本占位符 615425"/>
          <p:cNvSpPr>
            <a:spLocks noGrp="1"/>
          </p:cNvSpPr>
          <p:nvPr>
            <p:ph type="body" idx="4294967295"/>
          </p:nvPr>
        </p:nvSpPr>
        <p:spPr>
          <a:xfrm>
            <a:off x="2042161" y="1258888"/>
            <a:ext cx="8514080" cy="4751387"/>
          </a:xfrm>
        </p:spPr>
        <p:txBody>
          <a:bodyPr/>
          <a:lstStyle/>
          <a:p>
            <a:pPr eaLnBrk="1" hangingPunct="1">
              <a:lnSpc>
                <a:spcPct val="140000"/>
              </a:lnSpc>
              <a:spcAft>
                <a:spcPct val="20000"/>
              </a:spcAft>
              <a:buFont typeface="Arial" panose="020B0604020202020204" pitchFamily="34" charset="0"/>
              <a:buNone/>
            </a:pPr>
            <a:r>
              <a:rPr lang="en-US" altLang="zh-CN" sz="2800" dirty="0"/>
              <a:t>2.</a:t>
            </a:r>
            <a:r>
              <a:rPr lang="zh-CN" altLang="en-US" sz="2800" dirty="0"/>
              <a:t>唯物主义反映论的基本特征：</a:t>
            </a:r>
          </a:p>
          <a:p>
            <a:pPr eaLnBrk="1" hangingPunct="1">
              <a:lnSpc>
                <a:spcPct val="120000"/>
              </a:lnSpc>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cs typeface="楷体_GB2312"/>
              </a:rPr>
              <a:t>第一，客观物质世界是认识的根源。</a:t>
            </a:r>
          </a:p>
          <a:p>
            <a:pPr eaLnBrk="1" hangingPunct="1">
              <a:lnSpc>
                <a:spcPct val="120000"/>
              </a:lnSpc>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cs typeface="楷体_GB2312"/>
              </a:rPr>
              <a:t>第二，认识是人对客观物质世界的反映。</a:t>
            </a:r>
          </a:p>
          <a:p>
            <a:pPr eaLnBrk="1" hangingPunct="1">
              <a:lnSpc>
                <a:spcPct val="120000"/>
              </a:lnSpc>
              <a:buFont typeface="Wingdings" panose="05000000000000000000" pitchFamily="2" charset="2"/>
              <a:buChar char="u"/>
            </a:pPr>
            <a:r>
              <a:rPr lang="zh-CN" altLang="en-US" sz="2800" b="1" dirty="0">
                <a:latin typeface="楷体" panose="02010609060101010101" pitchFamily="49" charset="-122"/>
                <a:ea typeface="楷体" panose="02010609060101010101" pitchFamily="49" charset="-122"/>
                <a:cs typeface="楷体_GB2312"/>
              </a:rPr>
              <a:t>第三，承认思维和存在的同一性，即世界是可知的。</a:t>
            </a:r>
          </a:p>
        </p:txBody>
      </p:sp>
      <p:sp>
        <p:nvSpPr>
          <p:cNvPr id="42803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412</a:t>
            </a:fld>
            <a:endParaRPr lang="zh-CN" altLang="zh-CN" noProof="1"/>
          </a:p>
        </p:txBody>
      </p:sp>
      <p:sp>
        <p:nvSpPr>
          <p:cNvPr id="413698" name="文本框 615426"/>
          <p:cNvSpPr txBox="1">
            <a:spLocks noChangeArrowheads="1"/>
          </p:cNvSpPr>
          <p:nvPr/>
        </p:nvSpPr>
        <p:spPr bwMode="auto">
          <a:xfrm>
            <a:off x="2495550" y="692151"/>
            <a:ext cx="7112000" cy="410241"/>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r>
              <a:rPr lang="en-US" altLang="zh-CN" b="1">
                <a:solidFill>
                  <a:srgbClr val="CC0066"/>
                </a:solidFill>
                <a:latin typeface="Verdana" panose="020B0604030504040204" pitchFamily="34" charset="0"/>
              </a:rPr>
              <a:t> </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indefinite" fill="hold">
                                          <p:stCondLst>
                                            <p:cond delay="0"/>
                                          </p:stCondLst>
                                        </p:cTn>
                                        <p:tgtEl>
                                          <p:spTgt spid="428033">
                                            <p:txEl>
                                              <p:pRg st="0" end="0"/>
                                            </p:txEl>
                                          </p:spTgt>
                                        </p:tgtEl>
                                        <p:attrNameLst>
                                          <p:attrName>style.visibility</p:attrName>
                                        </p:attrNameLst>
                                      </p:cBhvr>
                                      <p:to>
                                        <p:strVal val="visible"/>
                                      </p:to>
                                    </p:set>
                                    <p:animEffect transition="in" filter="fade">
                                      <p:cBhvr>
                                        <p:cTn id="7" dur="500">
                                          <p:stCondLst>
                                            <p:cond delay="0"/>
                                          </p:stCondLst>
                                        </p:cTn>
                                        <p:tgtEl>
                                          <p:spTgt spid="428033">
                                            <p:txEl>
                                              <p:pRg st="0" end="0"/>
                                            </p:txEl>
                                          </p:spTgt>
                                        </p:tgtEl>
                                      </p:cBhvr>
                                    </p:animEffect>
                                    <p:anim calcmode="lin" valueType="num">
                                      <p:cBhvr>
                                        <p:cTn id="8" dur="500" fill="hold">
                                          <p:stCondLst>
                                            <p:cond delay="0"/>
                                          </p:stCondLst>
                                        </p:cTn>
                                        <p:tgtEl>
                                          <p:spTgt spid="428033">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4280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indefinite" fill="hold">
                                          <p:stCondLst>
                                            <p:cond delay="0"/>
                                          </p:stCondLst>
                                        </p:cTn>
                                        <p:tgtEl>
                                          <p:spTgt spid="428033">
                                            <p:txEl>
                                              <p:pRg st="1" end="1"/>
                                            </p:txEl>
                                          </p:spTgt>
                                        </p:tgtEl>
                                        <p:attrNameLst>
                                          <p:attrName>style.visibility</p:attrName>
                                        </p:attrNameLst>
                                      </p:cBhvr>
                                      <p:to>
                                        <p:strVal val="visible"/>
                                      </p:to>
                                    </p:set>
                                    <p:animEffect transition="in" filter="fade">
                                      <p:cBhvr>
                                        <p:cTn id="14" dur="500">
                                          <p:stCondLst>
                                            <p:cond delay="0"/>
                                          </p:stCondLst>
                                        </p:cTn>
                                        <p:tgtEl>
                                          <p:spTgt spid="428033">
                                            <p:txEl>
                                              <p:pRg st="1" end="1"/>
                                            </p:txEl>
                                          </p:spTgt>
                                        </p:tgtEl>
                                      </p:cBhvr>
                                    </p:animEffect>
                                    <p:anim calcmode="lin" valueType="num">
                                      <p:cBhvr>
                                        <p:cTn id="15" dur="500" fill="hold">
                                          <p:stCondLst>
                                            <p:cond delay="0"/>
                                          </p:stCondLst>
                                        </p:cTn>
                                        <p:tgtEl>
                                          <p:spTgt spid="428033">
                                            <p:txEl>
                                              <p:pRg st="1" end="1"/>
                                            </p:txEl>
                                          </p:spTgt>
                                        </p:tgtEl>
                                        <p:attrNameLst>
                                          <p:attrName>ppt_x</p:attrName>
                                        </p:attrNameLst>
                                      </p:cBhvr>
                                      <p:tavLst>
                                        <p:tav tm="0">
                                          <p:val>
                                            <p:strVal val="#ppt_x-.1"/>
                                          </p:val>
                                        </p:tav>
                                        <p:tav tm="100000">
                                          <p:val>
                                            <p:strVal val="#ppt_x"/>
                                          </p:val>
                                        </p:tav>
                                      </p:tavLst>
                                    </p:anim>
                                    <p:anim calcmode="lin" valueType="num">
                                      <p:cBhvr>
                                        <p:cTn id="16" dur="500" fill="hold">
                                          <p:stCondLst>
                                            <p:cond delay="0"/>
                                          </p:stCondLst>
                                        </p:cTn>
                                        <p:tgtEl>
                                          <p:spTgt spid="4280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0" presetClass="entr" presetSubtype="0" fill="hold" grpId="0" nodeType="clickEffect">
                                  <p:stCondLst>
                                    <p:cond delay="0"/>
                                  </p:stCondLst>
                                  <p:iterate type="lt">
                                    <p:tmPct val="10000"/>
                                  </p:iterate>
                                  <p:childTnLst>
                                    <p:set>
                                      <p:cBhvr>
                                        <p:cTn id="20" dur="indefinite" fill="hold">
                                          <p:stCondLst>
                                            <p:cond delay="0"/>
                                          </p:stCondLst>
                                        </p:cTn>
                                        <p:tgtEl>
                                          <p:spTgt spid="428033">
                                            <p:txEl>
                                              <p:pRg st="2" end="2"/>
                                            </p:txEl>
                                          </p:spTgt>
                                        </p:tgtEl>
                                        <p:attrNameLst>
                                          <p:attrName>style.visibility</p:attrName>
                                        </p:attrNameLst>
                                      </p:cBhvr>
                                      <p:to>
                                        <p:strVal val="visible"/>
                                      </p:to>
                                    </p:set>
                                    <p:animEffect transition="in" filter="fade">
                                      <p:cBhvr>
                                        <p:cTn id="21" dur="500">
                                          <p:stCondLst>
                                            <p:cond delay="0"/>
                                          </p:stCondLst>
                                        </p:cTn>
                                        <p:tgtEl>
                                          <p:spTgt spid="428033">
                                            <p:txEl>
                                              <p:pRg st="2" end="2"/>
                                            </p:txEl>
                                          </p:spTgt>
                                        </p:tgtEl>
                                      </p:cBhvr>
                                    </p:animEffect>
                                    <p:anim calcmode="lin" valueType="num">
                                      <p:cBhvr>
                                        <p:cTn id="22" dur="500" fill="hold">
                                          <p:stCondLst>
                                            <p:cond delay="0"/>
                                          </p:stCondLst>
                                        </p:cTn>
                                        <p:tgtEl>
                                          <p:spTgt spid="428033">
                                            <p:txEl>
                                              <p:pRg st="2" end="2"/>
                                            </p:txEl>
                                          </p:spTgt>
                                        </p:tgtEl>
                                        <p:attrNameLst>
                                          <p:attrName>ppt_x</p:attrName>
                                        </p:attrNameLst>
                                      </p:cBhvr>
                                      <p:tavLst>
                                        <p:tav tm="0">
                                          <p:val>
                                            <p:strVal val="#ppt_x-.1"/>
                                          </p:val>
                                        </p:tav>
                                        <p:tav tm="100000">
                                          <p:val>
                                            <p:strVal val="#ppt_x"/>
                                          </p:val>
                                        </p:tav>
                                      </p:tavLst>
                                    </p:anim>
                                    <p:anim calcmode="lin" valueType="num">
                                      <p:cBhvr>
                                        <p:cTn id="23" dur="500" fill="hold">
                                          <p:stCondLst>
                                            <p:cond delay="0"/>
                                          </p:stCondLst>
                                        </p:cTn>
                                        <p:tgtEl>
                                          <p:spTgt spid="4280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0" presetClass="entr" presetSubtype="0" fill="hold" grpId="0" nodeType="clickEffect">
                                  <p:stCondLst>
                                    <p:cond delay="0"/>
                                  </p:stCondLst>
                                  <p:iterate type="lt">
                                    <p:tmPct val="10000"/>
                                  </p:iterate>
                                  <p:childTnLst>
                                    <p:set>
                                      <p:cBhvr>
                                        <p:cTn id="27" dur="indefinite" fill="hold">
                                          <p:stCondLst>
                                            <p:cond delay="0"/>
                                          </p:stCondLst>
                                        </p:cTn>
                                        <p:tgtEl>
                                          <p:spTgt spid="428033">
                                            <p:txEl>
                                              <p:pRg st="3" end="3"/>
                                            </p:txEl>
                                          </p:spTgt>
                                        </p:tgtEl>
                                        <p:attrNameLst>
                                          <p:attrName>style.visibility</p:attrName>
                                        </p:attrNameLst>
                                      </p:cBhvr>
                                      <p:to>
                                        <p:strVal val="visible"/>
                                      </p:to>
                                    </p:set>
                                    <p:animEffect transition="in" filter="fade">
                                      <p:cBhvr>
                                        <p:cTn id="28" dur="500">
                                          <p:stCondLst>
                                            <p:cond delay="0"/>
                                          </p:stCondLst>
                                        </p:cTn>
                                        <p:tgtEl>
                                          <p:spTgt spid="428033">
                                            <p:txEl>
                                              <p:pRg st="3" end="3"/>
                                            </p:txEl>
                                          </p:spTgt>
                                        </p:tgtEl>
                                      </p:cBhvr>
                                    </p:animEffect>
                                    <p:anim calcmode="lin" valueType="num">
                                      <p:cBhvr>
                                        <p:cTn id="29" dur="500" fill="hold">
                                          <p:stCondLst>
                                            <p:cond delay="0"/>
                                          </p:stCondLst>
                                        </p:cTn>
                                        <p:tgtEl>
                                          <p:spTgt spid="428033">
                                            <p:txEl>
                                              <p:pRg st="3" end="3"/>
                                            </p:txEl>
                                          </p:spTgt>
                                        </p:tgtEl>
                                        <p:attrNameLst>
                                          <p:attrName>ppt_x</p:attrName>
                                        </p:attrNameLst>
                                      </p:cBhvr>
                                      <p:tavLst>
                                        <p:tav tm="0">
                                          <p:val>
                                            <p:strVal val="#ppt_x-.1"/>
                                          </p:val>
                                        </p:tav>
                                        <p:tav tm="100000">
                                          <p:val>
                                            <p:strVal val="#ppt_x"/>
                                          </p:val>
                                        </p:tav>
                                      </p:tavLst>
                                    </p:anim>
                                    <p:anim calcmode="lin" valueType="num">
                                      <p:cBhvr>
                                        <p:cTn id="30" dur="500" fill="hold">
                                          <p:stCondLst>
                                            <p:cond delay="0"/>
                                          </p:stCondLst>
                                        </p:cTn>
                                        <p:tgtEl>
                                          <p:spTgt spid="4280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3" grpId="0" build="p"/>
    </p:bldLst>
  </p:timing>
</p:sld>
</file>

<file path=ppt/slides/slide4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4722" name="文本占位符 932866"/>
          <p:cNvSpPr>
            <a:spLocks noGrp="1"/>
          </p:cNvSpPr>
          <p:nvPr>
            <p:ph type="body" idx="4294967295"/>
          </p:nvPr>
        </p:nvSpPr>
        <p:spPr>
          <a:xfrm>
            <a:off x="2560321" y="1219200"/>
            <a:ext cx="7477760" cy="4924425"/>
          </a:xfrm>
        </p:spPr>
        <p:txBody>
          <a:bodyPr/>
          <a:lstStyle/>
          <a:p>
            <a:pPr eaLnBrk="1" hangingPunct="1"/>
            <a:r>
              <a:rPr lang="zh-CN" altLang="en-US" sz="2800" b="1" dirty="0"/>
              <a:t>例题：一切唯物主义都坚持 </a:t>
            </a:r>
            <a:r>
              <a:rPr lang="en-US" altLang="zh-CN" sz="2800" b="1" dirty="0"/>
              <a:t>A C</a:t>
            </a:r>
            <a:endParaRPr lang="zh-CN" altLang="en-US" sz="2800" b="1" dirty="0"/>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物质第一性，精神第二性</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物质决定精神，精神反作用物质</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世界是可知的</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实践是认识的基础</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社会存在决定社会意识</a:t>
            </a:r>
          </a:p>
        </p:txBody>
      </p:sp>
      <p:sp>
        <p:nvSpPr>
          <p:cNvPr id="42905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413</a:t>
            </a:fld>
            <a:endParaRPr lang="zh-CN" altLang="zh-CN" noProof="1"/>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398"/>
                                  </p:stCondLst>
                                  <p:childTnLst>
                                    <p:set>
                                      <p:cBhvr>
                                        <p:cTn id="6" dur="indefinite" fill="hold">
                                          <p:stCondLst>
                                            <p:cond delay="0"/>
                                          </p:stCondLst>
                                        </p:cTn>
                                        <p:tgtEl>
                                          <p:spTgt spid="414722">
                                            <p:txEl>
                                              <p:pRg st="0" end="0"/>
                                            </p:txEl>
                                          </p:spTgt>
                                        </p:tgtEl>
                                        <p:attrNameLst>
                                          <p:attrName>style.visibility</p:attrName>
                                        </p:attrNameLst>
                                      </p:cBhvr>
                                      <p:to>
                                        <p:strVal val="visible"/>
                                      </p:to>
                                    </p:set>
                                    <p:anim calcmode="lin" valueType="num">
                                      <p:cBhvr>
                                        <p:cTn id="7" dur="500" fill="hold"/>
                                        <p:tgtEl>
                                          <p:spTgt spid="41472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1472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stCondLst>
                                            <p:cond delay="0"/>
                                          </p:stCondLst>
                                        </p:cTn>
                                        <p:tgtEl>
                                          <p:spTgt spid="414722">
                                            <p:txEl>
                                              <p:pRg st="1" end="1"/>
                                            </p:txEl>
                                          </p:spTgt>
                                        </p:tgtEl>
                                        <p:attrNameLst>
                                          <p:attrName>style.visibility</p:attrName>
                                        </p:attrNameLst>
                                      </p:cBhvr>
                                      <p:to>
                                        <p:strVal val="visible"/>
                                      </p:to>
                                    </p:set>
                                    <p:anim calcmode="lin" valueType="num">
                                      <p:cBhvr>
                                        <p:cTn id="13" dur="500" fill="hold"/>
                                        <p:tgtEl>
                                          <p:spTgt spid="414722">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1472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indefinite" fill="hold">
                                          <p:stCondLst>
                                            <p:cond delay="0"/>
                                          </p:stCondLst>
                                        </p:cTn>
                                        <p:tgtEl>
                                          <p:spTgt spid="414722">
                                            <p:txEl>
                                              <p:pRg st="2" end="2"/>
                                            </p:txEl>
                                          </p:spTgt>
                                        </p:tgtEl>
                                        <p:attrNameLst>
                                          <p:attrName>style.visibility</p:attrName>
                                        </p:attrNameLst>
                                      </p:cBhvr>
                                      <p:to>
                                        <p:strVal val="visible"/>
                                      </p:to>
                                    </p:set>
                                    <p:anim calcmode="lin" valueType="num">
                                      <p:cBhvr>
                                        <p:cTn id="19" dur="500" fill="hold"/>
                                        <p:tgtEl>
                                          <p:spTgt spid="414722">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1472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indefinite" fill="hold">
                                          <p:stCondLst>
                                            <p:cond delay="0"/>
                                          </p:stCondLst>
                                        </p:cTn>
                                        <p:tgtEl>
                                          <p:spTgt spid="414722">
                                            <p:txEl>
                                              <p:pRg st="3" end="3"/>
                                            </p:txEl>
                                          </p:spTgt>
                                        </p:tgtEl>
                                        <p:attrNameLst>
                                          <p:attrName>style.visibility</p:attrName>
                                        </p:attrNameLst>
                                      </p:cBhvr>
                                      <p:to>
                                        <p:strVal val="visible"/>
                                      </p:to>
                                    </p:set>
                                    <p:anim calcmode="lin" valueType="num">
                                      <p:cBhvr>
                                        <p:cTn id="25" dur="500" fill="hold"/>
                                        <p:tgtEl>
                                          <p:spTgt spid="414722">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41472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indefinite" fill="hold">
                                          <p:stCondLst>
                                            <p:cond delay="0"/>
                                          </p:stCondLst>
                                        </p:cTn>
                                        <p:tgtEl>
                                          <p:spTgt spid="414722">
                                            <p:txEl>
                                              <p:pRg st="4" end="4"/>
                                            </p:txEl>
                                          </p:spTgt>
                                        </p:tgtEl>
                                        <p:attrNameLst>
                                          <p:attrName>style.visibility</p:attrName>
                                        </p:attrNameLst>
                                      </p:cBhvr>
                                      <p:to>
                                        <p:strVal val="visible"/>
                                      </p:to>
                                    </p:set>
                                    <p:anim calcmode="lin" valueType="num">
                                      <p:cBhvr>
                                        <p:cTn id="31" dur="500" fill="hold"/>
                                        <p:tgtEl>
                                          <p:spTgt spid="414722">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41472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indefinite" fill="hold">
                                          <p:stCondLst>
                                            <p:cond delay="0"/>
                                          </p:stCondLst>
                                        </p:cTn>
                                        <p:tgtEl>
                                          <p:spTgt spid="414722">
                                            <p:txEl>
                                              <p:pRg st="5" end="5"/>
                                            </p:txEl>
                                          </p:spTgt>
                                        </p:tgtEl>
                                        <p:attrNameLst>
                                          <p:attrName>style.visibility</p:attrName>
                                        </p:attrNameLst>
                                      </p:cBhvr>
                                      <p:to>
                                        <p:strVal val="visible"/>
                                      </p:to>
                                    </p:set>
                                    <p:anim calcmode="lin" valueType="num">
                                      <p:cBhvr>
                                        <p:cTn id="37" dur="500" fill="hold"/>
                                        <p:tgtEl>
                                          <p:spTgt spid="414722">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14722">
                                            <p:txEl>
                                              <p:pRg st="5" end="5"/>
                                            </p:txEl>
                                          </p:spTgt>
                                        </p:tgtEl>
                                        <p:attrNameLst>
                                          <p:attrName>ppt_h</p:attrName>
                                        </p:attrNameLst>
                                      </p:cBhvr>
                                      <p:tavLst>
                                        <p:tav tm="0">
                                          <p:val>
                                            <p:fltVal val="0"/>
                                          </p:val>
                                        </p:tav>
                                        <p:tav tm="100000">
                                          <p:val>
                                            <p:strVal val="#ppt_h"/>
                                          </p:val>
                                        </p:tav>
                                      </p:tavLst>
                                    </p:anim>
                                  </p:childTnLst>
                                </p:cTn>
                              </p:par>
                              <p:par>
                                <p:cTn id="39" presetID="23" presetClass="exit" presetSubtype="32" fill="hold" grpId="1" nodeType="withEffect">
                                  <p:stCondLst>
                                    <p:cond delay="0"/>
                                  </p:stCondLst>
                                  <p:childTnLst>
                                    <p:anim calcmode="lin" valueType="num">
                                      <p:cBhvr>
                                        <p:cTn id="40" dur="500" fill="hold"/>
                                        <p:tgtEl>
                                          <p:spTgt spid="414722">
                                            <p:txEl>
                                              <p:pRg st="0" end="0"/>
                                            </p:txEl>
                                          </p:spTgt>
                                        </p:tgtEl>
                                        <p:attrNameLst>
                                          <p:attrName>ppt_w</p:attrName>
                                        </p:attrNameLst>
                                      </p:cBhvr>
                                      <p:tavLst>
                                        <p:tav tm="0">
                                          <p:val>
                                            <p:strVal val="ppt_w"/>
                                          </p:val>
                                        </p:tav>
                                        <p:tav tm="100000">
                                          <p:val>
                                            <p:fltVal val="0"/>
                                          </p:val>
                                        </p:tav>
                                      </p:tavLst>
                                    </p:anim>
                                    <p:anim calcmode="lin" valueType="num">
                                      <p:cBhvr>
                                        <p:cTn id="41" dur="500" fill="hold"/>
                                        <p:tgtEl>
                                          <p:spTgt spid="414722">
                                            <p:txEl>
                                              <p:pRg st="0" end="0"/>
                                            </p:txEl>
                                          </p:spTgt>
                                        </p:tgtEl>
                                        <p:attrNameLst>
                                          <p:attrName>ppt_h</p:attrName>
                                        </p:attrNameLst>
                                      </p:cBhvr>
                                      <p:tavLst>
                                        <p:tav tm="0">
                                          <p:val>
                                            <p:strVal val="ppt_h"/>
                                          </p:val>
                                        </p:tav>
                                        <p:tav tm="100000">
                                          <p:val>
                                            <p:fltVal val="0"/>
                                          </p:val>
                                        </p:tav>
                                      </p:tavLst>
                                    </p:anim>
                                    <p:set>
                                      <p:cBhvr>
                                        <p:cTn id="42" dur="indefinite" fill="hold">
                                          <p:stCondLst>
                                            <p:cond delay="497"/>
                                          </p:stCondLst>
                                        </p:cTn>
                                        <p:tgtEl>
                                          <p:spTgt spid="414722">
                                            <p:txEl>
                                              <p:pRg st="0" end="0"/>
                                            </p:txEl>
                                          </p:spTgt>
                                        </p:tgtEl>
                                        <p:attrNameLst>
                                          <p:attrName>style.visibility</p:attrName>
                                        </p:attrNameLst>
                                      </p:cBhvr>
                                      <p:to>
                                        <p:strVal val="hidden"/>
                                      </p:to>
                                    </p:set>
                                  </p:childTnLst>
                                </p:cTn>
                              </p:par>
                              <p:par>
                                <p:cTn id="43" presetID="23" presetClass="exit" presetSubtype="32" fill="hold" grpId="1" nodeType="withEffect">
                                  <p:stCondLst>
                                    <p:cond delay="0"/>
                                  </p:stCondLst>
                                  <p:childTnLst>
                                    <p:anim calcmode="lin" valueType="num">
                                      <p:cBhvr>
                                        <p:cTn id="44" dur="500" fill="hold"/>
                                        <p:tgtEl>
                                          <p:spTgt spid="414722">
                                            <p:txEl>
                                              <p:pRg st="1" end="1"/>
                                            </p:txEl>
                                          </p:spTgt>
                                        </p:tgtEl>
                                        <p:attrNameLst>
                                          <p:attrName>ppt_w</p:attrName>
                                        </p:attrNameLst>
                                      </p:cBhvr>
                                      <p:tavLst>
                                        <p:tav tm="0">
                                          <p:val>
                                            <p:strVal val="ppt_w"/>
                                          </p:val>
                                        </p:tav>
                                        <p:tav tm="100000">
                                          <p:val>
                                            <p:fltVal val="0"/>
                                          </p:val>
                                        </p:tav>
                                      </p:tavLst>
                                    </p:anim>
                                    <p:anim calcmode="lin" valueType="num">
                                      <p:cBhvr>
                                        <p:cTn id="45" dur="500" fill="hold"/>
                                        <p:tgtEl>
                                          <p:spTgt spid="414722">
                                            <p:txEl>
                                              <p:pRg st="1" end="1"/>
                                            </p:txEl>
                                          </p:spTgt>
                                        </p:tgtEl>
                                        <p:attrNameLst>
                                          <p:attrName>ppt_h</p:attrName>
                                        </p:attrNameLst>
                                      </p:cBhvr>
                                      <p:tavLst>
                                        <p:tav tm="0">
                                          <p:val>
                                            <p:strVal val="ppt_h"/>
                                          </p:val>
                                        </p:tav>
                                        <p:tav tm="100000">
                                          <p:val>
                                            <p:fltVal val="0"/>
                                          </p:val>
                                        </p:tav>
                                      </p:tavLst>
                                    </p:anim>
                                    <p:set>
                                      <p:cBhvr>
                                        <p:cTn id="46" dur="indefinite" fill="hold">
                                          <p:stCondLst>
                                            <p:cond delay="497"/>
                                          </p:stCondLst>
                                        </p:cTn>
                                        <p:tgtEl>
                                          <p:spTgt spid="414722">
                                            <p:txEl>
                                              <p:pRg st="1" end="1"/>
                                            </p:txEl>
                                          </p:spTgt>
                                        </p:tgtEl>
                                        <p:attrNameLst>
                                          <p:attrName>style.visibility</p:attrName>
                                        </p:attrNameLst>
                                      </p:cBhvr>
                                      <p:to>
                                        <p:strVal val="hidden"/>
                                      </p:to>
                                    </p:set>
                                  </p:childTnLst>
                                </p:cTn>
                              </p:par>
                              <p:par>
                                <p:cTn id="47" presetID="23" presetClass="exit" presetSubtype="32" fill="hold" grpId="1" nodeType="withEffect">
                                  <p:stCondLst>
                                    <p:cond delay="0"/>
                                  </p:stCondLst>
                                  <p:childTnLst>
                                    <p:anim calcmode="lin" valueType="num">
                                      <p:cBhvr>
                                        <p:cTn id="48" dur="500" fill="hold"/>
                                        <p:tgtEl>
                                          <p:spTgt spid="414722">
                                            <p:txEl>
                                              <p:pRg st="2" end="2"/>
                                            </p:txEl>
                                          </p:spTgt>
                                        </p:tgtEl>
                                        <p:attrNameLst>
                                          <p:attrName>ppt_w</p:attrName>
                                        </p:attrNameLst>
                                      </p:cBhvr>
                                      <p:tavLst>
                                        <p:tav tm="0">
                                          <p:val>
                                            <p:strVal val="ppt_w"/>
                                          </p:val>
                                        </p:tav>
                                        <p:tav tm="100000">
                                          <p:val>
                                            <p:fltVal val="0"/>
                                          </p:val>
                                        </p:tav>
                                      </p:tavLst>
                                    </p:anim>
                                    <p:anim calcmode="lin" valueType="num">
                                      <p:cBhvr>
                                        <p:cTn id="49" dur="500" fill="hold"/>
                                        <p:tgtEl>
                                          <p:spTgt spid="414722">
                                            <p:txEl>
                                              <p:pRg st="2" end="2"/>
                                            </p:txEl>
                                          </p:spTgt>
                                        </p:tgtEl>
                                        <p:attrNameLst>
                                          <p:attrName>ppt_h</p:attrName>
                                        </p:attrNameLst>
                                      </p:cBhvr>
                                      <p:tavLst>
                                        <p:tav tm="0">
                                          <p:val>
                                            <p:strVal val="ppt_h"/>
                                          </p:val>
                                        </p:tav>
                                        <p:tav tm="100000">
                                          <p:val>
                                            <p:fltVal val="0"/>
                                          </p:val>
                                        </p:tav>
                                      </p:tavLst>
                                    </p:anim>
                                    <p:set>
                                      <p:cBhvr>
                                        <p:cTn id="50" dur="indefinite" fill="hold">
                                          <p:stCondLst>
                                            <p:cond delay="497"/>
                                          </p:stCondLst>
                                        </p:cTn>
                                        <p:tgtEl>
                                          <p:spTgt spid="414722">
                                            <p:txEl>
                                              <p:pRg st="2" end="2"/>
                                            </p:txEl>
                                          </p:spTgt>
                                        </p:tgtEl>
                                        <p:attrNameLst>
                                          <p:attrName>style.visibility</p:attrName>
                                        </p:attrNameLst>
                                      </p:cBhvr>
                                      <p:to>
                                        <p:strVal val="hidden"/>
                                      </p:to>
                                    </p:set>
                                  </p:childTnLst>
                                </p:cTn>
                              </p:par>
                              <p:par>
                                <p:cTn id="51" presetID="23" presetClass="exit" presetSubtype="32" fill="hold" grpId="1" nodeType="withEffect">
                                  <p:stCondLst>
                                    <p:cond delay="0"/>
                                  </p:stCondLst>
                                  <p:childTnLst>
                                    <p:anim calcmode="lin" valueType="num">
                                      <p:cBhvr>
                                        <p:cTn id="52" dur="500" fill="hold"/>
                                        <p:tgtEl>
                                          <p:spTgt spid="414722">
                                            <p:txEl>
                                              <p:pRg st="3" end="3"/>
                                            </p:txEl>
                                          </p:spTgt>
                                        </p:tgtEl>
                                        <p:attrNameLst>
                                          <p:attrName>ppt_w</p:attrName>
                                        </p:attrNameLst>
                                      </p:cBhvr>
                                      <p:tavLst>
                                        <p:tav tm="0">
                                          <p:val>
                                            <p:strVal val="ppt_w"/>
                                          </p:val>
                                        </p:tav>
                                        <p:tav tm="100000">
                                          <p:val>
                                            <p:fltVal val="0"/>
                                          </p:val>
                                        </p:tav>
                                      </p:tavLst>
                                    </p:anim>
                                    <p:anim calcmode="lin" valueType="num">
                                      <p:cBhvr>
                                        <p:cTn id="53" dur="500" fill="hold"/>
                                        <p:tgtEl>
                                          <p:spTgt spid="414722">
                                            <p:txEl>
                                              <p:pRg st="3" end="3"/>
                                            </p:txEl>
                                          </p:spTgt>
                                        </p:tgtEl>
                                        <p:attrNameLst>
                                          <p:attrName>ppt_h</p:attrName>
                                        </p:attrNameLst>
                                      </p:cBhvr>
                                      <p:tavLst>
                                        <p:tav tm="0">
                                          <p:val>
                                            <p:strVal val="ppt_h"/>
                                          </p:val>
                                        </p:tav>
                                        <p:tav tm="100000">
                                          <p:val>
                                            <p:fltVal val="0"/>
                                          </p:val>
                                        </p:tav>
                                      </p:tavLst>
                                    </p:anim>
                                    <p:set>
                                      <p:cBhvr>
                                        <p:cTn id="54" dur="indefinite" fill="hold">
                                          <p:stCondLst>
                                            <p:cond delay="497"/>
                                          </p:stCondLst>
                                        </p:cTn>
                                        <p:tgtEl>
                                          <p:spTgt spid="414722">
                                            <p:txEl>
                                              <p:pRg st="3" end="3"/>
                                            </p:txEl>
                                          </p:spTgt>
                                        </p:tgtEl>
                                        <p:attrNameLst>
                                          <p:attrName>style.visibility</p:attrName>
                                        </p:attrNameLst>
                                      </p:cBhvr>
                                      <p:to>
                                        <p:strVal val="hidden"/>
                                      </p:to>
                                    </p:set>
                                  </p:childTnLst>
                                </p:cTn>
                              </p:par>
                              <p:par>
                                <p:cTn id="55" presetID="23" presetClass="exit" presetSubtype="32" fill="hold" grpId="1" nodeType="withEffect">
                                  <p:stCondLst>
                                    <p:cond delay="0"/>
                                  </p:stCondLst>
                                  <p:childTnLst>
                                    <p:anim calcmode="lin" valueType="num">
                                      <p:cBhvr>
                                        <p:cTn id="56" dur="500" fill="hold"/>
                                        <p:tgtEl>
                                          <p:spTgt spid="414722">
                                            <p:txEl>
                                              <p:pRg st="4" end="4"/>
                                            </p:txEl>
                                          </p:spTgt>
                                        </p:tgtEl>
                                        <p:attrNameLst>
                                          <p:attrName>ppt_w</p:attrName>
                                        </p:attrNameLst>
                                      </p:cBhvr>
                                      <p:tavLst>
                                        <p:tav tm="0">
                                          <p:val>
                                            <p:strVal val="ppt_w"/>
                                          </p:val>
                                        </p:tav>
                                        <p:tav tm="100000">
                                          <p:val>
                                            <p:fltVal val="0"/>
                                          </p:val>
                                        </p:tav>
                                      </p:tavLst>
                                    </p:anim>
                                    <p:anim calcmode="lin" valueType="num">
                                      <p:cBhvr>
                                        <p:cTn id="57" dur="500" fill="hold"/>
                                        <p:tgtEl>
                                          <p:spTgt spid="414722">
                                            <p:txEl>
                                              <p:pRg st="4" end="4"/>
                                            </p:txEl>
                                          </p:spTgt>
                                        </p:tgtEl>
                                        <p:attrNameLst>
                                          <p:attrName>ppt_h</p:attrName>
                                        </p:attrNameLst>
                                      </p:cBhvr>
                                      <p:tavLst>
                                        <p:tav tm="0">
                                          <p:val>
                                            <p:strVal val="ppt_h"/>
                                          </p:val>
                                        </p:tav>
                                        <p:tav tm="100000">
                                          <p:val>
                                            <p:fltVal val="0"/>
                                          </p:val>
                                        </p:tav>
                                      </p:tavLst>
                                    </p:anim>
                                    <p:set>
                                      <p:cBhvr>
                                        <p:cTn id="58" dur="indefinite" fill="hold">
                                          <p:stCondLst>
                                            <p:cond delay="497"/>
                                          </p:stCondLst>
                                        </p:cTn>
                                        <p:tgtEl>
                                          <p:spTgt spid="414722">
                                            <p:txEl>
                                              <p:pRg st="4" end="4"/>
                                            </p:txEl>
                                          </p:spTgt>
                                        </p:tgtEl>
                                        <p:attrNameLst>
                                          <p:attrName>style.visibility</p:attrName>
                                        </p:attrNameLst>
                                      </p:cBhvr>
                                      <p:to>
                                        <p:strVal val="hidden"/>
                                      </p:to>
                                    </p:set>
                                  </p:childTnLst>
                                </p:cTn>
                              </p:par>
                              <p:par>
                                <p:cTn id="59" presetID="23" presetClass="exit" presetSubtype="32" fill="hold" grpId="1" nodeType="withEffect">
                                  <p:stCondLst>
                                    <p:cond delay="0"/>
                                  </p:stCondLst>
                                  <p:childTnLst>
                                    <p:anim calcmode="lin" valueType="num">
                                      <p:cBhvr>
                                        <p:cTn id="60" dur="500" fill="hold"/>
                                        <p:tgtEl>
                                          <p:spTgt spid="414722">
                                            <p:txEl>
                                              <p:pRg st="5" end="5"/>
                                            </p:txEl>
                                          </p:spTgt>
                                        </p:tgtEl>
                                        <p:attrNameLst>
                                          <p:attrName>ppt_w</p:attrName>
                                        </p:attrNameLst>
                                      </p:cBhvr>
                                      <p:tavLst>
                                        <p:tav tm="0">
                                          <p:val>
                                            <p:strVal val="ppt_w"/>
                                          </p:val>
                                        </p:tav>
                                        <p:tav tm="100000">
                                          <p:val>
                                            <p:fltVal val="0"/>
                                          </p:val>
                                        </p:tav>
                                      </p:tavLst>
                                    </p:anim>
                                    <p:anim calcmode="lin" valueType="num">
                                      <p:cBhvr>
                                        <p:cTn id="61" dur="500" fill="hold"/>
                                        <p:tgtEl>
                                          <p:spTgt spid="414722">
                                            <p:txEl>
                                              <p:pRg st="5" end="5"/>
                                            </p:txEl>
                                          </p:spTgt>
                                        </p:tgtEl>
                                        <p:attrNameLst>
                                          <p:attrName>ppt_h</p:attrName>
                                        </p:attrNameLst>
                                      </p:cBhvr>
                                      <p:tavLst>
                                        <p:tav tm="0">
                                          <p:val>
                                            <p:strVal val="ppt_h"/>
                                          </p:val>
                                        </p:tav>
                                        <p:tav tm="100000">
                                          <p:val>
                                            <p:fltVal val="0"/>
                                          </p:val>
                                        </p:tav>
                                      </p:tavLst>
                                    </p:anim>
                                    <p:set>
                                      <p:cBhvr>
                                        <p:cTn id="62" dur="indefinite" fill="hold">
                                          <p:stCondLst>
                                            <p:cond delay="497"/>
                                          </p:stCondLst>
                                        </p:cTn>
                                        <p:tgtEl>
                                          <p:spTgt spid="414722">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2" grpId="0" build="p"/>
      <p:bldP spid="414722" grpId="1" build="allAtOnce"/>
    </p:bldLst>
  </p:timing>
</p:sld>
</file>

<file path=ppt/slides/slide4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5745" name="文本占位符 613377"/>
          <p:cNvSpPr>
            <a:spLocks noGrp="1"/>
          </p:cNvSpPr>
          <p:nvPr>
            <p:ph type="body" idx="4294967295"/>
          </p:nvPr>
        </p:nvSpPr>
        <p:spPr>
          <a:xfrm>
            <a:off x="2265681" y="1859281"/>
            <a:ext cx="7868919" cy="4277360"/>
          </a:xfrm>
        </p:spPr>
        <p:txBody>
          <a:bodyPr/>
          <a:lstStyle/>
          <a:p>
            <a:pPr eaLnBrk="1" hangingPunct="1">
              <a:lnSpc>
                <a:spcPct val="130000"/>
              </a:lnSpc>
              <a:buFont typeface="Arial" panose="020B0604020202020204" pitchFamily="34" charset="0"/>
              <a:buNone/>
            </a:pPr>
            <a:r>
              <a:rPr lang="zh-CN" altLang="en-US" sz="2000" b="1" dirty="0"/>
              <a:t>　　</a:t>
            </a:r>
            <a:r>
              <a:rPr lang="zh-CN" altLang="en-US" sz="2800" b="1" dirty="0">
                <a:latin typeface="楷体" panose="02010609060101010101" pitchFamily="49" charset="-122"/>
                <a:ea typeface="楷体" panose="02010609060101010101" pitchFamily="49" charset="-122"/>
              </a:rPr>
              <a:t> 认为</a:t>
            </a:r>
            <a:r>
              <a:rPr lang="zh-CN" altLang="en-US" sz="2800" b="1" dirty="0">
                <a:latin typeface="楷体" panose="02010609060101010101" pitchFamily="49" charset="-122"/>
                <a:ea typeface="楷体" panose="02010609060101010101" pitchFamily="49" charset="-122"/>
                <a:cs typeface="楷体_GB2312"/>
              </a:rPr>
              <a:t>认识先于客观事物和实践，认识是人对头脑中先天固有的精神性的东西进行认知或者回忆。</a:t>
            </a:r>
          </a:p>
          <a:p>
            <a:pPr eaLnBrk="1" hangingPunct="1">
              <a:lnSpc>
                <a:spcPct val="160000"/>
              </a:lnSpc>
              <a:buFont typeface="Arial" panose="020B0604020202020204" pitchFamily="34" charset="0"/>
              <a:buNone/>
            </a:pPr>
            <a:r>
              <a:rPr lang="zh-CN" altLang="en-US" sz="2800" b="1" dirty="0">
                <a:solidFill>
                  <a:srgbClr val="990033"/>
                </a:solidFill>
                <a:latin typeface="楷体" panose="02010609060101010101" pitchFamily="49" charset="-122"/>
                <a:ea typeface="楷体" panose="02010609060101010101" pitchFamily="49" charset="-122"/>
                <a:cs typeface="楷体_GB2312"/>
              </a:rPr>
              <a:t>孟 子</a:t>
            </a:r>
            <a:r>
              <a:rPr lang="en-US" altLang="zh-CN" sz="2800" b="1" dirty="0">
                <a:solidFill>
                  <a:srgbClr val="990033"/>
                </a:solidFill>
                <a:latin typeface="楷体" panose="02010609060101010101" pitchFamily="49" charset="-122"/>
                <a:ea typeface="楷体" panose="02010609060101010101" pitchFamily="49" charset="-122"/>
                <a:cs typeface="楷体_GB2312"/>
              </a:rPr>
              <a:t>:</a:t>
            </a:r>
            <a:r>
              <a:rPr lang="zh-CN" altLang="en-US" sz="2800" b="1" dirty="0">
                <a:solidFill>
                  <a:schemeClr val="hlink"/>
                </a:solidFill>
                <a:latin typeface="楷体" panose="02010609060101010101" pitchFamily="49" charset="-122"/>
                <a:ea typeface="楷体" panose="02010609060101010101" pitchFamily="49" charset="-122"/>
                <a:cs typeface="楷体_GB2312"/>
              </a:rPr>
              <a:t>“良知良能，生而知之。” </a:t>
            </a:r>
          </a:p>
          <a:p>
            <a:pPr eaLnBrk="1" hangingPunct="1">
              <a:lnSpc>
                <a:spcPct val="110000"/>
              </a:lnSpc>
              <a:buFont typeface="Arial" panose="020B0604020202020204" pitchFamily="34" charset="0"/>
              <a:buNone/>
            </a:pPr>
            <a:r>
              <a:rPr lang="zh-CN" altLang="en-US" sz="2800" b="1" dirty="0">
                <a:solidFill>
                  <a:srgbClr val="990033"/>
                </a:solidFill>
                <a:latin typeface="楷体" panose="02010609060101010101" pitchFamily="49" charset="-122"/>
                <a:ea typeface="楷体" panose="02010609060101010101" pitchFamily="49" charset="-122"/>
                <a:cs typeface="楷体_GB2312"/>
              </a:rPr>
              <a:t>笛卡尔</a:t>
            </a:r>
            <a:r>
              <a:rPr lang="en-US" altLang="zh-CN" sz="2800" b="1" dirty="0">
                <a:solidFill>
                  <a:schemeClr val="hlink"/>
                </a:solidFill>
                <a:latin typeface="楷体" panose="02010609060101010101" pitchFamily="49" charset="-122"/>
                <a:ea typeface="楷体" panose="02010609060101010101" pitchFamily="49" charset="-122"/>
                <a:cs typeface="楷体_GB2312"/>
              </a:rPr>
              <a:t>:</a:t>
            </a:r>
            <a:r>
              <a:rPr lang="zh-CN" altLang="en-US" sz="2800" b="1" dirty="0">
                <a:solidFill>
                  <a:schemeClr val="hlink"/>
                </a:solidFill>
                <a:latin typeface="楷体" panose="02010609060101010101" pitchFamily="49" charset="-122"/>
                <a:ea typeface="楷体" panose="02010609060101010101" pitchFamily="49" charset="-122"/>
                <a:cs typeface="楷体_GB2312"/>
              </a:rPr>
              <a:t>“真实可靠的知识只能出自先天存在于心灵中的观念，而清晰明白的观念不是从经验得来，而是与生俱来的。”</a:t>
            </a:r>
          </a:p>
          <a:p>
            <a:pPr eaLnBrk="1" hangingPunct="1">
              <a:lnSpc>
                <a:spcPct val="110000"/>
              </a:lnSpc>
              <a:buFont typeface="Arial" panose="020B0604020202020204" pitchFamily="34" charset="0"/>
              <a:buNone/>
            </a:pPr>
            <a:endParaRPr lang="zh-CN" altLang="en-US" sz="2800" b="1" dirty="0">
              <a:solidFill>
                <a:schemeClr val="hlink"/>
              </a:solidFill>
              <a:latin typeface="楷体_GB2312"/>
              <a:ea typeface="楷体_GB2312"/>
              <a:cs typeface="楷体_GB2312"/>
            </a:endParaRPr>
          </a:p>
        </p:txBody>
      </p:sp>
      <p:sp>
        <p:nvSpPr>
          <p:cNvPr id="43008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414</a:t>
            </a:fld>
            <a:endParaRPr lang="zh-CN" altLang="zh-CN" noProof="1"/>
          </a:p>
        </p:txBody>
      </p:sp>
      <p:sp>
        <p:nvSpPr>
          <p:cNvPr id="415746" name="文本框 613378"/>
          <p:cNvSpPr txBox="1">
            <a:spLocks noChangeArrowheads="1"/>
          </p:cNvSpPr>
          <p:nvPr/>
        </p:nvSpPr>
        <p:spPr bwMode="auto">
          <a:xfrm>
            <a:off x="2752090" y="948056"/>
            <a:ext cx="6896100" cy="654923"/>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r>
              <a:rPr lang="en-US" altLang="zh-CN" sz="3200" dirty="0">
                <a:latin typeface="黑体" panose="02010609060101010101" pitchFamily="49" charset="-122"/>
                <a:ea typeface="黑体" panose="02010609060101010101" pitchFamily="49" charset="-122"/>
              </a:rPr>
              <a:t>3.</a:t>
            </a:r>
            <a:r>
              <a:rPr lang="zh-CN" altLang="en-US" sz="3200" dirty="0">
                <a:latin typeface="黑体" panose="02010609060101010101" pitchFamily="49" charset="-122"/>
                <a:ea typeface="黑体" panose="02010609060101010101" pitchFamily="49" charset="-122"/>
              </a:rPr>
              <a:t>唯心主义先验论</a:t>
            </a:r>
            <a:r>
              <a:rPr lang="zh-CN" altLang="en-US" sz="3200" b="1" dirty="0">
                <a:latin typeface="Verdan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10000"/>
                                  </p:iterate>
                                  <p:childTnLst>
                                    <p:set>
                                      <p:cBhvr>
                                        <p:cTn id="6" dur="indefinite" fill="hold">
                                          <p:stCondLst>
                                            <p:cond delay="0"/>
                                          </p:stCondLst>
                                        </p:cTn>
                                        <p:tgtEl>
                                          <p:spTgt spid="415745">
                                            <p:txEl>
                                              <p:pRg st="0" end="0"/>
                                            </p:txEl>
                                          </p:spTgt>
                                        </p:tgtEl>
                                        <p:attrNameLst>
                                          <p:attrName>style.visibility</p:attrName>
                                        </p:attrNameLst>
                                      </p:cBhvr>
                                      <p:to>
                                        <p:strVal val="visible"/>
                                      </p:to>
                                    </p:set>
                                    <p:anim calcmode="lin" valueType="num">
                                      <p:cBhvr>
                                        <p:cTn id="7" dur="500" fill="hold"/>
                                        <p:tgtEl>
                                          <p:spTgt spid="41574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15745">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415745">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41574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10000"/>
                                  </p:iterate>
                                  <p:childTnLst>
                                    <p:set>
                                      <p:cBhvr>
                                        <p:cTn id="14" dur="indefinite" fill="hold">
                                          <p:stCondLst>
                                            <p:cond delay="0"/>
                                          </p:stCondLst>
                                        </p:cTn>
                                        <p:tgtEl>
                                          <p:spTgt spid="415745">
                                            <p:txEl>
                                              <p:pRg st="1" end="1"/>
                                            </p:txEl>
                                          </p:spTgt>
                                        </p:tgtEl>
                                        <p:attrNameLst>
                                          <p:attrName>style.visibility</p:attrName>
                                        </p:attrNameLst>
                                      </p:cBhvr>
                                      <p:to>
                                        <p:strVal val="visible"/>
                                      </p:to>
                                    </p:set>
                                    <p:anim calcmode="lin" valueType="num">
                                      <p:cBhvr>
                                        <p:cTn id="15" dur="500" fill="hold"/>
                                        <p:tgtEl>
                                          <p:spTgt spid="415745">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415745">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415745">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41574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10000"/>
                                  </p:iterate>
                                  <p:childTnLst>
                                    <p:set>
                                      <p:cBhvr>
                                        <p:cTn id="22" dur="indefinite" fill="hold">
                                          <p:stCondLst>
                                            <p:cond delay="0"/>
                                          </p:stCondLst>
                                        </p:cTn>
                                        <p:tgtEl>
                                          <p:spTgt spid="415745">
                                            <p:txEl>
                                              <p:pRg st="2" end="2"/>
                                            </p:txEl>
                                          </p:spTgt>
                                        </p:tgtEl>
                                        <p:attrNameLst>
                                          <p:attrName>style.visibility</p:attrName>
                                        </p:attrNameLst>
                                      </p:cBhvr>
                                      <p:to>
                                        <p:strVal val="visible"/>
                                      </p:to>
                                    </p:set>
                                    <p:anim calcmode="lin" valueType="num">
                                      <p:cBhvr>
                                        <p:cTn id="23" dur="500" fill="hold"/>
                                        <p:tgtEl>
                                          <p:spTgt spid="415745">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415745">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415745">
                                            <p:txEl>
                                              <p:pRg st="2" end="2"/>
                                            </p:txEl>
                                          </p:spTgt>
                                        </p:tgtEl>
                                        <p:attrNameLst>
                                          <p:attrName>style.rotation</p:attrName>
                                        </p:attrNameLst>
                                      </p:cBhvr>
                                      <p:tavLst>
                                        <p:tav tm="0">
                                          <p:val>
                                            <p:fltVal val="360"/>
                                          </p:val>
                                        </p:tav>
                                        <p:tav tm="100000">
                                          <p:val>
                                            <p:fltVal val="0"/>
                                          </p:val>
                                        </p:tav>
                                      </p:tavLst>
                                    </p:anim>
                                    <p:animEffect transition="in" filter="fade">
                                      <p:cBhvr>
                                        <p:cTn id="26" dur="500"/>
                                        <p:tgtEl>
                                          <p:spTgt spid="4157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5" grpId="0" build="p"/>
    </p:bldLst>
  </p:timing>
</p:sld>
</file>

<file path=ppt/slides/slide4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6769" name="文本占位符 614401"/>
          <p:cNvSpPr>
            <a:spLocks noGrp="1"/>
          </p:cNvSpPr>
          <p:nvPr>
            <p:ph type="body" idx="4294967295"/>
          </p:nvPr>
        </p:nvSpPr>
        <p:spPr>
          <a:xfrm>
            <a:off x="1992314" y="1596615"/>
            <a:ext cx="5694298" cy="2120382"/>
          </a:xfrm>
        </p:spPr>
        <p:txBody>
          <a:bodyPr/>
          <a:lstStyle/>
          <a:p>
            <a:pPr eaLnBrk="1" hangingPunct="1">
              <a:lnSpc>
                <a:spcPct val="120000"/>
              </a:lnSpc>
              <a:buFont typeface="Arial" panose="020B0604020202020204" pitchFamily="34" charset="0"/>
              <a:buNone/>
            </a:pPr>
            <a:r>
              <a:rPr lang="zh-CN" altLang="en-US" b="1" dirty="0"/>
              <a:t>　　　</a:t>
            </a:r>
            <a:r>
              <a:rPr lang="zh-CN" altLang="en-US" b="1"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cs typeface="楷体_GB2312"/>
              </a:rPr>
              <a:t>认识的真正对象是“理念”。那么，如何才能获得对理念的认识呢？唯一的途径就是通过理性去“回忆”。</a:t>
            </a:r>
            <a:r>
              <a:rPr lang="zh-CN" altLang="en-US" sz="2800" dirty="0">
                <a:latin typeface="楷体" panose="02010609060101010101" pitchFamily="49" charset="-122"/>
                <a:ea typeface="楷体" panose="02010609060101010101" pitchFamily="49" charset="-122"/>
              </a:rPr>
              <a:t> </a:t>
            </a:r>
          </a:p>
        </p:txBody>
      </p:sp>
      <p:sp>
        <p:nvSpPr>
          <p:cNvPr id="43111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415</a:t>
            </a:fld>
            <a:endParaRPr lang="zh-CN" altLang="zh-CN" noProof="1"/>
          </a:p>
        </p:txBody>
      </p:sp>
      <p:sp>
        <p:nvSpPr>
          <p:cNvPr id="416770" name="文本框 614402"/>
          <p:cNvSpPr txBox="1">
            <a:spLocks noChangeArrowheads="1"/>
          </p:cNvSpPr>
          <p:nvPr/>
        </p:nvSpPr>
        <p:spPr bwMode="auto">
          <a:xfrm>
            <a:off x="2208214" y="765175"/>
            <a:ext cx="7399337" cy="595804"/>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r>
              <a:rPr lang="zh-CN" altLang="en-US" sz="2800" dirty="0">
                <a:solidFill>
                  <a:schemeClr val="accent2"/>
                </a:solidFill>
                <a:latin typeface="Verdana" panose="020B0604030504040204" pitchFamily="34" charset="0"/>
                <a:ea typeface="隶书" panose="02010509060101010101" pitchFamily="49" charset="-122"/>
              </a:rPr>
              <a:t>柏拉图：“回忆说”</a:t>
            </a:r>
            <a:r>
              <a:rPr lang="zh-CN" altLang="en-US" b="1" dirty="0">
                <a:solidFill>
                  <a:schemeClr val="accent2"/>
                </a:solidFill>
                <a:latin typeface="Verdana" panose="020B0604030504040204" pitchFamily="34" charset="0"/>
              </a:rPr>
              <a:t> </a:t>
            </a:r>
          </a:p>
        </p:txBody>
      </p:sp>
      <p:sp>
        <p:nvSpPr>
          <p:cNvPr id="416771" name="矩形 614403"/>
          <p:cNvSpPr>
            <a:spLocks noChangeArrowheads="1"/>
          </p:cNvSpPr>
          <p:nvPr/>
        </p:nvSpPr>
        <p:spPr bwMode="auto">
          <a:xfrm>
            <a:off x="1992314" y="3789041"/>
            <a:ext cx="5400675" cy="2259335"/>
          </a:xfrm>
          <a:prstGeom prst="rect">
            <a:avLst/>
          </a:prstGeom>
          <a:solidFill>
            <a:srgbClr val="CCCCFF"/>
          </a:solidFill>
          <a:ln w="9525">
            <a:solidFill>
              <a:srgbClr val="993366"/>
            </a:solidFill>
            <a:miter lim="800000"/>
          </a:ln>
        </p:spPr>
        <p:txBody>
          <a:bodyPr/>
          <a:lstStyle/>
          <a:p>
            <a:pPr marL="469900" indent="-469900">
              <a:lnSpc>
                <a:spcPct val="130000"/>
              </a:lnSpc>
              <a:spcBef>
                <a:spcPct val="20000"/>
              </a:spcBef>
              <a:buClr>
                <a:schemeClr val="accent2"/>
              </a:buClr>
            </a:pPr>
            <a:r>
              <a:rPr lang="zh-CN" altLang="en-US" sz="3000" b="1" dirty="0">
                <a:latin typeface="Verdana" panose="020B0604030504040204" pitchFamily="34" charset="0"/>
              </a:rPr>
              <a:t>　</a:t>
            </a:r>
            <a:r>
              <a:rPr lang="zh-CN" altLang="en-US" sz="2800" dirty="0">
                <a:latin typeface="楷体" panose="02010609060101010101" pitchFamily="49" charset="-122"/>
                <a:ea typeface="楷体" panose="02010609060101010101" pitchFamily="49" charset="-122"/>
                <a:cs typeface="楷体_GB2312"/>
              </a:rPr>
              <a:t>“那些所谓学习的人只不过是在回想，而学习不过是在回忆罢了。</a:t>
            </a:r>
            <a:r>
              <a:rPr lang="zh-CN" altLang="en-US" sz="3000" dirty="0">
                <a:latin typeface="Verdana" panose="020B0604030504040204" pitchFamily="34" charset="0"/>
                <a:ea typeface="楷体_GB2312"/>
                <a:cs typeface="楷体_GB2312"/>
              </a:rPr>
              <a:t>”</a:t>
            </a:r>
            <a:r>
              <a:rPr lang="zh-CN" altLang="en-US" sz="3000" dirty="0">
                <a:latin typeface="Verdana" panose="020B0604030504040204" pitchFamily="34" charset="0"/>
              </a:rPr>
              <a:t> </a:t>
            </a:r>
          </a:p>
        </p:txBody>
      </p:sp>
      <p:pic>
        <p:nvPicPr>
          <p:cNvPr id="416772" name="图片 614404" descr="u=138234348,2634589922&amp;gp=44">
            <a:hlinkClick r:id="rId2" action="ppaction://hlinkfile"/>
          </p:cNvPr>
          <p:cNvPicPr>
            <a:picLocks noChangeAspect="1"/>
          </p:cNvPicPr>
          <p:nvPr/>
        </p:nvPicPr>
        <p:blipFill>
          <a:blip r:embed="rId3"/>
          <a:srcRect/>
          <a:stretch>
            <a:fillRect/>
          </a:stretch>
        </p:blipFill>
        <p:spPr bwMode="auto">
          <a:xfrm>
            <a:off x="8086091" y="2513967"/>
            <a:ext cx="2490469" cy="2711133"/>
          </a:xfrm>
          <a:prstGeom prst="rect">
            <a:avLst/>
          </a:prstGeom>
          <a:noFill/>
          <a:ln w="9525">
            <a:noFill/>
            <a:miter lim="800000"/>
            <a:headEnd/>
            <a:tailEnd/>
          </a:ln>
        </p:spPr>
      </p:pic>
      <p:sp>
        <p:nvSpPr>
          <p:cNvPr id="416773" name="矩形 614405"/>
          <p:cNvSpPr>
            <a:spLocks noChangeArrowheads="1"/>
          </p:cNvSpPr>
          <p:nvPr/>
        </p:nvSpPr>
        <p:spPr bwMode="auto">
          <a:xfrm>
            <a:off x="7686612" y="5466448"/>
            <a:ext cx="2606803" cy="646331"/>
          </a:xfrm>
          <a:prstGeom prst="rect">
            <a:avLst/>
          </a:prstGeom>
          <a:solidFill>
            <a:srgbClr val="C0C0C0"/>
          </a:solidFill>
          <a:ln w="9525">
            <a:solidFill>
              <a:srgbClr val="FF6600"/>
            </a:solidFill>
            <a:miter lim="800000"/>
          </a:ln>
        </p:spPr>
        <p:txBody>
          <a:bodyPr wrap="none" anchor="ctr">
            <a:spAutoFit/>
          </a:bodyPr>
          <a:lstStyle/>
          <a:p>
            <a:pPr algn="ctr"/>
            <a:r>
              <a:rPr lang="zh-CN" altLang="en-US" dirty="0">
                <a:solidFill>
                  <a:schemeClr val="accent2"/>
                </a:solidFill>
                <a:latin typeface="Verdana" panose="020B0604030504040204" pitchFamily="34" charset="0"/>
              </a:rPr>
              <a:t>柏拉图</a:t>
            </a:r>
          </a:p>
          <a:p>
            <a:pPr algn="ctr"/>
            <a:r>
              <a:rPr lang="zh-CN" altLang="en-US" sz="1400" dirty="0">
                <a:solidFill>
                  <a:schemeClr val="accent2"/>
                </a:solidFill>
                <a:latin typeface="Verdana" panose="020B0604030504040204" pitchFamily="34" charset="0"/>
              </a:rPr>
              <a:t>（</a:t>
            </a:r>
            <a:r>
              <a:rPr lang="en-US" altLang="zh-CN" sz="1400" dirty="0">
                <a:solidFill>
                  <a:schemeClr val="accent2"/>
                </a:solidFill>
                <a:latin typeface="Verdana" panose="020B0604030504040204" pitchFamily="34" charset="0"/>
              </a:rPr>
              <a:t>Plato</a:t>
            </a:r>
            <a:r>
              <a:rPr lang="zh-CN" altLang="en-US" sz="1400" dirty="0">
                <a:solidFill>
                  <a:schemeClr val="accent2"/>
                </a:solidFill>
                <a:latin typeface="Verdana" panose="020B0604030504040204" pitchFamily="34" charset="0"/>
              </a:rPr>
              <a:t>，</a:t>
            </a:r>
            <a:r>
              <a:rPr lang="en-US" altLang="zh-CN" sz="1400" dirty="0">
                <a:solidFill>
                  <a:schemeClr val="accent2"/>
                </a:solidFill>
                <a:latin typeface="Verdana" panose="020B0604030504040204" pitchFamily="34" charset="0"/>
              </a:rPr>
              <a:t>BC427</a:t>
            </a:r>
            <a:r>
              <a:rPr lang="zh-CN" altLang="en-US" sz="1400" dirty="0">
                <a:solidFill>
                  <a:schemeClr val="accent2"/>
                </a:solidFill>
                <a:latin typeface="Verdana" panose="020B0604030504040204" pitchFamily="34" charset="0"/>
              </a:rPr>
              <a:t>－</a:t>
            </a:r>
            <a:r>
              <a:rPr lang="en-US" altLang="zh-CN" sz="1400" dirty="0">
                <a:solidFill>
                  <a:schemeClr val="accent2"/>
                </a:solidFill>
                <a:latin typeface="Verdana" panose="020B0604030504040204" pitchFamily="34" charset="0"/>
              </a:rPr>
              <a:t>BC347</a:t>
            </a:r>
            <a:r>
              <a:rPr lang="zh-CN" altLang="en-US" sz="1400" dirty="0">
                <a:solidFill>
                  <a:schemeClr val="accent2"/>
                </a:solidFill>
                <a:latin typeface="Verdana" panose="020B0604030504040204" pitchFamily="34" charset="0"/>
              </a:rPr>
              <a:t>）</a:t>
            </a:r>
            <a:r>
              <a:rPr lang="zh-CN" altLang="en-US" b="1" dirty="0">
                <a:solidFill>
                  <a:schemeClr val="accent2"/>
                </a:solidFill>
                <a:latin typeface="Verdana" panose="020B0604030504040204" pitchFamily="34" charset="0"/>
              </a:rPr>
              <a:t> </a:t>
            </a:r>
          </a:p>
        </p:txBody>
      </p:sp>
      <p:sp>
        <p:nvSpPr>
          <p:cNvPr id="416774" name="右弧形箭头 614406"/>
          <p:cNvSpPr>
            <a:spLocks noChangeArrowheads="1"/>
          </p:cNvSpPr>
          <p:nvPr/>
        </p:nvSpPr>
        <p:spPr bwMode="auto">
          <a:xfrm rot="4902586">
            <a:off x="7777957" y="4707732"/>
            <a:ext cx="222250" cy="1008063"/>
          </a:xfrm>
          <a:prstGeom prst="curvedLeftArrow">
            <a:avLst>
              <a:gd name="adj1" fmla="val 90714"/>
              <a:gd name="adj2" fmla="val 181429"/>
              <a:gd name="adj3" fmla="val 33333"/>
            </a:avLst>
          </a:prstGeom>
          <a:solidFill>
            <a:srgbClr val="CCFFFF"/>
          </a:solidFill>
          <a:ln w="9525">
            <a:solidFill>
              <a:srgbClr val="99CC00"/>
            </a:solidFill>
            <a:miter lim="800000"/>
          </a:ln>
        </p:spPr>
        <p:txBody>
          <a:bodyP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416769">
                                            <p:txEl>
                                              <p:pRg st="0" end="0"/>
                                            </p:txEl>
                                          </p:spTgt>
                                        </p:tgtEl>
                                        <p:attrNameLst>
                                          <p:attrName>style.visibility</p:attrName>
                                        </p:attrNameLst>
                                      </p:cBhvr>
                                      <p:to>
                                        <p:strVal val="visible"/>
                                      </p:to>
                                    </p:set>
                                    <p:animEffect transition="in" filter="fade">
                                      <p:cBhvr>
                                        <p:cTn id="7" dur="500"/>
                                        <p:tgtEl>
                                          <p:spTgt spid="416769">
                                            <p:txEl>
                                              <p:pRg st="0" end="0"/>
                                            </p:txEl>
                                          </p:spTgt>
                                        </p:tgtEl>
                                      </p:cBhvr>
                                    </p:animEffect>
                                    <p:anim calcmode="lin" valueType="num">
                                      <p:cBhvr>
                                        <p:cTn id="8" dur="500" fill="hold"/>
                                        <p:tgtEl>
                                          <p:spTgt spid="41676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16769">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69" grpId="0" build="p"/>
    </p:bldLst>
  </p:timing>
</p:sld>
</file>

<file path=ppt/slides/slide4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8818" name="文本占位符 915458"/>
          <p:cNvSpPr>
            <a:spLocks noGrp="1"/>
          </p:cNvSpPr>
          <p:nvPr>
            <p:ph type="body" idx="4294967295"/>
          </p:nvPr>
        </p:nvSpPr>
        <p:spPr>
          <a:xfrm>
            <a:off x="2265681" y="1123950"/>
            <a:ext cx="7868920" cy="5019675"/>
          </a:xfrm>
        </p:spPr>
        <p:txBody>
          <a:bodyPr/>
          <a:lstStyle/>
          <a:p>
            <a:pPr eaLnBrk="1" hangingPunct="1"/>
            <a:r>
              <a:rPr lang="zh-CN" altLang="en-US" sz="2800" b="1" dirty="0">
                <a:latin typeface="宋体" panose="02010600030101010101" pitchFamily="2" charset="-122"/>
                <a:ea typeface="宋体" panose="02010600030101010101" pitchFamily="2" charset="-122"/>
              </a:rPr>
              <a:t>（二）不可知论及其缺陷</a:t>
            </a:r>
            <a:endParaRPr lang="en-US" altLang="zh-CN" sz="2800" b="1" dirty="0">
              <a:latin typeface="宋体" panose="02010600030101010101" pitchFamily="2" charset="-122"/>
              <a:ea typeface="宋体" panose="02010600030101010101" pitchFamily="2" charset="-122"/>
            </a:endParaRPr>
          </a:p>
          <a:p>
            <a:pPr eaLnBrk="1" hangingPunct="1"/>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含义</a:t>
            </a:r>
            <a:r>
              <a:rPr lang="en-US" altLang="zh-CN" sz="2800" b="1" dirty="0">
                <a:latin typeface="楷体" panose="02010609060101010101" pitchFamily="49" charset="-122"/>
                <a:ea typeface="楷体" panose="02010609060101010101" pitchFamily="49" charset="-122"/>
              </a:rPr>
              <a:t>:</a:t>
            </a:r>
          </a:p>
          <a:p>
            <a:pPr eaLnBrk="1" hangingPunct="1"/>
            <a:r>
              <a:rPr lang="zh-CN" altLang="en-US" sz="2800" dirty="0">
                <a:latin typeface="楷体" panose="02010609060101010101" pitchFamily="49" charset="-122"/>
                <a:ea typeface="楷体" panose="02010609060101010101" pitchFamily="49" charset="-122"/>
              </a:rPr>
              <a:t>否认思维与存在的统一性，认为人不能认识世界或不能彻底认识世界。</a:t>
            </a:r>
          </a:p>
          <a:p>
            <a:pPr eaLnBrk="1" hangingPunct="1"/>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代表人物：</a:t>
            </a:r>
            <a:r>
              <a:rPr lang="zh-CN" altLang="en-US" sz="2800" dirty="0">
                <a:latin typeface="楷体" panose="02010609060101010101" pitchFamily="49" charset="-122"/>
                <a:ea typeface="楷体" panose="02010609060101010101" pitchFamily="49" charset="-122"/>
              </a:rPr>
              <a:t>庄周、休谟、康德</a:t>
            </a:r>
          </a:p>
          <a:p>
            <a:pPr eaLnBrk="1" hangingPunct="1"/>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基本哲学倾向：</a:t>
            </a:r>
            <a:r>
              <a:rPr lang="zh-CN" altLang="en-US" sz="2800" dirty="0">
                <a:latin typeface="楷体" panose="02010609060101010101" pitchFamily="49" charset="-122"/>
                <a:ea typeface="楷体" panose="02010609060101010101" pitchFamily="49" charset="-122"/>
              </a:rPr>
              <a:t>唯心主义和形而上学</a:t>
            </a:r>
          </a:p>
          <a:p>
            <a:pPr eaLnBrk="1" hangingPunct="1"/>
            <a:r>
              <a:rPr lang="en-US" altLang="zh-CN" sz="2800" b="1"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真正驳倒不可知论的关键是坚持实践的观点</a:t>
            </a:r>
          </a:p>
        </p:txBody>
      </p:sp>
      <p:sp>
        <p:nvSpPr>
          <p:cNvPr id="43315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416</a:t>
            </a:fld>
            <a:endParaRPr lang="zh-CN" altLang="zh-CN" noProof="1"/>
          </a:p>
        </p:txBody>
      </p:sp>
    </p:spTree>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0866" name="文本占位符 933890"/>
          <p:cNvSpPr>
            <a:spLocks noGrp="1"/>
          </p:cNvSpPr>
          <p:nvPr>
            <p:ph type="body" idx="4294967295"/>
          </p:nvPr>
        </p:nvSpPr>
        <p:spPr>
          <a:xfrm>
            <a:off x="2631441" y="1123950"/>
            <a:ext cx="6075680" cy="5019675"/>
          </a:xfrm>
        </p:spPr>
        <p:txBody>
          <a:bodyPr/>
          <a:lstStyle/>
          <a:p>
            <a:pPr eaLnBrk="1" hangingPunct="1"/>
            <a:r>
              <a:rPr lang="zh-CN" altLang="en-US" sz="2800" b="1" dirty="0">
                <a:solidFill>
                  <a:schemeClr val="accent2"/>
                </a:solidFill>
                <a:latin typeface="楷体" panose="02010609060101010101" pitchFamily="49" charset="-122"/>
                <a:ea typeface="楷体" panose="02010609060101010101" pitchFamily="49" charset="-122"/>
              </a:rPr>
              <a:t>例题：坚持可知论的哲学家有</a:t>
            </a:r>
          </a:p>
          <a:p>
            <a:pPr eaLnBrk="1" hangingPunct="1"/>
            <a:r>
              <a:rPr lang="en-US" altLang="zh-CN" sz="2800" b="1" dirty="0">
                <a:latin typeface="楷体" panose="02010609060101010101" pitchFamily="49" charset="-122"/>
                <a:ea typeface="楷体" panose="02010609060101010101" pitchFamily="49" charset="-122"/>
              </a:rPr>
              <a:t>A.</a:t>
            </a:r>
            <a:r>
              <a:rPr lang="zh-CN" altLang="en-US" sz="2800" b="1" dirty="0">
                <a:latin typeface="楷体" panose="02010609060101010101" pitchFamily="49" charset="-122"/>
                <a:ea typeface="楷体" panose="02010609060101010101" pitchFamily="49" charset="-122"/>
              </a:rPr>
              <a:t>所有哲学家  </a:t>
            </a:r>
            <a:endParaRPr lang="en-US" altLang="zh-CN" sz="2800" b="1" dirty="0">
              <a:latin typeface="楷体" panose="02010609060101010101" pitchFamily="49" charset="-122"/>
              <a:ea typeface="楷体" panose="02010609060101010101" pitchFamily="49" charset="-122"/>
            </a:endParaRPr>
          </a:p>
          <a:p>
            <a:pPr eaLnBrk="1" hangingPunct="1"/>
            <a:r>
              <a:rPr lang="en-US" altLang="zh-CN" sz="2800" b="1" dirty="0">
                <a:latin typeface="楷体" panose="02010609060101010101" pitchFamily="49" charset="-122"/>
                <a:ea typeface="楷体" panose="02010609060101010101" pitchFamily="49" charset="-122"/>
              </a:rPr>
              <a:t>B.</a:t>
            </a:r>
            <a:r>
              <a:rPr lang="zh-CN" altLang="en-US" sz="2800" b="1" dirty="0">
                <a:latin typeface="楷体" panose="02010609060101010101" pitchFamily="49" charset="-122"/>
                <a:ea typeface="楷体" panose="02010609060101010101" pitchFamily="49" charset="-122"/>
              </a:rPr>
              <a:t>所有唯物主义哲学家</a:t>
            </a:r>
          </a:p>
          <a:p>
            <a:pPr eaLnBrk="1" hangingPunct="1"/>
            <a:r>
              <a:rPr lang="en-US" altLang="zh-CN" sz="2800" b="1" dirty="0">
                <a:latin typeface="楷体" panose="02010609060101010101" pitchFamily="49" charset="-122"/>
                <a:ea typeface="楷体" panose="02010609060101010101" pitchFamily="49" charset="-122"/>
              </a:rPr>
              <a:t>C.</a:t>
            </a:r>
            <a:r>
              <a:rPr lang="zh-CN" altLang="en-US" sz="2800" b="1" dirty="0">
                <a:latin typeface="楷体" panose="02010609060101010101" pitchFamily="49" charset="-122"/>
                <a:ea typeface="楷体" panose="02010609060101010101" pitchFamily="49" charset="-122"/>
              </a:rPr>
              <a:t>所有唯心主义哲学家</a:t>
            </a:r>
          </a:p>
          <a:p>
            <a:pPr eaLnBrk="1" hangingPunct="1"/>
            <a:r>
              <a:rPr lang="en-US" altLang="zh-CN" sz="2800" b="1" dirty="0">
                <a:latin typeface="楷体" panose="02010609060101010101" pitchFamily="49" charset="-122"/>
                <a:ea typeface="楷体" panose="02010609060101010101" pitchFamily="49" charset="-122"/>
              </a:rPr>
              <a:t>D.</a:t>
            </a:r>
            <a:r>
              <a:rPr lang="zh-CN" altLang="en-US" sz="2800" b="1" dirty="0">
                <a:latin typeface="楷体" panose="02010609060101010101" pitchFamily="49" charset="-122"/>
                <a:ea typeface="楷体" panose="02010609060101010101" pitchFamily="49" charset="-122"/>
              </a:rPr>
              <a:t>只有辩证唯物主义哲学家</a:t>
            </a:r>
          </a:p>
          <a:p>
            <a:pPr eaLnBrk="1" hangingPunct="1"/>
            <a:r>
              <a:rPr lang="en-US" altLang="zh-CN" sz="2800" b="1" dirty="0">
                <a:latin typeface="楷体" panose="02010609060101010101" pitchFamily="49" charset="-122"/>
                <a:ea typeface="楷体" panose="02010609060101010101" pitchFamily="49" charset="-122"/>
              </a:rPr>
              <a:t>E.</a:t>
            </a:r>
            <a:r>
              <a:rPr lang="zh-CN" altLang="en-US" sz="2800" b="1" dirty="0">
                <a:latin typeface="楷体" panose="02010609060101010101" pitchFamily="49" charset="-122"/>
                <a:ea typeface="楷体" panose="02010609060101010101" pitchFamily="49" charset="-122"/>
              </a:rPr>
              <a:t>某些唯心主义哲学家</a:t>
            </a:r>
          </a:p>
        </p:txBody>
      </p:sp>
      <p:sp>
        <p:nvSpPr>
          <p:cNvPr id="43520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417</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0866">
                                            <p:txEl>
                                              <p:pRg st="0" end="0"/>
                                            </p:txEl>
                                          </p:spTgt>
                                        </p:tgtEl>
                                        <p:attrNameLst>
                                          <p:attrName>style.visibility</p:attrName>
                                        </p:attrNameLst>
                                      </p:cBhvr>
                                      <p:to>
                                        <p:strVal val="visible"/>
                                      </p:to>
                                    </p:set>
                                    <p:animEffect transition="in" filter="fade">
                                      <p:cBhvr>
                                        <p:cTn id="7" dur="2000"/>
                                        <p:tgtEl>
                                          <p:spTgt spid="4208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0866">
                                            <p:txEl>
                                              <p:pRg st="1" end="1"/>
                                            </p:txEl>
                                          </p:spTgt>
                                        </p:tgtEl>
                                        <p:attrNameLst>
                                          <p:attrName>style.visibility</p:attrName>
                                        </p:attrNameLst>
                                      </p:cBhvr>
                                      <p:to>
                                        <p:strVal val="visible"/>
                                      </p:to>
                                    </p:set>
                                    <p:animEffect transition="in" filter="fade">
                                      <p:cBhvr>
                                        <p:cTn id="12" dur="2000"/>
                                        <p:tgtEl>
                                          <p:spTgt spid="4208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0866">
                                            <p:txEl>
                                              <p:pRg st="2" end="2"/>
                                            </p:txEl>
                                          </p:spTgt>
                                        </p:tgtEl>
                                        <p:attrNameLst>
                                          <p:attrName>style.visibility</p:attrName>
                                        </p:attrNameLst>
                                      </p:cBhvr>
                                      <p:to>
                                        <p:strVal val="visible"/>
                                      </p:to>
                                    </p:set>
                                    <p:animEffect transition="in" filter="fade">
                                      <p:cBhvr>
                                        <p:cTn id="17" dur="2000"/>
                                        <p:tgtEl>
                                          <p:spTgt spid="4208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0866">
                                            <p:txEl>
                                              <p:pRg st="3" end="3"/>
                                            </p:txEl>
                                          </p:spTgt>
                                        </p:tgtEl>
                                        <p:attrNameLst>
                                          <p:attrName>style.visibility</p:attrName>
                                        </p:attrNameLst>
                                      </p:cBhvr>
                                      <p:to>
                                        <p:strVal val="visible"/>
                                      </p:to>
                                    </p:set>
                                    <p:animEffect transition="in" filter="fade">
                                      <p:cBhvr>
                                        <p:cTn id="22" dur="2000"/>
                                        <p:tgtEl>
                                          <p:spTgt spid="4208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0866">
                                            <p:txEl>
                                              <p:pRg st="4" end="4"/>
                                            </p:txEl>
                                          </p:spTgt>
                                        </p:tgtEl>
                                        <p:attrNameLst>
                                          <p:attrName>style.visibility</p:attrName>
                                        </p:attrNameLst>
                                      </p:cBhvr>
                                      <p:to>
                                        <p:strVal val="visible"/>
                                      </p:to>
                                    </p:set>
                                    <p:animEffect transition="in" filter="fade">
                                      <p:cBhvr>
                                        <p:cTn id="27" dur="2000"/>
                                        <p:tgtEl>
                                          <p:spTgt spid="4208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0866">
                                            <p:txEl>
                                              <p:pRg st="5" end="5"/>
                                            </p:txEl>
                                          </p:spTgt>
                                        </p:tgtEl>
                                        <p:attrNameLst>
                                          <p:attrName>style.visibility</p:attrName>
                                        </p:attrNameLst>
                                      </p:cBhvr>
                                      <p:to>
                                        <p:strVal val="visible"/>
                                      </p:to>
                                    </p:set>
                                    <p:animEffect transition="in" filter="fade">
                                      <p:cBhvr>
                                        <p:cTn id="32" dur="2000"/>
                                        <p:tgtEl>
                                          <p:spTgt spid="4208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6" grpId="0" build="p"/>
    </p:bldLst>
  </p:timing>
</p:sld>
</file>

<file path=ppt/slides/slide4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1889" name="文本占位符 620545"/>
          <p:cNvSpPr>
            <a:spLocks noGrp="1"/>
          </p:cNvSpPr>
          <p:nvPr>
            <p:ph type="body" idx="4294967295"/>
          </p:nvPr>
        </p:nvSpPr>
        <p:spPr>
          <a:xfrm>
            <a:off x="1950720" y="1700213"/>
            <a:ext cx="8183880" cy="4392612"/>
          </a:xfrm>
        </p:spPr>
        <p:txBody>
          <a:bodyPr>
            <a:normAutofit/>
          </a:bodyPr>
          <a:lstStyle/>
          <a:p>
            <a:pPr eaLnBrk="1" hangingPunct="1">
              <a:lnSpc>
                <a:spcPct val="130000"/>
              </a:lnSpc>
              <a:spcAft>
                <a:spcPct val="20000"/>
              </a:spcAft>
              <a:buFont typeface="Arial" panose="020B0604020202020204" pitchFamily="34" charset="0"/>
              <a:buNone/>
            </a:pPr>
            <a:r>
              <a:rPr lang="zh-CN" altLang="en-US" dirty="0"/>
              <a:t>  </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相同点：？</a:t>
            </a:r>
          </a:p>
          <a:p>
            <a:pPr eaLnBrk="1" hangingPunct="1">
              <a:lnSpc>
                <a:spcPct val="130000"/>
              </a:lnSpc>
              <a:spcAft>
                <a:spcPct val="20000"/>
              </a:spcAft>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区别：前者是能动的革命的反映论，后者是直观、消极、被动的反映论。因为：</a:t>
            </a:r>
            <a:r>
              <a:rPr lang="zh-CN" altLang="en-US" sz="2800" b="1" dirty="0">
                <a:solidFill>
                  <a:schemeClr val="hlink"/>
                </a:solidFill>
                <a:latin typeface="楷体" panose="02010609060101010101" pitchFamily="49" charset="-122"/>
                <a:ea typeface="楷体" panose="02010609060101010101" pitchFamily="49" charset="-122"/>
                <a:cs typeface="楷体_GB2312"/>
              </a:rPr>
              <a:t>第一、前者</a:t>
            </a:r>
            <a:r>
              <a:rPr lang="zh-CN" altLang="en-US" sz="2800" b="1" u="sng" dirty="0">
                <a:solidFill>
                  <a:schemeClr val="hlink"/>
                </a:solidFill>
                <a:latin typeface="楷体" panose="02010609060101010101" pitchFamily="49" charset="-122"/>
                <a:ea typeface="楷体" panose="02010609060101010101" pitchFamily="49" charset="-122"/>
                <a:cs typeface="楷体_GB2312"/>
              </a:rPr>
              <a:t>把科学的实践观引入认识论</a:t>
            </a:r>
            <a:r>
              <a:rPr lang="zh-CN" altLang="en-US" sz="2800" b="1" dirty="0">
                <a:solidFill>
                  <a:schemeClr val="hlink"/>
                </a:solidFill>
                <a:latin typeface="楷体" panose="02010609060101010101" pitchFamily="49" charset="-122"/>
                <a:ea typeface="楷体" panose="02010609060101010101" pitchFamily="49" charset="-122"/>
                <a:cs typeface="楷体_GB2312"/>
              </a:rPr>
              <a:t>，揭示了认识是主体通过实践积极能动地反映客体的过程。第二、前者</a:t>
            </a:r>
            <a:r>
              <a:rPr lang="zh-CN" altLang="en-US" sz="2800" b="1" u="sng" dirty="0">
                <a:solidFill>
                  <a:schemeClr val="hlink"/>
                </a:solidFill>
                <a:latin typeface="楷体" panose="02010609060101010101" pitchFamily="49" charset="-122"/>
                <a:ea typeface="楷体" panose="02010609060101010101" pitchFamily="49" charset="-122"/>
                <a:cs typeface="楷体_GB2312"/>
              </a:rPr>
              <a:t>把辩证法贯彻于反映论</a:t>
            </a:r>
            <a:r>
              <a:rPr lang="zh-CN" altLang="en-US" sz="2800" b="1" dirty="0">
                <a:solidFill>
                  <a:schemeClr val="hlink"/>
                </a:solidFill>
                <a:latin typeface="楷体" panose="02010609060101010101" pitchFamily="49" charset="-122"/>
                <a:ea typeface="楷体" panose="02010609060101010101" pitchFamily="49" charset="-122"/>
                <a:cs typeface="楷体_GB2312"/>
              </a:rPr>
              <a:t>，指出认识是充满矛盾的辩证运动过程。</a:t>
            </a:r>
            <a:endParaRPr lang="zh-CN" altLang="en-US" sz="2800" b="1" dirty="0">
              <a:solidFill>
                <a:schemeClr val="hlink"/>
              </a:solidFill>
              <a:latin typeface="楷体" panose="02010609060101010101" pitchFamily="49" charset="-122"/>
              <a:ea typeface="楷体" panose="02010609060101010101" pitchFamily="49" charset="-122"/>
            </a:endParaRPr>
          </a:p>
        </p:txBody>
      </p:sp>
      <p:sp>
        <p:nvSpPr>
          <p:cNvPr id="43622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418</a:t>
            </a:fld>
            <a:endParaRPr lang="zh-CN" altLang="zh-CN" noProof="1"/>
          </a:p>
        </p:txBody>
      </p:sp>
      <p:sp>
        <p:nvSpPr>
          <p:cNvPr id="421890" name="文本框 620546"/>
          <p:cNvSpPr txBox="1">
            <a:spLocks noChangeArrowheads="1"/>
          </p:cNvSpPr>
          <p:nvPr/>
        </p:nvSpPr>
        <p:spPr bwMode="auto">
          <a:xfrm>
            <a:off x="1229360" y="836613"/>
            <a:ext cx="9306560" cy="584584"/>
          </a:xfrm>
          <a:prstGeom prst="rect">
            <a:avLst/>
          </a:prstGeom>
          <a:noFill/>
          <a:ln w="57150">
            <a:noFill/>
            <a:miter lim="800000"/>
          </a:ln>
        </p:spPr>
        <p:txBody>
          <a:bodyPr wrap="square">
            <a:spAutoFit/>
          </a:bodyPr>
          <a:lstStyle/>
          <a:p>
            <a:pPr marL="812800" indent="-812800">
              <a:lnSpc>
                <a:spcPct val="130000"/>
              </a:lnSpc>
              <a:spcBef>
                <a:spcPct val="20000"/>
              </a:spcBef>
              <a:buClr>
                <a:schemeClr val="accent2"/>
              </a:buClr>
            </a:pPr>
            <a:r>
              <a:rPr lang="zh-CN" altLang="en-US" sz="2800" b="1" dirty="0">
                <a:solidFill>
                  <a:srgbClr val="CC0066"/>
                </a:solidFill>
                <a:latin typeface="黑体" panose="02010609060101010101" pitchFamily="49" charset="-122"/>
                <a:ea typeface="黑体" panose="02010609060101010101" pitchFamily="49" charset="-122"/>
              </a:rPr>
              <a:t>   （三）马克思主义认识论与旧唯物主义认识论的异同</a:t>
            </a:r>
            <a:r>
              <a:rPr lang="zh-CN" altLang="en-US" sz="2800" dirty="0">
                <a:solidFill>
                  <a:srgbClr val="CC0066"/>
                </a:solidFill>
                <a:latin typeface="黑体" panose="02010609060101010101" pitchFamily="49" charset="-122"/>
                <a:ea typeface="黑体" panose="02010609060101010101" pitchFamily="49" charset="-122"/>
              </a:rPr>
              <a:t> </a:t>
            </a:r>
            <a:r>
              <a:rPr lang="zh-CN" altLang="en-US" sz="2800" b="1" dirty="0">
                <a:solidFill>
                  <a:schemeClr val="accent2"/>
                </a:solidFill>
                <a:latin typeface="Verdana" panose="020B0604030504040204" pitchFamily="34" charset="0"/>
              </a:rPr>
              <a:t> </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1889">
                                            <p:txEl>
                                              <p:pRg st="0" end="0"/>
                                            </p:txEl>
                                          </p:spTgt>
                                        </p:tgtEl>
                                        <p:attrNameLst>
                                          <p:attrName>style.visibility</p:attrName>
                                        </p:attrNameLst>
                                      </p:cBhvr>
                                      <p:to>
                                        <p:strVal val="visible"/>
                                      </p:to>
                                    </p:set>
                                    <p:animEffect transition="in" filter="circle(in)">
                                      <p:cBhvr>
                                        <p:cTn id="7" dur="2000"/>
                                        <p:tgtEl>
                                          <p:spTgt spid="4218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21889">
                                            <p:txEl>
                                              <p:pRg st="1" end="1"/>
                                            </p:txEl>
                                          </p:spTgt>
                                        </p:tgtEl>
                                        <p:attrNameLst>
                                          <p:attrName>style.visibility</p:attrName>
                                        </p:attrNameLst>
                                      </p:cBhvr>
                                      <p:to>
                                        <p:strVal val="visible"/>
                                      </p:to>
                                    </p:set>
                                    <p:animEffect transition="in" filter="circle(in)">
                                      <p:cBhvr>
                                        <p:cTn id="12" dur="2000"/>
                                        <p:tgtEl>
                                          <p:spTgt spid="4218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nodeType="clickEffect">
                                  <p:stCondLst>
                                    <p:cond delay="0"/>
                                  </p:stCondLst>
                                  <p:childTnLst>
                                    <p:animClr clrSpc="rgb" dir="cw">
                                      <p:cBhvr override="childStyle">
                                        <p:cTn id="16" dur="250" autoRev="1" fill="remove"/>
                                        <p:tgtEl>
                                          <p:spTgt spid="421889">
                                            <p:txEl>
                                              <p:pRg st="0" end="0"/>
                                            </p:txEl>
                                          </p:spTgt>
                                        </p:tgtEl>
                                        <p:attrNameLst>
                                          <p:attrName>style.color</p:attrName>
                                        </p:attrNameLst>
                                      </p:cBhvr>
                                      <p:to>
                                        <a:schemeClr val="bg1"/>
                                      </p:to>
                                    </p:animClr>
                                    <p:animClr clrSpc="rgb" dir="cw">
                                      <p:cBhvr>
                                        <p:cTn id="17" dur="250" autoRev="1" fill="remove"/>
                                        <p:tgtEl>
                                          <p:spTgt spid="421889">
                                            <p:txEl>
                                              <p:pRg st="0" end="0"/>
                                            </p:txEl>
                                          </p:spTgt>
                                        </p:tgtEl>
                                        <p:attrNameLst>
                                          <p:attrName>fillcolor</p:attrName>
                                        </p:attrNameLst>
                                      </p:cBhvr>
                                      <p:to>
                                        <a:schemeClr val="bg1"/>
                                      </p:to>
                                    </p:animClr>
                                    <p:set>
                                      <p:cBhvr>
                                        <p:cTn id="18" dur="250" autoRev="1" fill="remove"/>
                                        <p:tgtEl>
                                          <p:spTgt spid="421889">
                                            <p:txEl>
                                              <p:pRg st="0" end="0"/>
                                            </p:txEl>
                                          </p:spTgt>
                                        </p:tgtEl>
                                        <p:attrNameLst>
                                          <p:attrName>fill.type</p:attrName>
                                        </p:attrNameLst>
                                      </p:cBhvr>
                                      <p:to>
                                        <p:strVal val="solid"/>
                                      </p:to>
                                    </p:set>
                                    <p:set>
                                      <p:cBhvr>
                                        <p:cTn id="19" dur="250" autoRev="1" fill="remove"/>
                                        <p:tgtEl>
                                          <p:spTgt spid="421889">
                                            <p:txEl>
                                              <p:pRg st="0" end="0"/>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5" presetClass="emph" presetSubtype="0" fill="hold" grpId="1" nodeType="clickEffect">
                                  <p:stCondLst>
                                    <p:cond delay="0"/>
                                  </p:stCondLst>
                                  <p:childTnLst>
                                    <p:animClr clrSpc="hsl" dir="cw">
                                      <p:cBhvr override="childStyle">
                                        <p:cTn id="23" dur="500" fill="hold"/>
                                        <p:tgtEl>
                                          <p:spTgt spid="421889">
                                            <p:txEl>
                                              <p:pRg st="0" end="0"/>
                                            </p:txEl>
                                          </p:spTgt>
                                        </p:tgtEl>
                                        <p:attrNameLst>
                                          <p:attrName>style.color</p:attrName>
                                        </p:attrNameLst>
                                      </p:cBhvr>
                                      <p:by>
                                        <p:hsl h="0" s="-70588" l="0"/>
                                      </p:by>
                                    </p:animClr>
                                    <p:animClr clrSpc="hsl" dir="cw">
                                      <p:cBhvr>
                                        <p:cTn id="24" dur="500" fill="hold"/>
                                        <p:tgtEl>
                                          <p:spTgt spid="421889">
                                            <p:txEl>
                                              <p:pRg st="0" end="0"/>
                                            </p:txEl>
                                          </p:spTgt>
                                        </p:tgtEl>
                                        <p:attrNameLst>
                                          <p:attrName>fillcolor</p:attrName>
                                        </p:attrNameLst>
                                      </p:cBhvr>
                                      <p:by>
                                        <p:hsl h="0" s="-70588" l="0"/>
                                      </p:by>
                                    </p:animClr>
                                    <p:animClr clrSpc="hsl" dir="cw">
                                      <p:cBhvr>
                                        <p:cTn id="25" dur="500" fill="hold"/>
                                        <p:tgtEl>
                                          <p:spTgt spid="421889">
                                            <p:txEl>
                                              <p:pRg st="0" end="0"/>
                                            </p:txEl>
                                          </p:spTgt>
                                        </p:tgtEl>
                                        <p:attrNameLst>
                                          <p:attrName>stroke.color</p:attrName>
                                        </p:attrNameLst>
                                      </p:cBhvr>
                                      <p:by>
                                        <p:hsl h="0" s="-70588" l="0"/>
                                      </p:by>
                                    </p:animClr>
                                    <p:set>
                                      <p:cBhvr>
                                        <p:cTn id="26" dur="500" fill="hold"/>
                                        <p:tgtEl>
                                          <p:spTgt spid="421889">
                                            <p:txEl>
                                              <p:pRg st="0" end="0"/>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5" presetClass="emph" presetSubtype="0" fill="hold" grpId="1" nodeType="clickEffect">
                                  <p:stCondLst>
                                    <p:cond delay="0"/>
                                  </p:stCondLst>
                                  <p:childTnLst>
                                    <p:animClr clrSpc="hsl" dir="cw">
                                      <p:cBhvr override="childStyle">
                                        <p:cTn id="30" dur="500" fill="hold"/>
                                        <p:tgtEl>
                                          <p:spTgt spid="421889">
                                            <p:txEl>
                                              <p:pRg st="1" end="1"/>
                                            </p:txEl>
                                          </p:spTgt>
                                        </p:tgtEl>
                                        <p:attrNameLst>
                                          <p:attrName>style.color</p:attrName>
                                        </p:attrNameLst>
                                      </p:cBhvr>
                                      <p:by>
                                        <p:hsl h="0" s="-70588" l="0"/>
                                      </p:by>
                                    </p:animClr>
                                    <p:animClr clrSpc="hsl" dir="cw">
                                      <p:cBhvr>
                                        <p:cTn id="31" dur="500" fill="hold"/>
                                        <p:tgtEl>
                                          <p:spTgt spid="421889">
                                            <p:txEl>
                                              <p:pRg st="1" end="1"/>
                                            </p:txEl>
                                          </p:spTgt>
                                        </p:tgtEl>
                                        <p:attrNameLst>
                                          <p:attrName>fillcolor</p:attrName>
                                        </p:attrNameLst>
                                      </p:cBhvr>
                                      <p:by>
                                        <p:hsl h="0" s="-70588" l="0"/>
                                      </p:by>
                                    </p:animClr>
                                    <p:animClr clrSpc="hsl" dir="cw">
                                      <p:cBhvr>
                                        <p:cTn id="32" dur="500" fill="hold"/>
                                        <p:tgtEl>
                                          <p:spTgt spid="421889">
                                            <p:txEl>
                                              <p:pRg st="1" end="1"/>
                                            </p:txEl>
                                          </p:spTgt>
                                        </p:tgtEl>
                                        <p:attrNameLst>
                                          <p:attrName>stroke.color</p:attrName>
                                        </p:attrNameLst>
                                      </p:cBhvr>
                                      <p:by>
                                        <p:hsl h="0" s="-70588" l="0"/>
                                      </p:by>
                                    </p:animClr>
                                    <p:set>
                                      <p:cBhvr>
                                        <p:cTn id="33" dur="500" fill="hold"/>
                                        <p:tgtEl>
                                          <p:spTgt spid="421889">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89" grpId="0" uiExpand="1" build="p"/>
      <p:bldP spid="421889" grpId="1" uiExpand="1" build="p"/>
    </p:bldLst>
  </p:timing>
</p:sld>
</file>

<file path=ppt/slides/slide4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2914" name="文本占位符 934914"/>
          <p:cNvSpPr>
            <a:spLocks noGrp="1"/>
          </p:cNvSpPr>
          <p:nvPr>
            <p:ph type="body" idx="4294967295"/>
          </p:nvPr>
        </p:nvSpPr>
        <p:spPr>
          <a:xfrm>
            <a:off x="2812027" y="1386348"/>
            <a:ext cx="6656438" cy="4757277"/>
          </a:xfrm>
        </p:spPr>
        <p:txBody>
          <a:bodyPr/>
          <a:lstStyle/>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例题：认为认识是主体对客体的反映，是</a:t>
            </a:r>
          </a:p>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朴素唯物主义  </a:t>
            </a:r>
            <a:endParaRPr lang="en-US" altLang="zh-CN" sz="2800" dirty="0">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形而上学唯物主义</a:t>
            </a:r>
          </a:p>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辩证唯物主义 </a:t>
            </a:r>
            <a:endParaRPr lang="en-US" altLang="zh-CN" sz="2800" dirty="0">
              <a:latin typeface="楷体" panose="02010609060101010101" pitchFamily="49" charset="-122"/>
              <a:ea typeface="楷体" panose="02010609060101010101" pitchFamily="49" charset="-122"/>
            </a:endParaRPr>
          </a:p>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一切唯物主义</a:t>
            </a:r>
          </a:p>
        </p:txBody>
      </p:sp>
      <p:sp>
        <p:nvSpPr>
          <p:cNvPr id="43725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419</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291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22914">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291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22914">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291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22914">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291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22914">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291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22914">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half" idx="2"/>
          </p:nvPr>
        </p:nvSpPr>
        <p:spPr>
          <a:xfrm>
            <a:off x="1046480" y="1818640"/>
            <a:ext cx="4951096" cy="4371023"/>
          </a:xfrm>
        </p:spPr>
        <p:txBody>
          <a:bodyPr>
            <a:normAutofit/>
          </a:bodyPr>
          <a:lstStyle/>
          <a:p>
            <a:pPr marL="228600" marR="0" lvl="0" indent="-228600" algn="l" defTabSz="913765" rtl="0" eaLnBrk="1" fontAlgn="auto" latinLnBrk="0" hangingPunct="1">
              <a:lnSpc>
                <a:spcPct val="80000"/>
              </a:lnSpc>
              <a:spcBef>
                <a:spcPts val="100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a:t>
            </a:r>
            <a:r>
              <a:rPr kumimoji="0" lang="zh-CN" altLang="en-US" sz="32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2001年英国广播公司BBC，千年伟人评选，经过在国际互联网上经过反复评选，最后的结果是：马克思排在第一位。</a:t>
            </a:r>
            <a:r>
              <a:rPr kumimoji="0" lang="en-US" altLang="zh-CN" sz="3200" b="0" i="0" u="none" strike="noStrike" kern="1200" cap="none" spc="0" normalizeH="0" baseline="0" noProof="0" dirty="0">
                <a:ln>
                  <a:noFill/>
                </a:ln>
                <a:solidFill>
                  <a:srgbClr val="008000"/>
                </a:solidFill>
                <a:effectLst/>
                <a:uLnTx/>
                <a:uFillTx/>
                <a:latin typeface="楷体" panose="02010609060101010101" pitchFamily="49" charset="-122"/>
                <a:ea typeface="楷体" panose="02010609060101010101" pitchFamily="49" charset="-122"/>
                <a:cs typeface="+mn-cs"/>
              </a:rPr>
              <a:t> </a:t>
            </a:r>
          </a:p>
        </p:txBody>
      </p:sp>
      <p:sp>
        <p:nvSpPr>
          <p:cNvPr id="6" name="内容占位符 5"/>
          <p:cNvSpPr>
            <a:spLocks noGrp="1"/>
          </p:cNvSpPr>
          <p:nvPr>
            <p:ph sz="quarter" idx="4"/>
          </p:nvPr>
        </p:nvSpPr>
        <p:spPr>
          <a:xfrm>
            <a:off x="6339839" y="1690690"/>
            <a:ext cx="4661535" cy="4498973"/>
          </a:xfrm>
        </p:spPr>
        <p:txBody>
          <a:bodyPr>
            <a:normAutofit/>
          </a:bodyPr>
          <a:lstStyle/>
          <a:p>
            <a:pPr marL="228600" marR="0" lvl="0" indent="-228600" algn="l" defTabSz="913765" rtl="0" eaLnBrk="1" fontAlgn="auto" latinLnBrk="0" hangingPunct="1">
              <a:lnSpc>
                <a:spcPct val="80000"/>
              </a:lnSpc>
              <a:spcBef>
                <a:spcPts val="1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008000"/>
                </a:solidFill>
                <a:effectLst/>
                <a:uLnTx/>
                <a:uFillTx/>
                <a:latin typeface="楷体" panose="02010609060101010101" pitchFamily="49" charset="-122"/>
                <a:ea typeface="楷体" panose="02010609060101010101" pitchFamily="49" charset="-122"/>
                <a:cs typeface="+mn-cs"/>
              </a:rPr>
              <a:t> 2005</a:t>
            </a:r>
            <a:r>
              <a:rPr kumimoji="0" lang="zh-CN" altLang="en-US" sz="2800" b="0" i="0" u="none" strike="noStrike" kern="1200" cap="none" spc="0" normalizeH="0" baseline="0" noProof="0" dirty="0">
                <a:ln>
                  <a:noFill/>
                </a:ln>
                <a:solidFill>
                  <a:srgbClr val="008000"/>
                </a:solidFill>
                <a:effectLst/>
                <a:uLnTx/>
                <a:uFillTx/>
                <a:latin typeface="楷体" panose="02010609060101010101" pitchFamily="49" charset="-122"/>
                <a:ea typeface="楷体" panose="02010609060101010101" pitchFamily="49" charset="-122"/>
                <a:cs typeface="+mn-cs"/>
              </a:rPr>
              <a:t>年英国广播公司评选最伟大的哲学家</a:t>
            </a:r>
            <a:r>
              <a:rPr kumimoji="0" lang="en-US" altLang="zh-CN" sz="2800" b="0" i="0" u="none" strike="noStrike" kern="1200" cap="none" spc="0" normalizeH="0" baseline="0" noProof="0" dirty="0">
                <a:ln>
                  <a:noFill/>
                </a:ln>
                <a:solidFill>
                  <a:srgbClr val="008000"/>
                </a:solidFill>
                <a:effectLst/>
                <a:uLnTx/>
                <a:uFillTx/>
                <a:latin typeface="楷体" panose="02010609060101010101" pitchFamily="49" charset="-122"/>
                <a:ea typeface="楷体" panose="02010609060101010101" pitchFamily="49" charset="-122"/>
                <a:cs typeface="+mn-cs"/>
              </a:rPr>
              <a:t>,</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马克思以</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27.93</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％的得票率荣登榜首。</a:t>
            </a:r>
          </a:p>
          <a:p>
            <a:pPr marL="228600" marR="0" lvl="0" indent="-228600" algn="l" defTabSz="913765" rtl="0" eaLnBrk="1" fontAlgn="auto" latinLnBrk="0" hangingPunct="1">
              <a:lnSpc>
                <a:spcPct val="80000"/>
              </a:lnSpc>
              <a:spcBef>
                <a:spcPts val="1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008000"/>
                </a:solidFill>
                <a:effectLst/>
                <a:uLnTx/>
                <a:uFillTx/>
                <a:latin typeface="楷体" panose="02010609060101010101" pitchFamily="49" charset="-122"/>
                <a:ea typeface="楷体" panose="02010609060101010101" pitchFamily="49" charset="-122"/>
                <a:cs typeface="+mn-cs"/>
              </a:rPr>
              <a:t> 2005</a:t>
            </a:r>
            <a:r>
              <a:rPr kumimoji="0" lang="zh-CN" altLang="en-US" sz="2800" b="0" i="0" u="none" strike="noStrike" kern="1200" cap="none" spc="0" normalizeH="0" baseline="0" noProof="0" dirty="0">
                <a:ln>
                  <a:noFill/>
                </a:ln>
                <a:solidFill>
                  <a:srgbClr val="008000"/>
                </a:solidFill>
                <a:effectLst/>
                <a:uLnTx/>
                <a:uFillTx/>
                <a:latin typeface="楷体" panose="02010609060101010101" pitchFamily="49" charset="-122"/>
                <a:ea typeface="楷体" panose="02010609060101010101" pitchFamily="49" charset="-122"/>
                <a:cs typeface="+mn-cs"/>
              </a:rPr>
              <a:t>年德国评选最伟大人物</a:t>
            </a:r>
          </a:p>
          <a:p>
            <a:pPr marL="228600" marR="0" lvl="0" indent="-228600" algn="l" defTabSz="913765" rtl="0" eaLnBrk="1" fontAlgn="auto" latinLnBrk="0" hangingPunct="1">
              <a:lnSpc>
                <a:spcPct val="8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在德国</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图片报</a:t>
            </a:r>
            <a:r>
              <a:rPr kumimoji="0" lang="en-US" altLang="zh-CN"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和国家第二电视台携手主办的评选中，马克思被评为“德国最伟大人物”</a:t>
            </a:r>
            <a:endParaRPr lang="zh-CN" altLang="en-US" sz="2800"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4962" name="标题 617475"/>
          <p:cNvSpPr>
            <a:spLocks noGrp="1"/>
          </p:cNvSpPr>
          <p:nvPr>
            <p:ph type="title" idx="4294967295"/>
          </p:nvPr>
        </p:nvSpPr>
        <p:spPr>
          <a:xfrm>
            <a:off x="3081749" y="765174"/>
            <a:ext cx="5059361" cy="975135"/>
          </a:xfrm>
        </p:spPr>
        <p:txBody>
          <a:bodyPr/>
          <a:lstStyle/>
          <a:p>
            <a:pPr eaLnBrk="1" hangingPunct="1"/>
            <a:r>
              <a:rPr lang="zh-CN" altLang="en-US" sz="2400" dirty="0">
                <a:ea typeface="隶书" panose="02010509060101010101" pitchFamily="49" charset="-122"/>
              </a:rPr>
              <a:t>洛克著名的“白板说”和“映像说”</a:t>
            </a:r>
          </a:p>
        </p:txBody>
      </p:sp>
      <p:sp>
        <p:nvSpPr>
          <p:cNvPr id="43930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420</a:t>
            </a:fld>
            <a:endParaRPr lang="zh-CN" altLang="zh-CN" noProof="1"/>
          </a:p>
        </p:txBody>
      </p:sp>
      <p:pic>
        <p:nvPicPr>
          <p:cNvPr id="424963" name="图片 617476" descr="反映过程"/>
          <p:cNvPicPr>
            <a:picLocks noChangeAspect="1"/>
          </p:cNvPicPr>
          <p:nvPr/>
        </p:nvPicPr>
        <p:blipFill>
          <a:blip r:embed="rId2"/>
          <a:srcRect/>
          <a:stretch>
            <a:fillRect/>
          </a:stretch>
        </p:blipFill>
        <p:spPr bwMode="auto">
          <a:xfrm>
            <a:off x="7069393" y="3156820"/>
            <a:ext cx="4709651" cy="3033713"/>
          </a:xfrm>
          <a:prstGeom prst="rect">
            <a:avLst/>
          </a:prstGeom>
          <a:noFill/>
          <a:ln w="9525">
            <a:solidFill>
              <a:srgbClr val="800000"/>
            </a:solidFill>
            <a:miter lim="800000"/>
            <a:headEnd/>
            <a:tailEnd/>
          </a:ln>
        </p:spPr>
      </p:pic>
      <p:sp>
        <p:nvSpPr>
          <p:cNvPr id="4" name="矩形 617477"/>
          <p:cNvSpPr>
            <a:spLocks noChangeArrowheads="1"/>
          </p:cNvSpPr>
          <p:nvPr/>
        </p:nvSpPr>
        <p:spPr bwMode="auto">
          <a:xfrm>
            <a:off x="1847851" y="2035277"/>
            <a:ext cx="5059362" cy="3338411"/>
          </a:xfrm>
          <a:prstGeom prst="rect">
            <a:avLst/>
          </a:prstGeom>
          <a:noFill/>
          <a:ln w="9525">
            <a:noFill/>
            <a:miter lim="800000"/>
          </a:ln>
        </p:spPr>
        <p:txBody>
          <a:bodyPr/>
          <a:lstStyle/>
          <a:p>
            <a:pPr marL="469900" indent="-469900">
              <a:lnSpc>
                <a:spcPct val="160000"/>
              </a:lnSpc>
              <a:spcBef>
                <a:spcPct val="20000"/>
              </a:spcBef>
              <a:spcAft>
                <a:spcPct val="20000"/>
              </a:spcAft>
              <a:buClr>
                <a:schemeClr val="accent2"/>
              </a:buClr>
            </a:pPr>
            <a:r>
              <a:rPr lang="zh-CN" altLang="en-US" sz="2000" b="1" dirty="0">
                <a:solidFill>
                  <a:schemeClr val="hlink"/>
                </a:solidFill>
                <a:latin typeface="楷体" panose="02010609060101010101" pitchFamily="49" charset="-122"/>
                <a:ea typeface="楷体" panose="02010609060101010101" pitchFamily="49" charset="-122"/>
                <a:cs typeface="楷体_GB2312"/>
              </a:rPr>
              <a:t>当这些简单观念提供于心灵的时候，理智既</a:t>
            </a:r>
            <a:endParaRPr lang="en-US" altLang="zh-CN" sz="2000" b="1" dirty="0">
              <a:solidFill>
                <a:schemeClr val="hlink"/>
              </a:solidFill>
              <a:latin typeface="楷体" panose="02010609060101010101" pitchFamily="49" charset="-122"/>
              <a:ea typeface="楷体" panose="02010609060101010101" pitchFamily="49" charset="-122"/>
              <a:cs typeface="楷体_GB2312"/>
            </a:endParaRPr>
          </a:p>
          <a:p>
            <a:pPr marL="469900" indent="-469900">
              <a:lnSpc>
                <a:spcPct val="160000"/>
              </a:lnSpc>
              <a:spcBef>
                <a:spcPct val="20000"/>
              </a:spcBef>
              <a:spcAft>
                <a:spcPct val="20000"/>
              </a:spcAft>
              <a:buClr>
                <a:schemeClr val="accent2"/>
              </a:buClr>
            </a:pPr>
            <a:r>
              <a:rPr lang="zh-CN" altLang="en-US" sz="2000" b="1" dirty="0">
                <a:solidFill>
                  <a:schemeClr val="hlink"/>
                </a:solidFill>
                <a:latin typeface="楷体" panose="02010609060101010101" pitchFamily="49" charset="-122"/>
                <a:ea typeface="楷体" panose="02010609060101010101" pitchFamily="49" charset="-122"/>
                <a:cs typeface="楷体_GB2312"/>
              </a:rPr>
              <a:t>不能拒绝接受，也不能加以改变，更不能把</a:t>
            </a:r>
            <a:endParaRPr lang="en-US" altLang="zh-CN" sz="2000" b="1" dirty="0">
              <a:solidFill>
                <a:schemeClr val="hlink"/>
              </a:solidFill>
              <a:latin typeface="楷体" panose="02010609060101010101" pitchFamily="49" charset="-122"/>
              <a:ea typeface="楷体" panose="02010609060101010101" pitchFamily="49" charset="-122"/>
              <a:cs typeface="楷体_GB2312"/>
            </a:endParaRPr>
          </a:p>
          <a:p>
            <a:pPr marL="469900" indent="-469900">
              <a:lnSpc>
                <a:spcPct val="160000"/>
              </a:lnSpc>
              <a:spcBef>
                <a:spcPct val="20000"/>
              </a:spcBef>
              <a:spcAft>
                <a:spcPct val="20000"/>
              </a:spcAft>
              <a:buClr>
                <a:schemeClr val="accent2"/>
              </a:buClr>
            </a:pPr>
            <a:r>
              <a:rPr lang="zh-CN" altLang="en-US" sz="2000" b="1" dirty="0">
                <a:solidFill>
                  <a:schemeClr val="hlink"/>
                </a:solidFill>
                <a:latin typeface="楷体" panose="02010609060101010101" pitchFamily="49" charset="-122"/>
                <a:ea typeface="楷体" panose="02010609060101010101" pitchFamily="49" charset="-122"/>
                <a:cs typeface="楷体_GB2312"/>
              </a:rPr>
              <a:t>它们擦掉而自己造出新的，就像一面镜子不</a:t>
            </a:r>
            <a:endParaRPr lang="en-US" altLang="zh-CN" sz="2000" b="1" dirty="0">
              <a:solidFill>
                <a:schemeClr val="hlink"/>
              </a:solidFill>
              <a:latin typeface="楷体" panose="02010609060101010101" pitchFamily="49" charset="-122"/>
              <a:ea typeface="楷体" panose="02010609060101010101" pitchFamily="49" charset="-122"/>
              <a:cs typeface="楷体_GB2312"/>
            </a:endParaRPr>
          </a:p>
          <a:p>
            <a:pPr marL="469900" indent="-469900">
              <a:lnSpc>
                <a:spcPct val="160000"/>
              </a:lnSpc>
              <a:spcBef>
                <a:spcPct val="20000"/>
              </a:spcBef>
              <a:spcAft>
                <a:spcPct val="20000"/>
              </a:spcAft>
              <a:buClr>
                <a:schemeClr val="accent2"/>
              </a:buClr>
            </a:pPr>
            <a:r>
              <a:rPr lang="zh-CN" altLang="en-US" sz="2000" b="1" dirty="0">
                <a:solidFill>
                  <a:schemeClr val="hlink"/>
                </a:solidFill>
                <a:latin typeface="楷体" panose="02010609060101010101" pitchFamily="49" charset="-122"/>
                <a:ea typeface="楷体" panose="02010609060101010101" pitchFamily="49" charset="-122"/>
                <a:cs typeface="楷体_GB2312"/>
              </a:rPr>
              <a:t>能拒绝、改变或者取消前面放的物体在镜中</a:t>
            </a:r>
            <a:endParaRPr lang="en-US" altLang="zh-CN" sz="2000" b="1" dirty="0">
              <a:solidFill>
                <a:schemeClr val="hlink"/>
              </a:solidFill>
              <a:latin typeface="楷体" panose="02010609060101010101" pitchFamily="49" charset="-122"/>
              <a:ea typeface="楷体" panose="02010609060101010101" pitchFamily="49" charset="-122"/>
              <a:cs typeface="楷体_GB2312"/>
            </a:endParaRPr>
          </a:p>
          <a:p>
            <a:pPr marL="469900" indent="-469900">
              <a:lnSpc>
                <a:spcPct val="160000"/>
              </a:lnSpc>
              <a:spcBef>
                <a:spcPct val="20000"/>
              </a:spcBef>
              <a:spcAft>
                <a:spcPct val="20000"/>
              </a:spcAft>
              <a:buClr>
                <a:schemeClr val="accent2"/>
              </a:buClr>
            </a:pPr>
            <a:r>
              <a:rPr lang="zh-CN" altLang="en-US" sz="2000" b="1" dirty="0">
                <a:solidFill>
                  <a:schemeClr val="hlink"/>
                </a:solidFill>
                <a:latin typeface="楷体" panose="02010609060101010101" pitchFamily="49" charset="-122"/>
                <a:ea typeface="楷体" panose="02010609060101010101" pitchFamily="49" charset="-122"/>
                <a:cs typeface="楷体_GB2312"/>
              </a:rPr>
              <a:t>产生的映像或观念一样。”</a:t>
            </a:r>
            <a:r>
              <a:rPr lang="zh-CN" altLang="en-US" sz="2100" dirty="0">
                <a:latin typeface="楷体" panose="02010609060101010101" pitchFamily="49" charset="-122"/>
                <a:ea typeface="楷体" panose="02010609060101010101"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24962"/>
                                        </p:tgtEl>
                                        <p:attrNameLst>
                                          <p:attrName>style.visibility</p:attrName>
                                        </p:attrNameLst>
                                      </p:cBhvr>
                                      <p:to>
                                        <p:strVal val="visible"/>
                                      </p:to>
                                    </p:set>
                                    <p:animEffect transition="in" filter="fade">
                                      <p:cBhvr>
                                        <p:cTn id="7" dur="1000">
                                          <p:stCondLst>
                                            <p:cond delay="0"/>
                                          </p:stCondLst>
                                        </p:cTn>
                                        <p:tgtEl>
                                          <p:spTgt spid="424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2"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5985" name="标题 556033"/>
          <p:cNvSpPr>
            <a:spLocks noGrp="1"/>
          </p:cNvSpPr>
          <p:nvPr>
            <p:ph type="title" idx="4294967295"/>
          </p:nvPr>
        </p:nvSpPr>
        <p:spPr>
          <a:xfrm>
            <a:off x="2743200" y="1229032"/>
            <a:ext cx="6990735" cy="615643"/>
          </a:xfrm>
        </p:spPr>
        <p:txBody>
          <a:bodyPr anchor="b">
            <a:normAutofit/>
          </a:bodyPr>
          <a:lstStyle/>
          <a:p>
            <a:pPr eaLnBrk="1" hangingPunct="1"/>
            <a:r>
              <a:rPr lang="zh-CN" altLang="en-US" dirty="0">
                <a:solidFill>
                  <a:srgbClr val="CC0066"/>
                </a:solidFill>
                <a:latin typeface="黑体" panose="02010609060101010101" pitchFamily="49" charset="-122"/>
              </a:rPr>
              <a:t>（四）认识主体、客体及其相互关系</a:t>
            </a:r>
            <a:r>
              <a:rPr lang="zh-CN" altLang="en-US" dirty="0"/>
              <a:t> </a:t>
            </a:r>
          </a:p>
        </p:txBody>
      </p:sp>
      <p:sp>
        <p:nvSpPr>
          <p:cNvPr id="425986" name="文本占位符 556034"/>
          <p:cNvSpPr>
            <a:spLocks noGrp="1"/>
          </p:cNvSpPr>
          <p:nvPr>
            <p:ph type="body" idx="4294967295"/>
          </p:nvPr>
        </p:nvSpPr>
        <p:spPr>
          <a:xfrm>
            <a:off x="2900516" y="2143432"/>
            <a:ext cx="4300384" cy="1069668"/>
          </a:xfrm>
        </p:spPr>
        <p:txBody>
          <a:bodyPr/>
          <a:lstStyle/>
          <a:p>
            <a:pPr eaLnBrk="1" hangingPunct="1">
              <a:lnSpc>
                <a:spcPct val="130000"/>
              </a:lnSpc>
              <a:buFont typeface="Arial" panose="020B0604020202020204" pitchFamily="34" charset="0"/>
              <a:buNone/>
            </a:pP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cs typeface="楷体_GB2312"/>
              </a:rPr>
              <a:t>认识主体</a:t>
            </a:r>
          </a:p>
          <a:p>
            <a:pPr eaLnBrk="1" hangingPunct="1">
              <a:lnSpc>
                <a:spcPct val="80000"/>
              </a:lnSpc>
              <a:buFont typeface="Arial" panose="020B0604020202020204" pitchFamily="34" charset="0"/>
              <a:buNone/>
            </a:pPr>
            <a:endParaRPr lang="zh-CN" altLang="en-US" sz="600" dirty="0"/>
          </a:p>
        </p:txBody>
      </p:sp>
      <p:sp>
        <p:nvSpPr>
          <p:cNvPr id="44032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421</a:t>
            </a:fld>
            <a:endParaRPr lang="zh-CN" altLang="zh-CN" noProof="1"/>
          </a:p>
        </p:txBody>
      </p:sp>
      <p:sp>
        <p:nvSpPr>
          <p:cNvPr id="425987" name="矩形 556035"/>
          <p:cNvSpPr>
            <a:spLocks noChangeArrowheads="1"/>
          </p:cNvSpPr>
          <p:nvPr/>
        </p:nvSpPr>
        <p:spPr bwMode="auto">
          <a:xfrm>
            <a:off x="2408903" y="3213100"/>
            <a:ext cx="4100052" cy="2881314"/>
          </a:xfrm>
          <a:prstGeom prst="rect">
            <a:avLst/>
          </a:prstGeom>
          <a:solidFill>
            <a:srgbClr val="CCCCFF"/>
          </a:solidFill>
          <a:ln w="9525">
            <a:noFill/>
            <a:miter lim="800000"/>
          </a:ln>
        </p:spPr>
        <p:txBody>
          <a:bodyPr/>
          <a:lstStyle/>
          <a:p>
            <a:pPr marL="469900" indent="-469900">
              <a:spcBef>
                <a:spcPct val="20000"/>
              </a:spcBef>
              <a:buClr>
                <a:schemeClr val="accent2"/>
              </a:buClr>
              <a:buSzPct val="100000"/>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）含义：是处于一定社会关系中，从事实践活动和认识活动的现实的人。</a:t>
            </a:r>
          </a:p>
        </p:txBody>
      </p:sp>
      <p:pic>
        <p:nvPicPr>
          <p:cNvPr id="425988" name="图片 556038" descr="化学实验"/>
          <p:cNvPicPr>
            <a:picLocks noChangeAspect="1"/>
          </p:cNvPicPr>
          <p:nvPr/>
        </p:nvPicPr>
        <p:blipFill>
          <a:blip r:embed="rId2">
            <a:lum contrast="30000"/>
          </a:blip>
          <a:srcRect/>
          <a:stretch>
            <a:fillRect/>
          </a:stretch>
        </p:blipFill>
        <p:spPr bwMode="auto">
          <a:xfrm>
            <a:off x="7271621" y="3213100"/>
            <a:ext cx="3263900" cy="2749550"/>
          </a:xfrm>
          <a:prstGeom prst="rect">
            <a:avLst/>
          </a:prstGeom>
          <a:noFill/>
          <a:ln w="9525">
            <a:solidFill>
              <a:schemeClr val="bg1"/>
            </a:solidFill>
            <a:miter lim="800000"/>
            <a:headEnd/>
            <a:tailEnd/>
          </a:ln>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indefinite" fill="hold">
                                          <p:stCondLst>
                                            <p:cond delay="0"/>
                                          </p:stCondLst>
                                        </p:cTn>
                                        <p:tgtEl>
                                          <p:spTgt spid="425985"/>
                                        </p:tgtEl>
                                        <p:attrNameLst>
                                          <p:attrName>style.visibility</p:attrName>
                                        </p:attrNameLst>
                                      </p:cBhvr>
                                      <p:to>
                                        <p:strVal val="visible"/>
                                      </p:to>
                                    </p:set>
                                    <p:anim calcmode="lin" valueType="num">
                                      <p:cBhvr additive="base">
                                        <p:cTn id="7" dur="799" fill="hold">
                                          <p:stCondLst>
                                            <p:cond delay="0"/>
                                          </p:stCondLst>
                                        </p:cTn>
                                        <p:tgtEl>
                                          <p:spTgt spid="425985"/>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4259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425986">
                                            <p:txEl>
                                              <p:pRg st="0" end="0"/>
                                            </p:txEl>
                                          </p:spTgt>
                                        </p:tgtEl>
                                        <p:attrNameLst>
                                          <p:attrName>style.visibility</p:attrName>
                                        </p:attrNameLst>
                                      </p:cBhvr>
                                      <p:to>
                                        <p:strVal val="visible"/>
                                      </p:to>
                                    </p:set>
                                    <p:animEffect transition="in" filter="fade">
                                      <p:cBhvr>
                                        <p:cTn id="13" dur="1000"/>
                                        <p:tgtEl>
                                          <p:spTgt spid="425986">
                                            <p:txEl>
                                              <p:pRg st="0" end="0"/>
                                            </p:txEl>
                                          </p:spTgt>
                                        </p:tgtEl>
                                      </p:cBhvr>
                                    </p:animEffect>
                                    <p:anim calcmode="lin" valueType="num">
                                      <p:cBhvr>
                                        <p:cTn id="14" dur="1000" fill="hold"/>
                                        <p:tgtEl>
                                          <p:spTgt spid="425986">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42598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5" grpId="0"/>
      <p:bldP spid="425986" grpId="0" uiExpand="1" build="p"/>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94503" y="1435510"/>
            <a:ext cx="8996516" cy="4708115"/>
          </a:xfrm>
        </p:spPr>
        <p:txBody>
          <a:bodyPr>
            <a:normAutofit/>
          </a:bodyPr>
          <a:lstStyle/>
          <a:p>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）主体的特点：</a:t>
            </a:r>
            <a:endParaRPr lang="en-US" altLang="zh-CN" sz="2800" b="1"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个人主体、群体主体、人类主体 </a:t>
            </a:r>
          </a:p>
          <a:p>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）主体类型：</a:t>
            </a:r>
            <a:endParaRPr lang="en-US" altLang="zh-CN" sz="2800" b="1"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自然性、意识性、社会性、实践性</a:t>
            </a:r>
          </a:p>
          <a:p>
            <a:endParaRPr lang="zh-CN" altLang="en-US" sz="3200" dirty="0">
              <a:latin typeface="宋体" panose="02010600030101010101" pitchFamily="2" charset="-122"/>
              <a:ea typeface="宋体" panose="02010600030101010101" pitchFamily="2" charset="-122"/>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7010" name="文本占位符 917506"/>
          <p:cNvSpPr>
            <a:spLocks noGrp="1"/>
          </p:cNvSpPr>
          <p:nvPr>
            <p:ph type="body" idx="4294967295"/>
          </p:nvPr>
        </p:nvSpPr>
        <p:spPr>
          <a:xfrm>
            <a:off x="2045110" y="1435510"/>
            <a:ext cx="8089490" cy="4708115"/>
          </a:xfrm>
        </p:spPr>
        <p:txBody>
          <a:bodyPr/>
          <a:lstStyle/>
          <a:p>
            <a:pPr eaLnBrk="1" hangingPunct="1">
              <a:buFont typeface="Arial" panose="020B0604020202020204" pitchFamily="34" charset="0"/>
              <a:buNone/>
            </a:pPr>
            <a:r>
              <a:rPr lang="zh-CN" altLang="en-US" sz="2800" b="1" dirty="0">
                <a:latin typeface="宋体" panose="02010600030101010101" pitchFamily="2" charset="-122"/>
                <a:ea typeface="宋体" panose="02010600030101010101" pitchFamily="2" charset="-122"/>
                <a:cs typeface="楷体_GB2312"/>
              </a:rPr>
              <a:t>（</a:t>
            </a:r>
            <a:r>
              <a:rPr lang="en-US" altLang="zh-CN" sz="2800" b="1" dirty="0">
                <a:latin typeface="宋体" panose="02010600030101010101" pitchFamily="2" charset="-122"/>
                <a:ea typeface="宋体" panose="02010600030101010101" pitchFamily="2" charset="-122"/>
                <a:cs typeface="楷体_GB2312"/>
              </a:rPr>
              <a:t>4</a:t>
            </a:r>
            <a:r>
              <a:rPr lang="zh-CN" altLang="en-US" sz="2800" b="1" dirty="0">
                <a:latin typeface="宋体" panose="02010600030101010101" pitchFamily="2" charset="-122"/>
                <a:ea typeface="宋体" panose="02010600030101010101" pitchFamily="2" charset="-122"/>
                <a:cs typeface="楷体_GB2312"/>
              </a:rPr>
              <a:t>）主体和主观的关系</a:t>
            </a:r>
            <a:endParaRPr lang="en-US" altLang="zh-CN" sz="2800" b="1" dirty="0">
              <a:latin typeface="宋体" panose="02010600030101010101" pitchFamily="2" charset="-122"/>
              <a:ea typeface="宋体" panose="02010600030101010101" pitchFamily="2" charset="-122"/>
              <a:cs typeface="楷体_GB2312"/>
            </a:endParaRPr>
          </a:p>
          <a:p>
            <a:pPr eaLnBrk="1" hangingPunct="1">
              <a:buFont typeface="Arial" panose="020B0604020202020204" pitchFamily="34" charset="0"/>
              <a:buNone/>
            </a:pPr>
            <a:r>
              <a:rPr lang="en-US" altLang="zh-CN" sz="2800" dirty="0">
                <a:latin typeface="宋体" panose="02010600030101010101" pitchFamily="2" charset="-122"/>
                <a:ea typeface="宋体" panose="02010600030101010101" pitchFamily="2" charset="-122"/>
                <a:cs typeface="楷体_GB2312"/>
              </a:rPr>
              <a:t>  </a:t>
            </a:r>
            <a:r>
              <a:rPr lang="zh-CN" altLang="en-US" sz="2800" dirty="0">
                <a:latin typeface="楷体" panose="02010609060101010101" pitchFamily="49" charset="-122"/>
                <a:ea typeface="楷体" panose="02010609060101010101" pitchFamily="49" charset="-122"/>
                <a:cs typeface="楷体_GB2312"/>
              </a:rPr>
              <a:t>第一，主体是物质和意识的统一，而主观是指人的意识，情感、意志等。因此，主体包括主观。</a:t>
            </a:r>
            <a:endParaRPr lang="en-US" altLang="zh-CN" sz="2800" dirty="0">
              <a:latin typeface="楷体" panose="02010609060101010101" pitchFamily="49" charset="-122"/>
              <a:ea typeface="楷体" panose="02010609060101010101" pitchFamily="49" charset="-122"/>
              <a:cs typeface="楷体_GB2312"/>
            </a:endParaRP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cs typeface="楷体_GB2312"/>
              </a:rPr>
              <a:t>  第二，主体是具有主观的主体；主观是主体的主观。</a:t>
            </a:r>
            <a:endParaRPr lang="en-US" altLang="zh-CN" sz="2800" dirty="0">
              <a:latin typeface="楷体" panose="02010609060101010101" pitchFamily="49" charset="-122"/>
              <a:ea typeface="楷体" panose="02010609060101010101" pitchFamily="49" charset="-122"/>
              <a:cs typeface="楷体_GB2312"/>
            </a:endParaRPr>
          </a:p>
          <a:p>
            <a:pPr eaLnBrk="1" hangingPunct="1">
              <a:buFont typeface="Arial" panose="020B0604020202020204" pitchFamily="34" charset="0"/>
              <a:buNone/>
            </a:pPr>
            <a:r>
              <a:rPr lang="en-US" altLang="zh-CN" sz="2800" dirty="0">
                <a:latin typeface="宋体" panose="02010600030101010101" pitchFamily="2" charset="-122"/>
                <a:ea typeface="宋体" panose="02010600030101010101" pitchFamily="2" charset="-122"/>
                <a:cs typeface="楷体_GB2312"/>
              </a:rPr>
              <a:t> </a:t>
            </a:r>
            <a:endParaRPr lang="zh-CN" altLang="en-US" sz="2800" dirty="0">
              <a:latin typeface="宋体" panose="02010600030101010101" pitchFamily="2" charset="-122"/>
              <a:ea typeface="宋体" panose="02010600030101010101" pitchFamily="2" charset="-122"/>
              <a:cs typeface="楷体_GB2312"/>
            </a:endParaRPr>
          </a:p>
          <a:p>
            <a:pPr eaLnBrk="1" hangingPunct="1">
              <a:buFont typeface="Arial" panose="020B0604020202020204" pitchFamily="34" charset="0"/>
              <a:buNone/>
            </a:pPr>
            <a:r>
              <a:rPr lang="zh-CN" altLang="en-US" sz="3200" dirty="0">
                <a:latin typeface="楷体_GB2312"/>
                <a:ea typeface="楷体_GB2312"/>
                <a:cs typeface="楷体_GB2312"/>
              </a:rPr>
              <a:t>     </a:t>
            </a:r>
          </a:p>
        </p:txBody>
      </p:sp>
      <p:sp>
        <p:nvSpPr>
          <p:cNvPr id="44134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423</a:t>
            </a:fld>
            <a:endParaRPr lang="zh-CN" altLang="zh-CN" noProof="1"/>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indefinite" fill="hold">
                                          <p:stCondLst>
                                            <p:cond delay="0"/>
                                          </p:stCondLst>
                                        </p:cTn>
                                        <p:tgtEl>
                                          <p:spTgt spid="427010">
                                            <p:txEl>
                                              <p:pRg st="0" end="0"/>
                                            </p:txEl>
                                          </p:spTgt>
                                        </p:tgtEl>
                                        <p:attrNameLst>
                                          <p:attrName>style.visibility</p:attrName>
                                        </p:attrNameLst>
                                      </p:cBhvr>
                                      <p:to>
                                        <p:strVal val="visible"/>
                                      </p:to>
                                    </p:set>
                                    <p:animEffect transition="in" filter="fade">
                                      <p:cBhvr>
                                        <p:cTn id="7" dur="1000">
                                          <p:stCondLst>
                                            <p:cond delay="0"/>
                                          </p:stCondLst>
                                        </p:cTn>
                                        <p:tgtEl>
                                          <p:spTgt spid="4270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27010">
                                            <p:txEl>
                                              <p:pRg st="1" end="1"/>
                                            </p:txEl>
                                          </p:spTgt>
                                        </p:tgtEl>
                                        <p:attrNameLst>
                                          <p:attrName>style.visibility</p:attrName>
                                        </p:attrNameLst>
                                      </p:cBhvr>
                                      <p:to>
                                        <p:strVal val="visible"/>
                                      </p:to>
                                    </p:set>
                                    <p:anim calcmode="lin" valueType="num">
                                      <p:cBhvr additive="base">
                                        <p:cTn id="12" dur="500" fill="hold"/>
                                        <p:tgtEl>
                                          <p:spTgt spid="42701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270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27010">
                                            <p:txEl>
                                              <p:pRg st="2" end="2"/>
                                            </p:txEl>
                                          </p:spTgt>
                                        </p:tgtEl>
                                        <p:attrNameLst>
                                          <p:attrName>style.visibility</p:attrName>
                                        </p:attrNameLst>
                                      </p:cBhvr>
                                      <p:to>
                                        <p:strVal val="visible"/>
                                      </p:to>
                                    </p:set>
                                    <p:animEffect transition="in" filter="fade">
                                      <p:cBhvr>
                                        <p:cTn id="18" dur="1000"/>
                                        <p:tgtEl>
                                          <p:spTgt spid="427010">
                                            <p:txEl>
                                              <p:pRg st="2" end="2"/>
                                            </p:txEl>
                                          </p:spTgt>
                                        </p:tgtEl>
                                      </p:cBhvr>
                                    </p:animEffect>
                                    <p:anim calcmode="lin" valueType="num">
                                      <p:cBhvr>
                                        <p:cTn id="19" dur="1000" fill="hold"/>
                                        <p:tgtEl>
                                          <p:spTgt spid="427010">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4270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indefinite" fill="hold">
                                          <p:stCondLst>
                                            <p:cond delay="0"/>
                                          </p:stCondLst>
                                        </p:cTn>
                                        <p:tgtEl>
                                          <p:spTgt spid="427010">
                                            <p:txEl>
                                              <p:pRg st="3" end="3"/>
                                            </p:txEl>
                                          </p:spTgt>
                                        </p:tgtEl>
                                        <p:attrNameLst>
                                          <p:attrName>style.visibility</p:attrName>
                                        </p:attrNameLst>
                                      </p:cBhvr>
                                      <p:to>
                                        <p:strVal val="visible"/>
                                      </p:to>
                                    </p:set>
                                    <p:animEffect transition="in" filter="fade">
                                      <p:cBhvr>
                                        <p:cTn id="25" dur="1000">
                                          <p:stCondLst>
                                            <p:cond delay="0"/>
                                          </p:stCondLst>
                                        </p:cTn>
                                        <p:tgtEl>
                                          <p:spTgt spid="42701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indefinite" fill="hold">
                                          <p:stCondLst>
                                            <p:cond delay="0"/>
                                          </p:stCondLst>
                                        </p:cTn>
                                        <p:tgtEl>
                                          <p:spTgt spid="427010">
                                            <p:txEl>
                                              <p:pRg st="4" end="4"/>
                                            </p:txEl>
                                          </p:spTgt>
                                        </p:tgtEl>
                                        <p:attrNameLst>
                                          <p:attrName>style.visibility</p:attrName>
                                        </p:attrNameLst>
                                      </p:cBhvr>
                                      <p:to>
                                        <p:strVal val="visible"/>
                                      </p:to>
                                    </p:set>
                                    <p:animEffect transition="in" filter="fade">
                                      <p:cBhvr>
                                        <p:cTn id="30" dur="1000">
                                          <p:stCondLst>
                                            <p:cond delay="0"/>
                                          </p:stCondLst>
                                        </p:cTn>
                                        <p:tgtEl>
                                          <p:spTgt spid="4270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0" grpId="0" build="p"/>
    </p:bldLst>
  </p:timing>
</p:sld>
</file>

<file path=ppt/slides/slide4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1" name="文本框 546817"/>
          <p:cNvSpPr txBox="1">
            <a:spLocks noChangeArrowheads="1"/>
          </p:cNvSpPr>
          <p:nvPr/>
        </p:nvSpPr>
        <p:spPr bwMode="auto">
          <a:xfrm>
            <a:off x="2495551" y="1700214"/>
            <a:ext cx="7561263" cy="3600986"/>
          </a:xfrm>
          <a:prstGeom prst="rect">
            <a:avLst/>
          </a:prstGeom>
          <a:noFill/>
          <a:ln w="9525">
            <a:noFill/>
            <a:miter lim="800000"/>
          </a:ln>
        </p:spPr>
        <p:txBody>
          <a:bodyPr>
            <a:spAutoFit/>
          </a:bodyPr>
          <a:lstStyle/>
          <a:p>
            <a:r>
              <a:rPr lang="zh-CN" altLang="en-US" sz="2800" dirty="0">
                <a:latin typeface="华文楷体" panose="02010600040101010101" pitchFamily="2" charset="-122"/>
                <a:ea typeface="华文楷体" panose="02010600040101010101" pitchFamily="2" charset="-122"/>
                <a:cs typeface="楷体_GB2312"/>
              </a:rPr>
              <a:t>（</a:t>
            </a:r>
            <a:r>
              <a:rPr lang="en-US" altLang="zh-CN" sz="2800" dirty="0">
                <a:latin typeface="华文楷体" panose="02010600040101010101" pitchFamily="2" charset="-122"/>
                <a:ea typeface="华文楷体" panose="02010600040101010101" pitchFamily="2" charset="-122"/>
                <a:cs typeface="楷体_GB2312"/>
              </a:rPr>
              <a:t>1</a:t>
            </a:r>
            <a:r>
              <a:rPr lang="zh-CN" altLang="en-US" sz="2800" dirty="0">
                <a:latin typeface="华文楷体" panose="02010600040101010101" pitchFamily="2" charset="-122"/>
                <a:ea typeface="华文楷体" panose="02010600040101010101" pitchFamily="2" charset="-122"/>
                <a:cs typeface="楷体_GB2312"/>
              </a:rPr>
              <a:t>）含义：是指主体实践活动和认识活动所指向的对象</a:t>
            </a:r>
            <a:r>
              <a:rPr lang="zh-CN" altLang="en-US" sz="3200" dirty="0">
                <a:latin typeface="华文楷体" panose="02010600040101010101" pitchFamily="2" charset="-122"/>
                <a:ea typeface="华文楷体" panose="02010600040101010101" pitchFamily="2" charset="-122"/>
                <a:cs typeface="楷体_GB2312"/>
              </a:rPr>
              <a:t>。</a:t>
            </a:r>
            <a:endParaRPr lang="en-US" altLang="zh-CN" sz="3200" dirty="0">
              <a:latin typeface="华文楷体" panose="02010600040101010101" pitchFamily="2" charset="-122"/>
              <a:ea typeface="华文楷体" panose="02010600040101010101" pitchFamily="2" charset="-122"/>
              <a:cs typeface="楷体_GB2312"/>
            </a:endParaRPr>
          </a:p>
          <a:p>
            <a:r>
              <a:rPr lang="zh-CN" altLang="en-US" sz="2800" dirty="0">
                <a:latin typeface="华文楷体" panose="02010600040101010101" pitchFamily="2" charset="-122"/>
                <a:ea typeface="华文楷体" panose="02010600040101010101" pitchFamily="2" charset="-122"/>
                <a:cs typeface="楷体_GB2312"/>
              </a:rPr>
              <a:t>（</a:t>
            </a:r>
            <a:r>
              <a:rPr lang="en-US" altLang="zh-CN" sz="2800" dirty="0">
                <a:latin typeface="华文楷体" panose="02010600040101010101" pitchFamily="2" charset="-122"/>
                <a:ea typeface="华文楷体" panose="02010600040101010101" pitchFamily="2" charset="-122"/>
                <a:cs typeface="楷体_GB2312"/>
              </a:rPr>
              <a:t>2</a:t>
            </a:r>
            <a:r>
              <a:rPr lang="zh-CN" altLang="en-US" sz="2800" dirty="0">
                <a:latin typeface="华文楷体" panose="02010600040101010101" pitchFamily="2" charset="-122"/>
                <a:ea typeface="华文楷体" panose="02010600040101010101" pitchFamily="2" charset="-122"/>
                <a:cs typeface="楷体_GB2312"/>
              </a:rPr>
              <a:t>）客体的特点：</a:t>
            </a:r>
          </a:p>
          <a:p>
            <a:r>
              <a:rPr lang="zh-CN" altLang="en-US" sz="2800" dirty="0">
                <a:latin typeface="华文楷体" panose="02010600040101010101" pitchFamily="2" charset="-122"/>
                <a:ea typeface="华文楷体" panose="02010600040101010101" pitchFamily="2" charset="-122"/>
                <a:cs typeface="楷体_GB2312"/>
              </a:rPr>
              <a:t> 对象性；与主体的相关性</a:t>
            </a:r>
          </a:p>
          <a:p>
            <a:r>
              <a:rPr lang="zh-CN" altLang="en-US" sz="2800" dirty="0">
                <a:latin typeface="华文楷体" panose="02010600040101010101" pitchFamily="2" charset="-122"/>
                <a:ea typeface="华文楷体" panose="02010600040101010101" pitchFamily="2" charset="-122"/>
                <a:cs typeface="楷体_GB2312"/>
              </a:rPr>
              <a:t>（</a:t>
            </a:r>
            <a:r>
              <a:rPr lang="en-US" altLang="zh-CN" sz="2800" dirty="0">
                <a:latin typeface="华文楷体" panose="02010600040101010101" pitchFamily="2" charset="-122"/>
                <a:ea typeface="华文楷体" panose="02010600040101010101" pitchFamily="2" charset="-122"/>
                <a:cs typeface="楷体_GB2312"/>
              </a:rPr>
              <a:t>3</a:t>
            </a:r>
            <a:r>
              <a:rPr lang="zh-CN" altLang="en-US" sz="2800" dirty="0">
                <a:latin typeface="华文楷体" panose="02010600040101010101" pitchFamily="2" charset="-122"/>
                <a:ea typeface="华文楷体" panose="02010600040101010101" pitchFamily="2" charset="-122"/>
                <a:cs typeface="楷体_GB2312"/>
              </a:rPr>
              <a:t>）客体的类型：</a:t>
            </a:r>
          </a:p>
          <a:p>
            <a:r>
              <a:rPr lang="zh-CN" altLang="en-US" sz="2800" dirty="0">
                <a:latin typeface="华文楷体" panose="02010600040101010101" pitchFamily="2" charset="-122"/>
                <a:ea typeface="华文楷体" panose="02010600040101010101" pitchFamily="2" charset="-122"/>
                <a:cs typeface="楷体_GB2312"/>
              </a:rPr>
              <a:t>天然和人工的客体；自然和社会客体；物质和精神客体。</a:t>
            </a:r>
          </a:p>
          <a:p>
            <a:r>
              <a:rPr lang="zh-CN" altLang="en-US" sz="2800" dirty="0">
                <a:latin typeface="华文楷体" panose="02010600040101010101" pitchFamily="2" charset="-122"/>
                <a:ea typeface="华文楷体" panose="02010600040101010101" pitchFamily="2" charset="-122"/>
                <a:cs typeface="楷体_GB2312"/>
              </a:rPr>
              <a:t> </a:t>
            </a:r>
          </a:p>
        </p:txBody>
      </p:sp>
      <p:sp>
        <p:nvSpPr>
          <p:cNvPr id="430082" name="文本框 546818"/>
          <p:cNvSpPr txBox="1">
            <a:spLocks noChangeArrowheads="1"/>
          </p:cNvSpPr>
          <p:nvPr/>
        </p:nvSpPr>
        <p:spPr bwMode="auto">
          <a:xfrm>
            <a:off x="2880852" y="765175"/>
            <a:ext cx="3648536" cy="584775"/>
          </a:xfrm>
          <a:prstGeom prst="rect">
            <a:avLst/>
          </a:prstGeom>
          <a:noFill/>
          <a:ln w="57150">
            <a:noFill/>
            <a:miter lim="800000"/>
          </a:ln>
        </p:spPr>
        <p:txBody>
          <a:bodyPr wrap="square">
            <a:spAutoFit/>
          </a:bodyPr>
          <a:lstStyle/>
          <a:p>
            <a:pPr eaLnBrk="0" hangingPunct="0">
              <a:spcBef>
                <a:spcPct val="50000"/>
              </a:spcBef>
            </a:pPr>
            <a:r>
              <a:rPr lang="en-US" altLang="zh-CN" sz="3200" dirty="0">
                <a:solidFill>
                  <a:srgbClr val="CC0066"/>
                </a:solidFill>
                <a:latin typeface="Times New Roman" panose="02020603050405020304" pitchFamily="18" charset="0"/>
                <a:ea typeface="黑体" panose="02010609060101010101" pitchFamily="49" charset="-122"/>
              </a:rPr>
              <a:t>2</a:t>
            </a:r>
            <a:r>
              <a:rPr lang="zh-CN" altLang="en-US" sz="3200" dirty="0">
                <a:solidFill>
                  <a:srgbClr val="CC0066"/>
                </a:solidFill>
                <a:latin typeface="Times New Roman" panose="02020603050405020304" pitchFamily="18" charset="0"/>
                <a:ea typeface="黑体" panose="02010609060101010101" pitchFamily="49" charset="-122"/>
              </a:rPr>
              <a:t>．认识客体</a:t>
            </a:r>
          </a:p>
        </p:txBody>
      </p:sp>
      <p:sp>
        <p:nvSpPr>
          <p:cNvPr id="44442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424</a:t>
            </a:fld>
            <a:endParaRPr lang="zh-CN" altLang="zh-CN" noProof="1"/>
          </a:p>
        </p:txBody>
      </p:sp>
    </p:spTree>
  </p:cSld>
  <p:clrMapOvr>
    <a:masterClrMapping/>
  </p:clrMapOvr>
  <p:transition>
    <p:fade/>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04950" y="1123950"/>
            <a:ext cx="8448675" cy="5019675"/>
          </a:xfrm>
        </p:spPr>
        <p:txBody>
          <a:bodyPr>
            <a:normAutofit/>
          </a:bodyPr>
          <a:lstStyle/>
          <a:p>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4</a:t>
            </a:r>
            <a:r>
              <a:rPr lang="zh-CN" altLang="en-US" sz="3200" dirty="0">
                <a:latin typeface="楷体" panose="02010609060101010101" pitchFamily="49" charset="-122"/>
                <a:ea typeface="楷体" panose="02010609060101010101" pitchFamily="49" charset="-122"/>
              </a:rPr>
              <a:t>）客体和客观的关系 </a:t>
            </a:r>
          </a:p>
          <a:p>
            <a:r>
              <a:rPr lang="en-US" altLang="zh-CN" sz="32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第一，客观事物要成为认识的客体，首先必须进入到主体的实践和认识活动范围之内；同时，必须与主体的需要或某些属性相关。</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第二，客体包括精神现象。</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文本占位符 935938"/>
          <p:cNvSpPr>
            <a:spLocks noGrp="1"/>
          </p:cNvSpPr>
          <p:nvPr>
            <p:ph type="body" idx="4294967295"/>
          </p:nvPr>
        </p:nvSpPr>
        <p:spPr>
          <a:xfrm>
            <a:off x="2241755" y="1123950"/>
            <a:ext cx="8608808" cy="5019675"/>
          </a:xfrm>
        </p:spPr>
        <p:txBody>
          <a:bodyPr>
            <a:normAutofit/>
          </a:bodyPr>
          <a:lstStyle/>
          <a:p>
            <a:pPr eaLnBrk="1" hangingPunct="1"/>
            <a:r>
              <a:rPr lang="zh-CN" altLang="en-US" sz="2800" b="1" dirty="0">
                <a:latin typeface="楷体" panose="02010609060101010101" pitchFamily="49" charset="-122"/>
                <a:ea typeface="楷体" panose="02010609060101010101" pitchFamily="49" charset="-122"/>
              </a:rPr>
              <a:t>例题：客体与物质形态的关系是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一切物质形态都是客体</a:t>
            </a: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部分物质形态是客体，客体不完全是物质</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物质形态是无限多样的，客体在一定条件下是有限的</a:t>
            </a: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物质形态不以人的意志为转移</a:t>
            </a:r>
          </a:p>
          <a:p>
            <a:pPr eaLnBrk="1" hangingPunct="1"/>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客体包括精神现象。</a:t>
            </a:r>
          </a:p>
        </p:txBody>
      </p:sp>
      <p:sp>
        <p:nvSpPr>
          <p:cNvPr id="44646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426</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indefinite" fill="hold">
                                          <p:stCondLst>
                                            <p:cond delay="0"/>
                                          </p:stCondLst>
                                        </p:cTn>
                                        <p:tgtEl>
                                          <p:spTgt spid="432130">
                                            <p:txEl>
                                              <p:pRg st="5" end="5"/>
                                            </p:txEl>
                                          </p:spTgt>
                                        </p:tgtEl>
                                        <p:attrNameLst>
                                          <p:attrName>style.visibility</p:attrName>
                                        </p:attrNameLst>
                                      </p:cBhvr>
                                      <p:to>
                                        <p:strVal val="visible"/>
                                      </p:to>
                                    </p:set>
                                    <p:anim calcmode="lin" valueType="num">
                                      <p:cBhvr additive="base">
                                        <p:cTn id="7" dur="1000" fill="hold">
                                          <p:stCondLst>
                                            <p:cond delay="0"/>
                                          </p:stCondLst>
                                        </p:cTn>
                                        <p:tgtEl>
                                          <p:spTgt spid="432130">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432130">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indefinite" fill="hold">
                                          <p:stCondLst>
                                            <p:cond delay="0"/>
                                          </p:stCondLst>
                                        </p:cTn>
                                        <p:tgtEl>
                                          <p:spTgt spid="432130">
                                            <p:txEl>
                                              <p:pRg st="4" end="4"/>
                                            </p:txEl>
                                          </p:spTgt>
                                        </p:tgtEl>
                                        <p:attrNameLst>
                                          <p:attrName>style.visibility</p:attrName>
                                        </p:attrNameLst>
                                      </p:cBhvr>
                                      <p:to>
                                        <p:strVal val="visible"/>
                                      </p:to>
                                    </p:set>
                                    <p:anim calcmode="lin" valueType="num">
                                      <p:cBhvr additive="base">
                                        <p:cTn id="13" dur="1000" fill="hold">
                                          <p:stCondLst>
                                            <p:cond delay="0"/>
                                          </p:stCondLst>
                                        </p:cTn>
                                        <p:tgtEl>
                                          <p:spTgt spid="432130">
                                            <p:txEl>
                                              <p:pRg st="4" end="4"/>
                                            </p:txEl>
                                          </p:spTgt>
                                        </p:tgtEl>
                                        <p:attrNameLst>
                                          <p:attrName>ppt_x</p:attrName>
                                        </p:attrNameLst>
                                      </p:cBhvr>
                                      <p:tavLst>
                                        <p:tav tm="0">
                                          <p:val>
                                            <p:strVal val="#ppt_x"/>
                                          </p:val>
                                        </p:tav>
                                        <p:tav tm="100000">
                                          <p:val>
                                            <p:strVal val="#ppt_x"/>
                                          </p:val>
                                        </p:tav>
                                      </p:tavLst>
                                    </p:anim>
                                    <p:anim calcmode="lin" valueType="num">
                                      <p:cBhvr additive="base">
                                        <p:cTn id="14" dur="1000" fill="hold">
                                          <p:stCondLst>
                                            <p:cond delay="0"/>
                                          </p:stCondLst>
                                        </p:cTn>
                                        <p:tgtEl>
                                          <p:spTgt spid="432130">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indefinite" fill="hold">
                                          <p:stCondLst>
                                            <p:cond delay="0"/>
                                          </p:stCondLst>
                                        </p:cTn>
                                        <p:tgtEl>
                                          <p:spTgt spid="432130">
                                            <p:txEl>
                                              <p:pRg st="3" end="3"/>
                                            </p:txEl>
                                          </p:spTgt>
                                        </p:tgtEl>
                                        <p:attrNameLst>
                                          <p:attrName>style.visibility</p:attrName>
                                        </p:attrNameLst>
                                      </p:cBhvr>
                                      <p:to>
                                        <p:strVal val="visible"/>
                                      </p:to>
                                    </p:set>
                                    <p:anim calcmode="lin" valueType="num">
                                      <p:cBhvr additive="base">
                                        <p:cTn id="19" dur="1000" fill="hold">
                                          <p:stCondLst>
                                            <p:cond delay="0"/>
                                          </p:stCondLst>
                                        </p:cTn>
                                        <p:tgtEl>
                                          <p:spTgt spid="432130">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stCondLst>
                                            <p:cond delay="0"/>
                                          </p:stCondLst>
                                        </p:cTn>
                                        <p:tgtEl>
                                          <p:spTgt spid="432130">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indefinite" fill="hold">
                                          <p:stCondLst>
                                            <p:cond delay="0"/>
                                          </p:stCondLst>
                                        </p:cTn>
                                        <p:tgtEl>
                                          <p:spTgt spid="432130">
                                            <p:txEl>
                                              <p:pRg st="2" end="2"/>
                                            </p:txEl>
                                          </p:spTgt>
                                        </p:tgtEl>
                                        <p:attrNameLst>
                                          <p:attrName>style.visibility</p:attrName>
                                        </p:attrNameLst>
                                      </p:cBhvr>
                                      <p:to>
                                        <p:strVal val="visible"/>
                                      </p:to>
                                    </p:set>
                                    <p:anim calcmode="lin" valueType="num">
                                      <p:cBhvr additive="base">
                                        <p:cTn id="25" dur="1000" fill="hold">
                                          <p:stCondLst>
                                            <p:cond delay="0"/>
                                          </p:stCondLst>
                                        </p:cTn>
                                        <p:tgtEl>
                                          <p:spTgt spid="432130">
                                            <p:txEl>
                                              <p:pRg st="2" end="2"/>
                                            </p:txEl>
                                          </p:spTgt>
                                        </p:tgtEl>
                                        <p:attrNameLst>
                                          <p:attrName>ppt_x</p:attrName>
                                        </p:attrNameLst>
                                      </p:cBhvr>
                                      <p:tavLst>
                                        <p:tav tm="0">
                                          <p:val>
                                            <p:strVal val="#ppt_x"/>
                                          </p:val>
                                        </p:tav>
                                        <p:tav tm="100000">
                                          <p:val>
                                            <p:strVal val="#ppt_x"/>
                                          </p:val>
                                        </p:tav>
                                      </p:tavLst>
                                    </p:anim>
                                    <p:anim calcmode="lin" valueType="num">
                                      <p:cBhvr additive="base">
                                        <p:cTn id="26" dur="1000" fill="hold">
                                          <p:stCondLst>
                                            <p:cond delay="0"/>
                                          </p:stCondLst>
                                        </p:cTn>
                                        <p:tgtEl>
                                          <p:spTgt spid="432130">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indefinite" fill="hold">
                                          <p:stCondLst>
                                            <p:cond delay="0"/>
                                          </p:stCondLst>
                                        </p:cTn>
                                        <p:tgtEl>
                                          <p:spTgt spid="432130">
                                            <p:txEl>
                                              <p:pRg st="1" end="1"/>
                                            </p:txEl>
                                          </p:spTgt>
                                        </p:tgtEl>
                                        <p:attrNameLst>
                                          <p:attrName>style.visibility</p:attrName>
                                        </p:attrNameLst>
                                      </p:cBhvr>
                                      <p:to>
                                        <p:strVal val="visible"/>
                                      </p:to>
                                    </p:set>
                                    <p:anim calcmode="lin" valueType="num">
                                      <p:cBhvr additive="base">
                                        <p:cTn id="31" dur="1000" fill="hold">
                                          <p:stCondLst>
                                            <p:cond delay="0"/>
                                          </p:stCondLst>
                                        </p:cTn>
                                        <p:tgtEl>
                                          <p:spTgt spid="432130">
                                            <p:txEl>
                                              <p:pRg st="1" end="1"/>
                                            </p:txEl>
                                          </p:spTgt>
                                        </p:tgtEl>
                                        <p:attrNameLst>
                                          <p:attrName>ppt_x</p:attrName>
                                        </p:attrNameLst>
                                      </p:cBhvr>
                                      <p:tavLst>
                                        <p:tav tm="0">
                                          <p:val>
                                            <p:strVal val="#ppt_x"/>
                                          </p:val>
                                        </p:tav>
                                        <p:tav tm="100000">
                                          <p:val>
                                            <p:strVal val="#ppt_x"/>
                                          </p:val>
                                        </p:tav>
                                      </p:tavLst>
                                    </p:anim>
                                    <p:anim calcmode="lin" valueType="num">
                                      <p:cBhvr additive="base">
                                        <p:cTn id="32" dur="1000" fill="hold">
                                          <p:stCondLst>
                                            <p:cond delay="0"/>
                                          </p:stCondLst>
                                        </p:cTn>
                                        <p:tgtEl>
                                          <p:spTgt spid="43213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indefinite" fill="hold">
                                          <p:stCondLst>
                                            <p:cond delay="0"/>
                                          </p:stCondLst>
                                        </p:cTn>
                                        <p:tgtEl>
                                          <p:spTgt spid="432130">
                                            <p:txEl>
                                              <p:pRg st="0" end="0"/>
                                            </p:txEl>
                                          </p:spTgt>
                                        </p:tgtEl>
                                        <p:attrNameLst>
                                          <p:attrName>style.visibility</p:attrName>
                                        </p:attrNameLst>
                                      </p:cBhvr>
                                      <p:to>
                                        <p:strVal val="visible"/>
                                      </p:to>
                                    </p:set>
                                    <p:anim calcmode="lin" valueType="num">
                                      <p:cBhvr additive="base">
                                        <p:cTn id="37" dur="1000" fill="hold">
                                          <p:stCondLst>
                                            <p:cond delay="0"/>
                                          </p:stCondLst>
                                        </p:cTn>
                                        <p:tgtEl>
                                          <p:spTgt spid="432130">
                                            <p:txEl>
                                              <p:pRg st="0" end="0"/>
                                            </p:txEl>
                                          </p:spTgt>
                                        </p:tgtEl>
                                        <p:attrNameLst>
                                          <p:attrName>ppt_x</p:attrName>
                                        </p:attrNameLst>
                                      </p:cBhvr>
                                      <p:tavLst>
                                        <p:tav tm="0">
                                          <p:val>
                                            <p:strVal val="#ppt_x"/>
                                          </p:val>
                                        </p:tav>
                                        <p:tav tm="100000">
                                          <p:val>
                                            <p:strVal val="#ppt_x"/>
                                          </p:val>
                                        </p:tav>
                                      </p:tavLst>
                                    </p:anim>
                                    <p:anim calcmode="lin" valueType="num">
                                      <p:cBhvr additive="base">
                                        <p:cTn id="38" dur="1000" fill="hold">
                                          <p:stCondLst>
                                            <p:cond delay="0"/>
                                          </p:stCondLst>
                                        </p:cTn>
                                        <p:tgtEl>
                                          <p:spTgt spid="43213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build="p" rev="1"/>
    </p:bldLst>
  </p:timing>
</p:sld>
</file>

<file path=ppt/slides/slide4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3" name="文本框 550913"/>
          <p:cNvSpPr txBox="1">
            <a:spLocks noChangeArrowheads="1"/>
          </p:cNvSpPr>
          <p:nvPr/>
        </p:nvSpPr>
        <p:spPr bwMode="auto">
          <a:xfrm>
            <a:off x="2351088" y="765175"/>
            <a:ext cx="7200900" cy="641350"/>
          </a:xfrm>
          <a:prstGeom prst="rect">
            <a:avLst/>
          </a:prstGeom>
          <a:noFill/>
          <a:ln w="9525">
            <a:noFill/>
            <a:miter lim="800000"/>
          </a:ln>
        </p:spPr>
        <p:txBody>
          <a:bodyPr>
            <a:spAutoFit/>
          </a:bodyPr>
          <a:lstStyle/>
          <a:p>
            <a:pPr eaLnBrk="0" hangingPunct="0">
              <a:spcBef>
                <a:spcPct val="50000"/>
              </a:spcBef>
            </a:pPr>
            <a:r>
              <a:rPr lang="en-US" altLang="zh-CN" sz="3600">
                <a:solidFill>
                  <a:srgbClr val="CC0066"/>
                </a:solidFill>
                <a:latin typeface="黑体" panose="02010609060101010101" pitchFamily="49" charset="-122"/>
                <a:ea typeface="黑体" panose="02010609060101010101" pitchFamily="49" charset="-122"/>
              </a:rPr>
              <a:t>3.</a:t>
            </a:r>
            <a:r>
              <a:rPr lang="zh-CN" altLang="en-US" sz="3600">
                <a:solidFill>
                  <a:srgbClr val="CC0066"/>
                </a:solidFill>
                <a:latin typeface="黑体" panose="02010609060101010101" pitchFamily="49" charset="-122"/>
                <a:ea typeface="黑体" panose="02010609060101010101" pitchFamily="49" charset="-122"/>
              </a:rPr>
              <a:t>认识主体与认识客体的关系</a:t>
            </a:r>
          </a:p>
        </p:txBody>
      </p:sp>
      <p:sp>
        <p:nvSpPr>
          <p:cNvPr id="433154" name="椭圆 550914"/>
          <p:cNvSpPr>
            <a:spLocks noChangeArrowheads="1"/>
          </p:cNvSpPr>
          <p:nvPr/>
        </p:nvSpPr>
        <p:spPr bwMode="auto">
          <a:xfrm>
            <a:off x="1676400" y="3228975"/>
            <a:ext cx="1828800" cy="1143000"/>
          </a:xfrm>
          <a:prstGeom prst="ellipse">
            <a:avLst/>
          </a:prstGeom>
          <a:solidFill>
            <a:srgbClr val="CC99FF"/>
          </a:solidFill>
          <a:ln w="9525">
            <a:solidFill>
              <a:srgbClr val="FFCC00"/>
            </a:solidFill>
            <a:round/>
          </a:ln>
        </p:spPr>
        <p:txBody>
          <a:bodyPr wrap="none" anchor="ctr"/>
          <a:lstStyle/>
          <a:p>
            <a:pPr algn="ctr"/>
            <a:r>
              <a:rPr lang="zh-CN" altLang="en-US" sz="3600">
                <a:latin typeface="Times New Roman" panose="02020603050405020304" pitchFamily="18" charset="0"/>
                <a:ea typeface="黑体" panose="02010609060101010101" pitchFamily="49" charset="-122"/>
              </a:rPr>
              <a:t>主体</a:t>
            </a:r>
            <a:endParaRPr lang="zh-CN" altLang="en-US" sz="3600">
              <a:latin typeface="Times New Roman" panose="02020603050405020304" pitchFamily="18" charset="0"/>
            </a:endParaRPr>
          </a:p>
        </p:txBody>
      </p:sp>
      <p:sp>
        <p:nvSpPr>
          <p:cNvPr id="433155" name="椭圆 550915"/>
          <p:cNvSpPr>
            <a:spLocks noChangeArrowheads="1"/>
          </p:cNvSpPr>
          <p:nvPr/>
        </p:nvSpPr>
        <p:spPr bwMode="auto">
          <a:xfrm>
            <a:off x="8686800" y="3228975"/>
            <a:ext cx="1828800" cy="1143000"/>
          </a:xfrm>
          <a:prstGeom prst="ellipse">
            <a:avLst/>
          </a:prstGeom>
          <a:solidFill>
            <a:srgbClr val="CC99FF"/>
          </a:solidFill>
          <a:ln w="9525">
            <a:solidFill>
              <a:srgbClr val="FFCC00"/>
            </a:solidFill>
            <a:round/>
          </a:ln>
        </p:spPr>
        <p:txBody>
          <a:bodyPr wrap="none" anchor="ctr"/>
          <a:lstStyle/>
          <a:p>
            <a:pPr algn="ctr"/>
            <a:r>
              <a:rPr lang="zh-CN" altLang="en-US" sz="3600">
                <a:latin typeface="Times New Roman" panose="02020603050405020304" pitchFamily="18" charset="0"/>
                <a:ea typeface="黑体" panose="02010609060101010101" pitchFamily="49" charset="-122"/>
              </a:rPr>
              <a:t>客体</a:t>
            </a:r>
            <a:endParaRPr lang="zh-CN" altLang="en-US" sz="3600">
              <a:latin typeface="Times New Roman" panose="02020603050405020304" pitchFamily="18" charset="0"/>
            </a:endParaRPr>
          </a:p>
        </p:txBody>
      </p:sp>
      <p:sp>
        <p:nvSpPr>
          <p:cNvPr id="433156" name="文本框 550916"/>
          <p:cNvSpPr txBox="1">
            <a:spLocks noChangeArrowheads="1"/>
          </p:cNvSpPr>
          <p:nvPr/>
        </p:nvSpPr>
        <p:spPr bwMode="auto">
          <a:xfrm>
            <a:off x="5334000" y="4310063"/>
            <a:ext cx="1905000" cy="519112"/>
          </a:xfrm>
          <a:prstGeom prst="rect">
            <a:avLst/>
          </a:prstGeom>
          <a:noFill/>
          <a:ln w="9525">
            <a:noFill/>
            <a:miter lim="800000"/>
          </a:ln>
        </p:spPr>
        <p:txBody>
          <a:bodyPr>
            <a:spAutoFit/>
          </a:bodyPr>
          <a:lstStyle/>
          <a:p>
            <a:pPr>
              <a:spcBef>
                <a:spcPct val="50000"/>
              </a:spcBef>
            </a:pPr>
            <a:r>
              <a:rPr lang="zh-CN" altLang="en-US" sz="2800" b="1">
                <a:solidFill>
                  <a:schemeClr val="folHlink"/>
                </a:solidFill>
                <a:latin typeface="隶书" panose="02010509060101010101" pitchFamily="49" charset="-122"/>
                <a:ea typeface="隶书" panose="02010509060101010101" pitchFamily="49" charset="-122"/>
              </a:rPr>
              <a:t>实践关系</a:t>
            </a:r>
          </a:p>
        </p:txBody>
      </p:sp>
      <p:sp>
        <p:nvSpPr>
          <p:cNvPr id="433157" name="文本框 550917"/>
          <p:cNvSpPr txBox="1">
            <a:spLocks noChangeArrowheads="1"/>
          </p:cNvSpPr>
          <p:nvPr/>
        </p:nvSpPr>
        <p:spPr bwMode="auto">
          <a:xfrm>
            <a:off x="5257800" y="3014663"/>
            <a:ext cx="1752600" cy="519112"/>
          </a:xfrm>
          <a:prstGeom prst="rect">
            <a:avLst/>
          </a:prstGeom>
          <a:noFill/>
          <a:ln w="9525">
            <a:noFill/>
            <a:miter lim="800000"/>
          </a:ln>
        </p:spPr>
        <p:txBody>
          <a:bodyPr>
            <a:spAutoFit/>
          </a:bodyPr>
          <a:lstStyle/>
          <a:p>
            <a:pPr>
              <a:spcBef>
                <a:spcPct val="50000"/>
              </a:spcBef>
            </a:pPr>
            <a:r>
              <a:rPr lang="zh-CN" altLang="en-US" sz="2800" b="1">
                <a:solidFill>
                  <a:schemeClr val="folHlink"/>
                </a:solidFill>
                <a:latin typeface="隶书" panose="02010509060101010101" pitchFamily="49" charset="-122"/>
                <a:ea typeface="隶书" panose="02010509060101010101" pitchFamily="49" charset="-122"/>
              </a:rPr>
              <a:t>认识关系</a:t>
            </a:r>
          </a:p>
        </p:txBody>
      </p:sp>
      <p:sp>
        <p:nvSpPr>
          <p:cNvPr id="433158" name="左右箭头 550918"/>
          <p:cNvSpPr>
            <a:spLocks noChangeArrowheads="1"/>
          </p:cNvSpPr>
          <p:nvPr/>
        </p:nvSpPr>
        <p:spPr bwMode="auto">
          <a:xfrm>
            <a:off x="3581400" y="3609975"/>
            <a:ext cx="5029200" cy="609600"/>
          </a:xfrm>
          <a:prstGeom prst="leftRightArrow">
            <a:avLst>
              <a:gd name="adj1" fmla="val 50000"/>
              <a:gd name="adj2" fmla="val 165000"/>
            </a:avLst>
          </a:prstGeom>
          <a:solidFill>
            <a:srgbClr val="CCFFFF"/>
          </a:solidFill>
          <a:ln w="38100" cmpd="dbl">
            <a:solidFill>
              <a:srgbClr val="CC99FF"/>
            </a:solidFill>
            <a:miter lim="800000"/>
          </a:ln>
        </p:spPr>
        <p:txBody>
          <a:bodyPr/>
          <a:lstStyle/>
          <a:p>
            <a:endParaRPr lang="zh-CN" altLang="en-US"/>
          </a:p>
        </p:txBody>
      </p:sp>
      <p:sp>
        <p:nvSpPr>
          <p:cNvPr id="433159" name="直接连接符 550919"/>
          <p:cNvSpPr>
            <a:spLocks noChangeShapeType="1"/>
          </p:cNvSpPr>
          <p:nvPr/>
        </p:nvSpPr>
        <p:spPr bwMode="auto">
          <a:xfrm flipV="1">
            <a:off x="2590800" y="2695575"/>
            <a:ext cx="0" cy="457200"/>
          </a:xfrm>
          <a:prstGeom prst="line">
            <a:avLst/>
          </a:prstGeom>
          <a:noFill/>
          <a:ln w="76200">
            <a:solidFill>
              <a:schemeClr val="accent1"/>
            </a:solidFill>
            <a:round/>
          </a:ln>
        </p:spPr>
        <p:txBody>
          <a:bodyPr/>
          <a:lstStyle/>
          <a:p>
            <a:endParaRPr lang="zh-CN" altLang="en-US"/>
          </a:p>
        </p:txBody>
      </p:sp>
      <p:sp>
        <p:nvSpPr>
          <p:cNvPr id="433160" name="直接连接符 550920"/>
          <p:cNvSpPr>
            <a:spLocks noChangeShapeType="1"/>
          </p:cNvSpPr>
          <p:nvPr/>
        </p:nvSpPr>
        <p:spPr bwMode="auto">
          <a:xfrm flipV="1">
            <a:off x="2590800" y="2619375"/>
            <a:ext cx="7086600" cy="0"/>
          </a:xfrm>
          <a:prstGeom prst="line">
            <a:avLst/>
          </a:prstGeom>
          <a:noFill/>
          <a:ln w="76200">
            <a:solidFill>
              <a:schemeClr val="accent1"/>
            </a:solidFill>
            <a:round/>
          </a:ln>
        </p:spPr>
        <p:txBody>
          <a:bodyPr/>
          <a:lstStyle/>
          <a:p>
            <a:endParaRPr lang="zh-CN" altLang="en-US"/>
          </a:p>
        </p:txBody>
      </p:sp>
      <p:sp>
        <p:nvSpPr>
          <p:cNvPr id="433161" name="直接连接符 550921"/>
          <p:cNvSpPr>
            <a:spLocks noChangeShapeType="1"/>
          </p:cNvSpPr>
          <p:nvPr/>
        </p:nvSpPr>
        <p:spPr bwMode="auto">
          <a:xfrm>
            <a:off x="9677400" y="2619375"/>
            <a:ext cx="0" cy="533400"/>
          </a:xfrm>
          <a:prstGeom prst="line">
            <a:avLst/>
          </a:prstGeom>
          <a:noFill/>
          <a:ln w="76200">
            <a:solidFill>
              <a:schemeClr val="accent1"/>
            </a:solidFill>
            <a:round/>
            <a:tailEnd type="triangle" w="med" len="med"/>
          </a:ln>
        </p:spPr>
        <p:txBody>
          <a:bodyPr/>
          <a:lstStyle/>
          <a:p>
            <a:endParaRPr lang="zh-CN" altLang="en-US"/>
          </a:p>
        </p:txBody>
      </p:sp>
      <p:sp>
        <p:nvSpPr>
          <p:cNvPr id="433162" name="直接连接符 550922"/>
          <p:cNvSpPr>
            <a:spLocks noChangeShapeType="1"/>
          </p:cNvSpPr>
          <p:nvPr/>
        </p:nvSpPr>
        <p:spPr bwMode="auto">
          <a:xfrm>
            <a:off x="9753600" y="4371975"/>
            <a:ext cx="0" cy="457200"/>
          </a:xfrm>
          <a:prstGeom prst="line">
            <a:avLst/>
          </a:prstGeom>
          <a:noFill/>
          <a:ln w="76200">
            <a:solidFill>
              <a:schemeClr val="accent1"/>
            </a:solidFill>
            <a:round/>
          </a:ln>
        </p:spPr>
        <p:txBody>
          <a:bodyPr/>
          <a:lstStyle/>
          <a:p>
            <a:endParaRPr lang="zh-CN" altLang="en-US"/>
          </a:p>
        </p:txBody>
      </p:sp>
      <p:sp>
        <p:nvSpPr>
          <p:cNvPr id="433163" name="直接连接符 550923"/>
          <p:cNvSpPr>
            <a:spLocks noChangeShapeType="1"/>
          </p:cNvSpPr>
          <p:nvPr/>
        </p:nvSpPr>
        <p:spPr bwMode="auto">
          <a:xfrm flipH="1">
            <a:off x="2667000" y="4829175"/>
            <a:ext cx="7086600" cy="0"/>
          </a:xfrm>
          <a:prstGeom prst="line">
            <a:avLst/>
          </a:prstGeom>
          <a:noFill/>
          <a:ln w="76200">
            <a:solidFill>
              <a:schemeClr val="accent1"/>
            </a:solidFill>
            <a:round/>
          </a:ln>
        </p:spPr>
        <p:txBody>
          <a:bodyPr/>
          <a:lstStyle/>
          <a:p>
            <a:endParaRPr lang="zh-CN" altLang="en-US"/>
          </a:p>
        </p:txBody>
      </p:sp>
      <p:sp>
        <p:nvSpPr>
          <p:cNvPr id="433164" name="直接连接符 550924"/>
          <p:cNvSpPr>
            <a:spLocks noChangeShapeType="1"/>
          </p:cNvSpPr>
          <p:nvPr/>
        </p:nvSpPr>
        <p:spPr bwMode="auto">
          <a:xfrm flipV="1">
            <a:off x="2667000" y="4371975"/>
            <a:ext cx="0" cy="457200"/>
          </a:xfrm>
          <a:prstGeom prst="line">
            <a:avLst/>
          </a:prstGeom>
          <a:noFill/>
          <a:ln w="76200">
            <a:solidFill>
              <a:schemeClr val="accent1"/>
            </a:solidFill>
            <a:round/>
            <a:tailEnd type="triangle" w="med" len="med"/>
          </a:ln>
        </p:spPr>
        <p:txBody>
          <a:bodyPr/>
          <a:lstStyle/>
          <a:p>
            <a:endParaRPr lang="zh-CN" altLang="en-US"/>
          </a:p>
        </p:txBody>
      </p:sp>
      <p:sp>
        <p:nvSpPr>
          <p:cNvPr id="433165" name="文本框 550925"/>
          <p:cNvSpPr txBox="1">
            <a:spLocks noChangeArrowheads="1"/>
          </p:cNvSpPr>
          <p:nvPr/>
        </p:nvSpPr>
        <p:spPr bwMode="auto">
          <a:xfrm>
            <a:off x="5105400" y="2009776"/>
            <a:ext cx="2057400" cy="519113"/>
          </a:xfrm>
          <a:prstGeom prst="rect">
            <a:avLst/>
          </a:prstGeom>
          <a:noFill/>
          <a:ln w="9525">
            <a:noFill/>
            <a:miter lim="800000"/>
          </a:ln>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 </a:t>
            </a:r>
            <a:r>
              <a:rPr lang="zh-CN" altLang="en-US" sz="2800" b="1">
                <a:solidFill>
                  <a:schemeClr val="folHlink"/>
                </a:solidFill>
                <a:latin typeface="隶书" panose="02010509060101010101" pitchFamily="49" charset="-122"/>
                <a:ea typeface="隶书" panose="02010509060101010101" pitchFamily="49" charset="-122"/>
              </a:rPr>
              <a:t>审美关系</a:t>
            </a:r>
          </a:p>
        </p:txBody>
      </p:sp>
      <p:sp>
        <p:nvSpPr>
          <p:cNvPr id="433166" name="文本框 550926"/>
          <p:cNvSpPr txBox="1">
            <a:spLocks noChangeArrowheads="1"/>
          </p:cNvSpPr>
          <p:nvPr/>
        </p:nvSpPr>
        <p:spPr bwMode="auto">
          <a:xfrm>
            <a:off x="4800600" y="4891088"/>
            <a:ext cx="2667000" cy="519112"/>
          </a:xfrm>
          <a:prstGeom prst="rect">
            <a:avLst/>
          </a:prstGeom>
          <a:noFill/>
          <a:ln w="9525">
            <a:noFill/>
            <a:miter lim="800000"/>
          </a:ln>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   </a:t>
            </a:r>
            <a:r>
              <a:rPr lang="zh-CN" altLang="en-US" sz="2800" b="1">
                <a:solidFill>
                  <a:schemeClr val="folHlink"/>
                </a:solidFill>
                <a:latin typeface="隶书" panose="02010509060101010101" pitchFamily="49" charset="-122"/>
                <a:ea typeface="隶书" panose="02010509060101010101" pitchFamily="49" charset="-122"/>
              </a:rPr>
              <a:t>价值关系</a:t>
            </a:r>
          </a:p>
        </p:txBody>
      </p:sp>
      <p:sp>
        <p:nvSpPr>
          <p:cNvPr id="433167" name="直接连接符 550927"/>
          <p:cNvSpPr>
            <a:spLocks noChangeShapeType="1"/>
          </p:cNvSpPr>
          <p:nvPr/>
        </p:nvSpPr>
        <p:spPr bwMode="auto">
          <a:xfrm flipV="1">
            <a:off x="6248400" y="3624263"/>
            <a:ext cx="0" cy="685800"/>
          </a:xfrm>
          <a:prstGeom prst="line">
            <a:avLst/>
          </a:prstGeom>
          <a:noFill/>
          <a:ln w="76200">
            <a:solidFill>
              <a:schemeClr val="tx1"/>
            </a:solidFill>
            <a:round/>
            <a:tailEnd type="triangle" w="med" len="med"/>
          </a:ln>
        </p:spPr>
        <p:txBody>
          <a:bodyPr/>
          <a:lstStyle/>
          <a:p>
            <a:endParaRPr lang="zh-CN" altLang="en-US"/>
          </a:p>
        </p:txBody>
      </p:sp>
      <p:sp>
        <p:nvSpPr>
          <p:cNvPr id="433168" name="直接连接符 550928"/>
          <p:cNvSpPr>
            <a:spLocks noChangeShapeType="1"/>
          </p:cNvSpPr>
          <p:nvPr/>
        </p:nvSpPr>
        <p:spPr bwMode="auto">
          <a:xfrm>
            <a:off x="5867400" y="3624263"/>
            <a:ext cx="0" cy="685800"/>
          </a:xfrm>
          <a:prstGeom prst="line">
            <a:avLst/>
          </a:prstGeom>
          <a:noFill/>
          <a:ln w="76200">
            <a:solidFill>
              <a:schemeClr val="tx1"/>
            </a:solidFill>
            <a:round/>
            <a:tailEnd type="triangle" w="med" len="med"/>
          </a:ln>
        </p:spPr>
        <p:txBody>
          <a:bodyPr/>
          <a:lstStyle/>
          <a:p>
            <a:endParaRPr lang="zh-CN" altLang="en-US"/>
          </a:p>
        </p:txBody>
      </p:sp>
      <p:sp>
        <p:nvSpPr>
          <p:cNvPr id="44750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427</a:t>
            </a:fld>
            <a:endParaRPr lang="zh-CN" altLang="zh-CN" noProof="1"/>
          </a:p>
        </p:txBody>
      </p:sp>
    </p:spTree>
  </p:cSld>
  <p:clrMapOvr>
    <a:masterClrMapping/>
  </p:clrMapOvr>
  <p:transition>
    <p:wedge/>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）反映与被反映的关系（认识关系）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）改造和被改造的关系（实践关系）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在此过程中，存在“主体客体化”和“客体主体化”的双向运动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）审美关系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）价值关系。</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5201" name="矩形 570369"/>
          <p:cNvSpPr>
            <a:spLocks noChangeArrowheads="1"/>
          </p:cNvSpPr>
          <p:nvPr/>
        </p:nvSpPr>
        <p:spPr bwMode="auto">
          <a:xfrm>
            <a:off x="2063751" y="1989139"/>
            <a:ext cx="7840663" cy="3887787"/>
          </a:xfrm>
          <a:prstGeom prst="rect">
            <a:avLst/>
          </a:prstGeom>
          <a:noFill/>
          <a:ln w="9525">
            <a:noFill/>
            <a:miter lim="800000"/>
          </a:ln>
        </p:spPr>
        <p:txBody>
          <a:bodyPr/>
          <a:lstStyle/>
          <a:p>
            <a:pPr marL="342900" indent="-342900" eaLnBrk="0" hangingPunct="0">
              <a:lnSpc>
                <a:spcPct val="120000"/>
              </a:lnSpc>
              <a:spcBef>
                <a:spcPct val="50000"/>
              </a:spcBef>
            </a:pPr>
            <a:r>
              <a:rPr lang="en-US" altLang="zh-CN" sz="2800" dirty="0">
                <a:solidFill>
                  <a:srgbClr val="336699"/>
                </a:solidFill>
                <a:latin typeface="楷体" panose="02010609060101010101" pitchFamily="49" charset="-122"/>
                <a:ea typeface="楷体" panose="02010609060101010101" pitchFamily="49" charset="-122"/>
                <a:cs typeface="楷体_GB2312"/>
              </a:rPr>
              <a:t>    </a:t>
            </a:r>
            <a:r>
              <a:rPr lang="zh-CN" altLang="en-US" sz="2800" dirty="0">
                <a:latin typeface="楷体" panose="02010609060101010101" pitchFamily="49" charset="-122"/>
                <a:ea typeface="楷体" panose="02010609060101010101" pitchFamily="49" charset="-122"/>
                <a:cs typeface="楷体_GB2312"/>
              </a:rPr>
              <a:t>人类的认识是主体在实践基础上对客体的能动的、创造性的反映。</a:t>
            </a:r>
          </a:p>
          <a:p>
            <a:pPr marL="342900" indent="-342900">
              <a:lnSpc>
                <a:spcPct val="140000"/>
              </a:lnSpc>
              <a:spcBef>
                <a:spcPct val="20000"/>
              </a:spcBef>
              <a:buClr>
                <a:schemeClr val="tx1"/>
              </a:buClr>
            </a:pPr>
            <a:endParaRPr lang="zh-CN" altLang="en-US" sz="2800" dirty="0">
              <a:solidFill>
                <a:srgbClr val="336699"/>
              </a:solidFill>
              <a:latin typeface="楷体" panose="02010609060101010101" pitchFamily="49" charset="-122"/>
              <a:ea typeface="楷体" panose="02010609060101010101" pitchFamily="49" charset="-122"/>
              <a:cs typeface="楷体_GB2312"/>
            </a:endParaRPr>
          </a:p>
          <a:p>
            <a:pPr marL="342900" indent="-342900">
              <a:lnSpc>
                <a:spcPct val="90000"/>
              </a:lnSpc>
              <a:spcBef>
                <a:spcPct val="20000"/>
              </a:spcBef>
              <a:buClr>
                <a:schemeClr val="tx1"/>
              </a:buClr>
            </a:pPr>
            <a:endParaRPr lang="zh-CN" altLang="en-US" sz="2800" dirty="0">
              <a:solidFill>
                <a:srgbClr val="336699"/>
              </a:solidFill>
              <a:latin typeface="方正大黑简体"/>
              <a:ea typeface="楷体_GB2312"/>
              <a:cs typeface="楷体_GB2312"/>
            </a:endParaRPr>
          </a:p>
        </p:txBody>
      </p:sp>
      <p:sp>
        <p:nvSpPr>
          <p:cNvPr id="435202" name="矩形 570370"/>
          <p:cNvSpPr>
            <a:spLocks noChangeArrowheads="1"/>
          </p:cNvSpPr>
          <p:nvPr/>
        </p:nvSpPr>
        <p:spPr bwMode="auto">
          <a:xfrm>
            <a:off x="2135188" y="692150"/>
            <a:ext cx="7696200" cy="4032250"/>
          </a:xfrm>
          <a:prstGeom prst="rect">
            <a:avLst/>
          </a:prstGeom>
          <a:noFill/>
          <a:ln w="9525">
            <a:noFill/>
            <a:miter lim="800000"/>
          </a:ln>
        </p:spPr>
        <p:txBody>
          <a:bodyPr/>
          <a:lstStyle/>
          <a:p>
            <a:pPr marL="342900" indent="-342900">
              <a:lnSpc>
                <a:spcPct val="90000"/>
              </a:lnSpc>
              <a:spcBef>
                <a:spcPct val="20000"/>
              </a:spcBef>
              <a:buClr>
                <a:schemeClr val="tx1"/>
              </a:buClr>
            </a:pPr>
            <a:endParaRPr lang="zh-CN" altLang="zh-CN" sz="3200" b="1">
              <a:solidFill>
                <a:schemeClr val="hlink"/>
              </a:solidFill>
              <a:latin typeface="方正大黑简体"/>
              <a:ea typeface="方正大黑简体"/>
              <a:cs typeface="方正大黑简体"/>
            </a:endParaRPr>
          </a:p>
        </p:txBody>
      </p:sp>
      <p:sp>
        <p:nvSpPr>
          <p:cNvPr id="435203" name="矩形 570371"/>
          <p:cNvSpPr>
            <a:spLocks noChangeArrowheads="1"/>
          </p:cNvSpPr>
          <p:nvPr/>
        </p:nvSpPr>
        <p:spPr bwMode="auto">
          <a:xfrm>
            <a:off x="2063750" y="765175"/>
            <a:ext cx="7767638" cy="647700"/>
          </a:xfrm>
          <a:prstGeom prst="rect">
            <a:avLst/>
          </a:prstGeom>
          <a:noFill/>
          <a:ln w="9525">
            <a:noFill/>
            <a:miter lim="800000"/>
          </a:ln>
        </p:spPr>
        <p:txBody>
          <a:bodyPr/>
          <a:lstStyle/>
          <a:p>
            <a:pPr marL="812800" indent="-812800">
              <a:lnSpc>
                <a:spcPct val="130000"/>
              </a:lnSpc>
              <a:spcBef>
                <a:spcPct val="20000"/>
              </a:spcBef>
              <a:buClr>
                <a:schemeClr val="accent2"/>
              </a:buClr>
            </a:pPr>
            <a:r>
              <a:rPr lang="en-US" altLang="zh-CN" sz="2800" dirty="0">
                <a:solidFill>
                  <a:srgbClr val="CC0066"/>
                </a:solidFill>
                <a:latin typeface="Verdana" panose="020B0604030504040204" pitchFamily="34" charset="0"/>
                <a:ea typeface="黑体" panose="02010609060101010101" pitchFamily="49" charset="-122"/>
              </a:rPr>
              <a:t> </a:t>
            </a:r>
            <a:r>
              <a:rPr lang="zh-CN" altLang="en-US" sz="2800" dirty="0">
                <a:solidFill>
                  <a:srgbClr val="CC0066"/>
                </a:solidFill>
                <a:latin typeface="Verdana" panose="020B0604030504040204" pitchFamily="34" charset="0"/>
                <a:ea typeface="黑体" panose="02010609060101010101" pitchFamily="49" charset="-122"/>
              </a:rPr>
              <a:t>（五）马克思主义哲学对认识本质的科学规定</a:t>
            </a:r>
          </a:p>
        </p:txBody>
      </p:sp>
      <p:pic>
        <p:nvPicPr>
          <p:cNvPr id="435204" name="图片 570373" descr="列宁2"/>
          <p:cNvPicPr>
            <a:picLocks noChangeAspect="1"/>
          </p:cNvPicPr>
          <p:nvPr/>
        </p:nvPicPr>
        <p:blipFill>
          <a:blip r:embed="rId2"/>
          <a:srcRect/>
          <a:stretch>
            <a:fillRect/>
          </a:stretch>
        </p:blipFill>
        <p:spPr bwMode="auto">
          <a:xfrm>
            <a:off x="8112126" y="3500439"/>
            <a:ext cx="1851025" cy="2478087"/>
          </a:xfrm>
          <a:prstGeom prst="rect">
            <a:avLst/>
          </a:prstGeom>
          <a:noFill/>
          <a:ln w="9525">
            <a:solidFill>
              <a:srgbClr val="FF00FF"/>
            </a:solidFill>
            <a:miter lim="800000"/>
            <a:headEnd/>
            <a:tailEnd/>
          </a:ln>
        </p:spPr>
      </p:pic>
      <p:sp>
        <p:nvSpPr>
          <p:cNvPr id="435205" name="圆角矩形标注 570372"/>
          <p:cNvSpPr>
            <a:spLocks noChangeArrowheads="1"/>
          </p:cNvSpPr>
          <p:nvPr/>
        </p:nvSpPr>
        <p:spPr bwMode="auto">
          <a:xfrm>
            <a:off x="2208214" y="3860801"/>
            <a:ext cx="5329237" cy="1800225"/>
          </a:xfrm>
          <a:prstGeom prst="wedgeRoundRectCallout">
            <a:avLst>
              <a:gd name="adj1" fmla="val 60338"/>
              <a:gd name="adj2" fmla="val 1940"/>
              <a:gd name="adj3" fmla="val 16667"/>
            </a:avLst>
          </a:prstGeom>
          <a:solidFill>
            <a:srgbClr val="FFCC99"/>
          </a:solidFill>
          <a:ln w="9525">
            <a:solidFill>
              <a:srgbClr val="000000"/>
            </a:solidFill>
            <a:miter lim="800000"/>
          </a:ln>
        </p:spPr>
        <p:txBody>
          <a:bodyPr/>
          <a:lstStyle/>
          <a:p>
            <a:pPr marL="812800" indent="-812800">
              <a:lnSpc>
                <a:spcPct val="130000"/>
              </a:lnSpc>
              <a:spcBef>
                <a:spcPct val="20000"/>
              </a:spcBef>
              <a:buClr>
                <a:schemeClr val="accent2"/>
              </a:buClr>
            </a:pPr>
            <a:r>
              <a:rPr lang="en-US" altLang="zh-CN" b="1" dirty="0">
                <a:solidFill>
                  <a:schemeClr val="accent2"/>
                </a:solidFill>
                <a:latin typeface="Verdana" panose="020B0604030504040204" pitchFamily="34" charset="0"/>
              </a:rPr>
              <a:t>    </a:t>
            </a:r>
            <a:r>
              <a:rPr lang="en-US" altLang="zh-CN" b="1" dirty="0">
                <a:solidFill>
                  <a:schemeClr val="hlink"/>
                </a:solidFill>
                <a:latin typeface="Verdana" panose="020B0604030504040204" pitchFamily="34" charset="0"/>
              </a:rPr>
              <a:t>“</a:t>
            </a:r>
            <a:r>
              <a:rPr lang="zh-CN" altLang="en-US" b="1" dirty="0">
                <a:solidFill>
                  <a:schemeClr val="hlink"/>
                </a:solidFill>
                <a:latin typeface="Verdana" panose="020B0604030504040204" pitchFamily="34" charset="0"/>
              </a:rPr>
              <a:t>人的意识不仅能够反映世界，</a:t>
            </a:r>
          </a:p>
          <a:p>
            <a:pPr marL="812800" indent="-812800">
              <a:lnSpc>
                <a:spcPct val="130000"/>
              </a:lnSpc>
              <a:spcBef>
                <a:spcPct val="20000"/>
              </a:spcBef>
              <a:buClr>
                <a:schemeClr val="accent2"/>
              </a:buClr>
            </a:pPr>
            <a:r>
              <a:rPr lang="zh-CN" altLang="en-US" b="1" dirty="0">
                <a:solidFill>
                  <a:schemeClr val="hlink"/>
                </a:solidFill>
                <a:latin typeface="Verdana" panose="020B0604030504040204" pitchFamily="34" charset="0"/>
              </a:rPr>
              <a:t>而且能够创造世界。”</a:t>
            </a:r>
          </a:p>
          <a:p>
            <a:pPr marL="812800" indent="-812800">
              <a:spcBef>
                <a:spcPct val="20000"/>
              </a:spcBef>
              <a:buClr>
                <a:schemeClr val="accent2"/>
              </a:buClr>
            </a:pPr>
            <a:r>
              <a:rPr lang="zh-CN" altLang="en-US" b="1" dirty="0">
                <a:solidFill>
                  <a:schemeClr val="accent2"/>
                </a:solidFill>
                <a:latin typeface="Verdana" panose="020B0604030504040204" pitchFamily="34" charset="0"/>
              </a:rPr>
              <a:t>                                </a:t>
            </a:r>
            <a:r>
              <a:rPr lang="en-US" altLang="zh-CN" b="1" dirty="0">
                <a:solidFill>
                  <a:schemeClr val="accent2"/>
                </a:solidFill>
                <a:latin typeface="Verdana" panose="020B0604030504040204" pitchFamily="34" charset="0"/>
              </a:rPr>
              <a:t>——</a:t>
            </a:r>
            <a:r>
              <a:rPr lang="zh-CN" altLang="en-US" b="1" dirty="0">
                <a:solidFill>
                  <a:schemeClr val="accent2"/>
                </a:solidFill>
                <a:latin typeface="Verdana" panose="020B0604030504040204" pitchFamily="34" charset="0"/>
              </a:rPr>
              <a:t>列宁 </a:t>
            </a:r>
          </a:p>
        </p:txBody>
      </p:sp>
      <p:sp>
        <p:nvSpPr>
          <p:cNvPr id="449542"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429</a:t>
            </a:fld>
            <a:endParaRPr lang="zh-CN" altLang="zh-CN" noProof="1"/>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a:gradFill rotWithShape="0">
            <a:gsLst>
              <a:gs pos="0">
                <a:schemeClr val="accent1"/>
              </a:gs>
              <a:gs pos="100000">
                <a:srgbClr val="243B57"/>
              </a:gs>
            </a:gsLst>
            <a:path path="rect">
              <a:fillToRect r="100000" b="100000"/>
            </a:path>
          </a:gradFill>
          <a:ln>
            <a:solidFill>
              <a:schemeClr val="tx1"/>
            </a:solidFill>
          </a:ln>
          <a:effectLst>
            <a:prstShdw prst="shdw11">
              <a:schemeClr val="bg2">
                <a:alpha val="50000"/>
              </a:schemeClr>
            </a:prstShdw>
          </a:effectLst>
        </p:spPr>
        <p:txBody>
          <a:bodyPr/>
          <a:lstStyle/>
          <a:p>
            <a:pPr eaLnBrk="1" hangingPunct="1"/>
            <a:r>
              <a:rPr lang="zh-CN" altLang="en-US" sz="3200" dirty="0">
                <a:solidFill>
                  <a:srgbClr val="FFFF00"/>
                </a:solidFill>
                <a:ea typeface="楷体_GB2312"/>
                <a:cs typeface="楷体_GB2312"/>
              </a:rPr>
              <a:t>                                        学者评价</a:t>
            </a:r>
          </a:p>
        </p:txBody>
      </p:sp>
      <p:sp>
        <p:nvSpPr>
          <p:cNvPr id="70658" name="Rectangle 3"/>
          <p:cNvSpPr>
            <a:spLocks noGrp="1"/>
          </p:cNvSpPr>
          <p:nvPr>
            <p:ph sz="half" idx="2"/>
          </p:nvPr>
        </p:nvSpPr>
        <p:spPr>
          <a:xfrm>
            <a:off x="836611" y="1770064"/>
            <a:ext cx="5160965" cy="4419600"/>
          </a:xfrm>
        </p:spPr>
        <p:txBody>
          <a:bodyPr>
            <a:normAutofit/>
          </a:bodyPr>
          <a:lstStyle/>
          <a:p>
            <a:pPr eaLnBrk="1" hangingPunct="1">
              <a:buFont typeface="Arial" panose="020B0604020202020204" pitchFamily="34" charset="0"/>
              <a:buNone/>
            </a:pPr>
            <a:r>
              <a:rPr lang="en-US" altLang="zh-CN" sz="1600" dirty="0"/>
              <a:t>       </a:t>
            </a:r>
          </a:p>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法国存在主义哲学家萨特：</a:t>
            </a:r>
          </a:p>
          <a:p>
            <a:pPr eaLnBrk="1" hangingPunct="1">
              <a:buFont typeface="Arial" panose="020B0604020202020204" pitchFamily="34" charset="0"/>
              <a:buNone/>
            </a:pPr>
            <a:r>
              <a:rPr lang="zh-CN" altLang="en-US" sz="2800" b="1"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“马克思主义远远没有穷尽，相反，它相当年轻，几乎还处于婴儿期；它几乎没有开始发展。因此，它仍然是我们时代的哲学，我们不能超越马克思主义。”</a:t>
            </a: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     </a:t>
            </a:r>
          </a:p>
        </p:txBody>
      </p:sp>
      <p:sp>
        <p:nvSpPr>
          <p:cNvPr id="4" name="内容占位符 3"/>
          <p:cNvSpPr>
            <a:spLocks noGrp="1"/>
          </p:cNvSpPr>
          <p:nvPr>
            <p:ph sz="quarter" idx="4"/>
          </p:nvPr>
        </p:nvSpPr>
        <p:spPr>
          <a:xfrm>
            <a:off x="6194423" y="1899920"/>
            <a:ext cx="5160965" cy="4289743"/>
          </a:xfrm>
        </p:spPr>
        <p:txBody>
          <a:bodyPr>
            <a:normAutofit/>
          </a:bodyPr>
          <a:lstStyle/>
          <a:p>
            <a:pPr marL="228600" marR="0" lvl="0" indent="-22860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sym typeface="+mn-ea"/>
              </a:rPr>
              <a:t>  后现代主义哲学家</a:t>
            </a:r>
            <a:r>
              <a:rPr kumimoji="0" lang="zh-CN" altLang="en-US"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sym typeface="+mn-ea"/>
              </a:rPr>
              <a:t>德里达：</a:t>
            </a:r>
            <a:endParaRPr kumimoji="0" lang="en-US" altLang="zh-CN" sz="2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sym typeface="+mn-ea"/>
            </a:endParaRPr>
          </a:p>
          <a:p>
            <a:pPr marL="228600" marR="0" lvl="0" indent="-22860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sym typeface="+mn-ea"/>
              </a:rPr>
              <a:t>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sym typeface="+mn-ea"/>
              </a:rPr>
              <a:t>不能没有马克思，没有马克思，没有对马克思的记忆，没有马克思的遗产，也就没有将来。</a:t>
            </a:r>
            <a:r>
              <a:rPr kumimoji="0" lang="en-US" altLang="zh-CN" sz="2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sym typeface="+mn-ea"/>
              </a:rPr>
              <a:t>”</a:t>
            </a:r>
            <a:endParaRPr kumimoji="0" lang="en-US" altLang="zh-CN" sz="2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en-US" sz="1800" b="0" i="0" u="none" strike="noStrike" kern="1200" cap="none" spc="0" normalizeH="0" baseline="0" noProof="1">
                <a:ln>
                  <a:noFill/>
                </a:ln>
                <a:solidFill>
                  <a:srgbClr val="000000"/>
                </a:solidFill>
                <a:effectLst/>
                <a:uLnTx/>
                <a:uFillTx/>
                <a:latin typeface="华文楷体" panose="02010600040101010101" pitchFamily="2" charset="-122"/>
                <a:ea typeface="华文楷体" panose="02010600040101010101" pitchFamily="2" charset="-122"/>
                <a:cs typeface="+mn-cs"/>
              </a:rPr>
              <a:t>    </a:t>
            </a:r>
          </a:p>
          <a:p>
            <a:r>
              <a:rPr lang="zh-CN" altLang="en-US" dirty="0"/>
              <a:t>（</a:t>
            </a:r>
            <a:r>
              <a:rPr lang="en-US" altLang="zh-CN" dirty="0"/>
              <a:t>《</a:t>
            </a:r>
            <a:r>
              <a:rPr lang="zh-CN" altLang="en-US" dirty="0"/>
              <a:t>马克思的幽灵</a:t>
            </a:r>
            <a:r>
              <a:rPr lang="en-US" altLang="zh-CN" dirty="0"/>
              <a:t>》</a:t>
            </a:r>
            <a:r>
              <a:rPr lang="zh-CN" altLang="en-US" dirty="0"/>
              <a:t>）</a:t>
            </a:r>
          </a:p>
          <a:p>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0657"/>
                                        </p:tgtEl>
                                        <p:attrNameLst>
                                          <p:attrName>style.visibility</p:attrName>
                                        </p:attrNameLst>
                                      </p:cBhvr>
                                      <p:to>
                                        <p:strVal val="visible"/>
                                      </p:to>
                                    </p:set>
                                    <p:animEffect transition="in" filter="barn(inVertical)">
                                      <p:cBhvr>
                                        <p:cTn id="7" dur="500"/>
                                        <p:tgtEl>
                                          <p:spTgt spid="706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0658">
                                            <p:txEl>
                                              <p:pRg st="0" end="0"/>
                                            </p:txEl>
                                          </p:spTgt>
                                        </p:tgtEl>
                                        <p:attrNameLst>
                                          <p:attrName>style.visibility</p:attrName>
                                        </p:attrNameLst>
                                      </p:cBhvr>
                                      <p:to>
                                        <p:strVal val="visible"/>
                                      </p:to>
                                    </p:set>
                                    <p:animEffect transition="in" filter="fade">
                                      <p:cBhvr>
                                        <p:cTn id="12" dur="1000"/>
                                        <p:tgtEl>
                                          <p:spTgt spid="70658">
                                            <p:txEl>
                                              <p:pRg st="0" end="0"/>
                                            </p:txEl>
                                          </p:spTgt>
                                        </p:tgtEl>
                                      </p:cBhvr>
                                    </p:animEffect>
                                    <p:anim calcmode="lin" valueType="num">
                                      <p:cBhvr>
                                        <p:cTn id="13" dur="1000" fill="hold"/>
                                        <p:tgtEl>
                                          <p:spTgt spid="7065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065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0658">
                                            <p:txEl>
                                              <p:pRg st="1" end="1"/>
                                            </p:txEl>
                                          </p:spTgt>
                                        </p:tgtEl>
                                        <p:attrNameLst>
                                          <p:attrName>style.visibility</p:attrName>
                                        </p:attrNameLst>
                                      </p:cBhvr>
                                      <p:to>
                                        <p:strVal val="visible"/>
                                      </p:to>
                                    </p:set>
                                    <p:animEffect transition="in" filter="fade">
                                      <p:cBhvr>
                                        <p:cTn id="19" dur="1000"/>
                                        <p:tgtEl>
                                          <p:spTgt spid="70658">
                                            <p:txEl>
                                              <p:pRg st="1" end="1"/>
                                            </p:txEl>
                                          </p:spTgt>
                                        </p:tgtEl>
                                      </p:cBhvr>
                                    </p:animEffect>
                                    <p:anim calcmode="lin" valueType="num">
                                      <p:cBhvr>
                                        <p:cTn id="20" dur="1000" fill="hold"/>
                                        <p:tgtEl>
                                          <p:spTgt spid="7065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065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0658">
                                            <p:txEl>
                                              <p:pRg st="2" end="2"/>
                                            </p:txEl>
                                          </p:spTgt>
                                        </p:tgtEl>
                                        <p:attrNameLst>
                                          <p:attrName>style.visibility</p:attrName>
                                        </p:attrNameLst>
                                      </p:cBhvr>
                                      <p:to>
                                        <p:strVal val="visible"/>
                                      </p:to>
                                    </p:set>
                                    <p:animEffect transition="in" filter="fade">
                                      <p:cBhvr>
                                        <p:cTn id="26" dur="1000"/>
                                        <p:tgtEl>
                                          <p:spTgt spid="70658">
                                            <p:txEl>
                                              <p:pRg st="2" end="2"/>
                                            </p:txEl>
                                          </p:spTgt>
                                        </p:tgtEl>
                                      </p:cBhvr>
                                    </p:animEffect>
                                    <p:anim calcmode="lin" valueType="num">
                                      <p:cBhvr>
                                        <p:cTn id="27" dur="1000" fill="hold"/>
                                        <p:tgtEl>
                                          <p:spTgt spid="7065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065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0658">
                                            <p:txEl>
                                              <p:pRg st="3" end="3"/>
                                            </p:txEl>
                                          </p:spTgt>
                                        </p:tgtEl>
                                        <p:attrNameLst>
                                          <p:attrName>style.visibility</p:attrName>
                                        </p:attrNameLst>
                                      </p:cBhvr>
                                      <p:to>
                                        <p:strVal val="visible"/>
                                      </p:to>
                                    </p:set>
                                    <p:animEffect transition="in" filter="fade">
                                      <p:cBhvr>
                                        <p:cTn id="33" dur="1000"/>
                                        <p:tgtEl>
                                          <p:spTgt spid="70658">
                                            <p:txEl>
                                              <p:pRg st="3" end="3"/>
                                            </p:txEl>
                                          </p:spTgt>
                                        </p:tgtEl>
                                      </p:cBhvr>
                                    </p:animEffect>
                                    <p:anim calcmode="lin" valueType="num">
                                      <p:cBhvr>
                                        <p:cTn id="34" dur="1000" fill="hold"/>
                                        <p:tgtEl>
                                          <p:spTgt spid="7065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7065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7" grpId="0" animBg="1"/>
      <p:bldP spid="70658" grpId="0" build="p"/>
    </p:bldLst>
  </p:timing>
</p:sld>
</file>

<file path=ppt/slides/slide4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4178" name="文本占位符 943106"/>
          <p:cNvSpPr>
            <a:spLocks noGrp="1"/>
          </p:cNvSpPr>
          <p:nvPr>
            <p:ph type="body" idx="4294967295"/>
          </p:nvPr>
        </p:nvSpPr>
        <p:spPr>
          <a:xfrm>
            <a:off x="2418735" y="1123950"/>
            <a:ext cx="6872749" cy="5019675"/>
          </a:xfrm>
        </p:spPr>
        <p:txBody>
          <a:bodyPr>
            <a:normAutofit/>
          </a:bodyPr>
          <a:lstStyle/>
          <a:p>
            <a:pPr eaLnBrk="1" hangingPunct="1"/>
            <a:r>
              <a:rPr lang="zh-CN" altLang="en-US" sz="2800" b="1" dirty="0">
                <a:latin typeface="楷体" panose="02010609060101010101" pitchFamily="49" charset="-122"/>
                <a:ea typeface="楷体" panose="02010609060101010101" pitchFamily="49" charset="-122"/>
              </a:rPr>
              <a:t>例题：只承认主体和客体反映与被反映的关系，是</a:t>
            </a:r>
          </a:p>
          <a:p>
            <a:pPr eaLnBrk="1" hangingPunct="1"/>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唯心主义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旧唯物主义</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一切唯物主义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辩证唯物主义</a:t>
            </a:r>
          </a:p>
        </p:txBody>
      </p:sp>
      <p:sp>
        <p:nvSpPr>
          <p:cNvPr id="44851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430</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4178">
                                            <p:txEl>
                                              <p:pRg st="0" end="0"/>
                                            </p:txEl>
                                          </p:spTgt>
                                        </p:tgtEl>
                                        <p:attrNameLst>
                                          <p:attrName>style.visibility</p:attrName>
                                        </p:attrNameLst>
                                      </p:cBhvr>
                                      <p:to>
                                        <p:strVal val="visible"/>
                                      </p:to>
                                    </p:set>
                                    <p:animEffect transition="in" filter="dissolve">
                                      <p:cBhvr>
                                        <p:cTn id="7" dur="500"/>
                                        <p:tgtEl>
                                          <p:spTgt spid="434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4178">
                                            <p:txEl>
                                              <p:pRg st="1" end="1"/>
                                            </p:txEl>
                                          </p:spTgt>
                                        </p:tgtEl>
                                        <p:attrNameLst>
                                          <p:attrName>style.visibility</p:attrName>
                                        </p:attrNameLst>
                                      </p:cBhvr>
                                      <p:to>
                                        <p:strVal val="visible"/>
                                      </p:to>
                                    </p:set>
                                    <p:animEffect transition="in" filter="dissolve">
                                      <p:cBhvr>
                                        <p:cTn id="12" dur="500"/>
                                        <p:tgtEl>
                                          <p:spTgt spid="434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4178">
                                            <p:txEl>
                                              <p:pRg st="2" end="2"/>
                                            </p:txEl>
                                          </p:spTgt>
                                        </p:tgtEl>
                                        <p:attrNameLst>
                                          <p:attrName>style.visibility</p:attrName>
                                        </p:attrNameLst>
                                      </p:cBhvr>
                                      <p:to>
                                        <p:strVal val="visible"/>
                                      </p:to>
                                    </p:set>
                                    <p:animEffect transition="in" filter="dissolve">
                                      <p:cBhvr>
                                        <p:cTn id="17" dur="500"/>
                                        <p:tgtEl>
                                          <p:spTgt spid="434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4178">
                                            <p:txEl>
                                              <p:pRg st="3" end="3"/>
                                            </p:txEl>
                                          </p:spTgt>
                                        </p:tgtEl>
                                        <p:attrNameLst>
                                          <p:attrName>style.visibility</p:attrName>
                                        </p:attrNameLst>
                                      </p:cBhvr>
                                      <p:to>
                                        <p:strVal val="visible"/>
                                      </p:to>
                                    </p:set>
                                    <p:animEffect transition="in" filter="dissolve">
                                      <p:cBhvr>
                                        <p:cTn id="22" dur="500"/>
                                        <p:tgtEl>
                                          <p:spTgt spid="434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4178">
                                            <p:txEl>
                                              <p:pRg st="4" end="4"/>
                                            </p:txEl>
                                          </p:spTgt>
                                        </p:tgtEl>
                                        <p:attrNameLst>
                                          <p:attrName>style.visibility</p:attrName>
                                        </p:attrNameLst>
                                      </p:cBhvr>
                                      <p:to>
                                        <p:strVal val="visible"/>
                                      </p:to>
                                    </p:set>
                                    <p:animEffect transition="in" filter="dissolve">
                                      <p:cBhvr>
                                        <p:cTn id="27" dur="500"/>
                                        <p:tgtEl>
                                          <p:spTgt spid="4341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8" grpId="0" uiExpand="1" build="p"/>
    </p:bldLst>
  </p:timing>
</p:sld>
</file>

<file path=ppt/slides/slide4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6225" name="标题 539649"/>
          <p:cNvSpPr>
            <a:spLocks noGrp="1"/>
          </p:cNvSpPr>
          <p:nvPr>
            <p:ph type="title" idx="4294967295"/>
          </p:nvPr>
        </p:nvSpPr>
        <p:spPr>
          <a:xfrm>
            <a:off x="679192" y="766763"/>
            <a:ext cx="7796214" cy="823912"/>
          </a:xfrm>
        </p:spPr>
        <p:txBody>
          <a:bodyPr anchor="b"/>
          <a:lstStyle/>
          <a:p>
            <a:pPr eaLnBrk="1" hangingPunct="1"/>
            <a:r>
              <a:rPr lang="zh-CN" altLang="en-US" dirty="0">
                <a:solidFill>
                  <a:srgbClr val="CC0066"/>
                </a:solidFill>
              </a:rPr>
              <a:t>                      二、实践及其在认识中的作用</a:t>
            </a:r>
          </a:p>
        </p:txBody>
      </p:sp>
      <p:sp>
        <p:nvSpPr>
          <p:cNvPr id="436226" name="文本占位符 539650"/>
          <p:cNvSpPr>
            <a:spLocks noGrp="1"/>
          </p:cNvSpPr>
          <p:nvPr>
            <p:ph type="body" idx="4294967295"/>
          </p:nvPr>
        </p:nvSpPr>
        <p:spPr>
          <a:xfrm>
            <a:off x="1992314" y="2060575"/>
            <a:ext cx="5803899" cy="3876675"/>
          </a:xfrm>
        </p:spPr>
        <p:txBody>
          <a:bodyPr/>
          <a:lstStyle/>
          <a:p>
            <a:pPr eaLnBrk="1" hangingPunct="1">
              <a:lnSpc>
                <a:spcPct val="110000"/>
              </a:lnSpc>
              <a:buFont typeface="Arial" panose="020B0604020202020204" pitchFamily="34" charset="0"/>
              <a:buNone/>
            </a:pPr>
            <a:r>
              <a:rPr lang="zh-CN" altLang="en-US" sz="2800" b="1" dirty="0">
                <a:latin typeface="宋体" panose="02010600030101010101" pitchFamily="2" charset="-122"/>
                <a:ea typeface="宋体" panose="02010600030101010101" pitchFamily="2" charset="-122"/>
                <a:cs typeface="楷体_GB2312"/>
              </a:rPr>
              <a:t>（一）实践及其特点、基本形式</a:t>
            </a:r>
          </a:p>
          <a:p>
            <a:pPr eaLnBrk="1" hangingPunct="1">
              <a:lnSpc>
                <a:spcPct val="110000"/>
              </a:lnSpc>
              <a:buFont typeface="Arial" panose="020B0604020202020204" pitchFamily="34" charset="0"/>
              <a:buNone/>
            </a:pPr>
            <a:r>
              <a:rPr lang="zh-CN" altLang="en-US" sz="2800" dirty="0">
                <a:solidFill>
                  <a:schemeClr val="hlink"/>
                </a:solidFill>
                <a:latin typeface="宋体" panose="02010600030101010101" pitchFamily="2" charset="-122"/>
                <a:ea typeface="宋体" panose="02010600030101010101" pitchFamily="2" charset="-122"/>
                <a:cs typeface="楷体_GB2312"/>
              </a:rPr>
              <a:t>  </a:t>
            </a:r>
            <a:r>
              <a:rPr lang="en-US" altLang="zh-CN" sz="2800" dirty="0">
                <a:solidFill>
                  <a:srgbClr val="FF0000"/>
                </a:solidFill>
                <a:latin typeface="楷体" panose="02010609060101010101" pitchFamily="49" charset="-122"/>
                <a:ea typeface="楷体" panose="02010609060101010101" pitchFamily="49" charset="-122"/>
                <a:cs typeface="楷体_GB2312"/>
              </a:rPr>
              <a:t>1.</a:t>
            </a:r>
            <a:r>
              <a:rPr lang="zh-CN" altLang="en-US" sz="2800" dirty="0">
                <a:solidFill>
                  <a:srgbClr val="FF0000"/>
                </a:solidFill>
                <a:latin typeface="楷体" panose="02010609060101010101" pitchFamily="49" charset="-122"/>
                <a:ea typeface="楷体" panose="02010609060101010101" pitchFamily="49" charset="-122"/>
                <a:cs typeface="楷体_GB2312"/>
              </a:rPr>
              <a:t>实践的含义：</a:t>
            </a:r>
            <a:r>
              <a:rPr lang="zh-CN" altLang="en-US" sz="2800" dirty="0">
                <a:solidFill>
                  <a:schemeClr val="hlink"/>
                </a:solidFill>
                <a:latin typeface="楷体" panose="02010609060101010101" pitchFamily="49" charset="-122"/>
                <a:ea typeface="楷体" panose="02010609060101010101" pitchFamily="49" charset="-122"/>
                <a:cs typeface="楷体_GB2312"/>
              </a:rPr>
              <a:t>实践是主体能动的探索和改造客体的一切社会性的物质活动。</a:t>
            </a:r>
          </a:p>
          <a:p>
            <a:pPr eaLnBrk="1" hangingPunct="1">
              <a:lnSpc>
                <a:spcPct val="110000"/>
              </a:lnSpc>
              <a:buFont typeface="Arial" panose="020B0604020202020204" pitchFamily="34" charset="0"/>
              <a:buNone/>
            </a:pPr>
            <a:r>
              <a:rPr lang="zh-CN" altLang="en-US" sz="2800" dirty="0">
                <a:solidFill>
                  <a:schemeClr val="hlink"/>
                </a:solidFill>
                <a:latin typeface="楷体" panose="02010609060101010101" pitchFamily="49" charset="-122"/>
                <a:ea typeface="楷体" panose="02010609060101010101" pitchFamily="49" charset="-122"/>
                <a:cs typeface="楷体_GB2312"/>
              </a:rPr>
              <a:t>  </a:t>
            </a:r>
          </a:p>
        </p:txBody>
      </p:sp>
      <p:sp>
        <p:nvSpPr>
          <p:cNvPr id="45056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431</a:t>
            </a:fld>
            <a:endParaRPr lang="zh-CN" altLang="zh-CN" noProof="1"/>
          </a:p>
        </p:txBody>
      </p:sp>
      <p:sp>
        <p:nvSpPr>
          <p:cNvPr id="436227" name="圆角矩形标注 539652"/>
          <p:cNvSpPr>
            <a:spLocks noChangeArrowheads="1"/>
          </p:cNvSpPr>
          <p:nvPr/>
        </p:nvSpPr>
        <p:spPr bwMode="auto">
          <a:xfrm>
            <a:off x="3677264" y="4365625"/>
            <a:ext cx="4709651" cy="1657350"/>
          </a:xfrm>
          <a:prstGeom prst="wedgeRoundRectCallout">
            <a:avLst>
              <a:gd name="adj1" fmla="val 58102"/>
              <a:gd name="adj2" fmla="val 22509"/>
              <a:gd name="adj3" fmla="val 16667"/>
            </a:avLst>
          </a:prstGeom>
          <a:solidFill>
            <a:srgbClr val="FFCC99"/>
          </a:solidFill>
          <a:ln w="9525">
            <a:solidFill>
              <a:srgbClr val="000000"/>
            </a:solidFill>
            <a:miter lim="800000"/>
          </a:ln>
        </p:spPr>
        <p:txBody>
          <a:bodyPr/>
          <a:lstStyle/>
          <a:p>
            <a:pPr>
              <a:lnSpc>
                <a:spcPct val="140000"/>
              </a:lnSpc>
            </a:pPr>
            <a:r>
              <a:rPr lang="en-US" altLang="zh-CN" b="1" dirty="0">
                <a:solidFill>
                  <a:schemeClr val="accent2"/>
                </a:solidFill>
                <a:latin typeface="Verdana" panose="020B0604030504040204" pitchFamily="34" charset="0"/>
              </a:rPr>
              <a:t>“</a:t>
            </a:r>
            <a:r>
              <a:rPr lang="zh-CN" altLang="en-US" b="1" dirty="0">
                <a:latin typeface="Verdana" panose="020B0604030504040204" pitchFamily="34" charset="0"/>
              </a:rPr>
              <a:t>实践的观点是辩证唯物主义认识论的首要的、基本的观点。”</a:t>
            </a:r>
          </a:p>
          <a:p>
            <a:pPr>
              <a:lnSpc>
                <a:spcPct val="140000"/>
              </a:lnSpc>
            </a:pPr>
            <a:r>
              <a:rPr lang="zh-CN" altLang="en-US" b="1" dirty="0">
                <a:solidFill>
                  <a:schemeClr val="accent2"/>
                </a:solidFill>
                <a:latin typeface="Verdana" panose="020B0604030504040204" pitchFamily="34" charset="0"/>
              </a:rPr>
              <a:t>                                </a:t>
            </a:r>
            <a:r>
              <a:rPr lang="en-US" altLang="zh-CN" b="1" dirty="0">
                <a:solidFill>
                  <a:schemeClr val="accent2"/>
                </a:solidFill>
                <a:latin typeface="Verdana" panose="020B0604030504040204" pitchFamily="34" charset="0"/>
              </a:rPr>
              <a:t>——</a:t>
            </a:r>
            <a:r>
              <a:rPr lang="zh-CN" altLang="en-US" b="1" dirty="0">
                <a:solidFill>
                  <a:schemeClr val="accent2"/>
                </a:solidFill>
                <a:latin typeface="Verdana" panose="020B0604030504040204" pitchFamily="34" charset="0"/>
              </a:rPr>
              <a:t>列宁 </a:t>
            </a:r>
          </a:p>
        </p:txBody>
      </p:sp>
      <p:pic>
        <p:nvPicPr>
          <p:cNvPr id="436228" name="图片 539653">
            <a:hlinkClick r:id="rId2"/>
          </p:cNvPr>
          <p:cNvPicPr>
            <a:picLocks noChangeAspect="1"/>
          </p:cNvPicPr>
          <p:nvPr/>
        </p:nvPicPr>
        <p:blipFill>
          <a:blip r:embed="rId3"/>
          <a:srcRect/>
          <a:stretch>
            <a:fillRect/>
          </a:stretch>
        </p:blipFill>
        <p:spPr bwMode="auto">
          <a:xfrm>
            <a:off x="8805095" y="3853990"/>
            <a:ext cx="2232025" cy="2406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lt">
                                    <p:tmPct val="10000"/>
                                  </p:iterate>
                                  <p:childTnLst>
                                    <p:set>
                                      <p:cBhvr>
                                        <p:cTn id="6" dur="1" fill="hold">
                                          <p:stCondLst>
                                            <p:cond delay="0"/>
                                          </p:stCondLst>
                                        </p:cTn>
                                        <p:tgtEl>
                                          <p:spTgt spid="436226">
                                            <p:txEl>
                                              <p:pRg st="0" end="0"/>
                                            </p:txEl>
                                          </p:spTgt>
                                        </p:tgtEl>
                                        <p:attrNameLst>
                                          <p:attrName>style.visibility</p:attrName>
                                        </p:attrNameLst>
                                      </p:cBhvr>
                                      <p:to>
                                        <p:strVal val="visible"/>
                                      </p:to>
                                    </p:set>
                                    <p:animEffect transition="in" filter="fade">
                                      <p:cBhvr>
                                        <p:cTn id="7" dur="1000"/>
                                        <p:tgtEl>
                                          <p:spTgt spid="436226">
                                            <p:txEl>
                                              <p:pRg st="0" end="0"/>
                                            </p:txEl>
                                          </p:spTgt>
                                        </p:tgtEl>
                                      </p:cBhvr>
                                    </p:animEffect>
                                    <p:anim calcmode="lin" valueType="num">
                                      <p:cBhvr>
                                        <p:cTn id="8" dur="1000" fill="hold"/>
                                        <p:tgtEl>
                                          <p:spTgt spid="4362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62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iterate type="lt">
                                    <p:tmPct val="10000"/>
                                  </p:iterate>
                                  <p:childTnLst>
                                    <p:set>
                                      <p:cBhvr>
                                        <p:cTn id="13" dur="1" fill="hold">
                                          <p:stCondLst>
                                            <p:cond delay="0"/>
                                          </p:stCondLst>
                                        </p:cTn>
                                        <p:tgtEl>
                                          <p:spTgt spid="436226">
                                            <p:txEl>
                                              <p:pRg st="1" end="1"/>
                                            </p:txEl>
                                          </p:spTgt>
                                        </p:tgtEl>
                                        <p:attrNameLst>
                                          <p:attrName>style.visibility</p:attrName>
                                        </p:attrNameLst>
                                      </p:cBhvr>
                                      <p:to>
                                        <p:strVal val="visible"/>
                                      </p:to>
                                    </p:set>
                                    <p:animEffect transition="in" filter="fade">
                                      <p:cBhvr>
                                        <p:cTn id="14" dur="1000"/>
                                        <p:tgtEl>
                                          <p:spTgt spid="436226">
                                            <p:txEl>
                                              <p:pRg st="1" end="1"/>
                                            </p:txEl>
                                          </p:spTgt>
                                        </p:tgtEl>
                                      </p:cBhvr>
                                    </p:animEffect>
                                    <p:anim calcmode="lin" valueType="num">
                                      <p:cBhvr>
                                        <p:cTn id="15" dur="1000" fill="hold"/>
                                        <p:tgtEl>
                                          <p:spTgt spid="4362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62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iterate type="lt">
                                    <p:tmPct val="10000"/>
                                  </p:iterate>
                                  <p:childTnLst>
                                    <p:set>
                                      <p:cBhvr>
                                        <p:cTn id="20" dur="1" fill="hold">
                                          <p:stCondLst>
                                            <p:cond delay="0"/>
                                          </p:stCondLst>
                                        </p:cTn>
                                        <p:tgtEl>
                                          <p:spTgt spid="436226">
                                            <p:txEl>
                                              <p:pRg st="2" end="2"/>
                                            </p:txEl>
                                          </p:spTgt>
                                        </p:tgtEl>
                                        <p:attrNameLst>
                                          <p:attrName>style.visibility</p:attrName>
                                        </p:attrNameLst>
                                      </p:cBhvr>
                                      <p:to>
                                        <p:strVal val="visible"/>
                                      </p:to>
                                    </p:set>
                                    <p:animEffect transition="in" filter="fade">
                                      <p:cBhvr>
                                        <p:cTn id="21" dur="1000"/>
                                        <p:tgtEl>
                                          <p:spTgt spid="436226">
                                            <p:txEl>
                                              <p:pRg st="2" end="2"/>
                                            </p:txEl>
                                          </p:spTgt>
                                        </p:tgtEl>
                                      </p:cBhvr>
                                    </p:animEffect>
                                    <p:anim calcmode="lin" valueType="num">
                                      <p:cBhvr>
                                        <p:cTn id="22" dur="1000" fill="hold"/>
                                        <p:tgtEl>
                                          <p:spTgt spid="43622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622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6" grpId="0" build="p"/>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45342" y="1123950"/>
            <a:ext cx="9389805" cy="5019675"/>
          </a:xfrm>
        </p:spPr>
        <p:txBody>
          <a:bodyPr>
            <a:normAutofit/>
          </a:bodyPr>
          <a:lstStyle/>
          <a:p>
            <a:r>
              <a:rPr lang="en-US" altLang="zh-CN" sz="2800" dirty="0">
                <a:solidFill>
                  <a:srgbClr val="FF0000"/>
                </a:solidFill>
              </a:rPr>
              <a:t>2.</a:t>
            </a:r>
            <a:r>
              <a:rPr lang="zh-CN" altLang="en-US" sz="2800" dirty="0">
                <a:solidFill>
                  <a:srgbClr val="FF0000"/>
                </a:solidFill>
              </a:rPr>
              <a:t>实践的特点</a:t>
            </a:r>
            <a:endParaRPr lang="en-US" altLang="zh-CN" sz="2800" dirty="0">
              <a:solidFill>
                <a:srgbClr val="FF0000"/>
              </a:solidFill>
            </a:endParaRPr>
          </a:p>
          <a:p>
            <a:r>
              <a:rPr lang="zh-CN" altLang="en-US" sz="2800" dirty="0">
                <a:latin typeface="楷体" panose="02010609060101010101" pitchFamily="49" charset="-122"/>
                <a:ea typeface="楷体" panose="02010609060101010101" pitchFamily="49" charset="-122"/>
              </a:rPr>
              <a:t>客观性；能动性；社会历史性。</a:t>
            </a:r>
            <a:endParaRPr lang="en-US" altLang="zh-CN" sz="2800" dirty="0">
              <a:latin typeface="楷体" panose="02010609060101010101" pitchFamily="49" charset="-122"/>
              <a:ea typeface="楷体" panose="02010609060101010101" pitchFamily="49" charset="-122"/>
            </a:endParaRPr>
          </a:p>
          <a:p>
            <a:r>
              <a:rPr lang="en-US" altLang="zh-CN" sz="2800" dirty="0">
                <a:solidFill>
                  <a:srgbClr val="FF0000"/>
                </a:solidFill>
              </a:rPr>
              <a:t>3.</a:t>
            </a:r>
            <a:r>
              <a:rPr lang="zh-CN" altLang="en-US" sz="2800" dirty="0">
                <a:solidFill>
                  <a:srgbClr val="FF0000"/>
                </a:solidFill>
              </a:rPr>
              <a:t>实践的基本形式</a:t>
            </a:r>
            <a:endParaRPr lang="en-US" altLang="zh-CN" sz="2800" dirty="0">
              <a:solidFill>
                <a:srgbClr val="FF0000"/>
              </a:solidFill>
            </a:endParaRPr>
          </a:p>
          <a:p>
            <a:r>
              <a:rPr lang="zh-CN" altLang="en-US" sz="2800" dirty="0">
                <a:latin typeface="楷体" panose="02010609060101010101" pitchFamily="49" charset="-122"/>
                <a:ea typeface="楷体" panose="02010609060101010101" pitchFamily="49" charset="-122"/>
              </a:rPr>
              <a:t>第一，生产实践（处理人与自然关系，是最基本的形式）</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第二，处理社会关系的实践（社会政治实践）。</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第三，科学实验（科学文化实践）</a:t>
            </a: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7250" name="文本占位符 936962"/>
          <p:cNvSpPr>
            <a:spLocks noGrp="1"/>
          </p:cNvSpPr>
          <p:nvPr>
            <p:ph type="body" idx="4294967295"/>
          </p:nvPr>
        </p:nvSpPr>
        <p:spPr>
          <a:xfrm>
            <a:off x="2871019" y="1123950"/>
            <a:ext cx="7979544" cy="5019675"/>
          </a:xfrm>
        </p:spPr>
        <p:txBody>
          <a:bodyPr/>
          <a:lstStyle/>
          <a:p>
            <a:pPr eaLnBrk="1" hangingPunct="1"/>
            <a:r>
              <a:rPr lang="zh-CN" altLang="en-US" sz="3400" b="1" dirty="0"/>
              <a:t>例题：</a:t>
            </a:r>
          </a:p>
          <a:p>
            <a:pPr eaLnBrk="1" hangingPunct="1"/>
            <a:r>
              <a:rPr lang="zh-CN" altLang="en-US" sz="3400" b="1" dirty="0"/>
              <a:t> </a:t>
            </a:r>
            <a:r>
              <a:rPr lang="zh-CN" altLang="en-US" sz="2600" b="1" dirty="0">
                <a:solidFill>
                  <a:srgbClr val="FF0000"/>
                </a:solidFill>
              </a:rPr>
              <a:t>下列那些活动是实践的基本形式</a:t>
            </a:r>
          </a:p>
          <a:p>
            <a:pPr eaLnBrk="1" hangingPunct="1"/>
            <a:r>
              <a:rPr lang="en-US" altLang="zh-CN" sz="2600" dirty="0">
                <a:latin typeface="宋体" panose="02010600030101010101" pitchFamily="2" charset="-122"/>
                <a:ea typeface="宋体" panose="02010600030101010101" pitchFamily="2" charset="-122"/>
              </a:rPr>
              <a:t>A.</a:t>
            </a:r>
            <a:r>
              <a:rPr lang="zh-CN" altLang="en-US" sz="2600" dirty="0">
                <a:latin typeface="宋体" panose="02010600030101010101" pitchFamily="2" charset="-122"/>
                <a:ea typeface="宋体" panose="02010600030101010101" pitchFamily="2" charset="-122"/>
              </a:rPr>
              <a:t>农民耕作  </a:t>
            </a:r>
            <a:endParaRPr lang="en-US" altLang="zh-CN" sz="2600" dirty="0">
              <a:latin typeface="宋体" panose="02010600030101010101" pitchFamily="2" charset="-122"/>
              <a:ea typeface="宋体" panose="02010600030101010101" pitchFamily="2" charset="-122"/>
            </a:endParaRPr>
          </a:p>
          <a:p>
            <a:pPr eaLnBrk="1" hangingPunct="1"/>
            <a:r>
              <a:rPr lang="en-US" altLang="zh-CN" sz="2600" dirty="0">
                <a:latin typeface="宋体" panose="02010600030101010101" pitchFamily="2" charset="-122"/>
                <a:ea typeface="宋体" panose="02010600030101010101" pitchFamily="2" charset="-122"/>
              </a:rPr>
              <a:t>B.</a:t>
            </a:r>
            <a:r>
              <a:rPr lang="zh-CN" altLang="en-US" sz="2600" dirty="0">
                <a:latin typeface="宋体" panose="02010600030101010101" pitchFamily="2" charset="-122"/>
                <a:ea typeface="宋体" panose="02010600030101010101" pitchFamily="2" charset="-122"/>
              </a:rPr>
              <a:t>法官办案</a:t>
            </a:r>
          </a:p>
          <a:p>
            <a:pPr eaLnBrk="1" hangingPunct="1"/>
            <a:r>
              <a:rPr lang="en-US" altLang="zh-CN" sz="2600" dirty="0">
                <a:latin typeface="宋体" panose="02010600030101010101" pitchFamily="2" charset="-122"/>
                <a:ea typeface="宋体" panose="02010600030101010101" pitchFamily="2" charset="-122"/>
              </a:rPr>
              <a:t>C.</a:t>
            </a:r>
            <a:r>
              <a:rPr lang="zh-CN" altLang="en-US" sz="2600" dirty="0">
                <a:latin typeface="宋体" panose="02010600030101010101" pitchFamily="2" charset="-122"/>
                <a:ea typeface="宋体" panose="02010600030101010101" pitchFamily="2" charset="-122"/>
              </a:rPr>
              <a:t>科学家研究超导体</a:t>
            </a:r>
          </a:p>
          <a:p>
            <a:pPr eaLnBrk="1" hangingPunct="1"/>
            <a:r>
              <a:rPr lang="en-US" altLang="zh-CN" sz="2600" dirty="0">
                <a:latin typeface="宋体" panose="02010600030101010101" pitchFamily="2" charset="-122"/>
                <a:ea typeface="宋体" panose="02010600030101010101" pitchFamily="2" charset="-122"/>
              </a:rPr>
              <a:t>D.</a:t>
            </a:r>
            <a:r>
              <a:rPr lang="zh-CN" altLang="en-US" sz="2600" dirty="0">
                <a:latin typeface="宋体" panose="02010600030101010101" pitchFamily="2" charset="-122"/>
                <a:ea typeface="宋体" panose="02010600030101010101" pitchFamily="2" charset="-122"/>
              </a:rPr>
              <a:t>艺术家表演  </a:t>
            </a:r>
            <a:endParaRPr lang="en-US" altLang="zh-CN" sz="2600" dirty="0">
              <a:latin typeface="宋体" panose="02010600030101010101" pitchFamily="2" charset="-122"/>
              <a:ea typeface="宋体" panose="02010600030101010101" pitchFamily="2" charset="-122"/>
            </a:endParaRPr>
          </a:p>
          <a:p>
            <a:pPr eaLnBrk="1" hangingPunct="1"/>
            <a:r>
              <a:rPr lang="en-US" altLang="zh-CN" sz="2600" dirty="0">
                <a:latin typeface="宋体" panose="02010600030101010101" pitchFamily="2" charset="-122"/>
                <a:ea typeface="宋体" panose="02010600030101010101" pitchFamily="2" charset="-122"/>
              </a:rPr>
              <a:t>E.</a:t>
            </a:r>
            <a:r>
              <a:rPr lang="zh-CN" altLang="en-US" sz="2600" dirty="0">
                <a:latin typeface="宋体" panose="02010600030101010101" pitchFamily="2" charset="-122"/>
                <a:ea typeface="宋体" panose="02010600030101010101" pitchFamily="2" charset="-122"/>
              </a:rPr>
              <a:t>医生诊病</a:t>
            </a:r>
          </a:p>
        </p:txBody>
      </p:sp>
      <p:sp>
        <p:nvSpPr>
          <p:cNvPr id="45158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433</a:t>
            </a:fld>
            <a:endParaRPr lang="zh-CN" altLang="zh-CN" noProof="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437250">
                                            <p:txEl>
                                              <p:pRg st="0" end="0"/>
                                            </p:txEl>
                                          </p:spTgt>
                                        </p:tgtEl>
                                        <p:attrNameLst>
                                          <p:attrName>style.visibility</p:attrName>
                                        </p:attrNameLst>
                                      </p:cBhvr>
                                      <p:to>
                                        <p:strVal val="visible"/>
                                      </p:to>
                                    </p:set>
                                    <p:animEffect transition="in" filter="fade">
                                      <p:cBhvr>
                                        <p:cTn id="7" dur="500"/>
                                        <p:tgtEl>
                                          <p:spTgt spid="437250">
                                            <p:txEl>
                                              <p:pRg st="0" end="0"/>
                                            </p:txEl>
                                          </p:spTgt>
                                        </p:tgtEl>
                                      </p:cBhvr>
                                    </p:animEffect>
                                    <p:anim calcmode="lin" valueType="num">
                                      <p:cBhvr>
                                        <p:cTn id="8" dur="500" fill="hold"/>
                                        <p:tgtEl>
                                          <p:spTgt spid="4372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37250">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437250">
                                            <p:txEl>
                                              <p:pRg st="1" end="1"/>
                                            </p:txEl>
                                          </p:spTgt>
                                        </p:tgtEl>
                                        <p:attrNameLst>
                                          <p:attrName>style.visibility</p:attrName>
                                        </p:attrNameLst>
                                      </p:cBhvr>
                                      <p:to>
                                        <p:strVal val="visible"/>
                                      </p:to>
                                    </p:set>
                                    <p:animEffect transition="in" filter="fade">
                                      <p:cBhvr>
                                        <p:cTn id="14" dur="500"/>
                                        <p:tgtEl>
                                          <p:spTgt spid="437250">
                                            <p:txEl>
                                              <p:pRg st="1" end="1"/>
                                            </p:txEl>
                                          </p:spTgt>
                                        </p:tgtEl>
                                      </p:cBhvr>
                                    </p:animEffect>
                                    <p:anim calcmode="lin" valueType="num">
                                      <p:cBhvr>
                                        <p:cTn id="15" dur="500" fill="hold"/>
                                        <p:tgtEl>
                                          <p:spTgt spid="437250">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437250">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437250">
                                            <p:txEl>
                                              <p:pRg st="2" end="2"/>
                                            </p:txEl>
                                          </p:spTgt>
                                        </p:tgtEl>
                                        <p:attrNameLst>
                                          <p:attrName>style.visibility</p:attrName>
                                        </p:attrNameLst>
                                      </p:cBhvr>
                                      <p:to>
                                        <p:strVal val="visible"/>
                                      </p:to>
                                    </p:set>
                                    <p:animEffect transition="in" filter="fade">
                                      <p:cBhvr>
                                        <p:cTn id="21" dur="500"/>
                                        <p:tgtEl>
                                          <p:spTgt spid="437250">
                                            <p:txEl>
                                              <p:pRg st="2" end="2"/>
                                            </p:txEl>
                                          </p:spTgt>
                                        </p:tgtEl>
                                      </p:cBhvr>
                                    </p:animEffect>
                                    <p:anim calcmode="lin" valueType="num">
                                      <p:cBhvr>
                                        <p:cTn id="22" dur="500" fill="hold"/>
                                        <p:tgtEl>
                                          <p:spTgt spid="43725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437250">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437250">
                                            <p:txEl>
                                              <p:pRg st="3" end="3"/>
                                            </p:txEl>
                                          </p:spTgt>
                                        </p:tgtEl>
                                        <p:attrNameLst>
                                          <p:attrName>style.visibility</p:attrName>
                                        </p:attrNameLst>
                                      </p:cBhvr>
                                      <p:to>
                                        <p:strVal val="visible"/>
                                      </p:to>
                                    </p:set>
                                    <p:animEffect transition="in" filter="fade">
                                      <p:cBhvr>
                                        <p:cTn id="28" dur="500"/>
                                        <p:tgtEl>
                                          <p:spTgt spid="437250">
                                            <p:txEl>
                                              <p:pRg st="3" end="3"/>
                                            </p:txEl>
                                          </p:spTgt>
                                        </p:tgtEl>
                                      </p:cBhvr>
                                    </p:animEffect>
                                    <p:anim calcmode="lin" valueType="num">
                                      <p:cBhvr>
                                        <p:cTn id="29" dur="500" fill="hold"/>
                                        <p:tgtEl>
                                          <p:spTgt spid="437250">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437250">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437250">
                                            <p:txEl>
                                              <p:pRg st="4" end="4"/>
                                            </p:txEl>
                                          </p:spTgt>
                                        </p:tgtEl>
                                        <p:attrNameLst>
                                          <p:attrName>style.visibility</p:attrName>
                                        </p:attrNameLst>
                                      </p:cBhvr>
                                      <p:to>
                                        <p:strVal val="visible"/>
                                      </p:to>
                                    </p:set>
                                    <p:animEffect transition="in" filter="fade">
                                      <p:cBhvr>
                                        <p:cTn id="35" dur="500"/>
                                        <p:tgtEl>
                                          <p:spTgt spid="437250">
                                            <p:txEl>
                                              <p:pRg st="4" end="4"/>
                                            </p:txEl>
                                          </p:spTgt>
                                        </p:tgtEl>
                                      </p:cBhvr>
                                    </p:animEffect>
                                    <p:anim calcmode="lin" valueType="num">
                                      <p:cBhvr>
                                        <p:cTn id="36" dur="500" fill="hold"/>
                                        <p:tgtEl>
                                          <p:spTgt spid="437250">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437250">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indefinite" fill="hold">
                                          <p:stCondLst>
                                            <p:cond delay="0"/>
                                          </p:stCondLst>
                                        </p:cTn>
                                        <p:tgtEl>
                                          <p:spTgt spid="437250">
                                            <p:txEl>
                                              <p:pRg st="5" end="5"/>
                                            </p:txEl>
                                          </p:spTgt>
                                        </p:tgtEl>
                                        <p:attrNameLst>
                                          <p:attrName>style.visibility</p:attrName>
                                        </p:attrNameLst>
                                      </p:cBhvr>
                                      <p:to>
                                        <p:strVal val="visible"/>
                                      </p:to>
                                    </p:set>
                                    <p:animEffect transition="in" filter="fade">
                                      <p:cBhvr>
                                        <p:cTn id="42" dur="500"/>
                                        <p:tgtEl>
                                          <p:spTgt spid="437250">
                                            <p:txEl>
                                              <p:pRg st="5" end="5"/>
                                            </p:txEl>
                                          </p:spTgt>
                                        </p:tgtEl>
                                      </p:cBhvr>
                                    </p:animEffect>
                                    <p:anim calcmode="lin" valueType="num">
                                      <p:cBhvr>
                                        <p:cTn id="43" dur="500" fill="hold"/>
                                        <p:tgtEl>
                                          <p:spTgt spid="437250">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437250">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4" presetClass="entr" presetSubtype="0" fill="hold" grpId="0" nodeType="clickEffect">
                                  <p:stCondLst>
                                    <p:cond delay="0"/>
                                  </p:stCondLst>
                                  <p:childTnLst>
                                    <p:set>
                                      <p:cBhvr>
                                        <p:cTn id="48" dur="indefinite" fill="hold">
                                          <p:stCondLst>
                                            <p:cond delay="0"/>
                                          </p:stCondLst>
                                        </p:cTn>
                                        <p:tgtEl>
                                          <p:spTgt spid="437250">
                                            <p:txEl>
                                              <p:pRg st="6" end="6"/>
                                            </p:txEl>
                                          </p:spTgt>
                                        </p:tgtEl>
                                        <p:attrNameLst>
                                          <p:attrName>style.visibility</p:attrName>
                                        </p:attrNameLst>
                                      </p:cBhvr>
                                      <p:to>
                                        <p:strVal val="visible"/>
                                      </p:to>
                                    </p:set>
                                    <p:animEffect transition="in" filter="fade">
                                      <p:cBhvr>
                                        <p:cTn id="49" dur="500"/>
                                        <p:tgtEl>
                                          <p:spTgt spid="437250">
                                            <p:txEl>
                                              <p:pRg st="6" end="6"/>
                                            </p:txEl>
                                          </p:spTgt>
                                        </p:tgtEl>
                                      </p:cBhvr>
                                    </p:animEffect>
                                    <p:anim calcmode="lin" valueType="num">
                                      <p:cBhvr>
                                        <p:cTn id="50" dur="500" fill="hold"/>
                                        <p:tgtEl>
                                          <p:spTgt spid="437250">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437250">
                                            <p:txEl>
                                              <p:pRg st="6" end="6"/>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0" grpId="0" build="p"/>
    </p:bldLst>
  </p:timing>
</p:sld>
</file>

<file path=ppt/slides/slide4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8273" name="标题 562177"/>
          <p:cNvSpPr>
            <a:spLocks noGrp="1"/>
          </p:cNvSpPr>
          <p:nvPr>
            <p:ph type="title" idx="4294967295"/>
          </p:nvPr>
        </p:nvSpPr>
        <p:spPr>
          <a:xfrm>
            <a:off x="3622675" y="304800"/>
            <a:ext cx="8569325" cy="1108075"/>
          </a:xfrm>
        </p:spPr>
        <p:txBody>
          <a:bodyPr anchor="b"/>
          <a:lstStyle/>
          <a:p>
            <a:pPr eaLnBrk="1" hangingPunct="1"/>
            <a:r>
              <a:rPr lang="zh-CN" altLang="en-US" dirty="0">
                <a:solidFill>
                  <a:srgbClr val="CC0066"/>
                </a:solidFill>
              </a:rPr>
              <a:t>（二）实践在认识中的决定作用</a:t>
            </a:r>
          </a:p>
        </p:txBody>
      </p:sp>
      <p:sp>
        <p:nvSpPr>
          <p:cNvPr id="438274" name="文本占位符 562178"/>
          <p:cNvSpPr>
            <a:spLocks noGrp="1"/>
          </p:cNvSpPr>
          <p:nvPr>
            <p:ph type="body" idx="4294967295"/>
          </p:nvPr>
        </p:nvSpPr>
        <p:spPr>
          <a:xfrm>
            <a:off x="2104103" y="1752600"/>
            <a:ext cx="5817522" cy="4556125"/>
          </a:xfrm>
        </p:spPr>
        <p:txBody>
          <a:bodyPr/>
          <a:lstStyle/>
          <a:p>
            <a:pPr eaLnBrk="1" hangingPunct="1">
              <a:lnSpc>
                <a:spcPct val="130000"/>
              </a:lnSpc>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实践是认识的来源。</a:t>
            </a:r>
          </a:p>
          <a:p>
            <a:pPr eaLnBrk="1" hangingPunct="1">
              <a:lnSpc>
                <a:spcPct val="130000"/>
              </a:lnSpc>
              <a:buFont typeface="Arial" panose="020B0604020202020204" pitchFamily="34" charset="0"/>
              <a:buNone/>
            </a:pPr>
            <a:endParaRPr lang="zh-CN" altLang="en-US" dirty="0">
              <a:solidFill>
                <a:srgbClr val="CC0066"/>
              </a:solidFill>
              <a:ea typeface="楷体_GB2312"/>
              <a:cs typeface="楷体_GB2312"/>
            </a:endParaRPr>
          </a:p>
        </p:txBody>
      </p:sp>
      <p:sp>
        <p:nvSpPr>
          <p:cNvPr id="45261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434</a:t>
            </a:fld>
            <a:endParaRPr lang="zh-CN" altLang="zh-CN" noProof="1"/>
          </a:p>
        </p:txBody>
      </p:sp>
      <p:sp>
        <p:nvSpPr>
          <p:cNvPr id="562181" name="文本框 562180"/>
          <p:cNvSpPr txBox="1"/>
          <p:nvPr/>
        </p:nvSpPr>
        <p:spPr>
          <a:xfrm>
            <a:off x="1200945" y="5088023"/>
            <a:ext cx="3313112" cy="1560427"/>
          </a:xfrm>
          <a:prstGeom prst="rect">
            <a:avLst/>
          </a:prstGeom>
          <a:solidFill>
            <a:srgbClr val="FFCC99"/>
          </a:solidFill>
          <a:ln w="3175" cap="flat" cmpd="sng">
            <a:solidFill>
              <a:srgbClr val="FF99CC"/>
            </a:solidFill>
            <a:prstDash val="solid"/>
            <a:miter/>
            <a:headEnd type="none" w="med" len="med"/>
            <a:tailEnd type="none" w="med" len="med"/>
          </a:ln>
        </p:spPr>
        <p:txBody>
          <a:bodyPr>
            <a:spAutoFit/>
          </a:bodyPr>
          <a:lstStyle/>
          <a:p>
            <a:pPr marL="812800" indent="-812800">
              <a:lnSpc>
                <a:spcPct val="90000"/>
              </a:lnSpc>
              <a:spcBef>
                <a:spcPct val="20000"/>
              </a:spcBef>
              <a:buClr>
                <a:schemeClr val="accent2"/>
              </a:buClr>
              <a:defRPr/>
            </a:pPr>
            <a:r>
              <a:rPr lang="en-US" altLang="zh-CN" dirty="0">
                <a:solidFill>
                  <a:srgbClr val="0000FF"/>
                </a:solidFill>
                <a:latin typeface="Times New Roman" panose="02020603050405020304" pitchFamily="18" charset="0"/>
                <a:ea typeface="隶书" panose="02010509060101010101" pitchFamily="49" charset="-122"/>
              </a:rPr>
              <a:t>       </a:t>
            </a:r>
            <a:r>
              <a:rPr lang="en-US" altLang="zh-CN" dirty="0">
                <a:solidFill>
                  <a:schemeClr val="hlink"/>
                </a:solidFill>
                <a:latin typeface="Times New Roman" panose="02020603050405020304" pitchFamily="18" charset="0"/>
                <a:ea typeface="楷体_GB2312" pitchFamily="49" charset="-122"/>
              </a:rPr>
              <a:t>“</a:t>
            </a:r>
            <a:r>
              <a:rPr lang="zh-CN" altLang="en-US" dirty="0">
                <a:solidFill>
                  <a:schemeClr val="hlink"/>
                </a:solidFill>
                <a:effectLst>
                  <a:outerShdw blurRad="38100" dist="38100" dir="2700000">
                    <a:srgbClr val="000000"/>
                  </a:outerShdw>
                </a:effectLst>
                <a:latin typeface="Times New Roman" panose="02020603050405020304" pitchFamily="18" charset="0"/>
                <a:ea typeface="楷体_GB2312" pitchFamily="49" charset="-122"/>
              </a:rPr>
              <a:t>你要知道梨子的滋</a:t>
            </a:r>
          </a:p>
          <a:p>
            <a:pPr marL="812800" indent="-812800">
              <a:lnSpc>
                <a:spcPct val="90000"/>
              </a:lnSpc>
              <a:spcBef>
                <a:spcPct val="20000"/>
              </a:spcBef>
              <a:buClr>
                <a:schemeClr val="accent2"/>
              </a:buClr>
              <a:defRPr/>
            </a:pPr>
            <a:r>
              <a:rPr lang="zh-CN" altLang="en-US" dirty="0">
                <a:solidFill>
                  <a:schemeClr val="hlink"/>
                </a:solidFill>
                <a:effectLst>
                  <a:outerShdw blurRad="38100" dist="38100" dir="2700000">
                    <a:srgbClr val="000000"/>
                  </a:outerShdw>
                </a:effectLst>
                <a:latin typeface="Times New Roman" panose="02020603050405020304" pitchFamily="18" charset="0"/>
                <a:ea typeface="楷体_GB2312" pitchFamily="49" charset="-122"/>
              </a:rPr>
              <a:t>味，你就得亲口尝一</a:t>
            </a:r>
          </a:p>
          <a:p>
            <a:pPr marL="812800" indent="-812800">
              <a:lnSpc>
                <a:spcPct val="90000"/>
              </a:lnSpc>
              <a:spcBef>
                <a:spcPct val="20000"/>
              </a:spcBef>
              <a:buClr>
                <a:schemeClr val="accent2"/>
              </a:buClr>
              <a:defRPr/>
            </a:pPr>
            <a:r>
              <a:rPr lang="zh-CN" altLang="en-US" dirty="0">
                <a:solidFill>
                  <a:schemeClr val="hlink"/>
                </a:solidFill>
                <a:effectLst>
                  <a:outerShdw blurRad="38100" dist="38100" dir="2700000">
                    <a:srgbClr val="000000"/>
                  </a:outerShdw>
                </a:effectLst>
                <a:latin typeface="Times New Roman" panose="02020603050405020304" pitchFamily="18" charset="0"/>
                <a:ea typeface="楷体_GB2312" pitchFamily="49" charset="-122"/>
              </a:rPr>
              <a:t>尝。你要有知识，你就</a:t>
            </a:r>
          </a:p>
          <a:p>
            <a:pPr marL="812800" indent="-812800">
              <a:lnSpc>
                <a:spcPct val="90000"/>
              </a:lnSpc>
              <a:spcBef>
                <a:spcPct val="20000"/>
              </a:spcBef>
              <a:buClr>
                <a:schemeClr val="accent2"/>
              </a:buClr>
              <a:defRPr/>
            </a:pPr>
            <a:r>
              <a:rPr lang="zh-CN" altLang="en-US" dirty="0">
                <a:solidFill>
                  <a:schemeClr val="hlink"/>
                </a:solidFill>
                <a:effectLst>
                  <a:outerShdw blurRad="38100" dist="38100" dir="2700000">
                    <a:srgbClr val="000000"/>
                  </a:outerShdw>
                </a:effectLst>
                <a:latin typeface="Times New Roman" panose="02020603050405020304" pitchFamily="18" charset="0"/>
                <a:ea typeface="楷体_GB2312" pitchFamily="49" charset="-122"/>
              </a:rPr>
              <a:t>得参加变革现实的实</a:t>
            </a:r>
          </a:p>
          <a:p>
            <a:pPr marL="812800" indent="-812800">
              <a:lnSpc>
                <a:spcPct val="90000"/>
              </a:lnSpc>
              <a:spcBef>
                <a:spcPct val="20000"/>
              </a:spcBef>
              <a:buClr>
                <a:schemeClr val="accent2"/>
              </a:buClr>
              <a:defRPr/>
            </a:pPr>
            <a:r>
              <a:rPr lang="zh-CN" altLang="en-US" dirty="0">
                <a:solidFill>
                  <a:schemeClr val="hlink"/>
                </a:solidFill>
                <a:effectLst>
                  <a:outerShdw blurRad="38100" dist="38100" dir="2700000">
                    <a:srgbClr val="000000"/>
                  </a:outerShdw>
                </a:effectLst>
                <a:latin typeface="Times New Roman" panose="02020603050405020304" pitchFamily="18" charset="0"/>
                <a:ea typeface="楷体_GB2312" pitchFamily="49" charset="-122"/>
              </a:rPr>
              <a:t>践。”</a:t>
            </a:r>
          </a:p>
        </p:txBody>
      </p:sp>
      <p:pic>
        <p:nvPicPr>
          <p:cNvPr id="438276" name="图片 562179" descr="Jj002009"/>
          <p:cNvPicPr>
            <a:picLocks noChangeAspect="1"/>
          </p:cNvPicPr>
          <p:nvPr/>
        </p:nvPicPr>
        <p:blipFill>
          <a:blip r:embed="rId2"/>
          <a:srcRect/>
          <a:stretch>
            <a:fillRect/>
          </a:stretch>
        </p:blipFill>
        <p:spPr bwMode="auto">
          <a:xfrm>
            <a:off x="4502548" y="4487862"/>
            <a:ext cx="1522412" cy="2160588"/>
          </a:xfrm>
          <a:prstGeom prst="rect">
            <a:avLst/>
          </a:prstGeom>
          <a:noFill/>
          <a:ln w="9525">
            <a:solidFill>
              <a:srgbClr val="FF00FF"/>
            </a:solidFill>
            <a:miter lim="800000"/>
            <a:headEnd/>
            <a:tailEnd/>
          </a:ln>
        </p:spPr>
      </p:pic>
      <p:pic>
        <p:nvPicPr>
          <p:cNvPr id="438277" name="图片 562181" descr="徐悲鸿马"/>
          <p:cNvPicPr>
            <a:picLocks noChangeAspect="1"/>
          </p:cNvPicPr>
          <p:nvPr/>
        </p:nvPicPr>
        <p:blipFill>
          <a:blip r:embed="rId3"/>
          <a:srcRect/>
          <a:stretch>
            <a:fillRect/>
          </a:stretch>
        </p:blipFill>
        <p:spPr bwMode="auto">
          <a:xfrm>
            <a:off x="6456363" y="2565401"/>
            <a:ext cx="1257300" cy="2232025"/>
          </a:xfrm>
          <a:prstGeom prst="rect">
            <a:avLst/>
          </a:prstGeom>
          <a:noFill/>
          <a:ln w="6350">
            <a:solidFill>
              <a:srgbClr val="FF00FF"/>
            </a:solidFill>
            <a:miter lim="800000"/>
            <a:headEnd/>
            <a:tailEnd/>
          </a:ln>
        </p:spPr>
      </p:pic>
      <p:pic>
        <p:nvPicPr>
          <p:cNvPr id="438278" name="图片 562182" descr="徐悲鸿"/>
          <p:cNvPicPr>
            <a:picLocks noChangeAspect="1"/>
          </p:cNvPicPr>
          <p:nvPr/>
        </p:nvPicPr>
        <p:blipFill>
          <a:blip r:embed="rId4"/>
          <a:srcRect l="30582" t="16586" r="20227" b="8185"/>
          <a:stretch>
            <a:fillRect/>
          </a:stretch>
        </p:blipFill>
        <p:spPr bwMode="auto">
          <a:xfrm>
            <a:off x="7535863" y="4076701"/>
            <a:ext cx="2463800" cy="2333625"/>
          </a:xfrm>
          <a:prstGeom prst="rect">
            <a:avLst/>
          </a:prstGeom>
          <a:noFill/>
          <a:ln w="6350">
            <a:solidFill>
              <a:srgbClr val="FF00FF"/>
            </a:solidFill>
            <a:miter lim="800000"/>
            <a:headEnd/>
            <a:tailEnd/>
          </a:ln>
        </p:spPr>
      </p:pic>
      <p:sp>
        <p:nvSpPr>
          <p:cNvPr id="438279" name="文本框 562183"/>
          <p:cNvSpPr txBox="1">
            <a:spLocks noChangeArrowheads="1"/>
          </p:cNvSpPr>
          <p:nvPr/>
        </p:nvSpPr>
        <p:spPr bwMode="auto">
          <a:xfrm>
            <a:off x="7896225" y="3141664"/>
            <a:ext cx="2286000" cy="667683"/>
          </a:xfrm>
          <a:prstGeom prst="rect">
            <a:avLst/>
          </a:prstGeom>
          <a:noFill/>
          <a:ln w="9525">
            <a:noFill/>
            <a:miter lim="800000"/>
          </a:ln>
        </p:spPr>
        <p:txBody>
          <a:bodyPr>
            <a:spAutoFit/>
          </a:bodyPr>
          <a:lstStyle/>
          <a:p>
            <a:pPr marL="812800" indent="-812800">
              <a:lnSpc>
                <a:spcPct val="130000"/>
              </a:lnSpc>
              <a:spcBef>
                <a:spcPct val="20000"/>
              </a:spcBef>
              <a:buClr>
                <a:schemeClr val="accent2"/>
              </a:buClr>
            </a:pPr>
            <a:r>
              <a:rPr lang="zh-CN" altLang="en-US" sz="3200">
                <a:solidFill>
                  <a:schemeClr val="folHlink"/>
                </a:solidFill>
                <a:latin typeface="Times New Roman" panose="02020603050405020304" pitchFamily="18" charset="0"/>
                <a:ea typeface="方正大黑简体"/>
                <a:cs typeface="方正大黑简体"/>
              </a:rPr>
              <a:t>徐悲鸿画马</a:t>
            </a:r>
            <a:endParaRPr lang="zh-CN" altLang="en-US" b="1">
              <a:solidFill>
                <a:schemeClr val="accent2"/>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indefinite" fill="hold">
                                          <p:stCondLst>
                                            <p:cond delay="0"/>
                                          </p:stCondLst>
                                        </p:cTn>
                                        <p:tgtEl>
                                          <p:spTgt spid="438273"/>
                                        </p:tgtEl>
                                        <p:attrNameLst>
                                          <p:attrName>style.visibility</p:attrName>
                                        </p:attrNameLst>
                                      </p:cBhvr>
                                      <p:to>
                                        <p:strVal val="visible"/>
                                      </p:to>
                                    </p:set>
                                    <p:anim calcmode="lin" valueType="num">
                                      <p:cBhvr>
                                        <p:cTn id="7" dur="500" fill="hold"/>
                                        <p:tgtEl>
                                          <p:spTgt spid="438273"/>
                                        </p:tgtEl>
                                        <p:attrNameLst>
                                          <p:attrName>ppt_w</p:attrName>
                                        </p:attrNameLst>
                                      </p:cBhvr>
                                      <p:tavLst>
                                        <p:tav tm="0">
                                          <p:val>
                                            <p:fltVal val="0"/>
                                          </p:val>
                                        </p:tav>
                                        <p:tav tm="100000">
                                          <p:val>
                                            <p:strVal val="#ppt_w"/>
                                          </p:val>
                                        </p:tav>
                                      </p:tavLst>
                                    </p:anim>
                                    <p:anim calcmode="lin" valueType="num">
                                      <p:cBhvr>
                                        <p:cTn id="8" dur="500" fill="hold"/>
                                        <p:tgtEl>
                                          <p:spTgt spid="4382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stCondLst>
                                            <p:cond delay="0"/>
                                          </p:stCondLst>
                                        </p:cTn>
                                        <p:tgtEl>
                                          <p:spTgt spid="438274">
                                            <p:txEl>
                                              <p:pRg st="0" end="0"/>
                                            </p:txEl>
                                          </p:spTgt>
                                        </p:tgtEl>
                                        <p:attrNameLst>
                                          <p:attrName>style.visibility</p:attrName>
                                        </p:attrNameLst>
                                      </p:cBhvr>
                                      <p:to>
                                        <p:strVal val="visible"/>
                                      </p:to>
                                    </p:set>
                                    <p:anim calcmode="lin" valueType="num">
                                      <p:cBhvr>
                                        <p:cTn id="13" dur="500" fill="hold"/>
                                        <p:tgtEl>
                                          <p:spTgt spid="43827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3827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3" grpId="0"/>
      <p:bldP spid="438274" grpId="0" build="p"/>
    </p:bldLst>
  </p:timing>
</p:sld>
</file>

<file path=ppt/slides/slide4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7" name="标题 891905"/>
          <p:cNvSpPr>
            <a:spLocks noGrp="1"/>
          </p:cNvSpPr>
          <p:nvPr>
            <p:ph type="title" idx="4294967295"/>
          </p:nvPr>
        </p:nvSpPr>
        <p:spPr>
          <a:xfrm>
            <a:off x="3622675" y="304800"/>
            <a:ext cx="8569325" cy="1108075"/>
          </a:xfrm>
        </p:spPr>
        <p:txBody>
          <a:bodyPr anchor="b"/>
          <a:lstStyle/>
          <a:p>
            <a:pPr eaLnBrk="1" hangingPunct="1"/>
            <a:r>
              <a:rPr lang="en-US" altLang="zh-CN" sz="3200">
                <a:solidFill>
                  <a:srgbClr val="CC0066"/>
                </a:solidFill>
              </a:rPr>
              <a:t> </a:t>
            </a:r>
            <a:endParaRPr lang="en-US" altLang="zh-CN" sz="2400">
              <a:solidFill>
                <a:srgbClr val="CC0066"/>
              </a:solidFill>
              <a:latin typeface="黑体" panose="02010609060101010101" pitchFamily="49" charset="-122"/>
            </a:endParaRPr>
          </a:p>
        </p:txBody>
      </p:sp>
      <p:sp>
        <p:nvSpPr>
          <p:cNvPr id="439298" name="文本占位符 891906"/>
          <p:cNvSpPr>
            <a:spLocks noGrp="1"/>
          </p:cNvSpPr>
          <p:nvPr>
            <p:ph type="body" idx="4294967295"/>
          </p:nvPr>
        </p:nvSpPr>
        <p:spPr>
          <a:xfrm>
            <a:off x="1" y="1752600"/>
            <a:ext cx="5476568" cy="4556125"/>
          </a:xfrm>
        </p:spPr>
        <p:txBody>
          <a:bodyPr/>
          <a:lstStyle/>
          <a:p>
            <a:pPr eaLnBrk="1" hangingPunct="1">
              <a:lnSpc>
                <a:spcPct val="130000"/>
              </a:lnSpc>
              <a:buFont typeface="Arial" panose="020B0604020202020204" pitchFamily="34" charset="0"/>
              <a:buNone/>
            </a:pPr>
            <a:r>
              <a:rPr lang="en-US" altLang="zh-CN"/>
              <a:t>     </a:t>
            </a:r>
            <a:endParaRPr lang="en-US" altLang="zh-CN" b="1">
              <a:ea typeface="楷体_GB2312"/>
              <a:cs typeface="楷体_GB2312"/>
            </a:endParaRPr>
          </a:p>
          <a:p>
            <a:pPr eaLnBrk="1" hangingPunct="1">
              <a:lnSpc>
                <a:spcPct val="130000"/>
              </a:lnSpc>
              <a:buFont typeface="Arial" panose="020B0604020202020204" pitchFamily="34" charset="0"/>
              <a:buNone/>
            </a:pPr>
            <a:endParaRPr lang="en-US" altLang="zh-CN">
              <a:ea typeface="楷体_GB2312"/>
              <a:cs typeface="楷体_GB2312"/>
            </a:endParaRPr>
          </a:p>
        </p:txBody>
      </p:sp>
      <p:sp>
        <p:nvSpPr>
          <p:cNvPr id="453640"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435</a:t>
            </a:fld>
            <a:endParaRPr lang="zh-CN" altLang="zh-CN" noProof="1"/>
          </a:p>
        </p:txBody>
      </p:sp>
      <p:sp>
        <p:nvSpPr>
          <p:cNvPr id="891908" name="文本框 891907"/>
          <p:cNvSpPr txBox="1"/>
          <p:nvPr/>
        </p:nvSpPr>
        <p:spPr>
          <a:xfrm>
            <a:off x="2279650" y="5300663"/>
            <a:ext cx="3024188" cy="533400"/>
          </a:xfrm>
          <a:prstGeom prst="rect">
            <a:avLst/>
          </a:prstGeom>
          <a:solidFill>
            <a:srgbClr val="FFCC99"/>
          </a:solidFill>
          <a:ln w="3175" cap="flat" cmpd="sng">
            <a:solidFill>
              <a:srgbClr val="FF99CC"/>
            </a:solidFill>
            <a:prstDash val="solid"/>
            <a:miter/>
            <a:headEnd type="none" w="med" len="med"/>
            <a:tailEnd type="none" w="med" len="med"/>
          </a:ln>
        </p:spPr>
        <p:txBody>
          <a:bodyPr>
            <a:spAutoFit/>
          </a:bodyPr>
          <a:lstStyle/>
          <a:p>
            <a:pPr marL="812800" indent="-812800">
              <a:lnSpc>
                <a:spcPct val="90000"/>
              </a:lnSpc>
              <a:spcBef>
                <a:spcPct val="20000"/>
              </a:spcBef>
              <a:buClr>
                <a:schemeClr val="accent2"/>
              </a:buClr>
              <a:defRPr/>
            </a:pPr>
            <a:r>
              <a:rPr lang="en-US" altLang="zh-CN" dirty="0">
                <a:solidFill>
                  <a:srgbClr val="0000FF"/>
                </a:solidFill>
                <a:latin typeface="Times New Roman" panose="02020603050405020304" pitchFamily="18" charset="0"/>
                <a:ea typeface="隶书" panose="02010509060101010101" pitchFamily="49" charset="-122"/>
              </a:rPr>
              <a:t>   </a:t>
            </a:r>
            <a:r>
              <a:rPr lang="zh-CN" altLang="en-US" sz="3200" b="1" dirty="0">
                <a:solidFill>
                  <a:schemeClr val="hlink"/>
                </a:solidFill>
                <a:latin typeface="Times New Roman" panose="02020603050405020304" pitchFamily="18" charset="0"/>
                <a:ea typeface="黑体" panose="02010609060101010101" pitchFamily="49" charset="-122"/>
              </a:rPr>
              <a:t>古埃及的数学</a:t>
            </a:r>
            <a:endParaRPr lang="zh-CN" altLang="en-US" sz="3200" b="1" dirty="0">
              <a:solidFill>
                <a:schemeClr val="hlink"/>
              </a:solidFill>
              <a:effectLst>
                <a:outerShdw blurRad="38100" dist="38100" dir="2700000">
                  <a:srgbClr val="000000"/>
                </a:outerShdw>
              </a:effectLst>
              <a:latin typeface="Times New Roman" panose="02020603050405020304" pitchFamily="18" charset="0"/>
              <a:ea typeface="黑体" panose="02010609060101010101" pitchFamily="49" charset="-122"/>
            </a:endParaRPr>
          </a:p>
        </p:txBody>
      </p:sp>
      <p:sp>
        <p:nvSpPr>
          <p:cNvPr id="439300" name="文本框 891911"/>
          <p:cNvSpPr txBox="1">
            <a:spLocks noChangeArrowheads="1"/>
          </p:cNvSpPr>
          <p:nvPr/>
        </p:nvSpPr>
        <p:spPr bwMode="auto">
          <a:xfrm>
            <a:off x="4857752" y="1773239"/>
            <a:ext cx="5703888" cy="2138278"/>
          </a:xfrm>
          <a:prstGeom prst="rect">
            <a:avLst/>
          </a:prstGeom>
          <a:solidFill>
            <a:schemeClr val="bg2"/>
          </a:solidFill>
          <a:ln w="9525">
            <a:noFill/>
            <a:miter lim="800000"/>
          </a:ln>
        </p:spPr>
        <p:txBody>
          <a:bodyPr wrap="square">
            <a:spAutoFit/>
          </a:bodyPr>
          <a:lstStyle/>
          <a:p>
            <a:pPr marL="812800" indent="-812800">
              <a:spcBef>
                <a:spcPct val="20000"/>
              </a:spcBef>
              <a:buClr>
                <a:schemeClr val="accent2"/>
              </a:buClr>
            </a:pPr>
            <a:r>
              <a:rPr lang="en-US" altLang="zh-CN" sz="2800" dirty="0">
                <a:latin typeface="楷体" panose="02010609060101010101" pitchFamily="49" charset="-122"/>
                <a:ea typeface="楷体" panose="02010609060101010101" pitchFamily="49" charset="-122"/>
                <a:cs typeface="楷体_GB2312"/>
              </a:rPr>
              <a:t>  </a:t>
            </a:r>
            <a:r>
              <a:rPr lang="zh-CN" altLang="en-US" sz="2800" b="1" dirty="0">
                <a:latin typeface="楷体" panose="02010609060101010101" pitchFamily="49" charset="-122"/>
                <a:ea typeface="楷体" panose="02010609060101010101" pitchFamily="49" charset="-122"/>
                <a:cs typeface="楷体_GB2312"/>
              </a:rPr>
              <a:t>第一，认识产生于实践的需要</a:t>
            </a:r>
          </a:p>
          <a:p>
            <a:pPr marL="812800" indent="-812800">
              <a:spcBef>
                <a:spcPct val="20000"/>
              </a:spcBef>
              <a:buClr>
                <a:schemeClr val="accent2"/>
              </a:buClr>
            </a:pPr>
            <a:endParaRPr lang="zh-CN" altLang="en-US" sz="2800" b="1" dirty="0">
              <a:latin typeface="楷体" panose="02010609060101010101" pitchFamily="49" charset="-122"/>
              <a:ea typeface="楷体" panose="02010609060101010101" pitchFamily="49" charset="-122"/>
              <a:cs typeface="楷体_GB2312"/>
            </a:endParaRPr>
          </a:p>
          <a:p>
            <a:pPr marL="812800" indent="-812800">
              <a:spcBef>
                <a:spcPct val="20000"/>
              </a:spcBef>
              <a:buClr>
                <a:schemeClr val="accent2"/>
              </a:buClr>
            </a:pPr>
            <a:r>
              <a:rPr lang="zh-CN" altLang="en-US" sz="2800" b="1" dirty="0">
                <a:latin typeface="楷体" panose="02010609060101010101" pitchFamily="49" charset="-122"/>
                <a:ea typeface="楷体" panose="02010609060101010101" pitchFamily="49" charset="-122"/>
                <a:cs typeface="楷体_GB2312"/>
              </a:rPr>
              <a:t>  第二，只有在实践中人们才能认识事物的本质和规律</a:t>
            </a:r>
          </a:p>
          <a:p>
            <a:pPr marL="812800" indent="-812800" algn="ctr">
              <a:lnSpc>
                <a:spcPct val="0"/>
              </a:lnSpc>
              <a:spcBef>
                <a:spcPct val="20000"/>
              </a:spcBef>
              <a:spcAft>
                <a:spcPct val="40000"/>
              </a:spcAft>
              <a:buClr>
                <a:schemeClr val="accent2"/>
              </a:buClr>
            </a:pPr>
            <a:r>
              <a:rPr lang="zh-CN" altLang="en-US" sz="2800" dirty="0">
                <a:latin typeface="楷体" panose="02010609060101010101" pitchFamily="49" charset="-122"/>
                <a:ea typeface="楷体" panose="02010609060101010101" pitchFamily="49" charset="-122"/>
              </a:rPr>
              <a:t> </a:t>
            </a:r>
          </a:p>
        </p:txBody>
      </p:sp>
      <p:sp>
        <p:nvSpPr>
          <p:cNvPr id="439301" name="矩形 891914">
            <a:hlinkClick r:id="rId2"/>
          </p:cNvPr>
          <p:cNvSpPr>
            <a:spLocks noChangeAspect="1"/>
          </p:cNvSpPr>
          <p:nvPr/>
        </p:nvSpPr>
        <p:spPr bwMode="auto">
          <a:xfrm>
            <a:off x="5943600" y="3276600"/>
            <a:ext cx="304800" cy="304800"/>
          </a:xfrm>
          <a:prstGeom prst="rect">
            <a:avLst/>
          </a:prstGeom>
          <a:noFill/>
          <a:ln w="9525">
            <a:noFill/>
            <a:miter lim="800000"/>
          </a:ln>
        </p:spPr>
        <p:txBody>
          <a:bodyPr/>
          <a:lstStyle/>
          <a:p>
            <a:endParaRPr lang="zh-CN" altLang="en-US"/>
          </a:p>
        </p:txBody>
      </p:sp>
      <p:sp>
        <p:nvSpPr>
          <p:cNvPr id="439302" name="矩形 891916">
            <a:hlinkClick r:id="rId2"/>
          </p:cNvPr>
          <p:cNvSpPr>
            <a:spLocks noChangeAspect="1"/>
          </p:cNvSpPr>
          <p:nvPr/>
        </p:nvSpPr>
        <p:spPr bwMode="auto">
          <a:xfrm>
            <a:off x="5943600" y="3276600"/>
            <a:ext cx="304800" cy="304800"/>
          </a:xfrm>
          <a:prstGeom prst="rect">
            <a:avLst/>
          </a:prstGeom>
          <a:noFill/>
          <a:ln w="9525">
            <a:noFill/>
            <a:miter lim="800000"/>
          </a:ln>
        </p:spPr>
        <p:txBody>
          <a:bodyPr/>
          <a:lstStyle/>
          <a:p>
            <a:endParaRPr lang="zh-CN" altLang="en-US"/>
          </a:p>
        </p:txBody>
      </p:sp>
      <p:pic>
        <p:nvPicPr>
          <p:cNvPr id="439303" name="图片 891918" descr="u=682867762,1108587387&amp;fm=0&amp;gp=22">
            <a:hlinkClick r:id="rId3"/>
          </p:cNvPr>
          <p:cNvPicPr>
            <a:picLocks noChangeAspect="1"/>
          </p:cNvPicPr>
          <p:nvPr/>
        </p:nvPicPr>
        <p:blipFill>
          <a:blip r:embed="rId4"/>
          <a:srcRect/>
          <a:stretch>
            <a:fillRect/>
          </a:stretch>
        </p:blipFill>
        <p:spPr bwMode="auto">
          <a:xfrm>
            <a:off x="2640014" y="1916113"/>
            <a:ext cx="2217737" cy="3168650"/>
          </a:xfrm>
          <a:prstGeom prst="rect">
            <a:avLst/>
          </a:prstGeom>
          <a:noFill/>
          <a:ln w="9525">
            <a:solidFill>
              <a:srgbClr val="CCFFFF"/>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9298">
                                            <p:txEl>
                                              <p:pRg st="0" end="0"/>
                                            </p:txEl>
                                          </p:spTgt>
                                        </p:tgtEl>
                                        <p:attrNameLst>
                                          <p:attrName>style.visibility</p:attrName>
                                        </p:attrNameLst>
                                      </p:cBhvr>
                                      <p:to>
                                        <p:strVal val="visible"/>
                                      </p:to>
                                    </p:set>
                                    <p:animEffect transition="in" filter="fade">
                                      <p:cBhvr>
                                        <p:cTn id="7" dur="1000"/>
                                        <p:tgtEl>
                                          <p:spTgt spid="439298">
                                            <p:txEl>
                                              <p:pRg st="0" end="0"/>
                                            </p:txEl>
                                          </p:spTgt>
                                        </p:tgtEl>
                                      </p:cBhvr>
                                    </p:animEffect>
                                    <p:anim calcmode="lin" valueType="num">
                                      <p:cBhvr>
                                        <p:cTn id="8" dur="1000" fill="hold"/>
                                        <p:tgtEl>
                                          <p:spTgt spid="43929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929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build="p"/>
    </p:bldLst>
  </p:timing>
</p:sld>
</file>

<file path=ppt/slides/slide4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21" name="标题 564225"/>
          <p:cNvSpPr>
            <a:spLocks noGrp="1"/>
          </p:cNvSpPr>
          <p:nvPr>
            <p:ph type="title" idx="4294967295"/>
          </p:nvPr>
        </p:nvSpPr>
        <p:spPr>
          <a:xfrm>
            <a:off x="2094272" y="1238864"/>
            <a:ext cx="8780206" cy="786581"/>
          </a:xfrm>
        </p:spPr>
        <p:txBody>
          <a:bodyPr anchor="b">
            <a:normAutofit/>
          </a:bodyPr>
          <a:lstStyle/>
          <a:p>
            <a:pPr eaLnBrk="1" hangingPunct="1"/>
            <a:r>
              <a:rPr lang="zh-CN" altLang="en-US" dirty="0">
                <a:latin typeface="楷体" panose="02010609060101010101" pitchFamily="49" charset="-122"/>
                <a:ea typeface="楷体" panose="02010609060101010101" pitchFamily="49" charset="-122"/>
                <a:cs typeface="楷体_GB2312"/>
              </a:rPr>
              <a:t>第三，直接经验和间接经验是“源”和“流”的关系</a:t>
            </a:r>
          </a:p>
        </p:txBody>
      </p:sp>
      <p:sp>
        <p:nvSpPr>
          <p:cNvPr id="440322" name="文本占位符 564226"/>
          <p:cNvSpPr>
            <a:spLocks noGrp="1"/>
          </p:cNvSpPr>
          <p:nvPr>
            <p:ph type="body" idx="4294967295"/>
          </p:nvPr>
        </p:nvSpPr>
        <p:spPr>
          <a:xfrm>
            <a:off x="2556386" y="1700213"/>
            <a:ext cx="5724013" cy="4897437"/>
          </a:xfrm>
        </p:spPr>
        <p:txBody>
          <a:bodyPr/>
          <a:lstStyle/>
          <a:p>
            <a:pPr eaLnBrk="1" hangingPunct="1">
              <a:lnSpc>
                <a:spcPct val="130000"/>
              </a:lnSpc>
              <a:buFont typeface="Arial" panose="020B0604020202020204" pitchFamily="34" charset="0"/>
              <a:buNone/>
            </a:pPr>
            <a:r>
              <a:rPr lang="en-US" altLang="zh-CN" b="1" dirty="0"/>
              <a:t>     </a:t>
            </a:r>
            <a:endParaRPr lang="en-US" altLang="zh-CN" b="1" dirty="0">
              <a:solidFill>
                <a:schemeClr val="hlink"/>
              </a:solidFill>
              <a:ea typeface="楷体_GB2312"/>
              <a:cs typeface="楷体_GB2312"/>
            </a:endParaRPr>
          </a:p>
          <a:p>
            <a:pPr eaLnBrk="1" hangingPunct="1">
              <a:lnSpc>
                <a:spcPct val="130000"/>
              </a:lnSpc>
              <a:buFont typeface="Arial" panose="020B0604020202020204" pitchFamily="34" charset="0"/>
              <a:buNone/>
            </a:pPr>
            <a:r>
              <a:rPr lang="en-US" altLang="zh-CN" dirty="0"/>
              <a:t>                    </a:t>
            </a:r>
          </a:p>
        </p:txBody>
      </p:sp>
      <p:sp>
        <p:nvSpPr>
          <p:cNvPr id="45466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436</a:t>
            </a:fld>
            <a:endParaRPr lang="zh-CN" altLang="zh-CN" noProof="1"/>
          </a:p>
        </p:txBody>
      </p:sp>
      <p:sp>
        <p:nvSpPr>
          <p:cNvPr id="440323" name="圆角矩形标注 564233"/>
          <p:cNvSpPr>
            <a:spLocks noChangeArrowheads="1"/>
          </p:cNvSpPr>
          <p:nvPr/>
        </p:nvSpPr>
        <p:spPr bwMode="auto">
          <a:xfrm>
            <a:off x="4367214" y="3284538"/>
            <a:ext cx="3095625" cy="1873250"/>
          </a:xfrm>
          <a:prstGeom prst="wedgeRoundRectCallout">
            <a:avLst>
              <a:gd name="adj1" fmla="val 70565"/>
              <a:gd name="adj2" fmla="val -2880"/>
              <a:gd name="adj3" fmla="val 16667"/>
            </a:avLst>
          </a:prstGeom>
          <a:solidFill>
            <a:srgbClr val="FFCC99"/>
          </a:solidFill>
          <a:ln w="9525">
            <a:solidFill>
              <a:srgbClr val="000000"/>
            </a:solidFill>
            <a:miter lim="800000"/>
          </a:ln>
        </p:spPr>
        <p:txBody>
          <a:bodyPr/>
          <a:lstStyle/>
          <a:p>
            <a:pPr>
              <a:lnSpc>
                <a:spcPct val="130000"/>
              </a:lnSpc>
              <a:spcBef>
                <a:spcPct val="20000"/>
              </a:spcBef>
              <a:buClr>
                <a:schemeClr val="accent2"/>
              </a:buClr>
              <a:buFont typeface="Wingdings" panose="05000000000000000000" pitchFamily="2" charset="2"/>
              <a:buNone/>
            </a:pPr>
            <a:r>
              <a:rPr lang="en-US" altLang="zh-CN" b="1">
                <a:solidFill>
                  <a:schemeClr val="hlink"/>
                </a:solidFill>
                <a:latin typeface="Verdana" panose="020B0604030504040204" pitchFamily="34" charset="0"/>
                <a:ea typeface="楷体_GB2312"/>
                <a:cs typeface="楷体_GB2312"/>
              </a:rPr>
              <a:t>“</a:t>
            </a:r>
            <a:r>
              <a:rPr lang="zh-CN" altLang="en-US" b="1">
                <a:solidFill>
                  <a:schemeClr val="hlink"/>
                </a:solidFill>
                <a:latin typeface="Verdana" panose="020B0604030504040204" pitchFamily="34" charset="0"/>
                <a:ea typeface="楷体_GB2312"/>
                <a:cs typeface="楷体_GB2312"/>
              </a:rPr>
              <a:t>纸上得来终觉浅，</a:t>
            </a:r>
          </a:p>
          <a:p>
            <a:pPr>
              <a:lnSpc>
                <a:spcPct val="130000"/>
              </a:lnSpc>
              <a:spcBef>
                <a:spcPct val="20000"/>
              </a:spcBef>
              <a:buClr>
                <a:schemeClr val="accent2"/>
              </a:buClr>
              <a:buFont typeface="Wingdings" panose="05000000000000000000" pitchFamily="2" charset="2"/>
              <a:buNone/>
            </a:pPr>
            <a:r>
              <a:rPr lang="zh-CN" altLang="en-US" b="1">
                <a:solidFill>
                  <a:schemeClr val="hlink"/>
                </a:solidFill>
                <a:latin typeface="Verdana" panose="020B0604030504040204" pitchFamily="34" charset="0"/>
                <a:ea typeface="楷体_GB2312"/>
                <a:cs typeface="楷体_GB2312"/>
              </a:rPr>
              <a:t>绝知此事要躬行”</a:t>
            </a:r>
          </a:p>
          <a:p>
            <a:pPr>
              <a:lnSpc>
                <a:spcPct val="130000"/>
              </a:lnSpc>
              <a:spcBef>
                <a:spcPct val="20000"/>
              </a:spcBef>
              <a:buClr>
                <a:schemeClr val="accent2"/>
              </a:buClr>
              <a:buFont typeface="Wingdings" panose="05000000000000000000" pitchFamily="2" charset="2"/>
              <a:buNone/>
            </a:pPr>
            <a:r>
              <a:rPr lang="zh-CN" altLang="en-US">
                <a:solidFill>
                  <a:schemeClr val="accent2"/>
                </a:solidFill>
                <a:latin typeface="Verdana" panose="020B0604030504040204" pitchFamily="34" charset="0"/>
              </a:rPr>
              <a:t>          </a:t>
            </a:r>
            <a:r>
              <a:rPr lang="en-US" altLang="zh-CN" b="1">
                <a:solidFill>
                  <a:schemeClr val="accent2"/>
                </a:solidFill>
                <a:latin typeface="Verdana" panose="020B0604030504040204" pitchFamily="34" charset="0"/>
              </a:rPr>
              <a:t>——</a:t>
            </a:r>
            <a:r>
              <a:rPr lang="zh-CN" altLang="en-US" b="1">
                <a:solidFill>
                  <a:schemeClr val="accent2"/>
                </a:solidFill>
                <a:latin typeface="Verdana" panose="020B0604030504040204" pitchFamily="34" charset="0"/>
              </a:rPr>
              <a:t>陆游 </a:t>
            </a:r>
            <a:endParaRPr lang="zh-CN" altLang="en-US" b="1">
              <a:solidFill>
                <a:schemeClr val="folHlink"/>
              </a:solidFill>
              <a:latin typeface="隶书" panose="02010509060101010101" pitchFamily="49" charset="-122"/>
              <a:ea typeface="隶书" panose="02010509060101010101" pitchFamily="49" charset="-122"/>
              <a:sym typeface="Symbol" panose="05050102010706020507" pitchFamily="18" charset="2"/>
            </a:endParaRPr>
          </a:p>
          <a:p>
            <a:pPr algn="ctr"/>
            <a:endParaRPr lang="zh-CN" altLang="en-US">
              <a:latin typeface="Verdana" panose="020B0604030504040204" pitchFamily="34" charset="0"/>
            </a:endParaRPr>
          </a:p>
        </p:txBody>
      </p:sp>
      <p:pic>
        <p:nvPicPr>
          <p:cNvPr id="440324" name="图片 564234">
            <a:hlinkClick r:id="rId2"/>
          </p:cNvPr>
          <p:cNvPicPr>
            <a:picLocks noChangeAspect="1"/>
          </p:cNvPicPr>
          <p:nvPr/>
        </p:nvPicPr>
        <p:blipFill>
          <a:blip r:embed="rId3"/>
          <a:srcRect/>
          <a:stretch>
            <a:fillRect/>
          </a:stretch>
        </p:blipFill>
        <p:spPr bwMode="auto">
          <a:xfrm>
            <a:off x="7855975" y="2556388"/>
            <a:ext cx="3018502" cy="37999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path" presetSubtype="0" accel="50000" decel="50000" fill="hold" grpId="0" nodeType="withEffect">
                                  <p:stCondLst>
                                    <p:cond delay="0"/>
                                  </p:stCondLst>
                                  <p:iterate type="lt">
                                    <p:tmPct val="10000"/>
                                  </p:iterate>
                                  <p:childTnLst>
                                    <p:animMotion origin="layout" path="M -8.33333E-7 -2.96296E-6 C 0.00703 -0.01342 0.01406 -0.02801 0.02096 -0.04676 C 0.03997 -0.1 0.04505 -0.15208 0.03099 -0.15995 C 0.01706 -0.16944 -0.01003 -0.13171 -0.02904 -0.0787 C -0.03906 -0.05069 -0.04505 -0.02407 -0.047 -0.00393 C -0.05 0.01204 -0.05104 0.02801 -0.05104 0.04676 C -0.05104 0.10672 -0.03802 0.15602 -0.02305 0.15602 C -0.00794 0.15602 0.00495 0.10672 0.00495 0.04676 C 0.00495 0.01875 0.00195 -0.0081 -0.00299 -0.02662 C -0.00495 -0.04259 -0.01003 -0.05995 -0.01601 -0.07731 C -0.03594 -0.13171 -0.06302 -0.16944 -0.07695 -0.15995 C -0.09101 -0.15069 -0.08594 -0.1 -0.06601 -0.0456 C -0.05794 -0.0199 -0.047 0.00139 -0.03594 0.01598 C -0.02799 0.02917 -0.01901 0.04144 -0.00703 0.05324 C 0.02904 0.0919 0.06497 0.10926 0.075 0.09329 C 0.08399 0.07732 0.06406 0.03334 0.028 -0.00393 C 0.01302 -0.0199 -0.00299 -0.03194 -0.01601 -0.04004 C -0.02799 -0.04791 -0.04297 -0.05463 -0.05898 -0.05856 C -0.10299 -0.07199 -0.14101 -0.06805 -0.14401 -0.04676 C -0.14805 -0.02662 -0.11497 -2.96296E-6 -0.07096 0.01343 C -0.05104 0.01875 -0.03203 0.0213 -0.01706 0.01991 C -0.00404 0.01991 0.01003 0.01736 0.025 0.01343 C 0.06901 -2.96296E-6 0.10195 -0.02801 0.09805 -0.04791 C 0.09505 -0.06805 0.05703 -0.07338 0.01302 -0.05995 C -0.00794 -0.05324 -0.02695 -0.04398 -0.03997 -0.03333 C -0.05104 -0.02523 -0.06198 -0.01597 -0.07396 -0.00393 C -0.10898 0.03473 -0.12995 0.07732 -0.12005 0.09329 C -0.11094 0.10926 -0.07396 0.0919 -0.03906 0.05463 C -0.022 0.03611 -0.00794 0.01736 -8.33333E-7 -2.96296E-6 Z " pathEditMode="relative" rAng="0" ptsTypes="AAAAAAAAAAAAAAAAAAAAAAAAAAAAA">
                                      <p:cBhvr>
                                        <p:cTn id="6" dur="1297" fill="hold">
                                          <p:stCondLst>
                                            <p:cond delay="0"/>
                                          </p:stCondLst>
                                        </p:cTn>
                                        <p:tgtEl>
                                          <p:spTgt spid="440321"/>
                                        </p:tgtEl>
                                        <p:attrNameLst>
                                          <p:attrName>ppt_x</p:attrName>
                                          <p:attrName>ppt_y</p:attrName>
                                        </p:attrNameLst>
                                      </p:cBhvr>
                                      <p:rCtr x="-2305" y="-278"/>
                                    </p:animMotion>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grpId="0" nodeType="clickEffect">
                                  <p:stCondLst>
                                    <p:cond delay="0"/>
                                  </p:stCondLst>
                                  <p:childTnLst>
                                    <p:set>
                                      <p:cBhvr>
                                        <p:cTn id="10" dur="indefinite" fill="hold">
                                          <p:stCondLst>
                                            <p:cond delay="0"/>
                                          </p:stCondLst>
                                        </p:cTn>
                                        <p:tgtEl>
                                          <p:spTgt spid="440322">
                                            <p:txEl>
                                              <p:pRg st="0" end="0"/>
                                            </p:txEl>
                                          </p:spTgt>
                                        </p:tgtEl>
                                        <p:attrNameLst>
                                          <p:attrName>style.visibility</p:attrName>
                                        </p:attrNameLst>
                                      </p:cBhvr>
                                      <p:to>
                                        <p:strVal val="visible"/>
                                      </p:to>
                                    </p:set>
                                    <p:animEffect transition="in" filter="fade">
                                      <p:cBhvr>
                                        <p:cTn id="11" dur="1000"/>
                                        <p:tgtEl>
                                          <p:spTgt spid="440322">
                                            <p:txEl>
                                              <p:pRg st="0" end="0"/>
                                            </p:txEl>
                                          </p:spTgt>
                                        </p:tgtEl>
                                      </p:cBhvr>
                                    </p:animEffect>
                                    <p:anim calcmode="lin" valueType="num">
                                      <p:cBhvr>
                                        <p:cTn id="12" dur="1000" fill="hold"/>
                                        <p:tgtEl>
                                          <p:spTgt spid="440322">
                                            <p:txEl>
                                              <p:pRg st="0" end="0"/>
                                            </p:txEl>
                                          </p:spTgt>
                                        </p:tgtEl>
                                        <p:attrNameLst>
                                          <p:attrName>ppt_x</p:attrName>
                                        </p:attrNameLst>
                                      </p:cBhvr>
                                      <p:tavLst>
                                        <p:tav tm="0">
                                          <p:val>
                                            <p:strVal val="#ppt_x"/>
                                          </p:val>
                                        </p:tav>
                                        <p:tav tm="100000">
                                          <p:val>
                                            <p:strVal val="#ppt_x"/>
                                          </p:val>
                                        </p:tav>
                                      </p:tavLst>
                                    </p:anim>
                                    <p:anim calcmode="lin" valueType="num">
                                      <p:cBhvr>
                                        <p:cTn id="13" dur="897" decel="100000" fill="hold"/>
                                        <p:tgtEl>
                                          <p:spTgt spid="440322">
                                            <p:txEl>
                                              <p:pRg st="0" end="0"/>
                                            </p:txEl>
                                          </p:spTgt>
                                        </p:tgtEl>
                                        <p:attrNameLst>
                                          <p:attrName>ppt_y</p:attrName>
                                        </p:attrNameLst>
                                      </p:cBhvr>
                                      <p:tavLst>
                                        <p:tav tm="0">
                                          <p:val>
                                            <p:strVal val="#ppt_y+1"/>
                                          </p:val>
                                        </p:tav>
                                        <p:tav tm="100000">
                                          <p:val>
                                            <p:strVal val="#ppt_y-.03"/>
                                          </p:val>
                                        </p:tav>
                                      </p:tavLst>
                                    </p:anim>
                                    <p:anim calcmode="lin" valueType="num">
                                      <p:cBhvr>
                                        <p:cTn id="14" dur="97" accel="100000" fill="hold">
                                          <p:stCondLst>
                                            <p:cond delay="897"/>
                                          </p:stCondLst>
                                        </p:cTn>
                                        <p:tgtEl>
                                          <p:spTgt spid="44032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indefinite" fill="hold">
                                          <p:stCondLst>
                                            <p:cond delay="0"/>
                                          </p:stCondLst>
                                        </p:cTn>
                                        <p:tgtEl>
                                          <p:spTgt spid="440322">
                                            <p:txEl>
                                              <p:pRg st="1" end="1"/>
                                            </p:txEl>
                                          </p:spTgt>
                                        </p:tgtEl>
                                        <p:attrNameLst>
                                          <p:attrName>style.visibility</p:attrName>
                                        </p:attrNameLst>
                                      </p:cBhvr>
                                      <p:to>
                                        <p:strVal val="visible"/>
                                      </p:to>
                                    </p:set>
                                    <p:animEffect transition="in" filter="fade">
                                      <p:cBhvr>
                                        <p:cTn id="19" dur="1000"/>
                                        <p:tgtEl>
                                          <p:spTgt spid="440322">
                                            <p:txEl>
                                              <p:pRg st="1" end="1"/>
                                            </p:txEl>
                                          </p:spTgt>
                                        </p:tgtEl>
                                      </p:cBhvr>
                                    </p:animEffect>
                                    <p:anim calcmode="lin" valueType="num">
                                      <p:cBhvr>
                                        <p:cTn id="20" dur="1000" fill="hold"/>
                                        <p:tgtEl>
                                          <p:spTgt spid="440322">
                                            <p:txEl>
                                              <p:pRg st="1" end="1"/>
                                            </p:txEl>
                                          </p:spTgt>
                                        </p:tgtEl>
                                        <p:attrNameLst>
                                          <p:attrName>ppt_x</p:attrName>
                                        </p:attrNameLst>
                                      </p:cBhvr>
                                      <p:tavLst>
                                        <p:tav tm="0">
                                          <p:val>
                                            <p:strVal val="#ppt_x"/>
                                          </p:val>
                                        </p:tav>
                                        <p:tav tm="100000">
                                          <p:val>
                                            <p:strVal val="#ppt_x"/>
                                          </p:val>
                                        </p:tav>
                                      </p:tavLst>
                                    </p:anim>
                                    <p:anim calcmode="lin" valueType="num">
                                      <p:cBhvr>
                                        <p:cTn id="21" dur="897" decel="100000" fill="hold"/>
                                        <p:tgtEl>
                                          <p:spTgt spid="440322">
                                            <p:txEl>
                                              <p:pRg st="1" end="1"/>
                                            </p:txEl>
                                          </p:spTgt>
                                        </p:tgtEl>
                                        <p:attrNameLst>
                                          <p:attrName>ppt_y</p:attrName>
                                        </p:attrNameLst>
                                      </p:cBhvr>
                                      <p:tavLst>
                                        <p:tav tm="0">
                                          <p:val>
                                            <p:strVal val="#ppt_y+1"/>
                                          </p:val>
                                        </p:tav>
                                        <p:tav tm="100000">
                                          <p:val>
                                            <p:strVal val="#ppt_y-.03"/>
                                          </p:val>
                                        </p:tav>
                                      </p:tavLst>
                                    </p:anim>
                                    <p:anim calcmode="lin" valueType="num">
                                      <p:cBhvr>
                                        <p:cTn id="22" dur="97" accel="100000" fill="hold">
                                          <p:stCondLst>
                                            <p:cond delay="897"/>
                                          </p:stCondLst>
                                        </p:cTn>
                                        <p:tgtEl>
                                          <p:spTgt spid="440322">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1" grpId="0"/>
      <p:bldP spid="440322" grpId="0" build="p"/>
    </p:bldLst>
  </p:timing>
</p:sld>
</file>

<file path=ppt/slides/slide4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5" name="文本框 885761"/>
          <p:cNvSpPr txBox="1">
            <a:spLocks noChangeArrowheads="1"/>
          </p:cNvSpPr>
          <p:nvPr/>
        </p:nvSpPr>
        <p:spPr bwMode="auto">
          <a:xfrm>
            <a:off x="2566989" y="765176"/>
            <a:ext cx="5832475" cy="595804"/>
          </a:xfrm>
          <a:prstGeom prst="rect">
            <a:avLst/>
          </a:prstGeom>
          <a:noFill/>
          <a:ln w="57150">
            <a:noFill/>
            <a:miter lim="800000"/>
          </a:ln>
        </p:spPr>
        <p:txBody>
          <a:bodyPr>
            <a:spAutoFit/>
          </a:bodyPr>
          <a:lstStyle/>
          <a:p>
            <a:pPr>
              <a:lnSpc>
                <a:spcPct val="130000"/>
              </a:lnSpc>
              <a:spcBef>
                <a:spcPct val="20000"/>
              </a:spcBef>
              <a:buClr>
                <a:schemeClr val="accent2"/>
              </a:buClr>
              <a:buFont typeface="Wingdings" panose="05000000000000000000" pitchFamily="2" charset="2"/>
              <a:buNone/>
            </a:pPr>
            <a:r>
              <a:rPr lang="en-US" altLang="zh-CN" sz="2800" dirty="0">
                <a:latin typeface="Verdana" panose="020B0604030504040204" pitchFamily="34" charset="0"/>
                <a:ea typeface="楷体_GB2312"/>
                <a:cs typeface="楷体_GB2312"/>
              </a:rPr>
              <a:t>2.</a:t>
            </a:r>
            <a:r>
              <a:rPr lang="zh-CN" altLang="en-US" sz="2800" dirty="0">
                <a:latin typeface="Verdana" panose="020B0604030504040204" pitchFamily="34" charset="0"/>
                <a:ea typeface="楷体_GB2312"/>
                <a:cs typeface="楷体_GB2312"/>
              </a:rPr>
              <a:t>实践是认识发展的动力</a:t>
            </a:r>
            <a:endParaRPr lang="zh-CN" altLang="en-US" sz="2800" dirty="0">
              <a:latin typeface="方正琥珀简体"/>
              <a:ea typeface="楷体_GB2312"/>
              <a:cs typeface="楷体_GB2312"/>
            </a:endParaRPr>
          </a:p>
        </p:txBody>
      </p:sp>
      <p:sp>
        <p:nvSpPr>
          <p:cNvPr id="885763" name="文本框 885762"/>
          <p:cNvSpPr txBox="1"/>
          <p:nvPr/>
        </p:nvSpPr>
        <p:spPr>
          <a:xfrm>
            <a:off x="5087938" y="2276475"/>
            <a:ext cx="4895850" cy="3269293"/>
          </a:xfrm>
          <a:prstGeom prst="rect">
            <a:avLst/>
          </a:prstGeom>
          <a:noFill/>
          <a:ln w="57150">
            <a:noFill/>
          </a:ln>
        </p:spPr>
        <p:txBody>
          <a:bodyPr>
            <a:spAutoFit/>
          </a:bodyPr>
          <a:lstStyle/>
          <a:p>
            <a:pPr eaLnBrk="0" hangingPunct="0">
              <a:lnSpc>
                <a:spcPct val="140000"/>
              </a:lnSpc>
              <a:spcBef>
                <a:spcPct val="50000"/>
              </a:spcBef>
              <a:defRPr/>
            </a:pPr>
            <a:r>
              <a:rPr lang="en-US" altLang="zh-CN" sz="2400" dirty="0">
                <a:latin typeface="楷体" panose="02010609060101010101" pitchFamily="49" charset="-122"/>
                <a:ea typeface="楷体" panose="02010609060101010101" pitchFamily="49" charset="-122"/>
              </a:rPr>
              <a:t>       </a:t>
            </a:r>
            <a:r>
              <a:rPr lang="en-US" altLang="zh-CN" sz="2400" b="1" dirty="0">
                <a:effectLst>
                  <a:outerShdw blurRad="38100" dist="38100" dir="2700000">
                    <a:srgbClr val="000000"/>
                  </a:outerShdw>
                </a:effectLst>
                <a:latin typeface="楷体" panose="02010609060101010101" pitchFamily="49" charset="-122"/>
                <a:ea typeface="楷体" panose="02010609060101010101" pitchFamily="49" charset="-122"/>
              </a:rPr>
              <a:t>“</a:t>
            </a:r>
            <a:r>
              <a:rPr lang="zh-CN" altLang="en-US" sz="2400" b="1" dirty="0">
                <a:effectLst>
                  <a:outerShdw blurRad="38100" dist="38100" dir="2700000">
                    <a:srgbClr val="000000"/>
                  </a:outerShdw>
                </a:effectLst>
                <a:latin typeface="楷体" panose="02010609060101010101" pitchFamily="49" charset="-122"/>
                <a:ea typeface="楷体" panose="02010609060101010101" pitchFamily="49" charset="-122"/>
              </a:rPr>
              <a:t>社会上一旦有某一方面的需要，则这种需要就会比十所大学更能把科学推向前进。”</a:t>
            </a:r>
          </a:p>
          <a:p>
            <a:pPr eaLnBrk="0" hangingPunct="0">
              <a:spcBef>
                <a:spcPct val="50000"/>
              </a:spcBef>
              <a:defRPr/>
            </a:pPr>
            <a:r>
              <a:rPr lang="zh-CN" altLang="en-US" sz="2400" b="1" dirty="0">
                <a:effectLst>
                  <a:outerShdw blurRad="38100" dist="38100" dir="2700000">
                    <a:srgbClr val="000000"/>
                  </a:outerShdw>
                </a:effectLst>
                <a:latin typeface="楷体" panose="02010609060101010101" pitchFamily="49" charset="-122"/>
                <a:ea typeface="楷体" panose="02010609060101010101" pitchFamily="49" charset="-122"/>
              </a:rPr>
              <a:t>                    </a:t>
            </a:r>
            <a:r>
              <a:rPr lang="en-US" altLang="zh-CN" sz="2400" b="1" dirty="0">
                <a:effectLst>
                  <a:outerShdw blurRad="38100" dist="38100" dir="2700000">
                    <a:srgbClr val="000000"/>
                  </a:outerShdw>
                </a:effectLst>
                <a:latin typeface="楷体" panose="02010609060101010101" pitchFamily="49" charset="-122"/>
                <a:ea typeface="楷体" panose="02010609060101010101" pitchFamily="49" charset="-122"/>
              </a:rPr>
              <a:t>——</a:t>
            </a:r>
            <a:r>
              <a:rPr lang="zh-CN" altLang="en-US" sz="2400" b="1" dirty="0">
                <a:effectLst>
                  <a:outerShdw blurRad="38100" dist="38100" dir="2700000">
                    <a:srgbClr val="000000"/>
                  </a:outerShdw>
                </a:effectLst>
                <a:latin typeface="楷体" panose="02010609060101010101" pitchFamily="49" charset="-122"/>
                <a:ea typeface="楷体" panose="02010609060101010101" pitchFamily="49" charset="-122"/>
              </a:rPr>
              <a:t>恩格斯</a:t>
            </a:r>
            <a:r>
              <a:rPr lang="zh-CN" altLang="en-US" sz="2400" b="1" dirty="0">
                <a:latin typeface="楷体" panose="02010609060101010101" pitchFamily="49" charset="-122"/>
                <a:ea typeface="楷体" panose="02010609060101010101" pitchFamily="49" charset="-122"/>
              </a:rPr>
              <a:t> </a:t>
            </a:r>
          </a:p>
          <a:p>
            <a:pPr eaLnBrk="0" hangingPunct="0">
              <a:lnSpc>
                <a:spcPct val="10000"/>
              </a:lnSpc>
              <a:spcBef>
                <a:spcPct val="50000"/>
              </a:spcBef>
              <a:defRPr/>
            </a:pPr>
            <a:endParaRPr lang="zh-CN" altLang="en-US" b="1" dirty="0">
              <a:solidFill>
                <a:schemeClr val="accent2"/>
              </a:solidFill>
              <a:latin typeface="Verdana" panose="020B0604030504040204" pitchFamily="34" charset="0"/>
              <a:ea typeface="宋体" panose="02010600030101010101" pitchFamily="2" charset="-122"/>
            </a:endParaRPr>
          </a:p>
          <a:p>
            <a:pPr algn="ctr" eaLnBrk="0" hangingPunct="0">
              <a:lnSpc>
                <a:spcPct val="130000"/>
              </a:lnSpc>
              <a:spcBef>
                <a:spcPct val="50000"/>
              </a:spcBef>
              <a:defRPr/>
            </a:pPr>
            <a:r>
              <a:rPr lang="zh-CN" altLang="en-US" sz="2000" dirty="0">
                <a:latin typeface="Verdana" panose="020B0604030504040204" pitchFamily="34" charset="0"/>
                <a:ea typeface="宋体" panose="02010600030101010101" pitchFamily="2" charset="-122"/>
              </a:rPr>
              <a:t>（</a:t>
            </a:r>
            <a:r>
              <a:rPr lang="en-US" altLang="zh-CN" sz="2000" dirty="0">
                <a:latin typeface="Verdana" panose="020B0604030504040204" pitchFamily="34" charset="0"/>
                <a:ea typeface="宋体" panose="02010600030101010101" pitchFamily="2" charset="-122"/>
              </a:rPr>
              <a:t>《</a:t>
            </a:r>
            <a:r>
              <a:rPr lang="zh-CN" altLang="en-US" sz="2000" dirty="0">
                <a:latin typeface="Verdana" panose="020B0604030504040204" pitchFamily="34" charset="0"/>
                <a:ea typeface="宋体" panose="02010600030101010101" pitchFamily="2" charset="-122"/>
              </a:rPr>
              <a:t>马克思恩格斯选集</a:t>
            </a:r>
            <a:r>
              <a:rPr lang="en-US" altLang="zh-CN" sz="2000" dirty="0">
                <a:latin typeface="Verdana" panose="020B0604030504040204" pitchFamily="34" charset="0"/>
                <a:ea typeface="宋体" panose="02010600030101010101" pitchFamily="2" charset="-122"/>
              </a:rPr>
              <a:t>》</a:t>
            </a:r>
            <a:r>
              <a:rPr lang="zh-CN" altLang="en-US" sz="2000" dirty="0">
                <a:latin typeface="Verdana" panose="020B0604030504040204" pitchFamily="34" charset="0"/>
                <a:ea typeface="宋体" panose="02010600030101010101" pitchFamily="2" charset="-122"/>
              </a:rPr>
              <a:t>第</a:t>
            </a:r>
            <a:r>
              <a:rPr lang="en-US" altLang="zh-CN" sz="2000" dirty="0">
                <a:latin typeface="Verdana" panose="020B0604030504040204" pitchFamily="34" charset="0"/>
                <a:ea typeface="宋体" panose="02010600030101010101" pitchFamily="2" charset="-122"/>
              </a:rPr>
              <a:t>4</a:t>
            </a:r>
            <a:r>
              <a:rPr lang="zh-CN" altLang="en-US" sz="2000" dirty="0">
                <a:latin typeface="Verdana" panose="020B0604030504040204" pitchFamily="34" charset="0"/>
                <a:ea typeface="宋体" panose="02010600030101010101" pitchFamily="2" charset="-122"/>
              </a:rPr>
              <a:t>卷，</a:t>
            </a:r>
            <a:br>
              <a:rPr lang="zh-CN" altLang="en-US" sz="2000" dirty="0">
                <a:latin typeface="Verdana" panose="020B0604030504040204" pitchFamily="34" charset="0"/>
                <a:ea typeface="宋体" panose="02010600030101010101" pitchFamily="2" charset="-122"/>
              </a:rPr>
            </a:br>
            <a:r>
              <a:rPr lang="zh-CN" altLang="en-US" sz="2000" dirty="0">
                <a:latin typeface="Verdana" panose="020B0604030504040204" pitchFamily="34" charset="0"/>
                <a:ea typeface="宋体" panose="02010600030101010101" pitchFamily="2" charset="-122"/>
              </a:rPr>
              <a:t>人民出版社</a:t>
            </a:r>
            <a:r>
              <a:rPr lang="en-US" altLang="zh-CN" sz="2000" dirty="0">
                <a:latin typeface="Verdana" panose="020B0604030504040204" pitchFamily="34" charset="0"/>
                <a:ea typeface="宋体" panose="02010600030101010101" pitchFamily="2" charset="-122"/>
              </a:rPr>
              <a:t>1995</a:t>
            </a:r>
            <a:r>
              <a:rPr lang="zh-CN" altLang="en-US" sz="2000" dirty="0">
                <a:latin typeface="Verdana" panose="020B0604030504040204" pitchFamily="34" charset="0"/>
                <a:ea typeface="宋体" panose="02010600030101010101" pitchFamily="2" charset="-122"/>
              </a:rPr>
              <a:t>年版，第</a:t>
            </a:r>
            <a:r>
              <a:rPr lang="en-US" altLang="zh-CN" sz="2000" dirty="0">
                <a:latin typeface="Verdana" panose="020B0604030504040204" pitchFamily="34" charset="0"/>
                <a:ea typeface="宋体" panose="02010600030101010101" pitchFamily="2" charset="-122"/>
              </a:rPr>
              <a:t>732</a:t>
            </a:r>
            <a:r>
              <a:rPr lang="zh-CN" altLang="en-US" sz="2000" dirty="0">
                <a:latin typeface="Verdana" panose="020B0604030504040204" pitchFamily="34" charset="0"/>
                <a:ea typeface="宋体" panose="02010600030101010101" pitchFamily="2" charset="-122"/>
              </a:rPr>
              <a:t>页）</a:t>
            </a:r>
            <a:r>
              <a:rPr lang="zh-CN" altLang="en-US" sz="2000" b="1" dirty="0">
                <a:latin typeface="Verdana" panose="020B0604030504040204" pitchFamily="34" charset="0"/>
                <a:ea typeface="宋体" panose="02010600030101010101" pitchFamily="2" charset="-122"/>
              </a:rPr>
              <a:t> </a:t>
            </a:r>
          </a:p>
        </p:txBody>
      </p:sp>
      <p:pic>
        <p:nvPicPr>
          <p:cNvPr id="441347" name="图片 885763">
            <a:hlinkClick r:id="rId2"/>
          </p:cNvPr>
          <p:cNvPicPr>
            <a:picLocks noChangeAspect="1"/>
          </p:cNvPicPr>
          <p:nvPr/>
        </p:nvPicPr>
        <p:blipFill>
          <a:blip r:embed="rId3"/>
          <a:srcRect/>
          <a:stretch>
            <a:fillRect/>
          </a:stretch>
        </p:blipFill>
        <p:spPr bwMode="auto">
          <a:xfrm>
            <a:off x="2135188" y="2349500"/>
            <a:ext cx="2686050" cy="3024188"/>
          </a:xfrm>
          <a:prstGeom prst="rect">
            <a:avLst/>
          </a:prstGeom>
          <a:noFill/>
          <a:ln w="9525">
            <a:noFill/>
            <a:miter lim="800000"/>
            <a:headEnd/>
            <a:tailEnd/>
          </a:ln>
        </p:spPr>
      </p:pic>
      <p:sp>
        <p:nvSpPr>
          <p:cNvPr id="455684"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437</a:t>
            </a:fld>
            <a:endParaRPr lang="zh-CN" altLang="zh-CN" noProof="1"/>
          </a:p>
        </p:txBody>
      </p:sp>
    </p:spTree>
  </p:cSld>
  <p:clrMapOvr>
    <a:masterClrMapping/>
  </p:clrMapOvr>
  <p:transition>
    <p:strips dir="rd"/>
  </p:transition>
</p:sld>
</file>

<file path=ppt/slides/slide4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3" name="文本框 515077"/>
          <p:cNvSpPr txBox="1">
            <a:spLocks noChangeArrowheads="1"/>
          </p:cNvSpPr>
          <p:nvPr/>
        </p:nvSpPr>
        <p:spPr bwMode="auto">
          <a:xfrm>
            <a:off x="1919288" y="1773238"/>
            <a:ext cx="8153400" cy="1922642"/>
          </a:xfrm>
          <a:prstGeom prst="rect">
            <a:avLst/>
          </a:prstGeom>
          <a:noFill/>
          <a:ln w="57150">
            <a:noFill/>
            <a:miter lim="800000"/>
          </a:ln>
        </p:spPr>
        <p:txBody>
          <a:bodyPr>
            <a:spAutoFit/>
          </a:bodyPr>
          <a:lstStyle/>
          <a:p>
            <a:pPr eaLnBrk="0" hangingPunct="0">
              <a:lnSpc>
                <a:spcPct val="130000"/>
              </a:lnSpc>
              <a:spcBef>
                <a:spcPct val="50000"/>
              </a:spcBef>
              <a:buClr>
                <a:srgbClr val="FF00FF"/>
              </a:buClr>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cs typeface="楷体_GB2312"/>
              </a:rPr>
              <a:t>第一，变化发展着的实践不断给人们提出新的认识课题以及解决这些课题的经验材料。</a:t>
            </a:r>
          </a:p>
          <a:p>
            <a:pPr eaLnBrk="0" hangingPunct="0">
              <a:lnSpc>
                <a:spcPct val="130000"/>
              </a:lnSpc>
              <a:spcBef>
                <a:spcPct val="50000"/>
              </a:spcBef>
              <a:buClr>
                <a:srgbClr val="FF00FF"/>
              </a:buClr>
              <a:buFont typeface="Wingdings" panose="05000000000000000000" pitchFamily="2" charset="2"/>
              <a:buNone/>
            </a:pPr>
            <a:r>
              <a:rPr lang="zh-CN" altLang="en-US" sz="2800" b="1" dirty="0">
                <a:latin typeface="楷体" panose="02010609060101010101" pitchFamily="49" charset="-122"/>
                <a:ea typeface="楷体" panose="02010609060101010101" pitchFamily="49" charset="-122"/>
              </a:rPr>
              <a:t>     </a:t>
            </a:r>
          </a:p>
        </p:txBody>
      </p:sp>
      <p:sp>
        <p:nvSpPr>
          <p:cNvPr id="443394" name="文本框 515078"/>
          <p:cNvSpPr txBox="1">
            <a:spLocks noChangeArrowheads="1"/>
          </p:cNvSpPr>
          <p:nvPr/>
        </p:nvSpPr>
        <p:spPr bwMode="auto">
          <a:xfrm>
            <a:off x="2135188" y="3573464"/>
            <a:ext cx="4608512" cy="1496307"/>
          </a:xfrm>
          <a:prstGeom prst="rect">
            <a:avLst/>
          </a:prstGeom>
          <a:solidFill>
            <a:schemeClr val="bg2"/>
          </a:solidFill>
          <a:ln w="57150">
            <a:noFill/>
            <a:miter lim="800000"/>
          </a:ln>
        </p:spPr>
        <p:txBody>
          <a:bodyPr>
            <a:spAutoFit/>
          </a:bodyPr>
          <a:lstStyle/>
          <a:p>
            <a:pPr eaLnBrk="0" hangingPunct="0">
              <a:lnSpc>
                <a:spcPct val="130000"/>
              </a:lnSpc>
              <a:spcBef>
                <a:spcPct val="50000"/>
              </a:spcBef>
              <a:buClr>
                <a:srgbClr val="FF00FF"/>
              </a:buClr>
              <a:buFont typeface="Wingdings" panose="05000000000000000000" pitchFamily="2" charset="2"/>
              <a:buNone/>
            </a:pPr>
            <a:r>
              <a:rPr lang="en-US" altLang="zh-CN">
                <a:solidFill>
                  <a:srgbClr val="CC3300"/>
                </a:solidFill>
                <a:latin typeface="Verdana" panose="020B0604030504040204" pitchFamily="34" charset="0"/>
              </a:rPr>
              <a:t>     </a:t>
            </a:r>
            <a:r>
              <a:rPr lang="zh-CN" altLang="en-US" b="1">
                <a:solidFill>
                  <a:srgbClr val="CC3300"/>
                </a:solidFill>
                <a:latin typeface="楷体_GB2312"/>
                <a:ea typeface="楷体_GB2312"/>
                <a:cs typeface="楷体_GB2312"/>
              </a:rPr>
              <a:t>如果没有</a:t>
            </a:r>
            <a:r>
              <a:rPr lang="en-US" altLang="zh-CN" b="1">
                <a:solidFill>
                  <a:srgbClr val="CC3300"/>
                </a:solidFill>
                <a:latin typeface="楷体_GB2312"/>
                <a:ea typeface="楷体_GB2312"/>
                <a:cs typeface="楷体_GB2312"/>
              </a:rPr>
              <a:t>15</a:t>
            </a:r>
            <a:r>
              <a:rPr lang="zh-CN" altLang="en-US" b="1">
                <a:solidFill>
                  <a:srgbClr val="CC3300"/>
                </a:solidFill>
                <a:latin typeface="楷体_GB2312"/>
                <a:ea typeface="楷体_GB2312"/>
                <a:cs typeface="楷体_GB2312"/>
              </a:rPr>
              <a:t>、</a:t>
            </a:r>
            <a:r>
              <a:rPr lang="en-US" altLang="zh-CN" b="1">
                <a:solidFill>
                  <a:srgbClr val="CC3300"/>
                </a:solidFill>
                <a:latin typeface="楷体_GB2312"/>
                <a:ea typeface="楷体_GB2312"/>
                <a:cs typeface="楷体_GB2312"/>
              </a:rPr>
              <a:t>16</a:t>
            </a:r>
            <a:r>
              <a:rPr lang="zh-CN" altLang="en-US" b="1">
                <a:solidFill>
                  <a:srgbClr val="CC3300"/>
                </a:solidFill>
                <a:latin typeface="楷体_GB2312"/>
                <a:ea typeface="楷体_GB2312"/>
                <a:cs typeface="楷体_GB2312"/>
              </a:rPr>
              <a:t>世纪工业、商业、航海业等实践需要及其所积累的经验材料，哥白尼的太阳中心说和牛顿的经典力学体系就不可能产生。</a:t>
            </a:r>
            <a:r>
              <a:rPr lang="zh-CN" altLang="en-US" b="1">
                <a:solidFill>
                  <a:schemeClr val="accent2"/>
                </a:solidFill>
                <a:latin typeface="Verdana" panose="020B0604030504040204" pitchFamily="34" charset="0"/>
              </a:rPr>
              <a:t> </a:t>
            </a:r>
          </a:p>
        </p:txBody>
      </p:sp>
      <p:pic>
        <p:nvPicPr>
          <p:cNvPr id="443395" name="图片 515079" descr="11563843990655003_small">
            <a:hlinkClick r:id="rId2"/>
          </p:cNvPr>
          <p:cNvPicPr>
            <a:picLocks noChangeAspect="1"/>
          </p:cNvPicPr>
          <p:nvPr/>
        </p:nvPicPr>
        <p:blipFill>
          <a:blip r:embed="rId3"/>
          <a:srcRect/>
          <a:stretch>
            <a:fillRect/>
          </a:stretch>
        </p:blipFill>
        <p:spPr bwMode="auto">
          <a:xfrm>
            <a:off x="7535864" y="3573464"/>
            <a:ext cx="2447925" cy="2217737"/>
          </a:xfrm>
          <a:prstGeom prst="rect">
            <a:avLst/>
          </a:prstGeom>
          <a:solidFill>
            <a:srgbClr val="CCFFCC"/>
          </a:solidFill>
          <a:ln w="9525">
            <a:solidFill>
              <a:srgbClr val="996600"/>
            </a:solidFill>
            <a:miter lim="800000"/>
            <a:headEnd/>
            <a:tailEnd/>
          </a:ln>
        </p:spPr>
      </p:pic>
      <p:sp>
        <p:nvSpPr>
          <p:cNvPr id="457732"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438</a:t>
            </a:fld>
            <a:endParaRPr lang="zh-CN" altLang="zh-CN" noProof="1"/>
          </a:p>
        </p:txBody>
      </p:sp>
    </p:spTree>
  </p:cSld>
  <p:clrMapOvr>
    <a:masterClrMapping/>
  </p:clrMapOvr>
  <p:transition>
    <p:wedge/>
  </p:transition>
</p:sld>
</file>

<file path=ppt/slides/slide4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4417" name="图片 516097" descr="电脑秘书"/>
          <p:cNvPicPr>
            <a:picLocks noChangeAspect="1"/>
          </p:cNvPicPr>
          <p:nvPr/>
        </p:nvPicPr>
        <p:blipFill>
          <a:blip r:embed="rId2"/>
          <a:srcRect t="7143"/>
          <a:stretch>
            <a:fillRect/>
          </a:stretch>
        </p:blipFill>
        <p:spPr bwMode="auto">
          <a:xfrm>
            <a:off x="7315200" y="3505200"/>
            <a:ext cx="2438400" cy="1905000"/>
          </a:xfrm>
          <a:prstGeom prst="rect">
            <a:avLst/>
          </a:prstGeom>
          <a:noFill/>
          <a:ln w="9525">
            <a:solidFill>
              <a:srgbClr val="FF6600"/>
            </a:solidFill>
            <a:miter lim="800000"/>
            <a:headEnd/>
            <a:tailEnd/>
          </a:ln>
        </p:spPr>
      </p:pic>
      <p:pic>
        <p:nvPicPr>
          <p:cNvPr id="444418" name="图片 516098" descr="算盘"/>
          <p:cNvPicPr>
            <a:picLocks noChangeAspect="1"/>
          </p:cNvPicPr>
          <p:nvPr/>
        </p:nvPicPr>
        <p:blipFill>
          <a:blip r:embed="rId3"/>
          <a:srcRect l="6500" t="16418" r="5000" b="7463"/>
          <a:stretch>
            <a:fillRect/>
          </a:stretch>
        </p:blipFill>
        <p:spPr bwMode="auto">
          <a:xfrm>
            <a:off x="4191000" y="3505200"/>
            <a:ext cx="3124200" cy="1905000"/>
          </a:xfrm>
          <a:prstGeom prst="rect">
            <a:avLst/>
          </a:prstGeom>
          <a:noFill/>
          <a:ln w="9525">
            <a:solidFill>
              <a:srgbClr val="FF6600"/>
            </a:solidFill>
            <a:miter lim="800000"/>
            <a:headEnd/>
            <a:tailEnd/>
          </a:ln>
        </p:spPr>
      </p:pic>
      <p:pic>
        <p:nvPicPr>
          <p:cNvPr id="444419" name="图片 516099" descr="最早的计数工具"/>
          <p:cNvPicPr>
            <a:picLocks noChangeAspect="1"/>
          </p:cNvPicPr>
          <p:nvPr/>
        </p:nvPicPr>
        <p:blipFill>
          <a:blip r:embed="rId4"/>
          <a:srcRect/>
          <a:stretch>
            <a:fillRect/>
          </a:stretch>
        </p:blipFill>
        <p:spPr bwMode="auto">
          <a:xfrm>
            <a:off x="2438400" y="3505200"/>
            <a:ext cx="1752600" cy="1905000"/>
          </a:xfrm>
          <a:prstGeom prst="rect">
            <a:avLst/>
          </a:prstGeom>
          <a:noFill/>
          <a:ln w="9525">
            <a:solidFill>
              <a:srgbClr val="FF6600"/>
            </a:solidFill>
            <a:miter lim="800000"/>
            <a:headEnd/>
            <a:tailEnd/>
          </a:ln>
        </p:spPr>
      </p:pic>
      <p:sp>
        <p:nvSpPr>
          <p:cNvPr id="444420" name="文本框 516100"/>
          <p:cNvSpPr txBox="1">
            <a:spLocks noChangeArrowheads="1"/>
          </p:cNvSpPr>
          <p:nvPr/>
        </p:nvSpPr>
        <p:spPr bwMode="auto">
          <a:xfrm>
            <a:off x="2514600" y="5410200"/>
            <a:ext cx="1524000" cy="369332"/>
          </a:xfrm>
          <a:prstGeom prst="rect">
            <a:avLst/>
          </a:prstGeom>
          <a:noFill/>
          <a:ln w="9525">
            <a:noFill/>
            <a:miter lim="800000"/>
          </a:ln>
        </p:spPr>
        <p:txBody>
          <a:bodyPr>
            <a:spAutoFit/>
          </a:bodyPr>
          <a:lstStyle/>
          <a:p>
            <a:pPr>
              <a:spcBef>
                <a:spcPct val="50000"/>
              </a:spcBef>
            </a:pPr>
            <a:r>
              <a:rPr lang="zh-CN" altLang="en-US">
                <a:latin typeface="Times New Roman" panose="02020603050405020304" pitchFamily="18" charset="0"/>
                <a:ea typeface="方正大黑简体"/>
                <a:cs typeface="方正大黑简体"/>
              </a:rPr>
              <a:t>结绳记事</a:t>
            </a:r>
          </a:p>
        </p:txBody>
      </p:sp>
      <p:sp>
        <p:nvSpPr>
          <p:cNvPr id="444421" name="文本框 516102"/>
          <p:cNvSpPr txBox="1">
            <a:spLocks noChangeArrowheads="1"/>
          </p:cNvSpPr>
          <p:nvPr/>
        </p:nvSpPr>
        <p:spPr bwMode="auto">
          <a:xfrm>
            <a:off x="2351089" y="1844675"/>
            <a:ext cx="7705725" cy="1704890"/>
          </a:xfrm>
          <a:prstGeom prst="rect">
            <a:avLst/>
          </a:prstGeom>
          <a:noFill/>
          <a:ln w="57150">
            <a:noFill/>
            <a:miter lim="800000"/>
          </a:ln>
        </p:spPr>
        <p:txBody>
          <a:bodyPr>
            <a:spAutoFit/>
          </a:bodyPr>
          <a:lstStyle/>
          <a:p>
            <a:pPr eaLnBrk="0" hangingPunct="0">
              <a:lnSpc>
                <a:spcPct val="130000"/>
              </a:lnSpc>
              <a:spcBef>
                <a:spcPct val="50000"/>
              </a:spcBef>
              <a:buClr>
                <a:srgbClr val="FF00FF"/>
              </a:buClr>
              <a:buFont typeface="Wingdings" panose="05000000000000000000" pitchFamily="2" charset="2"/>
              <a:buNone/>
            </a:pPr>
            <a:r>
              <a:rPr lang="en-US" altLang="zh-CN" sz="2800" dirty="0">
                <a:solidFill>
                  <a:schemeClr val="accent2"/>
                </a:solidFill>
                <a:latin typeface="Verdana" panose="020B0604030504040204" pitchFamily="34" charset="0"/>
              </a:rPr>
              <a:t>    </a:t>
            </a:r>
            <a:r>
              <a:rPr lang="zh-CN" altLang="en-US" sz="2800" b="1" dirty="0">
                <a:latin typeface="楷体" panose="02010609060101010101" pitchFamily="49" charset="-122"/>
                <a:ea typeface="楷体" panose="02010609060101010101" pitchFamily="49" charset="-122"/>
                <a:cs typeface="楷体_GB2312"/>
              </a:rPr>
              <a:t>第二，实践的发展不断给人们提供日益完备的认识工具和技术手段，使人类的认识水平不断提高。</a:t>
            </a:r>
            <a:r>
              <a:rPr lang="zh-CN" altLang="en-US" sz="2800" dirty="0">
                <a:latin typeface="楷体" panose="02010609060101010101" pitchFamily="49" charset="-122"/>
                <a:ea typeface="楷体" panose="02010609060101010101" pitchFamily="49" charset="-122"/>
              </a:rPr>
              <a:t> </a:t>
            </a:r>
          </a:p>
        </p:txBody>
      </p:sp>
      <p:sp>
        <p:nvSpPr>
          <p:cNvPr id="444422" name="文本框 516104"/>
          <p:cNvSpPr txBox="1">
            <a:spLocks noChangeArrowheads="1"/>
          </p:cNvSpPr>
          <p:nvPr/>
        </p:nvSpPr>
        <p:spPr bwMode="auto">
          <a:xfrm>
            <a:off x="2208214" y="836613"/>
            <a:ext cx="7489825" cy="369332"/>
          </a:xfrm>
          <a:prstGeom prst="rect">
            <a:avLst/>
          </a:prstGeom>
          <a:noFill/>
          <a:ln w="57150">
            <a:noFill/>
            <a:miter lim="800000"/>
          </a:ln>
        </p:spPr>
        <p:txBody>
          <a:bodyPr>
            <a:spAutoFit/>
          </a:bodyPr>
          <a:lstStyle/>
          <a:p>
            <a:pPr eaLnBrk="0" hangingPunct="0">
              <a:spcBef>
                <a:spcPct val="50000"/>
              </a:spcBef>
              <a:buClr>
                <a:srgbClr val="FF3300"/>
              </a:buClr>
              <a:buFont typeface="Wingdings" panose="05000000000000000000" pitchFamily="2" charset="2"/>
              <a:buNone/>
            </a:pPr>
            <a:endParaRPr lang="zh-CN" altLang="zh-CN" b="1">
              <a:solidFill>
                <a:schemeClr val="accent2"/>
              </a:solidFill>
              <a:latin typeface="Verdana" panose="020B0604030504040204" pitchFamily="34" charset="0"/>
            </a:endParaRPr>
          </a:p>
        </p:txBody>
      </p:sp>
      <p:sp>
        <p:nvSpPr>
          <p:cNvPr id="45875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439</a:t>
            </a:fld>
            <a:endParaRPr lang="zh-CN" altLang="zh-CN" noProof="1"/>
          </a:p>
        </p:txBody>
      </p:sp>
    </p:spTree>
  </p:cSld>
  <p:clrMapOvr>
    <a:masterClrMapping/>
  </p:clrMapOvr>
  <p:transition>
    <p:comb/>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599" cy="1325563"/>
          </a:xfrm>
        </p:spPr>
        <p:txBody>
          <a:bodyPr/>
          <a:lstStyle/>
          <a:p>
            <a:r>
              <a:rPr lang="zh-CN" altLang="en-US" dirty="0"/>
              <a:t>            习近平对马克思的评价</a:t>
            </a:r>
          </a:p>
        </p:txBody>
      </p:sp>
      <p:sp>
        <p:nvSpPr>
          <p:cNvPr id="3" name="文本占位符 2"/>
          <p:cNvSpPr>
            <a:spLocks noGrp="1"/>
          </p:cNvSpPr>
          <p:nvPr>
            <p:ph type="body" idx="1"/>
          </p:nvPr>
        </p:nvSpPr>
        <p:spPr/>
        <p:txBody>
          <a:bodyPr/>
          <a:lstStyle/>
          <a:p>
            <a:endParaRPr lang="zh-CN" altLang="en-US"/>
          </a:p>
        </p:txBody>
      </p:sp>
      <p:sp>
        <p:nvSpPr>
          <p:cNvPr id="4" name="内容占位符 3"/>
          <p:cNvSpPr>
            <a:spLocks noGrp="1"/>
          </p:cNvSpPr>
          <p:nvPr>
            <p:ph sz="half" idx="2"/>
          </p:nvPr>
        </p:nvSpPr>
        <p:spPr/>
        <p:txBody>
          <a:bodyPr>
            <a:normAutofit/>
          </a:bodyPr>
          <a:lstStyle/>
          <a:p>
            <a:r>
              <a:rPr lang="zh-CN" altLang="en-US" sz="3200" dirty="0">
                <a:solidFill>
                  <a:srgbClr val="C00000"/>
                </a:solidFill>
                <a:latin typeface="华文楷体" panose="02010600040101010101" pitchFamily="2" charset="-122"/>
                <a:ea typeface="华文楷体" panose="02010600040101010101" pitchFamily="2" charset="-122"/>
              </a:rPr>
              <a:t>马克思的一生，是胸怀崇高理想、为人类解放不懈奋斗的一生。</a:t>
            </a:r>
            <a:r>
              <a:rPr lang="en-US" altLang="zh-CN" sz="3200" dirty="0">
                <a:solidFill>
                  <a:srgbClr val="C00000"/>
                </a:solidFill>
                <a:latin typeface="华文楷体" panose="02010600040101010101" pitchFamily="2" charset="-122"/>
                <a:ea typeface="华文楷体" panose="02010600040101010101" pitchFamily="2" charset="-122"/>
              </a:rPr>
              <a:t> </a:t>
            </a:r>
          </a:p>
          <a:p>
            <a:endParaRPr lang="en-US" altLang="zh-CN" sz="32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纪念马克思诞辰</a:t>
            </a:r>
            <a:r>
              <a:rPr lang="en-US" altLang="zh-CN" sz="2800" dirty="0">
                <a:latin typeface="华文楷体" panose="02010600040101010101" pitchFamily="2" charset="-122"/>
                <a:ea typeface="华文楷体" panose="02010600040101010101" pitchFamily="2" charset="-122"/>
              </a:rPr>
              <a:t>200</a:t>
            </a:r>
            <a:r>
              <a:rPr lang="zh-CN" altLang="en-US" sz="2800" dirty="0">
                <a:latin typeface="华文楷体" panose="02010600040101010101" pitchFamily="2" charset="-122"/>
                <a:ea typeface="华文楷体" panose="02010600040101010101" pitchFamily="2" charset="-122"/>
              </a:rPr>
              <a:t>周年大会上的讲话</a:t>
            </a:r>
            <a:r>
              <a:rPr lang="en-US" altLang="zh-CN" sz="2800" dirty="0">
                <a:latin typeface="华文楷体" panose="02010600040101010101" pitchFamily="2" charset="-122"/>
                <a:ea typeface="华文楷体" panose="02010600040101010101" pitchFamily="2" charset="-122"/>
              </a:rPr>
              <a:t>》</a:t>
            </a:r>
          </a:p>
        </p:txBody>
      </p:sp>
      <p:sp>
        <p:nvSpPr>
          <p:cNvPr id="6" name="内容占位符 5"/>
          <p:cNvSpPr>
            <a:spLocks noGrp="1"/>
          </p:cNvSpPr>
          <p:nvPr>
            <p:ph sz="quarter" idx="4"/>
          </p:nvPr>
        </p:nvSpPr>
        <p:spPr>
          <a:xfrm>
            <a:off x="6172201" y="1310640"/>
            <a:ext cx="5183188" cy="4879023"/>
          </a:xfrm>
        </p:spPr>
        <p:txBody>
          <a:bodyPr>
            <a:noAutofit/>
          </a:bodyPr>
          <a:lstStyle/>
          <a:p>
            <a:r>
              <a:rPr lang="zh-CN" altLang="en-US" sz="2400" dirty="0">
                <a:latin typeface="华文楷体" panose="02010600040101010101" pitchFamily="2" charset="-122"/>
                <a:ea typeface="华文楷体" panose="02010600040101010101" pitchFamily="2" charset="-122"/>
              </a:rPr>
              <a:t>“‘如果我们选择了最能为人类而工作的职业，那么，重担就不能把我们压倒，因为这是为大家作出的牺牲；那时我们所享受的就不是可怜的、有限的、自私的乐趣，我们的幸福将属于千百万人，我们的事业将悄然无声地存在下去，但是它会永远发挥作用，而面对我们的骨灰，高尚的人们将洒下热泪。‘马克思一生饱尝颠沛流离的艰辛、贫病交加的煎熬，但他初心不改、矢志不渝，为人类解放的崇高理想而不懈奋斗，成就了伟大人生。“</a:t>
            </a:r>
          </a:p>
          <a:p>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青年在选择职业时的考虑</a:t>
            </a:r>
            <a:r>
              <a:rPr lang="en-US" altLang="zh-CN" sz="2400" dirty="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44</a:t>
            </a:fld>
            <a:endParaRPr lang="zh-CN" alt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5441" name="文本框 566276"/>
          <p:cNvSpPr txBox="1">
            <a:spLocks noChangeArrowheads="1"/>
          </p:cNvSpPr>
          <p:nvPr/>
        </p:nvSpPr>
        <p:spPr bwMode="auto">
          <a:xfrm>
            <a:off x="1919289" y="4941888"/>
            <a:ext cx="6911975" cy="369332"/>
          </a:xfrm>
          <a:prstGeom prst="rect">
            <a:avLst/>
          </a:prstGeom>
          <a:noFill/>
          <a:ln w="9525">
            <a:noFill/>
            <a:miter lim="800000"/>
          </a:ln>
        </p:spPr>
        <p:txBody>
          <a:bodyPr>
            <a:spAutoFit/>
          </a:bodyPr>
          <a:lstStyle/>
          <a:p>
            <a:pPr>
              <a:spcBef>
                <a:spcPct val="50000"/>
              </a:spcBef>
            </a:pPr>
            <a:r>
              <a:rPr lang="zh-CN" altLang="en-US">
                <a:solidFill>
                  <a:schemeClr val="accent2"/>
                </a:solidFill>
                <a:latin typeface="Verdana" panose="020B0604030504040204" pitchFamily="34" charset="0"/>
              </a:rPr>
              <a:t>北京百货大楼前，矗立着著名劳模张秉贵的塑像。</a:t>
            </a:r>
          </a:p>
        </p:txBody>
      </p:sp>
      <p:sp>
        <p:nvSpPr>
          <p:cNvPr id="445442" name="文本框 566277"/>
          <p:cNvSpPr txBox="1">
            <a:spLocks noChangeArrowheads="1"/>
          </p:cNvSpPr>
          <p:nvPr/>
        </p:nvSpPr>
        <p:spPr bwMode="auto">
          <a:xfrm>
            <a:off x="2208213" y="1341438"/>
            <a:ext cx="7434262" cy="1158074"/>
          </a:xfrm>
          <a:prstGeom prst="rect">
            <a:avLst/>
          </a:prstGeom>
          <a:noFill/>
          <a:ln w="57150">
            <a:noFill/>
            <a:miter lim="800000"/>
          </a:ln>
        </p:spPr>
        <p:txBody>
          <a:bodyPr>
            <a:spAutoFit/>
          </a:bodyPr>
          <a:lstStyle/>
          <a:p>
            <a:pPr eaLnBrk="0" hangingPunct="0">
              <a:lnSpc>
                <a:spcPct val="130000"/>
              </a:lnSpc>
              <a:spcBef>
                <a:spcPct val="50000"/>
              </a:spcBef>
              <a:buClr>
                <a:srgbClr val="FF00FF"/>
              </a:buClr>
              <a:buFont typeface="Wingdings" panose="05000000000000000000" pitchFamily="2" charset="2"/>
              <a:buNone/>
            </a:pPr>
            <a:r>
              <a:rPr lang="en-US" altLang="zh-CN" sz="2800" b="1" dirty="0">
                <a:solidFill>
                  <a:schemeClr val="hlink"/>
                </a:solidFill>
                <a:latin typeface="楷体_GB2312"/>
                <a:ea typeface="楷体_GB2312"/>
                <a:cs typeface="楷体_GB2312"/>
              </a:rPr>
              <a:t>   </a:t>
            </a:r>
            <a:r>
              <a:rPr lang="zh-CN" altLang="en-US" sz="2800" b="1" dirty="0">
                <a:latin typeface="楷体" panose="02010609060101010101" pitchFamily="49" charset="-122"/>
                <a:ea typeface="楷体" panose="02010609060101010101" pitchFamily="49" charset="-122"/>
                <a:cs typeface="楷体_GB2312"/>
              </a:rPr>
              <a:t>第三，实践改造了人的主观世界，锻炼和提高了人的认识能力。</a:t>
            </a:r>
          </a:p>
        </p:txBody>
      </p:sp>
      <p:pic>
        <p:nvPicPr>
          <p:cNvPr id="445443" name="图片 566280" descr="W020070107248755994741"/>
          <p:cNvPicPr>
            <a:picLocks noChangeAspect="1"/>
          </p:cNvPicPr>
          <p:nvPr/>
        </p:nvPicPr>
        <p:blipFill>
          <a:blip r:embed="rId2"/>
          <a:srcRect/>
          <a:stretch>
            <a:fillRect/>
          </a:stretch>
        </p:blipFill>
        <p:spPr bwMode="auto">
          <a:xfrm>
            <a:off x="2424113" y="2565401"/>
            <a:ext cx="3167062" cy="2354263"/>
          </a:xfrm>
          <a:prstGeom prst="rect">
            <a:avLst/>
          </a:prstGeom>
          <a:noFill/>
          <a:ln w="9525">
            <a:solidFill>
              <a:srgbClr val="800080"/>
            </a:solidFill>
            <a:miter lim="800000"/>
            <a:headEnd/>
            <a:tailEnd/>
          </a:ln>
        </p:spPr>
      </p:pic>
      <p:sp>
        <p:nvSpPr>
          <p:cNvPr id="445444" name="文本框 566281"/>
          <p:cNvSpPr txBox="1">
            <a:spLocks noChangeArrowheads="1"/>
          </p:cNvSpPr>
          <p:nvPr/>
        </p:nvSpPr>
        <p:spPr bwMode="auto">
          <a:xfrm>
            <a:off x="2063751" y="5516564"/>
            <a:ext cx="6264275" cy="798167"/>
          </a:xfrm>
          <a:prstGeom prst="rect">
            <a:avLst/>
          </a:prstGeom>
          <a:solidFill>
            <a:srgbClr val="FFFFCC"/>
          </a:solidFill>
          <a:ln w="9525">
            <a:solidFill>
              <a:srgbClr val="FF9900"/>
            </a:solidFill>
            <a:miter lim="800000"/>
          </a:ln>
        </p:spPr>
        <p:txBody>
          <a:bodyPr>
            <a:spAutoFit/>
          </a:bodyPr>
          <a:lstStyle/>
          <a:p>
            <a:pPr>
              <a:lnSpc>
                <a:spcPct val="120000"/>
              </a:lnSpc>
              <a:spcBef>
                <a:spcPct val="50000"/>
              </a:spcBef>
            </a:pPr>
            <a:r>
              <a:rPr lang="en-US" altLang="zh-CN" sz="2000" dirty="0">
                <a:solidFill>
                  <a:srgbClr val="996633"/>
                </a:solidFill>
                <a:latin typeface="Verdana" panose="020B0604030504040204" pitchFamily="34" charset="0"/>
              </a:rPr>
              <a:t>      </a:t>
            </a:r>
            <a:r>
              <a:rPr lang="zh-CN" altLang="en-US" sz="2000" b="1" dirty="0">
                <a:latin typeface="楷体" panose="02010609060101010101" pitchFamily="49" charset="-122"/>
                <a:ea typeface="楷体" panose="02010609060101010101" pitchFamily="49" charset="-122"/>
                <a:cs typeface="楷体_GB2312"/>
              </a:rPr>
              <a:t>张秉贵的“一把抓”的功夫就是称糖果，不用秤，全凭用手抓，一抓一个准，斤两不差。</a:t>
            </a:r>
          </a:p>
        </p:txBody>
      </p:sp>
      <p:sp>
        <p:nvSpPr>
          <p:cNvPr id="445445" name="直接连接符 566285"/>
          <p:cNvSpPr>
            <a:spLocks noChangeShapeType="1"/>
          </p:cNvSpPr>
          <p:nvPr/>
        </p:nvSpPr>
        <p:spPr bwMode="auto">
          <a:xfrm>
            <a:off x="1847850" y="1196975"/>
            <a:ext cx="6553200" cy="0"/>
          </a:xfrm>
          <a:prstGeom prst="line">
            <a:avLst/>
          </a:prstGeom>
          <a:noFill/>
          <a:ln w="57150" cmpd="thickThin">
            <a:solidFill>
              <a:srgbClr val="FF9900"/>
            </a:solidFill>
            <a:round/>
          </a:ln>
        </p:spPr>
        <p:txBody>
          <a:bodyPr/>
          <a:lstStyle/>
          <a:p>
            <a:endParaRPr lang="zh-CN" altLang="en-US"/>
          </a:p>
        </p:txBody>
      </p:sp>
      <p:pic>
        <p:nvPicPr>
          <p:cNvPr id="445446" name="图片 566286" descr="野外 副本"/>
          <p:cNvPicPr>
            <a:picLocks noChangeAspect="1"/>
          </p:cNvPicPr>
          <p:nvPr/>
        </p:nvPicPr>
        <p:blipFill>
          <a:blip r:embed="rId3"/>
          <a:srcRect/>
          <a:stretch>
            <a:fillRect/>
          </a:stretch>
        </p:blipFill>
        <p:spPr bwMode="auto">
          <a:xfrm>
            <a:off x="6456364" y="2492376"/>
            <a:ext cx="3781425" cy="2417763"/>
          </a:xfrm>
          <a:prstGeom prst="rect">
            <a:avLst/>
          </a:prstGeom>
          <a:noFill/>
          <a:ln w="9525">
            <a:solidFill>
              <a:srgbClr val="FF00FF"/>
            </a:solidFill>
            <a:miter lim="800000"/>
            <a:headEnd/>
            <a:tailEnd/>
          </a:ln>
        </p:spPr>
      </p:pic>
      <p:sp>
        <p:nvSpPr>
          <p:cNvPr id="445447" name="文本框 566283"/>
          <p:cNvSpPr txBox="1">
            <a:spLocks noChangeArrowheads="1"/>
          </p:cNvSpPr>
          <p:nvPr/>
        </p:nvSpPr>
        <p:spPr bwMode="auto">
          <a:xfrm>
            <a:off x="9692701" y="2492376"/>
            <a:ext cx="584775" cy="3167063"/>
          </a:xfrm>
          <a:prstGeom prst="rect">
            <a:avLst/>
          </a:prstGeom>
          <a:solidFill>
            <a:srgbClr val="FFFF99"/>
          </a:solidFill>
          <a:ln w="9525">
            <a:noFill/>
            <a:miter lim="800000"/>
          </a:ln>
        </p:spPr>
        <p:txBody>
          <a:bodyPr vert="eaVert">
            <a:spAutoFit/>
          </a:bodyPr>
          <a:lstStyle/>
          <a:p>
            <a:pPr marL="812800" indent="-812800">
              <a:lnSpc>
                <a:spcPct val="130000"/>
              </a:lnSpc>
              <a:spcBef>
                <a:spcPct val="50000"/>
              </a:spcBef>
              <a:buClr>
                <a:schemeClr val="accent2"/>
              </a:buClr>
            </a:pPr>
            <a:r>
              <a:rPr lang="en-US" altLang="zh-CN" sz="2000" b="1">
                <a:solidFill>
                  <a:schemeClr val="accent2"/>
                </a:solidFill>
                <a:latin typeface="Verdana" panose="020B0604030504040204" pitchFamily="34" charset="0"/>
              </a:rPr>
              <a:t> </a:t>
            </a:r>
            <a:r>
              <a:rPr lang="zh-CN" altLang="en-US" sz="2000" b="1">
                <a:solidFill>
                  <a:srgbClr val="990033"/>
                </a:solidFill>
                <a:latin typeface="Verdana" panose="020B0604030504040204" pitchFamily="34" charset="0"/>
                <a:ea typeface="楷体_GB2312"/>
                <a:cs typeface="楷体_GB2312"/>
              </a:rPr>
              <a:t>近水知鱼性，近山识鸟音</a:t>
            </a:r>
          </a:p>
        </p:txBody>
      </p:sp>
    </p:spTree>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5" name="文本框 568321"/>
          <p:cNvSpPr txBox="1">
            <a:spLocks noChangeArrowheads="1"/>
          </p:cNvSpPr>
          <p:nvPr/>
        </p:nvSpPr>
        <p:spPr bwMode="auto">
          <a:xfrm>
            <a:off x="2279650" y="765176"/>
            <a:ext cx="8064500" cy="597921"/>
          </a:xfrm>
          <a:prstGeom prst="rect">
            <a:avLst/>
          </a:prstGeom>
          <a:noFill/>
          <a:ln w="57150">
            <a:noFill/>
            <a:miter lim="800000"/>
          </a:ln>
        </p:spPr>
        <p:txBody>
          <a:bodyPr>
            <a:spAutoFit/>
          </a:bodyPr>
          <a:lstStyle/>
          <a:p>
            <a:pPr>
              <a:lnSpc>
                <a:spcPct val="130000"/>
              </a:lnSpc>
              <a:spcBef>
                <a:spcPct val="20000"/>
              </a:spcBef>
              <a:buClr>
                <a:schemeClr val="accent2"/>
              </a:buClr>
              <a:buFont typeface="Wingdings" panose="05000000000000000000" pitchFamily="2" charset="2"/>
              <a:buNone/>
            </a:pPr>
            <a:r>
              <a:rPr lang="en-US" altLang="zh-CN" sz="2800" b="1" dirty="0">
                <a:latin typeface="楷体_GB2312"/>
                <a:ea typeface="楷体_GB2312"/>
                <a:cs typeface="楷体_GB2312"/>
              </a:rPr>
              <a:t>3.</a:t>
            </a:r>
            <a:r>
              <a:rPr lang="zh-CN" altLang="en-US" sz="2800" b="1" dirty="0">
                <a:latin typeface="楷体_GB2312"/>
                <a:ea typeface="楷体_GB2312"/>
                <a:cs typeface="楷体_GB2312"/>
              </a:rPr>
              <a:t>实践是检验认识真理性的唯一标准</a:t>
            </a:r>
            <a:r>
              <a:rPr lang="zh-CN" altLang="en-US" b="1" dirty="0">
                <a:latin typeface="Verdana" panose="020B0604030504040204" pitchFamily="34" charset="0"/>
              </a:rPr>
              <a:t> </a:t>
            </a:r>
          </a:p>
        </p:txBody>
      </p:sp>
      <p:sp>
        <p:nvSpPr>
          <p:cNvPr id="568323" name="文本框 568322"/>
          <p:cNvSpPr txBox="1"/>
          <p:nvPr/>
        </p:nvSpPr>
        <p:spPr>
          <a:xfrm>
            <a:off x="2208214" y="1844676"/>
            <a:ext cx="7775575" cy="3542701"/>
          </a:xfrm>
          <a:prstGeom prst="rect">
            <a:avLst/>
          </a:prstGeom>
          <a:noFill/>
          <a:ln w="57150">
            <a:noFill/>
          </a:ln>
        </p:spPr>
        <p:txBody>
          <a:bodyPr>
            <a:spAutoFit/>
          </a:bodyPr>
          <a:lstStyle/>
          <a:p>
            <a:pPr eaLnBrk="0" hangingPunct="0">
              <a:lnSpc>
                <a:spcPct val="130000"/>
              </a:lnSpc>
              <a:spcBef>
                <a:spcPct val="50000"/>
              </a:spcBef>
              <a:defRPr/>
            </a:pPr>
            <a:r>
              <a:rPr lang="en-US" altLang="zh-CN" sz="3200" dirty="0">
                <a:latin typeface="Times New Roman" panose="02020603050405020304" pitchFamily="18" charset="0"/>
                <a:ea typeface="方正大黑简体" pitchFamily="2" charset="-122"/>
              </a:rPr>
              <a:t>       </a:t>
            </a:r>
            <a:r>
              <a:rPr lang="en-US" altLang="zh-CN" sz="2400" b="1" dirty="0">
                <a:effectLst>
                  <a:outerShdw blurRad="38100" dist="38100" dir="2700000">
                    <a:srgbClr val="000000"/>
                  </a:outerShdw>
                </a:effectLst>
                <a:latin typeface="楷体" panose="02010609060101010101" pitchFamily="49" charset="-122"/>
                <a:ea typeface="楷体" panose="02010609060101010101" pitchFamily="49" charset="-122"/>
              </a:rPr>
              <a:t>“</a:t>
            </a:r>
            <a:r>
              <a:rPr lang="zh-CN" altLang="en-US" sz="2400" b="1" dirty="0">
                <a:effectLst>
                  <a:outerShdw blurRad="38100" dist="38100" dir="2700000">
                    <a:srgbClr val="000000"/>
                  </a:outerShdw>
                </a:effectLst>
                <a:latin typeface="楷体" panose="02010609060101010101" pitchFamily="49" charset="-122"/>
                <a:ea typeface="楷体" panose="02010609060101010101" pitchFamily="49" charset="-122"/>
              </a:rPr>
              <a:t>人的思维是否具有客观的真理性，这并不是一个理论的问题，而是一个实践的问题。人应该在实践中证明自己思维的真理性，即自己思维的现实性和力量，亦即自己思维的此岸性。”</a:t>
            </a:r>
          </a:p>
          <a:p>
            <a:pPr eaLnBrk="0" hangingPunct="0">
              <a:lnSpc>
                <a:spcPct val="90000"/>
              </a:lnSpc>
              <a:spcBef>
                <a:spcPct val="50000"/>
              </a:spcBef>
              <a:defRPr/>
            </a:pPr>
            <a:r>
              <a:rPr lang="zh-CN" altLang="en-US" sz="2400" b="1" dirty="0">
                <a:effectLst>
                  <a:outerShdw blurRad="38100" dist="38100" dir="2700000">
                    <a:srgbClr val="000000"/>
                  </a:outerShdw>
                </a:effectLst>
                <a:latin typeface="楷体" panose="02010609060101010101" pitchFamily="49" charset="-122"/>
                <a:ea typeface="楷体" panose="02010609060101010101" pitchFamily="49" charset="-122"/>
              </a:rPr>
              <a:t>                                              </a:t>
            </a:r>
            <a:r>
              <a:rPr lang="en-US" altLang="zh-CN" sz="2400" b="1" dirty="0">
                <a:effectLst>
                  <a:outerShdw blurRad="38100" dist="38100" dir="2700000">
                    <a:srgbClr val="000000"/>
                  </a:outerShdw>
                </a:effectLst>
                <a:latin typeface="楷体" panose="02010609060101010101" pitchFamily="49" charset="-122"/>
                <a:ea typeface="楷体" panose="02010609060101010101" pitchFamily="49" charset="-122"/>
              </a:rPr>
              <a:t>——</a:t>
            </a:r>
            <a:r>
              <a:rPr lang="zh-CN" altLang="en-US" sz="2400" b="1" dirty="0">
                <a:effectLst>
                  <a:outerShdw blurRad="38100" dist="38100" dir="2700000">
                    <a:srgbClr val="000000"/>
                  </a:outerShdw>
                </a:effectLst>
                <a:latin typeface="楷体" panose="02010609060101010101" pitchFamily="49" charset="-122"/>
                <a:ea typeface="楷体" panose="02010609060101010101" pitchFamily="49" charset="-122"/>
              </a:rPr>
              <a:t>马克思</a:t>
            </a:r>
          </a:p>
          <a:p>
            <a:pPr algn="ctr" eaLnBrk="0" hangingPunct="0">
              <a:lnSpc>
                <a:spcPct val="140000"/>
              </a:lnSpc>
              <a:spcBef>
                <a:spcPct val="50000"/>
              </a:spcBef>
              <a:defRPr/>
            </a:pPr>
            <a:r>
              <a:rPr lang="zh-CN" altLang="en-US" sz="2000" dirty="0">
                <a:effectLst>
                  <a:outerShdw blurRad="38100" dist="38100" dir="2700000">
                    <a:srgbClr val="FFFFFF"/>
                  </a:outerShdw>
                </a:effectLst>
                <a:latin typeface="宋体" panose="02010600030101010101" pitchFamily="2" charset="-122"/>
                <a:ea typeface="宋体" panose="02010600030101010101" pitchFamily="2" charset="-122"/>
              </a:rPr>
              <a:t>（</a:t>
            </a:r>
            <a:r>
              <a:rPr lang="en-US" altLang="zh-CN" sz="2000" dirty="0">
                <a:effectLst>
                  <a:outerShdw blurRad="38100" dist="38100" dir="2700000">
                    <a:srgbClr val="FFFFFF"/>
                  </a:outerShdw>
                </a:effectLst>
                <a:latin typeface="宋体" panose="02010600030101010101" pitchFamily="2" charset="-122"/>
                <a:ea typeface="宋体" panose="02010600030101010101" pitchFamily="2" charset="-122"/>
              </a:rPr>
              <a:t>《</a:t>
            </a:r>
            <a:r>
              <a:rPr lang="zh-CN" altLang="en-US" sz="2000" dirty="0">
                <a:effectLst>
                  <a:outerShdw blurRad="38100" dist="38100" dir="2700000">
                    <a:srgbClr val="FFFFFF"/>
                  </a:outerShdw>
                </a:effectLst>
                <a:latin typeface="宋体" panose="02010600030101010101" pitchFamily="2" charset="-122"/>
                <a:ea typeface="宋体" panose="02010600030101010101" pitchFamily="2" charset="-122"/>
              </a:rPr>
              <a:t>马克思恩格斯选集</a:t>
            </a:r>
            <a:r>
              <a:rPr lang="en-US" altLang="zh-CN" sz="2000" dirty="0">
                <a:effectLst>
                  <a:outerShdw blurRad="38100" dist="38100" dir="2700000">
                    <a:srgbClr val="FFFFFF"/>
                  </a:outerShdw>
                </a:effectLst>
                <a:latin typeface="宋体" panose="02010600030101010101" pitchFamily="2" charset="-122"/>
                <a:ea typeface="宋体" panose="02010600030101010101" pitchFamily="2" charset="-122"/>
              </a:rPr>
              <a:t>》</a:t>
            </a:r>
            <a:r>
              <a:rPr lang="zh-CN" altLang="en-US" sz="2000" dirty="0">
                <a:effectLst>
                  <a:outerShdw blurRad="38100" dist="38100" dir="2700000">
                    <a:srgbClr val="FFFFFF"/>
                  </a:outerShdw>
                </a:effectLst>
                <a:latin typeface="宋体" panose="02010600030101010101" pitchFamily="2" charset="-122"/>
                <a:ea typeface="宋体" panose="02010600030101010101" pitchFamily="2" charset="-122"/>
              </a:rPr>
              <a:t>第</a:t>
            </a:r>
            <a:r>
              <a:rPr lang="en-US" altLang="zh-CN" sz="2000" dirty="0">
                <a:effectLst>
                  <a:outerShdw blurRad="38100" dist="38100" dir="2700000">
                    <a:srgbClr val="FFFFFF"/>
                  </a:outerShdw>
                </a:effectLst>
                <a:latin typeface="宋体" panose="02010600030101010101" pitchFamily="2" charset="-122"/>
                <a:ea typeface="宋体" panose="02010600030101010101" pitchFamily="2" charset="-122"/>
              </a:rPr>
              <a:t>1</a:t>
            </a:r>
            <a:r>
              <a:rPr lang="zh-CN" altLang="en-US" sz="2000" dirty="0">
                <a:effectLst>
                  <a:outerShdw blurRad="38100" dist="38100" dir="2700000">
                    <a:srgbClr val="FFFFFF"/>
                  </a:outerShdw>
                </a:effectLst>
                <a:latin typeface="宋体" panose="02010600030101010101" pitchFamily="2" charset="-122"/>
                <a:ea typeface="宋体" panose="02010600030101010101" pitchFamily="2" charset="-122"/>
              </a:rPr>
              <a:t>卷，人民出版社</a:t>
            </a:r>
            <a:r>
              <a:rPr lang="en-US" altLang="zh-CN" sz="2000" dirty="0">
                <a:effectLst>
                  <a:outerShdw blurRad="38100" dist="38100" dir="2700000">
                    <a:srgbClr val="FFFFFF"/>
                  </a:outerShdw>
                </a:effectLst>
                <a:latin typeface="宋体" panose="02010600030101010101" pitchFamily="2" charset="-122"/>
                <a:ea typeface="宋体" panose="02010600030101010101" pitchFamily="2" charset="-122"/>
              </a:rPr>
              <a:t>1995</a:t>
            </a:r>
            <a:r>
              <a:rPr lang="zh-CN" altLang="en-US" sz="2000" dirty="0">
                <a:effectLst>
                  <a:outerShdw blurRad="38100" dist="38100" dir="2700000">
                    <a:srgbClr val="FFFFFF"/>
                  </a:outerShdw>
                </a:effectLst>
                <a:latin typeface="宋体" panose="02010600030101010101" pitchFamily="2" charset="-122"/>
                <a:ea typeface="宋体" panose="02010600030101010101" pitchFamily="2" charset="-122"/>
              </a:rPr>
              <a:t>年版，第</a:t>
            </a:r>
            <a:r>
              <a:rPr lang="en-US" altLang="zh-CN" sz="2000" dirty="0">
                <a:effectLst>
                  <a:outerShdw blurRad="38100" dist="38100" dir="2700000">
                    <a:srgbClr val="FFFFFF"/>
                  </a:outerShdw>
                </a:effectLst>
                <a:latin typeface="宋体" panose="02010600030101010101" pitchFamily="2" charset="-122"/>
                <a:ea typeface="宋体" panose="02010600030101010101" pitchFamily="2" charset="-122"/>
              </a:rPr>
              <a:t>55</a:t>
            </a:r>
            <a:r>
              <a:rPr lang="zh-CN" altLang="en-US" sz="2000" dirty="0">
                <a:effectLst>
                  <a:outerShdw blurRad="38100" dist="38100" dir="2700000">
                    <a:srgbClr val="FFFFFF"/>
                  </a:outerShdw>
                </a:effectLst>
                <a:latin typeface="宋体" panose="02010600030101010101" pitchFamily="2" charset="-122"/>
                <a:ea typeface="宋体" panose="02010600030101010101" pitchFamily="2" charset="-122"/>
              </a:rPr>
              <a:t>页）</a:t>
            </a:r>
          </a:p>
        </p:txBody>
      </p:sp>
      <p:sp>
        <p:nvSpPr>
          <p:cNvPr id="46080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441</a:t>
            </a:fld>
            <a:endParaRPr lang="zh-CN" altLang="zh-CN" noProof="1"/>
          </a:p>
        </p:txBody>
      </p:sp>
    </p:spTree>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8146" name="文本框 518145"/>
          <p:cNvSpPr txBox="1"/>
          <p:nvPr/>
        </p:nvSpPr>
        <p:spPr>
          <a:xfrm>
            <a:off x="2135189" y="2492376"/>
            <a:ext cx="4681537" cy="2747963"/>
          </a:xfrm>
          <a:prstGeom prst="rect">
            <a:avLst/>
          </a:prstGeom>
          <a:noFill/>
          <a:ln w="57150">
            <a:noFill/>
          </a:ln>
        </p:spPr>
        <p:txBody>
          <a:bodyPr>
            <a:spAutoFit/>
          </a:bodyPr>
          <a:lstStyle/>
          <a:p>
            <a:pPr eaLnBrk="0" hangingPunct="0">
              <a:lnSpc>
                <a:spcPct val="150000"/>
              </a:lnSpc>
              <a:spcBef>
                <a:spcPct val="50000"/>
              </a:spcBef>
              <a:buClr>
                <a:srgbClr val="FF3300"/>
              </a:buClr>
              <a:buFont typeface="Wingdings" panose="05000000000000000000" pitchFamily="2" charset="2"/>
              <a:buNone/>
              <a:defRPr/>
            </a:pPr>
            <a:r>
              <a:rPr lang="zh-CN" altLang="en-US" sz="2800" b="1" dirty="0">
                <a:effectLst>
                  <a:outerShdw blurRad="38100" dist="38100" dir="2700000">
                    <a:srgbClr val="000000"/>
                  </a:outerShdw>
                </a:effectLst>
                <a:latin typeface="楷体" panose="02010609060101010101" pitchFamily="49" charset="-122"/>
                <a:ea typeface="楷体" panose="02010609060101010101" pitchFamily="49" charset="-122"/>
              </a:rPr>
              <a:t>“只有通过实践的检验，才能辨别认识的真假，从而推动认识向前发展。”</a:t>
            </a:r>
          </a:p>
          <a:p>
            <a:pPr eaLnBrk="0" hangingPunct="0">
              <a:spcBef>
                <a:spcPct val="50000"/>
              </a:spcBef>
              <a:buClr>
                <a:srgbClr val="FF3300"/>
              </a:buClr>
              <a:buFont typeface="Wingdings" panose="05000000000000000000" pitchFamily="2" charset="2"/>
              <a:buNone/>
              <a:defRPr/>
            </a:pPr>
            <a:r>
              <a:rPr lang="zh-CN" altLang="en-US" sz="2800" dirty="0">
                <a:solidFill>
                  <a:schemeClr val="hlink"/>
                </a:solidFill>
                <a:latin typeface="方正琥珀简体" pitchFamily="2" charset="-122"/>
                <a:ea typeface="方正琥珀简体" pitchFamily="2" charset="-122"/>
              </a:rPr>
              <a:t>　　　　　　</a:t>
            </a:r>
            <a:r>
              <a:rPr lang="en-US" altLang="zh-CN" sz="3200" b="1" dirty="0">
                <a:solidFill>
                  <a:schemeClr val="accent2"/>
                </a:solidFill>
                <a:effectLst>
                  <a:outerShdw blurRad="38100" dist="38100" dir="2700000">
                    <a:srgbClr val="000000"/>
                  </a:outerShdw>
                </a:effectLst>
                <a:latin typeface="Verdana" panose="020B0604030504040204" pitchFamily="34" charset="0"/>
                <a:ea typeface="隶书" panose="02010509060101010101" pitchFamily="49" charset="-122"/>
              </a:rPr>
              <a:t>——</a:t>
            </a:r>
            <a:r>
              <a:rPr lang="zh-CN" altLang="en-US" sz="3200" b="1" dirty="0">
                <a:solidFill>
                  <a:schemeClr val="accent2"/>
                </a:solidFill>
                <a:effectLst>
                  <a:outerShdw blurRad="38100" dist="38100" dir="2700000">
                    <a:srgbClr val="000000"/>
                  </a:outerShdw>
                </a:effectLst>
                <a:latin typeface="Verdana" panose="020B0604030504040204" pitchFamily="34" charset="0"/>
                <a:ea typeface="隶书" panose="02010509060101010101" pitchFamily="49" charset="-122"/>
              </a:rPr>
              <a:t>邓小平</a:t>
            </a:r>
          </a:p>
        </p:txBody>
      </p:sp>
      <p:pic>
        <p:nvPicPr>
          <p:cNvPr id="447490" name="图片 518148" descr="whlj20040218-dxp-5"/>
          <p:cNvPicPr>
            <a:picLocks noChangeAspect="1"/>
          </p:cNvPicPr>
          <p:nvPr/>
        </p:nvPicPr>
        <p:blipFill>
          <a:blip r:embed="rId2"/>
          <a:srcRect/>
          <a:stretch>
            <a:fillRect/>
          </a:stretch>
        </p:blipFill>
        <p:spPr bwMode="auto">
          <a:xfrm>
            <a:off x="7248525" y="2276476"/>
            <a:ext cx="2751138" cy="3438525"/>
          </a:xfrm>
          <a:prstGeom prst="rect">
            <a:avLst/>
          </a:prstGeom>
          <a:noFill/>
          <a:ln w="9525">
            <a:noFill/>
            <a:miter lim="800000"/>
            <a:headEnd/>
            <a:tailEnd/>
          </a:ln>
        </p:spPr>
      </p:pic>
      <p:sp>
        <p:nvSpPr>
          <p:cNvPr id="447491" name="文本框 518149"/>
          <p:cNvSpPr txBox="1">
            <a:spLocks noChangeArrowheads="1"/>
          </p:cNvSpPr>
          <p:nvPr/>
        </p:nvSpPr>
        <p:spPr bwMode="auto">
          <a:xfrm>
            <a:off x="2495550" y="692151"/>
            <a:ext cx="7632700" cy="410241"/>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endParaRPr lang="zh-CN" altLang="zh-CN" b="1">
              <a:solidFill>
                <a:schemeClr val="accent2"/>
              </a:solidFill>
              <a:latin typeface="Verdana" panose="020B0604030504040204" pitchFamily="34" charset="0"/>
            </a:endParaRPr>
          </a:p>
        </p:txBody>
      </p:sp>
      <p:sp>
        <p:nvSpPr>
          <p:cNvPr id="461828"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442</a:t>
            </a:fld>
            <a:endParaRPr lang="zh-CN" altLang="zh-CN" noProof="1"/>
          </a:p>
        </p:txBody>
      </p:sp>
    </p:spTree>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文本框 569347"/>
          <p:cNvSpPr txBox="1">
            <a:spLocks noChangeArrowheads="1"/>
          </p:cNvSpPr>
          <p:nvPr/>
        </p:nvSpPr>
        <p:spPr bwMode="auto">
          <a:xfrm>
            <a:off x="2351089" y="836613"/>
            <a:ext cx="7413625" cy="519112"/>
          </a:xfrm>
          <a:prstGeom prst="rect">
            <a:avLst/>
          </a:prstGeom>
          <a:noFill/>
          <a:ln w="57150">
            <a:noFill/>
            <a:miter lim="800000"/>
          </a:ln>
        </p:spPr>
        <p:txBody>
          <a:bodyPr>
            <a:spAutoFit/>
          </a:bodyPr>
          <a:lstStyle/>
          <a:p>
            <a:pPr eaLnBrk="0" hangingPunct="0">
              <a:spcBef>
                <a:spcPct val="50000"/>
              </a:spcBef>
              <a:buClr>
                <a:srgbClr val="FF3300"/>
              </a:buClr>
              <a:buFont typeface="Wingdings" panose="05000000000000000000" pitchFamily="2" charset="2"/>
              <a:buNone/>
            </a:pPr>
            <a:endParaRPr lang="zh-CN" altLang="zh-CN" sz="2800">
              <a:solidFill>
                <a:srgbClr val="CC0066"/>
              </a:solidFill>
              <a:latin typeface="Times New Roman" panose="02020603050405020304" pitchFamily="18" charset="0"/>
              <a:ea typeface="隶书" panose="02010509060101010101" pitchFamily="49" charset="-122"/>
            </a:endParaRPr>
          </a:p>
        </p:txBody>
      </p:sp>
      <p:pic>
        <p:nvPicPr>
          <p:cNvPr id="448514" name="图片 569348" descr="西红柿"/>
          <p:cNvPicPr>
            <a:picLocks noChangeAspect="1"/>
          </p:cNvPicPr>
          <p:nvPr/>
        </p:nvPicPr>
        <p:blipFill>
          <a:blip r:embed="rId2"/>
          <a:srcRect/>
          <a:stretch>
            <a:fillRect/>
          </a:stretch>
        </p:blipFill>
        <p:spPr bwMode="auto">
          <a:xfrm>
            <a:off x="2424113" y="2852739"/>
            <a:ext cx="3097212" cy="3076575"/>
          </a:xfrm>
          <a:prstGeom prst="rect">
            <a:avLst/>
          </a:prstGeom>
          <a:noFill/>
          <a:ln w="9525">
            <a:noFill/>
            <a:miter lim="800000"/>
            <a:headEnd/>
            <a:tailEnd/>
          </a:ln>
        </p:spPr>
      </p:pic>
      <p:pic>
        <p:nvPicPr>
          <p:cNvPr id="448515" name="图片 569349" descr="NO_3280"/>
          <p:cNvPicPr>
            <a:picLocks noChangeAspect="1"/>
          </p:cNvPicPr>
          <p:nvPr/>
        </p:nvPicPr>
        <p:blipFill>
          <a:blip r:embed="rId3"/>
          <a:srcRect/>
          <a:stretch>
            <a:fillRect/>
          </a:stretch>
        </p:blipFill>
        <p:spPr bwMode="auto">
          <a:xfrm>
            <a:off x="6096000" y="2852738"/>
            <a:ext cx="3816350" cy="3103562"/>
          </a:xfrm>
          <a:prstGeom prst="rect">
            <a:avLst/>
          </a:prstGeom>
          <a:noFill/>
          <a:ln w="9525">
            <a:solidFill>
              <a:srgbClr val="FF00FF"/>
            </a:solidFill>
            <a:miter lim="800000"/>
            <a:headEnd/>
            <a:tailEnd/>
          </a:ln>
        </p:spPr>
      </p:pic>
      <p:sp>
        <p:nvSpPr>
          <p:cNvPr id="448516" name="文本框 569350"/>
          <p:cNvSpPr txBox="1">
            <a:spLocks noChangeArrowheads="1"/>
          </p:cNvSpPr>
          <p:nvPr/>
        </p:nvSpPr>
        <p:spPr bwMode="auto">
          <a:xfrm>
            <a:off x="2135189" y="1773239"/>
            <a:ext cx="7056437" cy="1459759"/>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r>
              <a:rPr lang="zh-CN" altLang="en-US" sz="3600">
                <a:solidFill>
                  <a:srgbClr val="0000FF"/>
                </a:solidFill>
                <a:latin typeface="Times New Roman" panose="02020603050405020304" pitchFamily="18" charset="0"/>
                <a:ea typeface="方正大黑简体"/>
                <a:cs typeface="方正大黑简体"/>
              </a:rPr>
              <a:t>　吓人的“狼桃”　　　美味西红柿</a:t>
            </a:r>
            <a:endParaRPr lang="zh-CN" altLang="en-US" b="1">
              <a:solidFill>
                <a:schemeClr val="accent2"/>
              </a:solidFill>
              <a:latin typeface="Verdana" panose="020B0604030504040204" pitchFamily="34" charset="0"/>
            </a:endParaRPr>
          </a:p>
        </p:txBody>
      </p:sp>
      <p:sp>
        <p:nvSpPr>
          <p:cNvPr id="448517" name="燕尾形箭头 569351"/>
          <p:cNvSpPr>
            <a:spLocks noChangeArrowheads="1"/>
          </p:cNvSpPr>
          <p:nvPr/>
        </p:nvSpPr>
        <p:spPr bwMode="auto">
          <a:xfrm>
            <a:off x="5519738" y="2060575"/>
            <a:ext cx="1008062" cy="287338"/>
          </a:xfrm>
          <a:prstGeom prst="notchedRightArrow">
            <a:avLst>
              <a:gd name="adj1" fmla="val 50000"/>
              <a:gd name="adj2" fmla="val 87707"/>
            </a:avLst>
          </a:prstGeom>
          <a:solidFill>
            <a:srgbClr val="FF99CC"/>
          </a:solidFill>
          <a:ln w="9525">
            <a:solidFill>
              <a:srgbClr val="00FF00"/>
            </a:solidFill>
            <a:miter lim="800000"/>
          </a:ln>
        </p:spPr>
        <p:txBody>
          <a:bodyPr/>
          <a:lstStyle/>
          <a:p>
            <a:endParaRPr lang="zh-CN" altLang="en-US"/>
          </a:p>
        </p:txBody>
      </p:sp>
      <p:sp>
        <p:nvSpPr>
          <p:cNvPr id="462854"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443</a:t>
            </a:fld>
            <a:endParaRPr lang="zh-CN" altLang="zh-CN" noProof="1"/>
          </a:p>
        </p:txBody>
      </p:sp>
    </p:spTree>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9537" name="直接连接符 519169"/>
          <p:cNvSpPr>
            <a:spLocks noChangeShapeType="1"/>
          </p:cNvSpPr>
          <p:nvPr/>
        </p:nvSpPr>
        <p:spPr bwMode="auto">
          <a:xfrm>
            <a:off x="4800600" y="6092825"/>
            <a:ext cx="2209800" cy="0"/>
          </a:xfrm>
          <a:prstGeom prst="line">
            <a:avLst/>
          </a:prstGeom>
          <a:noFill/>
          <a:ln w="57150" cap="rnd">
            <a:solidFill>
              <a:schemeClr val="tx1"/>
            </a:solidFill>
            <a:prstDash val="sysDot"/>
            <a:round/>
          </a:ln>
        </p:spPr>
        <p:txBody>
          <a:bodyPr/>
          <a:lstStyle/>
          <a:p>
            <a:endParaRPr lang="zh-CN" altLang="en-US"/>
          </a:p>
        </p:txBody>
      </p:sp>
      <p:pic>
        <p:nvPicPr>
          <p:cNvPr id="449538" name="图片 519170" descr="蝙蝠 副本"/>
          <p:cNvPicPr>
            <a:picLocks noChangeAspect="1"/>
          </p:cNvPicPr>
          <p:nvPr/>
        </p:nvPicPr>
        <p:blipFill>
          <a:blip r:embed="rId2"/>
          <a:srcRect/>
          <a:stretch>
            <a:fillRect/>
          </a:stretch>
        </p:blipFill>
        <p:spPr bwMode="auto">
          <a:xfrm>
            <a:off x="2711450" y="3429001"/>
            <a:ext cx="1981200" cy="2773363"/>
          </a:xfrm>
          <a:prstGeom prst="rect">
            <a:avLst/>
          </a:prstGeom>
          <a:noFill/>
          <a:ln w="9525">
            <a:solidFill>
              <a:srgbClr val="FF6600"/>
            </a:solidFill>
            <a:miter lim="800000"/>
            <a:headEnd/>
            <a:tailEnd/>
          </a:ln>
        </p:spPr>
      </p:pic>
      <p:pic>
        <p:nvPicPr>
          <p:cNvPr id="449539" name="图片 519171" descr="雷达（护尾） 副本"/>
          <p:cNvPicPr>
            <a:picLocks noChangeAspect="1"/>
          </p:cNvPicPr>
          <p:nvPr/>
        </p:nvPicPr>
        <p:blipFill>
          <a:blip r:embed="rId3"/>
          <a:srcRect/>
          <a:stretch>
            <a:fillRect/>
          </a:stretch>
        </p:blipFill>
        <p:spPr bwMode="auto">
          <a:xfrm>
            <a:off x="6240463" y="3141664"/>
            <a:ext cx="2684462" cy="2549525"/>
          </a:xfrm>
          <a:prstGeom prst="rect">
            <a:avLst/>
          </a:prstGeom>
          <a:noFill/>
          <a:ln w="9525">
            <a:solidFill>
              <a:srgbClr val="FFFF66"/>
            </a:solidFill>
            <a:miter lim="800000"/>
            <a:headEnd/>
            <a:tailEnd/>
          </a:ln>
        </p:spPr>
      </p:pic>
      <p:sp>
        <p:nvSpPr>
          <p:cNvPr id="449540" name="直接连接符 519172"/>
          <p:cNvSpPr>
            <a:spLocks noChangeShapeType="1"/>
          </p:cNvSpPr>
          <p:nvPr/>
        </p:nvSpPr>
        <p:spPr bwMode="auto">
          <a:xfrm flipV="1">
            <a:off x="7032625" y="5661025"/>
            <a:ext cx="0" cy="457200"/>
          </a:xfrm>
          <a:prstGeom prst="line">
            <a:avLst/>
          </a:prstGeom>
          <a:noFill/>
          <a:ln w="57150" cap="rnd">
            <a:solidFill>
              <a:schemeClr val="tx1"/>
            </a:solidFill>
            <a:prstDash val="sysDot"/>
            <a:round/>
            <a:tailEnd type="triangle" w="med" len="med"/>
          </a:ln>
        </p:spPr>
        <p:txBody>
          <a:bodyPr/>
          <a:lstStyle/>
          <a:p>
            <a:endParaRPr lang="zh-CN" altLang="en-US"/>
          </a:p>
        </p:txBody>
      </p:sp>
      <p:sp>
        <p:nvSpPr>
          <p:cNvPr id="449541" name="文本框 519174"/>
          <p:cNvSpPr txBox="1">
            <a:spLocks noChangeArrowheads="1"/>
          </p:cNvSpPr>
          <p:nvPr/>
        </p:nvSpPr>
        <p:spPr bwMode="auto">
          <a:xfrm>
            <a:off x="2352674" y="1038225"/>
            <a:ext cx="7470775" cy="523220"/>
          </a:xfrm>
          <a:prstGeom prst="rect">
            <a:avLst/>
          </a:prstGeom>
          <a:noFill/>
          <a:ln w="57150">
            <a:noFill/>
            <a:miter lim="800000"/>
          </a:ln>
        </p:spPr>
        <p:txBody>
          <a:bodyPr wrap="square">
            <a:spAutoFit/>
          </a:bodyPr>
          <a:lstStyle/>
          <a:p>
            <a:pPr eaLnBrk="0" hangingPunct="0">
              <a:spcBef>
                <a:spcPct val="50000"/>
              </a:spcBef>
              <a:buClr>
                <a:srgbClr val="FF3300"/>
              </a:buClr>
              <a:buFont typeface="Wingdings" panose="05000000000000000000" pitchFamily="2" charset="2"/>
              <a:buNone/>
            </a:pPr>
            <a:r>
              <a:rPr lang="en-US" altLang="zh-CN" sz="2800" b="1" dirty="0">
                <a:solidFill>
                  <a:srgbClr val="CC0066"/>
                </a:solidFill>
                <a:latin typeface="楷体_GB2312"/>
                <a:ea typeface="楷体_GB2312"/>
                <a:cs typeface="楷体_GB2312"/>
              </a:rPr>
              <a:t>4.</a:t>
            </a:r>
            <a:r>
              <a:rPr lang="zh-CN" altLang="en-US" sz="2800" b="1" dirty="0">
                <a:solidFill>
                  <a:srgbClr val="CC0066"/>
                </a:solidFill>
                <a:latin typeface="楷体_GB2312"/>
                <a:ea typeface="楷体_GB2312"/>
                <a:cs typeface="楷体_GB2312"/>
              </a:rPr>
              <a:t>实践是认识的目的</a:t>
            </a:r>
            <a:r>
              <a:rPr lang="zh-CN" altLang="en-US" sz="2800" b="1" dirty="0">
                <a:solidFill>
                  <a:schemeClr val="folHlink"/>
                </a:solidFill>
                <a:latin typeface="方正琥珀简体"/>
                <a:ea typeface="方正琥珀简体"/>
                <a:cs typeface="方正琥珀简体"/>
              </a:rPr>
              <a:t> </a:t>
            </a:r>
          </a:p>
        </p:txBody>
      </p:sp>
      <p:sp>
        <p:nvSpPr>
          <p:cNvPr id="449542" name="文本框 519175"/>
          <p:cNvSpPr txBox="1">
            <a:spLocks noChangeArrowheads="1"/>
          </p:cNvSpPr>
          <p:nvPr/>
        </p:nvSpPr>
        <p:spPr bwMode="auto">
          <a:xfrm>
            <a:off x="2423593" y="1844675"/>
            <a:ext cx="7787208" cy="1164165"/>
          </a:xfrm>
          <a:prstGeom prst="rect">
            <a:avLst/>
          </a:prstGeom>
          <a:noFill/>
          <a:ln w="57150">
            <a:noFill/>
            <a:miter lim="800000"/>
          </a:ln>
        </p:spPr>
        <p:txBody>
          <a:bodyPr wrap="square">
            <a:spAutoFit/>
          </a:bodyPr>
          <a:lstStyle/>
          <a:p>
            <a:pPr marL="812800" indent="-812800">
              <a:lnSpc>
                <a:spcPct val="120000"/>
              </a:lnSpc>
              <a:spcBef>
                <a:spcPct val="20000"/>
              </a:spcBef>
              <a:buClr>
                <a:schemeClr val="accent2"/>
              </a:buClr>
            </a:pPr>
            <a:r>
              <a:rPr lang="zh-CN" altLang="en-US" b="1" dirty="0">
                <a:solidFill>
                  <a:schemeClr val="hlink"/>
                </a:solidFill>
                <a:latin typeface="Verdana" panose="020B0604030504040204" pitchFamily="34" charset="0"/>
              </a:rPr>
              <a:t>　</a:t>
            </a:r>
            <a:r>
              <a:rPr lang="zh-CN" altLang="en-US" sz="2800" b="1" dirty="0">
                <a:solidFill>
                  <a:schemeClr val="hlink"/>
                </a:solidFill>
                <a:latin typeface="Verdana" panose="020B0604030504040204" pitchFamily="34" charset="0"/>
              </a:rPr>
              <a:t>　</a:t>
            </a:r>
            <a:r>
              <a:rPr lang="zh-CN" altLang="en-US" sz="2800" b="1" dirty="0">
                <a:latin typeface="楷体" panose="02010609060101010101" pitchFamily="49" charset="-122"/>
                <a:ea typeface="楷体" panose="02010609060101010101" pitchFamily="49" charset="-122"/>
                <a:cs typeface="楷体_GB2312"/>
              </a:rPr>
              <a:t>认识世界是为了改造世界。实践目的制约整</a:t>
            </a:r>
            <a:endParaRPr lang="en-US" altLang="zh-CN" sz="2800" b="1" dirty="0">
              <a:latin typeface="楷体" panose="02010609060101010101" pitchFamily="49" charset="-122"/>
              <a:ea typeface="楷体" panose="02010609060101010101" pitchFamily="49" charset="-122"/>
              <a:cs typeface="楷体_GB2312"/>
            </a:endParaRPr>
          </a:p>
          <a:p>
            <a:pPr marL="812800" indent="-812800">
              <a:lnSpc>
                <a:spcPct val="120000"/>
              </a:lnSpc>
              <a:spcBef>
                <a:spcPct val="20000"/>
              </a:spcBef>
              <a:buClr>
                <a:schemeClr val="accent2"/>
              </a:buClr>
            </a:pPr>
            <a:r>
              <a:rPr lang="zh-CN" altLang="en-US" sz="2800" b="1" dirty="0">
                <a:latin typeface="楷体" panose="02010609060101010101" pitchFamily="49" charset="-122"/>
                <a:ea typeface="楷体" panose="02010609060101010101" pitchFamily="49" charset="-122"/>
                <a:cs typeface="楷体_GB2312"/>
              </a:rPr>
              <a:t>个认识的过程，规定着认识的方向</a:t>
            </a:r>
            <a:r>
              <a:rPr lang="zh-CN" altLang="en-US" sz="2800" b="1" dirty="0">
                <a:solidFill>
                  <a:schemeClr val="hlink"/>
                </a:solidFill>
                <a:latin typeface="Verdana" panose="020B0604030504040204" pitchFamily="34" charset="0"/>
                <a:ea typeface="楷体_GB2312"/>
                <a:cs typeface="楷体_GB2312"/>
              </a:rPr>
              <a:t>。</a:t>
            </a:r>
            <a:r>
              <a:rPr lang="zh-CN" altLang="en-US" sz="2800" b="1" dirty="0">
                <a:solidFill>
                  <a:schemeClr val="folHlink"/>
                </a:solidFill>
                <a:latin typeface="方正琥珀简体"/>
                <a:ea typeface="方正琥珀简体"/>
                <a:cs typeface="方正琥珀简体"/>
              </a:rPr>
              <a:t> </a:t>
            </a:r>
          </a:p>
        </p:txBody>
      </p:sp>
      <p:sp>
        <p:nvSpPr>
          <p:cNvPr id="46387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444</a:t>
            </a:fld>
            <a:endParaRPr lang="zh-CN" altLang="zh-CN" noProof="1"/>
          </a:p>
        </p:txBody>
      </p:sp>
    </p:spTree>
  </p:cSld>
  <p:clrMapOvr>
    <a:masterClrMapping/>
  </p:clrMapOvr>
  <p:transition>
    <p:fade/>
  </p:transition>
</p:sld>
</file>

<file path=ppt/slides/slide4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61" name="文本占位符 627713"/>
          <p:cNvSpPr>
            <a:spLocks noGrp="1"/>
          </p:cNvSpPr>
          <p:nvPr>
            <p:ph type="body" idx="4294967295"/>
          </p:nvPr>
        </p:nvSpPr>
        <p:spPr>
          <a:xfrm>
            <a:off x="1661652" y="1700213"/>
            <a:ext cx="7874462" cy="1657350"/>
          </a:xfrm>
        </p:spPr>
        <p:txBody>
          <a:bodyPr/>
          <a:lstStyle/>
          <a:p>
            <a:pPr eaLnBrk="1" hangingPunct="1">
              <a:lnSpc>
                <a:spcPct val="120000"/>
              </a:lnSpc>
              <a:spcAft>
                <a:spcPct val="20000"/>
              </a:spcAft>
              <a:buFont typeface="Arial" panose="020B0604020202020204" pitchFamily="34" charset="0"/>
              <a:buNone/>
            </a:pPr>
            <a:r>
              <a:rPr lang="zh-CN" altLang="en-US" dirty="0"/>
              <a:t>　　　</a:t>
            </a:r>
            <a:r>
              <a:rPr lang="zh-CN" altLang="en-US" sz="2400" dirty="0">
                <a:latin typeface="楷体" panose="02010609060101010101" pitchFamily="49" charset="-122"/>
                <a:ea typeface="楷体" panose="02010609060101010101" pitchFamily="49" charset="-122"/>
              </a:rPr>
              <a:t>列宁指出</a:t>
            </a:r>
            <a:r>
              <a:rPr lang="zh-CN" altLang="en-US" sz="2400" b="1" dirty="0">
                <a:solidFill>
                  <a:schemeClr val="hlink"/>
                </a:solidFill>
                <a:latin typeface="楷体" panose="02010609060101010101" pitchFamily="49" charset="-122"/>
                <a:ea typeface="楷体" panose="02010609060101010101" pitchFamily="49" charset="-122"/>
              </a:rPr>
              <a:t>，“从生动的直观到抽象的思维，再从抽象的思维到实践，这就是认识真理、认识客观实在的辩证途径。”</a:t>
            </a:r>
            <a:r>
              <a:rPr lang="zh-CN" altLang="en-US" sz="2400" dirty="0">
                <a:latin typeface="楷体" panose="02010609060101010101" pitchFamily="49" charset="-122"/>
                <a:ea typeface="楷体" panose="02010609060101010101" pitchFamily="49" charset="-122"/>
              </a:rPr>
              <a:t>        </a:t>
            </a:r>
            <a:endParaRPr lang="zh-CN" altLang="en-US" sz="2400" b="1" dirty="0">
              <a:solidFill>
                <a:schemeClr val="hlink"/>
              </a:solidFill>
              <a:latin typeface="楷体" panose="02010609060101010101" pitchFamily="49" charset="-122"/>
              <a:ea typeface="楷体" panose="02010609060101010101" pitchFamily="49" charset="-122"/>
            </a:endParaRPr>
          </a:p>
        </p:txBody>
      </p:sp>
      <p:sp>
        <p:nvSpPr>
          <p:cNvPr id="46490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445</a:t>
            </a:fld>
            <a:endParaRPr lang="zh-CN" altLang="zh-CN" noProof="1"/>
          </a:p>
        </p:txBody>
      </p:sp>
      <p:sp>
        <p:nvSpPr>
          <p:cNvPr id="450562" name="文本框 627714"/>
          <p:cNvSpPr txBox="1">
            <a:spLocks noChangeArrowheads="1"/>
          </p:cNvSpPr>
          <p:nvPr/>
        </p:nvSpPr>
        <p:spPr bwMode="auto">
          <a:xfrm>
            <a:off x="2279651" y="620714"/>
            <a:ext cx="7256463" cy="725199"/>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r>
              <a:rPr lang="zh-CN" altLang="en-US" sz="3600" dirty="0">
                <a:solidFill>
                  <a:srgbClr val="CC0066"/>
                </a:solidFill>
                <a:latin typeface="Verdana" panose="020B0604030504040204" pitchFamily="34" charset="0"/>
                <a:ea typeface="黑体" panose="02010609060101010101" pitchFamily="49" charset="-122"/>
              </a:rPr>
              <a:t>第二节  认识的辨证运动过程</a:t>
            </a:r>
          </a:p>
        </p:txBody>
      </p:sp>
      <p:sp>
        <p:nvSpPr>
          <p:cNvPr id="450563" name="矩形 627717"/>
          <p:cNvSpPr>
            <a:spLocks noChangeArrowheads="1"/>
          </p:cNvSpPr>
          <p:nvPr/>
        </p:nvSpPr>
        <p:spPr bwMode="auto">
          <a:xfrm>
            <a:off x="5016501" y="3284539"/>
            <a:ext cx="5040313" cy="3170237"/>
          </a:xfrm>
          <a:prstGeom prst="rect">
            <a:avLst/>
          </a:prstGeom>
          <a:noFill/>
          <a:ln w="9525">
            <a:noFill/>
            <a:miter lim="800000"/>
          </a:ln>
        </p:spPr>
        <p:txBody>
          <a:bodyPr/>
          <a:lstStyle/>
          <a:p>
            <a:pPr marL="469900" indent="-469900">
              <a:lnSpc>
                <a:spcPct val="110000"/>
              </a:lnSpc>
              <a:spcBef>
                <a:spcPct val="20000"/>
              </a:spcBef>
              <a:buClr>
                <a:schemeClr val="accent2"/>
              </a:buCl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毛泽东指出，</a:t>
            </a:r>
            <a:r>
              <a:rPr lang="zh-CN" altLang="en-US" sz="2400" b="1" dirty="0">
                <a:solidFill>
                  <a:schemeClr val="hlink"/>
                </a:solidFill>
                <a:latin typeface="楷体" panose="02010609060101010101" pitchFamily="49" charset="-122"/>
                <a:ea typeface="楷体" panose="02010609060101010101" pitchFamily="49" charset="-122"/>
              </a:rPr>
              <a:t>“认识运动的</a:t>
            </a:r>
            <a:endParaRPr lang="en-US" altLang="zh-CN" sz="2400" b="1" dirty="0">
              <a:solidFill>
                <a:schemeClr val="hlink"/>
              </a:solidFill>
              <a:latin typeface="楷体" panose="02010609060101010101" pitchFamily="49" charset="-122"/>
              <a:ea typeface="楷体" panose="02010609060101010101" pitchFamily="49" charset="-122"/>
            </a:endParaRPr>
          </a:p>
          <a:p>
            <a:pPr marL="469900" indent="-469900">
              <a:lnSpc>
                <a:spcPct val="110000"/>
              </a:lnSpc>
              <a:spcBef>
                <a:spcPct val="20000"/>
              </a:spcBef>
              <a:buClr>
                <a:schemeClr val="accent2"/>
              </a:buClr>
            </a:pPr>
            <a:r>
              <a:rPr lang="zh-CN" altLang="en-US" sz="2400" b="1" dirty="0">
                <a:solidFill>
                  <a:schemeClr val="hlink"/>
                </a:solidFill>
                <a:latin typeface="楷体" panose="02010609060101010101" pitchFamily="49" charset="-122"/>
                <a:ea typeface="楷体" panose="02010609060101010101" pitchFamily="49" charset="-122"/>
              </a:rPr>
              <a:t>一个周期都经历了两次飞跃，第一</a:t>
            </a:r>
            <a:endParaRPr lang="en-US" altLang="zh-CN" sz="2400" b="1" dirty="0">
              <a:solidFill>
                <a:schemeClr val="hlink"/>
              </a:solidFill>
              <a:latin typeface="楷体" panose="02010609060101010101" pitchFamily="49" charset="-122"/>
              <a:ea typeface="楷体" panose="02010609060101010101" pitchFamily="49" charset="-122"/>
            </a:endParaRPr>
          </a:p>
          <a:p>
            <a:pPr marL="469900" indent="-469900">
              <a:lnSpc>
                <a:spcPct val="110000"/>
              </a:lnSpc>
              <a:spcBef>
                <a:spcPct val="20000"/>
              </a:spcBef>
              <a:buClr>
                <a:schemeClr val="accent2"/>
              </a:buClr>
            </a:pPr>
            <a:r>
              <a:rPr lang="zh-CN" altLang="en-US" sz="2400" b="1" dirty="0">
                <a:solidFill>
                  <a:schemeClr val="hlink"/>
                </a:solidFill>
                <a:latin typeface="楷体" panose="02010609060101010101" pitchFamily="49" charset="-122"/>
                <a:ea typeface="楷体" panose="02010609060101010101" pitchFamily="49" charset="-122"/>
              </a:rPr>
              <a:t>次是由实践到认识的飞跃，即在实</a:t>
            </a:r>
            <a:endParaRPr lang="en-US" altLang="zh-CN" sz="2400" b="1" dirty="0">
              <a:solidFill>
                <a:schemeClr val="hlink"/>
              </a:solidFill>
              <a:latin typeface="楷体" panose="02010609060101010101" pitchFamily="49" charset="-122"/>
              <a:ea typeface="楷体" panose="02010609060101010101" pitchFamily="49" charset="-122"/>
            </a:endParaRPr>
          </a:p>
          <a:p>
            <a:pPr marL="469900" indent="-469900">
              <a:lnSpc>
                <a:spcPct val="110000"/>
              </a:lnSpc>
              <a:spcBef>
                <a:spcPct val="20000"/>
              </a:spcBef>
              <a:buClr>
                <a:schemeClr val="accent2"/>
              </a:buClr>
            </a:pPr>
            <a:r>
              <a:rPr lang="zh-CN" altLang="en-US" sz="2400" b="1" dirty="0">
                <a:solidFill>
                  <a:schemeClr val="hlink"/>
                </a:solidFill>
                <a:latin typeface="楷体" panose="02010609060101010101" pitchFamily="49" charset="-122"/>
                <a:ea typeface="楷体" panose="02010609060101010101" pitchFamily="49" charset="-122"/>
              </a:rPr>
              <a:t>践基础上形成的感性认识上升到理</a:t>
            </a:r>
            <a:endParaRPr lang="en-US" altLang="zh-CN" sz="2400" b="1" dirty="0">
              <a:solidFill>
                <a:schemeClr val="hlink"/>
              </a:solidFill>
              <a:latin typeface="楷体" panose="02010609060101010101" pitchFamily="49" charset="-122"/>
              <a:ea typeface="楷体" panose="02010609060101010101" pitchFamily="49" charset="-122"/>
            </a:endParaRPr>
          </a:p>
          <a:p>
            <a:pPr marL="469900" indent="-469900">
              <a:lnSpc>
                <a:spcPct val="110000"/>
              </a:lnSpc>
              <a:spcBef>
                <a:spcPct val="20000"/>
              </a:spcBef>
              <a:buClr>
                <a:schemeClr val="accent2"/>
              </a:buClr>
            </a:pPr>
            <a:r>
              <a:rPr lang="zh-CN" altLang="en-US" sz="2400" b="1" dirty="0">
                <a:solidFill>
                  <a:schemeClr val="hlink"/>
                </a:solidFill>
                <a:latin typeface="楷体" panose="02010609060101010101" pitchFamily="49" charset="-122"/>
                <a:ea typeface="楷体" panose="02010609060101010101" pitchFamily="49" charset="-122"/>
              </a:rPr>
              <a:t>性认识的飞跃；第二次是由理性认</a:t>
            </a:r>
            <a:endParaRPr lang="en-US" altLang="zh-CN" sz="2400" b="1" dirty="0">
              <a:solidFill>
                <a:schemeClr val="hlink"/>
              </a:solidFill>
              <a:latin typeface="楷体" panose="02010609060101010101" pitchFamily="49" charset="-122"/>
              <a:ea typeface="楷体" panose="02010609060101010101" pitchFamily="49" charset="-122"/>
            </a:endParaRPr>
          </a:p>
          <a:p>
            <a:pPr marL="469900" indent="-469900">
              <a:lnSpc>
                <a:spcPct val="110000"/>
              </a:lnSpc>
              <a:spcBef>
                <a:spcPct val="20000"/>
              </a:spcBef>
              <a:buClr>
                <a:schemeClr val="accent2"/>
              </a:buClr>
            </a:pPr>
            <a:r>
              <a:rPr lang="zh-CN" altLang="en-US" sz="2400" b="1" dirty="0">
                <a:solidFill>
                  <a:schemeClr val="hlink"/>
                </a:solidFill>
                <a:latin typeface="楷体" panose="02010609060101010101" pitchFamily="49" charset="-122"/>
                <a:ea typeface="楷体" panose="02010609060101010101" pitchFamily="49" charset="-122"/>
              </a:rPr>
              <a:t>识回到实践的飞跃。”</a:t>
            </a:r>
          </a:p>
        </p:txBody>
      </p:sp>
      <p:pic>
        <p:nvPicPr>
          <p:cNvPr id="627719" name="图片 627718" descr="《实践论》封面"/>
          <p:cNvPicPr>
            <a:picLocks noChangeAspect="1"/>
          </p:cNvPicPr>
          <p:nvPr/>
        </p:nvPicPr>
        <p:blipFill>
          <a:blip r:embed="rId2"/>
          <a:stretch>
            <a:fillRect/>
          </a:stretch>
        </p:blipFill>
        <p:spPr>
          <a:xfrm>
            <a:off x="3306764" y="3429000"/>
            <a:ext cx="1296987" cy="1944688"/>
          </a:xfrm>
          <a:prstGeom prst="rect">
            <a:avLst/>
          </a:prstGeom>
          <a:solidFill>
            <a:schemeClr val="accent1"/>
          </a:solidFill>
          <a:ln w="38100">
            <a:noFill/>
          </a:ln>
          <a:effectLst>
            <a:outerShdw dist="77251" dir="11367739" algn="ctr" rotWithShape="0">
              <a:schemeClr val="folHlink"/>
            </a:outerShdw>
          </a:effectLst>
        </p:spPr>
      </p:pic>
      <p:pic>
        <p:nvPicPr>
          <p:cNvPr id="627720" name="图片 627719" descr="《人的正确思想是从哪里来的》封面"/>
          <p:cNvPicPr>
            <a:picLocks noChangeAspect="1"/>
          </p:cNvPicPr>
          <p:nvPr/>
        </p:nvPicPr>
        <p:blipFill>
          <a:blip r:embed="rId3"/>
          <a:stretch>
            <a:fillRect/>
          </a:stretch>
        </p:blipFill>
        <p:spPr>
          <a:xfrm>
            <a:off x="2300289" y="4076701"/>
            <a:ext cx="1368425" cy="2016125"/>
          </a:xfrm>
          <a:prstGeom prst="rect">
            <a:avLst/>
          </a:prstGeom>
          <a:solidFill>
            <a:schemeClr val="accent1"/>
          </a:solidFill>
          <a:ln w="38100">
            <a:noFill/>
          </a:ln>
          <a:effectLst>
            <a:outerShdw dist="77251" dir="11367739" algn="ctr" rotWithShape="0">
              <a:schemeClr val="folHlink"/>
            </a:outerShdw>
          </a:effectLst>
        </p:spPr>
      </p:pic>
      <p:sp>
        <p:nvSpPr>
          <p:cNvPr id="450566" name="直接连接符 627720"/>
          <p:cNvSpPr>
            <a:spLocks noChangeShapeType="1"/>
          </p:cNvSpPr>
          <p:nvPr/>
        </p:nvSpPr>
        <p:spPr bwMode="auto">
          <a:xfrm>
            <a:off x="1992314" y="3213100"/>
            <a:ext cx="8135937" cy="0"/>
          </a:xfrm>
          <a:prstGeom prst="line">
            <a:avLst/>
          </a:prstGeom>
          <a:noFill/>
          <a:ln w="12700">
            <a:solidFill>
              <a:schemeClr val="accent2"/>
            </a:solidFill>
            <a:prstDash val="dashDot"/>
            <a:rou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0561">
                                            <p:txEl>
                                              <p:pRg st="0" end="0"/>
                                            </p:txEl>
                                          </p:spTgt>
                                        </p:tgtEl>
                                        <p:attrNameLst>
                                          <p:attrName>style.visibility</p:attrName>
                                        </p:attrNameLst>
                                      </p:cBhvr>
                                      <p:to>
                                        <p:strVal val="visible"/>
                                      </p:to>
                                    </p:set>
                                    <p:animEffect transition="in" filter="fade">
                                      <p:cBhvr>
                                        <p:cTn id="7" dur="1000">
                                          <p:stCondLst>
                                            <p:cond delay="0"/>
                                          </p:stCondLst>
                                        </p:cTn>
                                        <p:tgtEl>
                                          <p:spTgt spid="4505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1" grpId="0" build="p"/>
    </p:bldLst>
  </p:timing>
</p:sld>
</file>

<file path=ppt/slides/slide4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585" name="文本框 654339"/>
          <p:cNvSpPr txBox="1">
            <a:spLocks noChangeArrowheads="1"/>
          </p:cNvSpPr>
          <p:nvPr/>
        </p:nvSpPr>
        <p:spPr bwMode="auto">
          <a:xfrm>
            <a:off x="2135188" y="620713"/>
            <a:ext cx="7543800" cy="641350"/>
          </a:xfrm>
          <a:prstGeom prst="rect">
            <a:avLst/>
          </a:prstGeom>
          <a:noFill/>
          <a:ln w="57150">
            <a:noFill/>
            <a:miter lim="800000"/>
          </a:ln>
        </p:spPr>
        <p:txBody>
          <a:bodyPr>
            <a:spAutoFit/>
          </a:bodyPr>
          <a:lstStyle/>
          <a:p>
            <a:pPr eaLnBrk="0" hangingPunct="0">
              <a:spcBef>
                <a:spcPct val="50000"/>
              </a:spcBef>
            </a:pPr>
            <a:r>
              <a:rPr lang="zh-CN" altLang="en-US" sz="3600">
                <a:solidFill>
                  <a:srgbClr val="CC0066"/>
                </a:solidFill>
                <a:latin typeface="Times New Roman" panose="02020603050405020304" pitchFamily="18" charset="0"/>
                <a:ea typeface="黑体" panose="02010609060101010101" pitchFamily="49" charset="-122"/>
              </a:rPr>
              <a:t>一、从实践到认识</a:t>
            </a:r>
            <a:r>
              <a:rPr lang="zh-CN" altLang="en-US" sz="3200">
                <a:solidFill>
                  <a:srgbClr val="990033"/>
                </a:solidFill>
                <a:latin typeface="隶书" panose="02010509060101010101" pitchFamily="49" charset="-122"/>
                <a:ea typeface="隶书" panose="02010509060101010101" pitchFamily="49" charset="-122"/>
              </a:rPr>
              <a:t> </a:t>
            </a:r>
          </a:p>
        </p:txBody>
      </p:sp>
      <p:sp>
        <p:nvSpPr>
          <p:cNvPr id="451586" name="文本框 654340"/>
          <p:cNvSpPr txBox="1">
            <a:spLocks noChangeArrowheads="1"/>
          </p:cNvSpPr>
          <p:nvPr/>
        </p:nvSpPr>
        <p:spPr bwMode="auto">
          <a:xfrm>
            <a:off x="2135189" y="1484314"/>
            <a:ext cx="7920037" cy="1834605"/>
          </a:xfrm>
          <a:prstGeom prst="rect">
            <a:avLst/>
          </a:prstGeom>
          <a:noFill/>
          <a:ln w="57150">
            <a:noFill/>
            <a:miter lim="800000"/>
          </a:ln>
        </p:spPr>
        <p:txBody>
          <a:bodyPr>
            <a:spAutoFit/>
          </a:bodyPr>
          <a:lstStyle/>
          <a:p>
            <a:pPr eaLnBrk="0" hangingPunct="0">
              <a:lnSpc>
                <a:spcPct val="140000"/>
              </a:lnSpc>
              <a:spcBef>
                <a:spcPct val="50000"/>
              </a:spcBef>
            </a:pPr>
            <a:r>
              <a:rPr lang="en-US" altLang="zh-CN" dirty="0">
                <a:solidFill>
                  <a:schemeClr val="accent2"/>
                </a:solidFill>
                <a:latin typeface="Verdana" panose="020B0604030504040204" pitchFamily="34" charset="0"/>
              </a:rPr>
              <a:t>      </a:t>
            </a:r>
            <a:r>
              <a:rPr lang="zh-CN" altLang="en-US" sz="2800" b="1" dirty="0">
                <a:latin typeface="楷体" panose="02010609060101010101" pitchFamily="49" charset="-122"/>
                <a:ea typeface="楷体" panose="02010609060101010101" pitchFamily="49" charset="-122"/>
                <a:cs typeface="楷体_GB2312"/>
              </a:rPr>
              <a:t>认识运动的第一次飞跃，是从实践到认识。在这个过程中，认识采取了感性认识和理性认识两种形式，并经历了由前者到后者的能动飞跃。</a:t>
            </a:r>
            <a:r>
              <a:rPr lang="zh-CN" altLang="en-US" sz="2800" b="1" dirty="0">
                <a:latin typeface="楷体" panose="02010609060101010101" pitchFamily="49" charset="-122"/>
                <a:ea typeface="楷体" panose="02010609060101010101" pitchFamily="49" charset="-122"/>
              </a:rPr>
              <a:t> </a:t>
            </a:r>
          </a:p>
        </p:txBody>
      </p:sp>
      <p:pic>
        <p:nvPicPr>
          <p:cNvPr id="451587" name="图片 654342"/>
          <p:cNvPicPr>
            <a:picLocks noChangeAspect="1"/>
          </p:cNvPicPr>
          <p:nvPr/>
        </p:nvPicPr>
        <p:blipFill>
          <a:blip r:embed="rId2"/>
          <a:srcRect/>
          <a:stretch>
            <a:fillRect/>
          </a:stretch>
        </p:blipFill>
        <p:spPr bwMode="auto">
          <a:xfrm>
            <a:off x="1774825" y="3789363"/>
            <a:ext cx="3352800" cy="2286000"/>
          </a:xfrm>
          <a:prstGeom prst="rect">
            <a:avLst/>
          </a:prstGeom>
          <a:noFill/>
          <a:ln w="9525">
            <a:noFill/>
            <a:miter lim="800000"/>
            <a:headEnd/>
            <a:tailEnd/>
          </a:ln>
        </p:spPr>
      </p:pic>
      <p:sp>
        <p:nvSpPr>
          <p:cNvPr id="451588" name="矩形标注 654343"/>
          <p:cNvSpPr>
            <a:spLocks noChangeArrowheads="1"/>
          </p:cNvSpPr>
          <p:nvPr/>
        </p:nvSpPr>
        <p:spPr bwMode="auto">
          <a:xfrm>
            <a:off x="5519738" y="3695700"/>
            <a:ext cx="2881312" cy="1003300"/>
          </a:xfrm>
          <a:prstGeom prst="wedgeRectCallout">
            <a:avLst>
              <a:gd name="adj1" fmla="val -72426"/>
              <a:gd name="adj2" fmla="val 46213"/>
            </a:avLst>
          </a:prstGeom>
          <a:noFill/>
          <a:ln w="9525">
            <a:solidFill>
              <a:schemeClr val="tx1"/>
            </a:solidFill>
            <a:miter lim="800000"/>
          </a:ln>
        </p:spPr>
        <p:txBody>
          <a:bodyPr/>
          <a:lstStyle/>
          <a:p>
            <a:pPr marL="812800" indent="-812800">
              <a:lnSpc>
                <a:spcPct val="130000"/>
              </a:lnSpc>
              <a:spcBef>
                <a:spcPct val="20000"/>
              </a:spcBef>
              <a:buClr>
                <a:schemeClr val="accent2"/>
              </a:buClr>
            </a:pPr>
            <a:endParaRPr lang="zh-CN" altLang="zh-CN" b="1">
              <a:solidFill>
                <a:schemeClr val="accent2"/>
              </a:solidFill>
              <a:latin typeface="Verdana" panose="020B0604030504040204" pitchFamily="34" charset="0"/>
            </a:endParaRPr>
          </a:p>
        </p:txBody>
      </p:sp>
      <p:sp>
        <p:nvSpPr>
          <p:cNvPr id="451589" name="文本框 654344"/>
          <p:cNvSpPr txBox="1">
            <a:spLocks noChangeArrowheads="1"/>
          </p:cNvSpPr>
          <p:nvPr/>
        </p:nvSpPr>
        <p:spPr bwMode="auto">
          <a:xfrm>
            <a:off x="5735639" y="3933826"/>
            <a:ext cx="2376487" cy="594715"/>
          </a:xfrm>
          <a:prstGeom prst="rect">
            <a:avLst/>
          </a:prstGeom>
          <a:solidFill>
            <a:srgbClr val="CCFFCC">
              <a:alpha val="70979"/>
            </a:srgbClr>
          </a:solidFill>
          <a:ln w="9525">
            <a:noFill/>
            <a:miter lim="800000"/>
          </a:ln>
        </p:spPr>
        <p:txBody>
          <a:bodyPr>
            <a:spAutoFit/>
          </a:bodyPr>
          <a:lstStyle/>
          <a:p>
            <a:pPr marL="812800" indent="-812800">
              <a:lnSpc>
                <a:spcPct val="130000"/>
              </a:lnSpc>
              <a:spcBef>
                <a:spcPct val="20000"/>
              </a:spcBef>
              <a:buClr>
                <a:schemeClr val="accent2"/>
              </a:buClr>
            </a:pPr>
            <a:r>
              <a:rPr lang="en-US" altLang="zh-CN" sz="2800">
                <a:solidFill>
                  <a:srgbClr val="FF0000"/>
                </a:solidFill>
                <a:latin typeface="Times New Roman" panose="02020603050405020304" pitchFamily="18" charset="0"/>
              </a:rPr>
              <a:t>F=GM</a:t>
            </a:r>
            <a:r>
              <a:rPr lang="en-US" altLang="zh-CN" sz="2800" baseline="-25000">
                <a:solidFill>
                  <a:srgbClr val="FF0000"/>
                </a:solidFill>
                <a:latin typeface="Times New Roman" panose="02020603050405020304" pitchFamily="18" charset="0"/>
              </a:rPr>
              <a:t>1</a:t>
            </a:r>
            <a:r>
              <a:rPr lang="en-US" altLang="zh-CN" sz="2800">
                <a:solidFill>
                  <a:srgbClr val="FF0000"/>
                </a:solidFill>
                <a:latin typeface="Times New Roman" panose="02020603050405020304" pitchFamily="18" charset="0"/>
              </a:rPr>
              <a:t>M</a:t>
            </a:r>
            <a:r>
              <a:rPr lang="en-US" altLang="zh-CN" sz="2800" baseline="-25000">
                <a:solidFill>
                  <a:srgbClr val="FF0000"/>
                </a:solidFill>
                <a:latin typeface="Times New Roman" panose="02020603050405020304" pitchFamily="18" charset="0"/>
              </a:rPr>
              <a:t>2</a:t>
            </a:r>
            <a:r>
              <a:rPr lang="en-US" altLang="zh-CN" sz="2800">
                <a:solidFill>
                  <a:srgbClr val="FF0000"/>
                </a:solidFill>
                <a:latin typeface="Times New Roman" panose="02020603050405020304" pitchFamily="18" charset="0"/>
              </a:rPr>
              <a:t>/R</a:t>
            </a:r>
            <a:r>
              <a:rPr lang="en-US" altLang="zh-CN" sz="2800" baseline="30000">
                <a:solidFill>
                  <a:srgbClr val="FF0000"/>
                </a:solidFill>
                <a:latin typeface="Times New Roman" panose="02020603050405020304" pitchFamily="18" charset="0"/>
              </a:rPr>
              <a:t>2</a:t>
            </a:r>
            <a:endParaRPr lang="en-US" altLang="zh-CN" sz="2800" b="1">
              <a:solidFill>
                <a:schemeClr val="accent2"/>
              </a:solidFill>
              <a:latin typeface="Verdana" panose="020B0604030504040204" pitchFamily="34" charset="0"/>
            </a:endParaRPr>
          </a:p>
        </p:txBody>
      </p:sp>
      <p:sp>
        <p:nvSpPr>
          <p:cNvPr id="451590" name="直接连接符 654346"/>
          <p:cNvSpPr>
            <a:spLocks noChangeShapeType="1"/>
          </p:cNvSpPr>
          <p:nvPr/>
        </p:nvSpPr>
        <p:spPr bwMode="auto">
          <a:xfrm>
            <a:off x="7535863" y="5300663"/>
            <a:ext cx="0" cy="576262"/>
          </a:xfrm>
          <a:prstGeom prst="line">
            <a:avLst/>
          </a:prstGeom>
          <a:noFill/>
          <a:ln w="9525">
            <a:noFill/>
            <a:round/>
          </a:ln>
        </p:spPr>
        <p:txBody>
          <a:bodyPr/>
          <a:lstStyle/>
          <a:p>
            <a:endParaRPr lang="zh-CN" altLang="en-US"/>
          </a:p>
        </p:txBody>
      </p:sp>
      <p:sp>
        <p:nvSpPr>
          <p:cNvPr id="451591" name="直接连接符 654347"/>
          <p:cNvSpPr>
            <a:spLocks noChangeShapeType="1"/>
          </p:cNvSpPr>
          <p:nvPr/>
        </p:nvSpPr>
        <p:spPr bwMode="auto">
          <a:xfrm>
            <a:off x="7751763" y="5229225"/>
            <a:ext cx="0" cy="431800"/>
          </a:xfrm>
          <a:prstGeom prst="line">
            <a:avLst/>
          </a:prstGeom>
          <a:noFill/>
          <a:ln w="9525">
            <a:noFill/>
            <a:round/>
          </a:ln>
        </p:spPr>
        <p:txBody>
          <a:bodyPr/>
          <a:lstStyle/>
          <a:p>
            <a:endParaRPr lang="zh-CN" altLang="en-US"/>
          </a:p>
        </p:txBody>
      </p:sp>
      <p:sp>
        <p:nvSpPr>
          <p:cNvPr id="451592" name="文本框 654348"/>
          <p:cNvSpPr txBox="1">
            <a:spLocks noChangeArrowheads="1"/>
          </p:cNvSpPr>
          <p:nvPr/>
        </p:nvSpPr>
        <p:spPr bwMode="auto">
          <a:xfrm>
            <a:off x="7608889" y="5516564"/>
            <a:ext cx="184731" cy="410241"/>
          </a:xfrm>
          <a:prstGeom prst="rect">
            <a:avLst/>
          </a:prstGeom>
          <a:noFill/>
          <a:ln w="9525">
            <a:noFill/>
            <a:miter lim="800000"/>
          </a:ln>
        </p:spPr>
        <p:txBody>
          <a:bodyPr wrap="none">
            <a:spAutoFit/>
          </a:bodyPr>
          <a:lstStyle/>
          <a:p>
            <a:pPr marL="812800" indent="-812800">
              <a:lnSpc>
                <a:spcPct val="130000"/>
              </a:lnSpc>
              <a:spcBef>
                <a:spcPct val="20000"/>
              </a:spcBef>
              <a:buClr>
                <a:schemeClr val="accent2"/>
              </a:buClr>
            </a:pPr>
            <a:endParaRPr lang="zh-CN" altLang="zh-CN">
              <a:solidFill>
                <a:schemeClr val="accent2"/>
              </a:solidFill>
              <a:latin typeface="Verdana" panose="020B0604030504040204" pitchFamily="34" charset="0"/>
            </a:endParaRPr>
          </a:p>
        </p:txBody>
      </p:sp>
      <p:sp>
        <p:nvSpPr>
          <p:cNvPr id="451593" name="文本框 654349"/>
          <p:cNvSpPr txBox="1">
            <a:spLocks noChangeArrowheads="1"/>
          </p:cNvSpPr>
          <p:nvPr/>
        </p:nvSpPr>
        <p:spPr bwMode="auto">
          <a:xfrm>
            <a:off x="5375275" y="4581526"/>
            <a:ext cx="5041900" cy="2100263"/>
          </a:xfrm>
          <a:prstGeom prst="rect">
            <a:avLst/>
          </a:prstGeom>
          <a:noFill/>
          <a:ln w="9525">
            <a:noFill/>
            <a:miter lim="800000"/>
          </a:ln>
        </p:spPr>
        <p:txBody>
          <a:bodyPr>
            <a:spAutoFit/>
          </a:bodyPr>
          <a:lstStyle/>
          <a:p>
            <a:pPr marL="812800" indent="-812800">
              <a:lnSpc>
                <a:spcPct val="130000"/>
              </a:lnSpc>
              <a:spcBef>
                <a:spcPct val="20000"/>
              </a:spcBef>
              <a:buClr>
                <a:schemeClr val="accent2"/>
              </a:buClr>
            </a:pPr>
            <a:r>
              <a:rPr lang="zh-CN" altLang="en-US">
                <a:solidFill>
                  <a:schemeClr val="accent2"/>
                </a:solidFill>
                <a:latin typeface="Verdana" panose="020B0604030504040204" pitchFamily="34" charset="0"/>
              </a:rPr>
              <a:t>万有引力定律</a:t>
            </a:r>
            <a:r>
              <a:rPr lang="en-US" altLang="zh-CN">
                <a:solidFill>
                  <a:schemeClr val="accent2"/>
                </a:solidFill>
                <a:latin typeface="Verdana" panose="020B0604030504040204" pitchFamily="34" charset="0"/>
              </a:rPr>
              <a:t>:</a:t>
            </a:r>
            <a:r>
              <a:rPr lang="zh-CN" altLang="en-US">
                <a:solidFill>
                  <a:schemeClr val="accent2"/>
                </a:solidFill>
                <a:latin typeface="Verdana" panose="020B0604030504040204" pitchFamily="34" charset="0"/>
              </a:rPr>
              <a:t>自然界中任何两个物体都是相互</a:t>
            </a:r>
          </a:p>
          <a:p>
            <a:pPr marL="812800" indent="-812800">
              <a:lnSpc>
                <a:spcPct val="130000"/>
              </a:lnSpc>
              <a:spcBef>
                <a:spcPct val="20000"/>
              </a:spcBef>
              <a:buClr>
                <a:schemeClr val="accent2"/>
              </a:buClr>
            </a:pPr>
            <a:r>
              <a:rPr lang="zh-CN" altLang="en-US">
                <a:solidFill>
                  <a:schemeClr val="accent2"/>
                </a:solidFill>
                <a:latin typeface="Verdana" panose="020B0604030504040204" pitchFamily="34" charset="0"/>
              </a:rPr>
              <a:t>吸引的，引力的大小与两物体的质量的乘积成正</a:t>
            </a:r>
          </a:p>
          <a:p>
            <a:pPr marL="812800" indent="-812800">
              <a:lnSpc>
                <a:spcPct val="130000"/>
              </a:lnSpc>
              <a:spcBef>
                <a:spcPct val="20000"/>
              </a:spcBef>
              <a:buClr>
                <a:schemeClr val="accent2"/>
              </a:buClr>
            </a:pPr>
            <a:r>
              <a:rPr lang="zh-CN" altLang="en-US">
                <a:solidFill>
                  <a:schemeClr val="accent2"/>
                </a:solidFill>
                <a:latin typeface="Verdana" panose="020B0604030504040204" pitchFamily="34" charset="0"/>
              </a:rPr>
              <a:t>比，与两物体间距离的平方成反比。</a:t>
            </a:r>
            <a:r>
              <a:rPr lang="en-US" altLang="zh-CN">
                <a:solidFill>
                  <a:schemeClr val="accent2"/>
                </a:solidFill>
                <a:latin typeface="Verdana" panose="020B0604030504040204" pitchFamily="34" charset="0"/>
              </a:rPr>
              <a:t>F: </a:t>
            </a:r>
            <a:r>
              <a:rPr lang="zh-CN" altLang="en-US">
                <a:solidFill>
                  <a:schemeClr val="accent2"/>
                </a:solidFill>
                <a:latin typeface="Verdana" panose="020B0604030504040204" pitchFamily="34" charset="0"/>
              </a:rPr>
              <a:t>两个物</a:t>
            </a:r>
          </a:p>
          <a:p>
            <a:pPr marL="812800" indent="-812800">
              <a:lnSpc>
                <a:spcPct val="130000"/>
              </a:lnSpc>
              <a:spcBef>
                <a:spcPct val="20000"/>
              </a:spcBef>
              <a:buClr>
                <a:schemeClr val="accent2"/>
              </a:buClr>
            </a:pPr>
            <a:r>
              <a:rPr lang="zh-CN" altLang="en-US">
                <a:solidFill>
                  <a:schemeClr val="accent2"/>
                </a:solidFill>
                <a:latin typeface="Verdana" panose="020B0604030504040204" pitchFamily="34" charset="0"/>
              </a:rPr>
              <a:t>体之间的引力</a:t>
            </a:r>
            <a:r>
              <a:rPr lang="en-US" altLang="zh-CN">
                <a:solidFill>
                  <a:schemeClr val="accent2"/>
                </a:solidFill>
                <a:latin typeface="Verdana" panose="020B0604030504040204" pitchFamily="34" charset="0"/>
              </a:rPr>
              <a:t>; G:</a:t>
            </a:r>
            <a:r>
              <a:rPr lang="zh-CN" altLang="en-US">
                <a:solidFill>
                  <a:schemeClr val="accent2"/>
                </a:solidFill>
                <a:latin typeface="Verdana" panose="020B0604030504040204" pitchFamily="34" charset="0"/>
              </a:rPr>
              <a:t>万有引力常数 </a:t>
            </a:r>
            <a:r>
              <a:rPr lang="en-US" altLang="zh-CN">
                <a:solidFill>
                  <a:schemeClr val="accent2"/>
                </a:solidFill>
                <a:latin typeface="Verdana" panose="020B0604030504040204" pitchFamily="34" charset="0"/>
              </a:rPr>
              <a:t>;m:</a:t>
            </a:r>
            <a:r>
              <a:rPr lang="zh-CN" altLang="en-US">
                <a:solidFill>
                  <a:schemeClr val="accent2"/>
                </a:solidFill>
                <a:latin typeface="Verdana" panose="020B0604030504040204" pitchFamily="34" charset="0"/>
              </a:rPr>
              <a:t>物体的质</a:t>
            </a:r>
          </a:p>
          <a:p>
            <a:pPr marL="812800" indent="-812800">
              <a:lnSpc>
                <a:spcPct val="130000"/>
              </a:lnSpc>
              <a:spcBef>
                <a:spcPct val="20000"/>
              </a:spcBef>
              <a:buClr>
                <a:schemeClr val="accent2"/>
              </a:buClr>
            </a:pPr>
            <a:r>
              <a:rPr lang="zh-CN" altLang="en-US">
                <a:solidFill>
                  <a:schemeClr val="accent2"/>
                </a:solidFill>
                <a:latin typeface="Verdana" panose="020B0604030504040204" pitchFamily="34" charset="0"/>
              </a:rPr>
              <a:t>量</a:t>
            </a:r>
            <a:r>
              <a:rPr lang="en-US" altLang="zh-CN">
                <a:solidFill>
                  <a:schemeClr val="accent2"/>
                </a:solidFill>
                <a:latin typeface="Verdana" panose="020B0604030504040204" pitchFamily="34" charset="0"/>
              </a:rPr>
              <a:t>; r:</a:t>
            </a:r>
            <a:r>
              <a:rPr lang="zh-CN" altLang="en-US">
                <a:solidFill>
                  <a:schemeClr val="accent2"/>
                </a:solidFill>
                <a:latin typeface="Verdana" panose="020B0604030504040204" pitchFamily="34" charset="0"/>
              </a:rPr>
              <a:t>两个物体之间的距离    </a:t>
            </a:r>
          </a:p>
        </p:txBody>
      </p:sp>
      <p:sp>
        <p:nvSpPr>
          <p:cNvPr id="465930"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446</a:t>
            </a:fld>
            <a:endParaRPr lang="zh-CN" altLang="zh-CN" noProof="1"/>
          </a:p>
        </p:txBody>
      </p:sp>
    </p:spTree>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09" name="文本框 714753"/>
          <p:cNvSpPr txBox="1">
            <a:spLocks noChangeArrowheads="1"/>
          </p:cNvSpPr>
          <p:nvPr/>
        </p:nvSpPr>
        <p:spPr bwMode="auto">
          <a:xfrm>
            <a:off x="2133600" y="2286000"/>
            <a:ext cx="3886200" cy="641350"/>
          </a:xfrm>
          <a:prstGeom prst="rect">
            <a:avLst/>
          </a:prstGeom>
          <a:noFill/>
          <a:ln w="9525">
            <a:noFill/>
            <a:miter lim="800000"/>
          </a:ln>
        </p:spPr>
        <p:txBody>
          <a:bodyPr>
            <a:spAutoFit/>
          </a:bodyPr>
          <a:lstStyle/>
          <a:p>
            <a:pPr eaLnBrk="0" hangingPunct="0">
              <a:spcBef>
                <a:spcPct val="50000"/>
              </a:spcBef>
            </a:pPr>
            <a:r>
              <a:rPr lang="en-US" altLang="zh-CN" sz="3600">
                <a:solidFill>
                  <a:srgbClr val="0000FF"/>
                </a:solidFill>
                <a:latin typeface="方正大黑简体"/>
                <a:ea typeface="方正大黑简体"/>
                <a:cs typeface="方正大黑简体"/>
              </a:rPr>
              <a:t>      </a:t>
            </a:r>
          </a:p>
        </p:txBody>
      </p:sp>
      <p:sp>
        <p:nvSpPr>
          <p:cNvPr id="452610" name="文本框 714766"/>
          <p:cNvSpPr txBox="1">
            <a:spLocks noChangeArrowheads="1"/>
          </p:cNvSpPr>
          <p:nvPr/>
        </p:nvSpPr>
        <p:spPr bwMode="auto">
          <a:xfrm>
            <a:off x="2876550" y="677862"/>
            <a:ext cx="4514849" cy="641714"/>
          </a:xfrm>
          <a:prstGeom prst="rect">
            <a:avLst/>
          </a:prstGeom>
          <a:noFill/>
          <a:ln w="57150">
            <a:noFill/>
            <a:miter lim="800000"/>
          </a:ln>
        </p:spPr>
        <p:txBody>
          <a:bodyPr wrap="square">
            <a:spAutoFit/>
          </a:bodyPr>
          <a:lstStyle/>
          <a:p>
            <a:pPr marL="812800" indent="-812800">
              <a:lnSpc>
                <a:spcPct val="130000"/>
              </a:lnSpc>
              <a:spcBef>
                <a:spcPct val="20000"/>
              </a:spcBef>
              <a:buClr>
                <a:schemeClr val="accent2"/>
              </a:buClr>
            </a:pPr>
            <a:r>
              <a:rPr lang="zh-CN" altLang="en-US" sz="3200" b="1" dirty="0">
                <a:solidFill>
                  <a:srgbClr val="CC0066"/>
                </a:solidFill>
                <a:latin typeface="黑体" panose="02010609060101010101" pitchFamily="49" charset="-122"/>
                <a:ea typeface="黑体" panose="02010609060101010101" pitchFamily="49" charset="-122"/>
              </a:rPr>
              <a:t>（一）感性认识</a:t>
            </a:r>
          </a:p>
        </p:txBody>
      </p:sp>
      <p:sp>
        <p:nvSpPr>
          <p:cNvPr id="452611" name="文本框 714767"/>
          <p:cNvSpPr txBox="1">
            <a:spLocks noChangeArrowheads="1"/>
          </p:cNvSpPr>
          <p:nvPr/>
        </p:nvSpPr>
        <p:spPr bwMode="auto">
          <a:xfrm>
            <a:off x="2279651" y="1773239"/>
            <a:ext cx="7561263" cy="2443746"/>
          </a:xfrm>
          <a:prstGeom prst="rect">
            <a:avLst/>
          </a:prstGeom>
          <a:noFill/>
          <a:ln w="9525">
            <a:noFill/>
            <a:miter lim="800000"/>
          </a:ln>
        </p:spPr>
        <p:txBody>
          <a:bodyPr>
            <a:spAutoFit/>
          </a:bodyPr>
          <a:lstStyle/>
          <a:p>
            <a:pPr marL="812800" indent="-812800">
              <a:lnSpc>
                <a:spcPct val="90000"/>
              </a:lnSpc>
              <a:spcBef>
                <a:spcPct val="20000"/>
              </a:spcBef>
              <a:buClr>
                <a:schemeClr val="accent2"/>
              </a:buClr>
            </a:pPr>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含义：</a:t>
            </a:r>
            <a:r>
              <a:rPr lang="zh-CN" altLang="en-US" sz="2800" b="1" dirty="0">
                <a:solidFill>
                  <a:schemeClr val="hlink"/>
                </a:solidFill>
                <a:latin typeface="楷体" panose="02010609060101010101" pitchFamily="49" charset="-122"/>
                <a:ea typeface="楷体" panose="02010609060101010101" pitchFamily="49" charset="-122"/>
                <a:cs typeface="楷体_GB2312"/>
              </a:rPr>
              <a:t>感性认识是人们在实践中，通过感觉</a:t>
            </a:r>
            <a:endParaRPr lang="en-US" altLang="zh-CN" sz="2800" b="1" dirty="0">
              <a:solidFill>
                <a:schemeClr val="hlink"/>
              </a:solidFill>
              <a:latin typeface="楷体" panose="02010609060101010101" pitchFamily="49" charset="-122"/>
              <a:ea typeface="楷体" panose="02010609060101010101" pitchFamily="49" charset="-122"/>
              <a:cs typeface="楷体_GB2312"/>
            </a:endParaRPr>
          </a:p>
          <a:p>
            <a:pPr marL="812800" indent="-812800">
              <a:lnSpc>
                <a:spcPct val="90000"/>
              </a:lnSpc>
              <a:spcBef>
                <a:spcPct val="20000"/>
              </a:spcBef>
              <a:buClr>
                <a:schemeClr val="accent2"/>
              </a:buClr>
            </a:pPr>
            <a:r>
              <a:rPr lang="zh-CN" altLang="en-US" sz="2800" b="1" dirty="0">
                <a:solidFill>
                  <a:schemeClr val="hlink"/>
                </a:solidFill>
                <a:latin typeface="楷体" panose="02010609060101010101" pitchFamily="49" charset="-122"/>
                <a:ea typeface="楷体" panose="02010609060101010101" pitchFamily="49" charset="-122"/>
                <a:cs typeface="楷体_GB2312"/>
              </a:rPr>
              <a:t>器官所获得的关于事物外部联系和表面特征的</a:t>
            </a:r>
            <a:endParaRPr lang="en-US" altLang="zh-CN" sz="2800" b="1" dirty="0">
              <a:solidFill>
                <a:schemeClr val="hlink"/>
              </a:solidFill>
              <a:latin typeface="楷体" panose="02010609060101010101" pitchFamily="49" charset="-122"/>
              <a:ea typeface="楷体" panose="02010609060101010101" pitchFamily="49" charset="-122"/>
              <a:cs typeface="楷体_GB2312"/>
            </a:endParaRPr>
          </a:p>
          <a:p>
            <a:pPr marL="812800" indent="-812800">
              <a:lnSpc>
                <a:spcPct val="90000"/>
              </a:lnSpc>
              <a:spcBef>
                <a:spcPct val="20000"/>
              </a:spcBef>
              <a:buClr>
                <a:schemeClr val="accent2"/>
              </a:buClr>
            </a:pPr>
            <a:r>
              <a:rPr lang="zh-CN" altLang="en-US" sz="2800" b="1" dirty="0">
                <a:solidFill>
                  <a:schemeClr val="hlink"/>
                </a:solidFill>
                <a:latin typeface="楷体" panose="02010609060101010101" pitchFamily="49" charset="-122"/>
                <a:ea typeface="楷体" panose="02010609060101010101" pitchFamily="49" charset="-122"/>
                <a:cs typeface="楷体_GB2312"/>
              </a:rPr>
              <a:t>认识</a:t>
            </a:r>
          </a:p>
          <a:p>
            <a:pPr marL="812800" indent="-812800">
              <a:lnSpc>
                <a:spcPct val="90000"/>
              </a:lnSpc>
              <a:spcBef>
                <a:spcPct val="20000"/>
              </a:spcBef>
              <a:buClr>
                <a:schemeClr val="accent2"/>
              </a:buClr>
            </a:pP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地位</a:t>
            </a:r>
            <a:r>
              <a:rPr lang="zh-CN" altLang="en-US" sz="2800" b="1" dirty="0">
                <a:solidFill>
                  <a:schemeClr val="hlink"/>
                </a:solidFill>
                <a:latin typeface="楷体" panose="02010609060101010101" pitchFamily="49" charset="-122"/>
                <a:ea typeface="楷体" panose="02010609060101010101" pitchFamily="49" charset="-122"/>
                <a:cs typeface="楷体_GB2312"/>
              </a:rPr>
              <a:t>：它是认识的初级阶级。</a:t>
            </a:r>
          </a:p>
          <a:p>
            <a:pPr marL="812800" indent="-812800">
              <a:lnSpc>
                <a:spcPct val="90000"/>
              </a:lnSpc>
              <a:spcBef>
                <a:spcPct val="20000"/>
              </a:spcBef>
              <a:buClr>
                <a:schemeClr val="accent2"/>
              </a:buClr>
            </a:pPr>
            <a:r>
              <a:rPr lang="en-US" altLang="zh-CN" sz="2800" b="1" dirty="0">
                <a:latin typeface="楷体" panose="02010609060101010101" pitchFamily="49" charset="-122"/>
                <a:ea typeface="楷体" panose="02010609060101010101" pitchFamily="49" charset="-122"/>
                <a:cs typeface="楷体_GB2312"/>
              </a:rPr>
              <a:t>3.</a:t>
            </a:r>
            <a:r>
              <a:rPr lang="zh-CN" altLang="en-US" sz="2800" b="1" dirty="0">
                <a:latin typeface="楷体" panose="02010609060101010101" pitchFamily="49" charset="-122"/>
                <a:ea typeface="楷体" panose="02010609060101010101" pitchFamily="49" charset="-122"/>
                <a:cs typeface="楷体_GB2312"/>
              </a:rPr>
              <a:t>特点</a:t>
            </a:r>
            <a:r>
              <a:rPr lang="zh-CN" altLang="en-US" sz="2800" b="1" dirty="0">
                <a:solidFill>
                  <a:schemeClr val="hlink"/>
                </a:solidFill>
                <a:latin typeface="楷体" panose="02010609060101010101" pitchFamily="49" charset="-122"/>
                <a:ea typeface="楷体" panose="02010609060101010101" pitchFamily="49" charset="-122"/>
                <a:cs typeface="楷体_GB2312"/>
              </a:rPr>
              <a:t>：直接性和形象性。</a:t>
            </a:r>
            <a:r>
              <a:rPr lang="zh-CN" altLang="en-US" sz="3200" dirty="0">
                <a:latin typeface="楷体" panose="02010609060101010101" pitchFamily="49" charset="-122"/>
                <a:ea typeface="楷体" panose="02010609060101010101" pitchFamily="49" charset="-122"/>
                <a:cs typeface="楷体_GB2312"/>
              </a:rPr>
              <a:t>    </a:t>
            </a:r>
          </a:p>
        </p:txBody>
      </p:sp>
      <p:sp>
        <p:nvSpPr>
          <p:cNvPr id="466948"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447</a:t>
            </a:fld>
            <a:endParaRPr lang="zh-CN" altLang="zh-CN" noProof="1"/>
          </a:p>
        </p:txBody>
      </p:sp>
    </p:spTree>
  </p:cSld>
  <p:clrMapOvr>
    <a:masterClrMapping/>
  </p:clrMapOvr>
  <p:transition spd="med"/>
</p:sld>
</file>

<file path=ppt/slides/slide4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6" name="椭圆 713732"/>
          <p:cNvSpPr>
            <a:spLocks noChangeArrowheads="1"/>
          </p:cNvSpPr>
          <p:nvPr/>
        </p:nvSpPr>
        <p:spPr bwMode="auto">
          <a:xfrm>
            <a:off x="5303839" y="2852738"/>
            <a:ext cx="1800225" cy="1219200"/>
          </a:xfrm>
          <a:prstGeom prst="ellipse">
            <a:avLst/>
          </a:prstGeom>
          <a:solidFill>
            <a:schemeClr val="hlink"/>
          </a:solidFill>
          <a:ln w="9525">
            <a:solidFill>
              <a:schemeClr val="tx1"/>
            </a:solidFill>
            <a:round/>
          </a:ln>
        </p:spPr>
        <p:txBody>
          <a:bodyPr wrap="none" anchor="ctr"/>
          <a:lstStyle/>
          <a:p>
            <a:pPr algn="ctr"/>
            <a:r>
              <a:rPr lang="zh-CN" altLang="en-US" b="1">
                <a:solidFill>
                  <a:srgbClr val="FF9900"/>
                </a:solidFill>
                <a:latin typeface="黑体" panose="02010609060101010101" pitchFamily="49" charset="-122"/>
                <a:ea typeface="黑体" panose="02010609060101010101" pitchFamily="49" charset="-122"/>
              </a:rPr>
              <a:t>事物</a:t>
            </a:r>
          </a:p>
        </p:txBody>
      </p:sp>
      <p:sp>
        <p:nvSpPr>
          <p:cNvPr id="3117" name="线形标注 2 713733"/>
          <p:cNvSpPr/>
          <p:nvPr/>
        </p:nvSpPr>
        <p:spPr bwMode="auto">
          <a:xfrm>
            <a:off x="1919288" y="4652964"/>
            <a:ext cx="3117850" cy="646331"/>
          </a:xfrm>
          <a:prstGeom prst="borderCallout2">
            <a:avLst>
              <a:gd name="adj1" fmla="val 13741"/>
              <a:gd name="adj2" fmla="val 102444"/>
              <a:gd name="adj3" fmla="val 13741"/>
              <a:gd name="adj4" fmla="val 104685"/>
              <a:gd name="adj5" fmla="val -118704"/>
              <a:gd name="adj6" fmla="val 122810"/>
            </a:avLst>
          </a:prstGeom>
          <a:noFill/>
          <a:ln w="9525">
            <a:solidFill>
              <a:schemeClr val="tx1"/>
            </a:solidFill>
            <a:miter lim="800000"/>
          </a:ln>
        </p:spPr>
        <p:txBody>
          <a:bodyPr>
            <a:spAutoFit/>
          </a:bodyPr>
          <a:lstStyle/>
          <a:p>
            <a:r>
              <a:rPr lang="zh-CN" altLang="en-US" b="1" dirty="0">
                <a:solidFill>
                  <a:srgbClr val="FF0000"/>
                </a:solidFill>
                <a:latin typeface="楷体_GB2312"/>
                <a:ea typeface="楷体_GB2312"/>
                <a:cs typeface="楷体_GB2312"/>
              </a:rPr>
              <a:t>表象</a:t>
            </a:r>
            <a:r>
              <a:rPr lang="zh-CN" altLang="en-US" b="1" dirty="0">
                <a:solidFill>
                  <a:schemeClr val="folHlink"/>
                </a:solidFill>
                <a:latin typeface="楷体_GB2312"/>
                <a:ea typeface="楷体_GB2312"/>
                <a:cs typeface="楷体_GB2312"/>
              </a:rPr>
              <a:t>：</a:t>
            </a:r>
            <a:r>
              <a:rPr lang="zh-CN" altLang="en-US" b="1" dirty="0">
                <a:latin typeface="楷体_GB2312"/>
                <a:ea typeface="楷体_GB2312"/>
                <a:cs typeface="楷体_GB2312"/>
              </a:rPr>
              <a:t>感性形象的具体再现即回忆。</a:t>
            </a:r>
          </a:p>
        </p:txBody>
      </p:sp>
      <p:sp>
        <p:nvSpPr>
          <p:cNvPr id="3118" name="线形标注 2 713734"/>
          <p:cNvSpPr/>
          <p:nvPr/>
        </p:nvSpPr>
        <p:spPr bwMode="auto">
          <a:xfrm>
            <a:off x="1992313" y="3429001"/>
            <a:ext cx="3117850" cy="646331"/>
          </a:xfrm>
          <a:prstGeom prst="borderCallout2">
            <a:avLst>
              <a:gd name="adj1" fmla="val 13741"/>
              <a:gd name="adj2" fmla="val 102444"/>
              <a:gd name="adj3" fmla="val 13741"/>
              <a:gd name="adj4" fmla="val 104176"/>
              <a:gd name="adj5" fmla="val 12213"/>
              <a:gd name="adj6" fmla="val 118431"/>
            </a:avLst>
          </a:prstGeom>
          <a:noFill/>
          <a:ln w="9525">
            <a:solidFill>
              <a:schemeClr val="tx1"/>
            </a:solidFill>
            <a:miter lim="800000"/>
          </a:ln>
        </p:spPr>
        <p:txBody>
          <a:bodyPr>
            <a:spAutoFit/>
          </a:bodyPr>
          <a:lstStyle/>
          <a:p>
            <a:r>
              <a:rPr lang="zh-CN" altLang="en-US" b="1" dirty="0">
                <a:solidFill>
                  <a:srgbClr val="FF0000"/>
                </a:solidFill>
                <a:latin typeface="楷体_GB2312"/>
                <a:ea typeface="楷体_GB2312"/>
                <a:cs typeface="楷体_GB2312"/>
              </a:rPr>
              <a:t>知觉</a:t>
            </a:r>
            <a:r>
              <a:rPr lang="zh-CN" altLang="en-US" b="1" dirty="0">
                <a:latin typeface="楷体_GB2312"/>
                <a:ea typeface="楷体_GB2312"/>
                <a:cs typeface="楷体_GB2312"/>
              </a:rPr>
              <a:t>：表面现象和外部联系的综合反映。</a:t>
            </a:r>
          </a:p>
        </p:txBody>
      </p:sp>
      <p:sp>
        <p:nvSpPr>
          <p:cNvPr id="3119" name="线形标注 2 713735"/>
          <p:cNvSpPr/>
          <p:nvPr/>
        </p:nvSpPr>
        <p:spPr bwMode="auto">
          <a:xfrm>
            <a:off x="1992313" y="2276476"/>
            <a:ext cx="3117850" cy="646331"/>
          </a:xfrm>
          <a:prstGeom prst="borderCallout2">
            <a:avLst>
              <a:gd name="adj1" fmla="val 13741"/>
              <a:gd name="adj2" fmla="val 102444"/>
              <a:gd name="adj3" fmla="val 13741"/>
              <a:gd name="adj4" fmla="val 104583"/>
              <a:gd name="adj5" fmla="val 110685"/>
              <a:gd name="adj6" fmla="val 118329"/>
            </a:avLst>
          </a:prstGeom>
          <a:noFill/>
          <a:ln w="9525">
            <a:solidFill>
              <a:schemeClr val="tx1"/>
            </a:solidFill>
            <a:miter lim="800000"/>
          </a:ln>
        </p:spPr>
        <p:txBody>
          <a:bodyPr>
            <a:spAutoFit/>
          </a:bodyPr>
          <a:lstStyle/>
          <a:p>
            <a:r>
              <a:rPr lang="zh-CN" altLang="en-US" b="1" dirty="0">
                <a:solidFill>
                  <a:srgbClr val="FF0000"/>
                </a:solidFill>
                <a:latin typeface="楷体_GB2312"/>
                <a:ea typeface="楷体_GB2312"/>
                <a:cs typeface="楷体_GB2312"/>
              </a:rPr>
              <a:t>感觉</a:t>
            </a:r>
            <a:r>
              <a:rPr lang="zh-CN" altLang="en-US" b="1" dirty="0">
                <a:solidFill>
                  <a:schemeClr val="folHlink"/>
                </a:solidFill>
                <a:latin typeface="楷体_GB2312"/>
                <a:ea typeface="楷体_GB2312"/>
                <a:cs typeface="楷体_GB2312"/>
              </a:rPr>
              <a:t>：</a:t>
            </a:r>
            <a:r>
              <a:rPr lang="zh-CN" altLang="en-US" b="1" dirty="0">
                <a:latin typeface="楷体_GB2312"/>
                <a:ea typeface="楷体_GB2312"/>
                <a:cs typeface="楷体_GB2312"/>
              </a:rPr>
              <a:t>表面现象和外部联系的个别反映。</a:t>
            </a:r>
          </a:p>
        </p:txBody>
      </p:sp>
      <p:sp>
        <p:nvSpPr>
          <p:cNvPr id="3120" name="矩形标注 713737"/>
          <p:cNvSpPr>
            <a:spLocks noChangeArrowheads="1"/>
          </p:cNvSpPr>
          <p:nvPr/>
        </p:nvSpPr>
        <p:spPr bwMode="auto">
          <a:xfrm>
            <a:off x="7032626" y="2852738"/>
            <a:ext cx="2919413" cy="609600"/>
          </a:xfrm>
          <a:prstGeom prst="wedgeRectCallout">
            <a:avLst>
              <a:gd name="adj1" fmla="val -76755"/>
              <a:gd name="adj2" fmla="val 306509"/>
            </a:avLst>
          </a:prstGeom>
          <a:noFill/>
          <a:ln w="9525">
            <a:solidFill>
              <a:schemeClr val="tx1"/>
            </a:solidFill>
            <a:miter lim="800000"/>
          </a:ln>
        </p:spPr>
        <p:txBody>
          <a:bodyPr wrap="none" anchor="ctr"/>
          <a:lstStyle/>
          <a:p>
            <a:pPr algn="r"/>
            <a:r>
              <a:rPr lang="zh-CN" altLang="en-US" b="1" dirty="0">
                <a:solidFill>
                  <a:srgbClr val="FF0000"/>
                </a:solidFill>
                <a:latin typeface="黑体" panose="02010609060101010101" pitchFamily="49" charset="-122"/>
                <a:ea typeface="黑体" panose="02010609060101010101" pitchFamily="49" charset="-122"/>
              </a:rPr>
              <a:t>感觉</a:t>
            </a:r>
            <a:r>
              <a:rPr lang="zh-CN" altLang="en-US" b="1" dirty="0">
                <a:latin typeface="黑体" panose="02010609060101010101" pitchFamily="49" charset="-122"/>
                <a:ea typeface="黑体" panose="02010609060101010101" pitchFamily="49" charset="-122"/>
              </a:rPr>
              <a:t>：硬！红！甜！</a:t>
            </a:r>
          </a:p>
        </p:txBody>
      </p:sp>
      <p:sp>
        <p:nvSpPr>
          <p:cNvPr id="3121" name="矩形标注 713738"/>
          <p:cNvSpPr>
            <a:spLocks noChangeArrowheads="1"/>
          </p:cNvSpPr>
          <p:nvPr/>
        </p:nvSpPr>
        <p:spPr bwMode="auto">
          <a:xfrm>
            <a:off x="7319964" y="4076700"/>
            <a:ext cx="2808287" cy="762000"/>
          </a:xfrm>
          <a:prstGeom prst="wedgeRectCallout">
            <a:avLst>
              <a:gd name="adj1" fmla="val -85898"/>
              <a:gd name="adj2" fmla="val 76250"/>
            </a:avLst>
          </a:prstGeom>
          <a:noFill/>
          <a:ln w="9525">
            <a:solidFill>
              <a:schemeClr val="tx1"/>
            </a:solidFill>
            <a:miter lim="800000"/>
          </a:ln>
        </p:spPr>
        <p:txBody>
          <a:bodyPr wrap="none" anchor="ctr"/>
          <a:lstStyle/>
          <a:p>
            <a:r>
              <a:rPr lang="zh-CN" altLang="en-US" b="1" dirty="0">
                <a:solidFill>
                  <a:srgbClr val="FF0000"/>
                </a:solidFill>
                <a:latin typeface="黑体" panose="02010609060101010101" pitchFamily="49" charset="-122"/>
                <a:ea typeface="黑体" panose="02010609060101010101" pitchFamily="49" charset="-122"/>
              </a:rPr>
              <a:t>知觉</a:t>
            </a:r>
            <a:r>
              <a:rPr lang="zh-CN" altLang="en-US" b="1" dirty="0">
                <a:solidFill>
                  <a:schemeClr val="folHlink"/>
                </a:solidFill>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苹果</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红</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甜</a:t>
            </a:r>
            <a:r>
              <a:rPr lang="en-US" altLang="zh-CN" b="1" dirty="0">
                <a:latin typeface="黑体" panose="02010609060101010101" pitchFamily="49" charset="-122"/>
                <a:ea typeface="黑体" panose="02010609060101010101" pitchFamily="49" charset="-122"/>
              </a:rPr>
              <a:t>+</a:t>
            </a:r>
          </a:p>
          <a:p>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硬</a:t>
            </a:r>
            <a:r>
              <a:rPr lang="en-US" altLang="zh-CN" b="1" dirty="0">
                <a:latin typeface="黑体" panose="02010609060101010101" pitchFamily="49" charset="-122"/>
                <a:ea typeface="黑体" panose="02010609060101010101" pitchFamily="49" charset="-122"/>
              </a:rPr>
              <a:t>+</a:t>
            </a:r>
            <a:r>
              <a:rPr lang="en-US" altLang="zh-CN" b="1" dirty="0">
                <a:solidFill>
                  <a:schemeClr val="accent2"/>
                </a:solidFill>
                <a:latin typeface="Verdana" panose="020B0604030504040204" pitchFamily="34" charset="0"/>
              </a:rPr>
              <a:t>……</a:t>
            </a:r>
          </a:p>
        </p:txBody>
      </p:sp>
      <p:sp>
        <p:nvSpPr>
          <p:cNvPr id="3122" name="云形标注 713740"/>
          <p:cNvSpPr>
            <a:spLocks noChangeArrowheads="1"/>
          </p:cNvSpPr>
          <p:nvPr/>
        </p:nvSpPr>
        <p:spPr bwMode="auto">
          <a:xfrm>
            <a:off x="7896225" y="5084763"/>
            <a:ext cx="1371600" cy="990600"/>
          </a:xfrm>
          <a:prstGeom prst="cloudCallout">
            <a:avLst>
              <a:gd name="adj1" fmla="val -183796"/>
              <a:gd name="adj2" fmla="val -7532"/>
            </a:avLst>
          </a:prstGeom>
          <a:noFill/>
          <a:ln w="9525">
            <a:solidFill>
              <a:schemeClr val="tx1"/>
            </a:solidFill>
            <a:round/>
          </a:ln>
        </p:spPr>
        <p:txBody>
          <a:bodyPr wrap="none" anchor="ctr"/>
          <a:lstStyle/>
          <a:p>
            <a:pPr algn="ctr"/>
            <a:endParaRPr lang="zh-CN" altLang="zh-CN" b="1">
              <a:latin typeface="黑体" panose="02010609060101010101" pitchFamily="49" charset="-122"/>
              <a:ea typeface="黑体" panose="02010609060101010101" pitchFamily="49" charset="-122"/>
            </a:endParaRPr>
          </a:p>
        </p:txBody>
      </p:sp>
      <p:sp>
        <p:nvSpPr>
          <p:cNvPr id="3123" name="矩形标注 713741"/>
          <p:cNvSpPr>
            <a:spLocks noChangeArrowheads="1"/>
          </p:cNvSpPr>
          <p:nvPr/>
        </p:nvSpPr>
        <p:spPr bwMode="auto">
          <a:xfrm>
            <a:off x="7175501" y="5013325"/>
            <a:ext cx="2970213" cy="1143000"/>
          </a:xfrm>
          <a:prstGeom prst="wedgeRectCallout">
            <a:avLst>
              <a:gd name="adj1" fmla="val -80894"/>
              <a:gd name="adj2" fmla="val -45417"/>
            </a:avLst>
          </a:prstGeom>
          <a:noFill/>
          <a:ln w="9525">
            <a:solidFill>
              <a:schemeClr val="tx1"/>
            </a:solidFill>
            <a:miter lim="800000"/>
          </a:ln>
        </p:spPr>
        <p:txBody>
          <a:bodyPr/>
          <a:lstStyle/>
          <a:p>
            <a:pPr eaLnBrk="0" hangingPunct="0"/>
            <a:r>
              <a:rPr lang="zh-CN" altLang="en-US" b="1" dirty="0">
                <a:solidFill>
                  <a:srgbClr val="FF0000"/>
                </a:solidFill>
                <a:latin typeface="黑体" panose="02010609060101010101" pitchFamily="49" charset="-122"/>
                <a:ea typeface="黑体" panose="02010609060101010101" pitchFamily="49" charset="-122"/>
              </a:rPr>
              <a:t>表象</a:t>
            </a:r>
            <a:r>
              <a:rPr lang="zh-CN" altLang="en-US" b="1" dirty="0">
                <a:solidFill>
                  <a:schemeClr val="folHlink"/>
                </a:solidFill>
                <a:latin typeface="黑体" panose="02010609060101010101" pitchFamily="49" charset="-122"/>
                <a:ea typeface="黑体" panose="02010609060101010101" pitchFamily="49" charset="-122"/>
              </a:rPr>
              <a:t>          再现</a:t>
            </a:r>
            <a:endParaRPr lang="zh-CN" altLang="en-US" b="1" dirty="0">
              <a:latin typeface="黑体" panose="02010609060101010101" pitchFamily="49" charset="-122"/>
              <a:ea typeface="黑体" panose="02010609060101010101" pitchFamily="49" charset="-122"/>
            </a:endParaRPr>
          </a:p>
        </p:txBody>
      </p:sp>
      <p:sp>
        <p:nvSpPr>
          <p:cNvPr id="3124" name="文本框 713744"/>
          <p:cNvSpPr txBox="1">
            <a:spLocks noChangeArrowheads="1"/>
          </p:cNvSpPr>
          <p:nvPr/>
        </p:nvSpPr>
        <p:spPr bwMode="auto">
          <a:xfrm>
            <a:off x="2135188" y="720726"/>
            <a:ext cx="5929828" cy="654923"/>
          </a:xfrm>
          <a:prstGeom prst="rect">
            <a:avLst/>
          </a:prstGeom>
          <a:noFill/>
          <a:ln w="9525">
            <a:noFill/>
            <a:miter lim="800000"/>
          </a:ln>
        </p:spPr>
        <p:txBody>
          <a:bodyPr wrap="none">
            <a:spAutoFit/>
          </a:bodyPr>
          <a:lstStyle/>
          <a:p>
            <a:pPr marL="812800" indent="-812800">
              <a:lnSpc>
                <a:spcPct val="130000"/>
              </a:lnSpc>
              <a:spcBef>
                <a:spcPct val="20000"/>
              </a:spcBef>
              <a:buClr>
                <a:schemeClr val="accent2"/>
              </a:buClr>
            </a:pPr>
            <a:r>
              <a:rPr lang="en-US" altLang="zh-CN" sz="3200">
                <a:latin typeface="Verdana" panose="020B0604030504040204" pitchFamily="34" charset="0"/>
                <a:ea typeface="黑体" panose="02010609060101010101" pitchFamily="49" charset="-122"/>
              </a:rPr>
              <a:t>3.</a:t>
            </a:r>
            <a:r>
              <a:rPr lang="zh-CN" altLang="en-US" sz="3200">
                <a:latin typeface="Verdana" panose="020B0604030504040204" pitchFamily="34" charset="0"/>
                <a:ea typeface="黑体" panose="02010609060101010101" pitchFamily="49" charset="-122"/>
              </a:rPr>
              <a:t>基本形式：感觉、知觉和表象</a:t>
            </a:r>
          </a:p>
        </p:txBody>
      </p:sp>
      <p:sp>
        <p:nvSpPr>
          <p:cNvPr id="312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448</a:t>
            </a:fld>
            <a:endParaRPr lang="zh-CN" altLang="zh-CN" noProof="1"/>
          </a:p>
        </p:txBody>
      </p:sp>
    </p:spTree>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文本框 659457"/>
          <p:cNvSpPr txBox="1">
            <a:spLocks noChangeArrowheads="1"/>
          </p:cNvSpPr>
          <p:nvPr/>
        </p:nvSpPr>
        <p:spPr bwMode="auto">
          <a:xfrm>
            <a:off x="2424113" y="1916114"/>
            <a:ext cx="7632700" cy="2528887"/>
          </a:xfrm>
          <a:prstGeom prst="rect">
            <a:avLst/>
          </a:prstGeom>
          <a:noFill/>
          <a:ln w="9525">
            <a:noFill/>
            <a:miter lim="800000"/>
          </a:ln>
        </p:spPr>
        <p:txBody>
          <a:bodyPr>
            <a:spAutoFit/>
          </a:bodyPr>
          <a:lstStyle/>
          <a:p>
            <a:pPr eaLnBrk="0" hangingPunct="0">
              <a:lnSpc>
                <a:spcPct val="130000"/>
              </a:lnSpc>
              <a:spcBef>
                <a:spcPct val="50000"/>
              </a:spcBef>
            </a:pPr>
            <a:r>
              <a:rPr lang="en-US" altLang="zh-CN" sz="2800" dirty="0">
                <a:latin typeface="楷体" panose="02010609060101010101" pitchFamily="49" charset="-122"/>
                <a:ea typeface="楷体" panose="02010609060101010101" pitchFamily="49" charset="-122"/>
                <a:cs typeface="方正琥珀简体"/>
              </a:rPr>
              <a:t>1.</a:t>
            </a:r>
            <a:r>
              <a:rPr lang="zh-CN" altLang="en-US" sz="2800" b="1" dirty="0">
                <a:latin typeface="楷体" panose="02010609060101010101" pitchFamily="49" charset="-122"/>
                <a:ea typeface="楷体" panose="02010609060101010101" pitchFamily="49" charset="-122"/>
                <a:cs typeface="楷体_GB2312"/>
              </a:rPr>
              <a:t>含义：</a:t>
            </a:r>
            <a:r>
              <a:rPr lang="zh-CN" altLang="en-US" sz="2800" b="1" dirty="0">
                <a:solidFill>
                  <a:schemeClr val="hlink"/>
                </a:solidFill>
                <a:latin typeface="楷体" panose="02010609060101010101" pitchFamily="49" charset="-122"/>
                <a:ea typeface="楷体" panose="02010609060101010101" pitchFamily="49" charset="-122"/>
                <a:cs typeface="楷体_GB2312"/>
              </a:rPr>
              <a:t>主体通过对感性材料的抽象和概括而形成的关于事物本质和内部联系的认识，</a:t>
            </a:r>
          </a:p>
          <a:p>
            <a:pPr eaLnBrk="0" hangingPunct="0">
              <a:lnSpc>
                <a:spcPct val="130000"/>
              </a:lnSpc>
              <a:spcBef>
                <a:spcPct val="50000"/>
              </a:spcBef>
            </a:pP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特点：</a:t>
            </a:r>
            <a:r>
              <a:rPr lang="zh-CN" altLang="en-US" sz="2800" b="1" dirty="0">
                <a:solidFill>
                  <a:schemeClr val="hlink"/>
                </a:solidFill>
                <a:latin typeface="楷体" panose="02010609060101010101" pitchFamily="49" charset="-122"/>
                <a:ea typeface="楷体" panose="02010609060101010101" pitchFamily="49" charset="-122"/>
                <a:cs typeface="楷体_GB2312"/>
              </a:rPr>
              <a:t>间接性和抽象性。</a:t>
            </a:r>
          </a:p>
          <a:p>
            <a:pPr eaLnBrk="0" hangingPunct="0">
              <a:lnSpc>
                <a:spcPct val="80000"/>
              </a:lnSpc>
              <a:spcBef>
                <a:spcPct val="50000"/>
              </a:spcBef>
            </a:pPr>
            <a:r>
              <a:rPr lang="en-US" altLang="zh-CN" sz="2800" b="1" dirty="0">
                <a:latin typeface="楷体" panose="02010609060101010101" pitchFamily="49" charset="-122"/>
                <a:ea typeface="楷体" panose="02010609060101010101" pitchFamily="49" charset="-122"/>
                <a:cs typeface="楷体_GB2312"/>
              </a:rPr>
              <a:t>3.</a:t>
            </a:r>
            <a:r>
              <a:rPr lang="zh-CN" altLang="en-US" sz="2800" b="1" dirty="0">
                <a:latin typeface="楷体" panose="02010609060101010101" pitchFamily="49" charset="-122"/>
                <a:ea typeface="楷体" panose="02010609060101010101" pitchFamily="49" charset="-122"/>
                <a:cs typeface="楷体_GB2312"/>
              </a:rPr>
              <a:t>地位：</a:t>
            </a:r>
            <a:r>
              <a:rPr lang="zh-CN" altLang="en-US" sz="2800" b="1" dirty="0">
                <a:solidFill>
                  <a:schemeClr val="hlink"/>
                </a:solidFill>
                <a:latin typeface="楷体" panose="02010609060101010101" pitchFamily="49" charset="-122"/>
                <a:ea typeface="楷体" panose="02010609060101010101" pitchFamily="49" charset="-122"/>
                <a:cs typeface="楷体_GB2312"/>
              </a:rPr>
              <a:t>认识的高级阶段。</a:t>
            </a:r>
          </a:p>
        </p:txBody>
      </p:sp>
      <p:sp>
        <p:nvSpPr>
          <p:cNvPr id="456707" name="文本框 659460"/>
          <p:cNvSpPr txBox="1">
            <a:spLocks noChangeArrowheads="1"/>
          </p:cNvSpPr>
          <p:nvPr/>
        </p:nvSpPr>
        <p:spPr bwMode="auto">
          <a:xfrm>
            <a:off x="3343274" y="765175"/>
            <a:ext cx="4152901" cy="584775"/>
          </a:xfrm>
          <a:prstGeom prst="rect">
            <a:avLst/>
          </a:prstGeom>
          <a:noFill/>
          <a:ln w="57150">
            <a:noFill/>
            <a:miter lim="800000"/>
          </a:ln>
        </p:spPr>
        <p:txBody>
          <a:bodyPr wrap="square">
            <a:spAutoFit/>
          </a:bodyPr>
          <a:lstStyle/>
          <a:p>
            <a:pPr eaLnBrk="0" hangingPunct="0">
              <a:spcBef>
                <a:spcPct val="50000"/>
              </a:spcBef>
            </a:pPr>
            <a:r>
              <a:rPr lang="zh-CN" altLang="en-US" sz="3200" dirty="0">
                <a:solidFill>
                  <a:srgbClr val="CC0066"/>
                </a:solidFill>
                <a:latin typeface="黑体" panose="02010609060101010101" pitchFamily="49" charset="-122"/>
                <a:ea typeface="黑体" panose="02010609060101010101" pitchFamily="49" charset="-122"/>
              </a:rPr>
              <a:t>（二）理性认识</a:t>
            </a:r>
          </a:p>
        </p:txBody>
      </p:sp>
      <p:sp>
        <p:nvSpPr>
          <p:cNvPr id="471044"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449</a:t>
            </a:fld>
            <a:endParaRPr lang="zh-CN" altLang="zh-CN" noProof="1"/>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p:cNvSpPr>
            <a:spLocks noGrp="1"/>
          </p:cNvSpPr>
          <p:nvPr>
            <p:ph sz="half" idx="2"/>
          </p:nvPr>
        </p:nvSpPr>
        <p:spPr>
          <a:xfrm>
            <a:off x="839789" y="1770063"/>
            <a:ext cx="5002211" cy="4419600"/>
          </a:xfrm>
        </p:spPr>
        <p:txBody>
          <a:bodyPr/>
          <a:lstStyle/>
          <a:p>
            <a:r>
              <a:rPr lang="zh-CN" altLang="en-US" sz="3200" dirty="0">
                <a:solidFill>
                  <a:srgbClr val="C00000"/>
                </a:solidFill>
                <a:latin typeface="华文楷体" panose="02010600040101010101" pitchFamily="2" charset="-122"/>
                <a:ea typeface="华文楷体" panose="02010600040101010101" pitchFamily="2" charset="-122"/>
              </a:rPr>
              <a:t>马克思的一生，是不畏艰难险阻、为追求真理而勇攀思想高峰的一生。</a:t>
            </a:r>
          </a:p>
          <a:p>
            <a:endParaRPr lang="zh-CN" altLang="en-US" sz="3200" dirty="0">
              <a:solidFill>
                <a:srgbClr val="C00000"/>
              </a:solidFill>
              <a:latin typeface="华文楷体" panose="02010600040101010101" pitchFamily="2" charset="-122"/>
              <a:ea typeface="华文楷体" panose="02010600040101010101" pitchFamily="2" charset="-122"/>
            </a:endParaRPr>
          </a:p>
        </p:txBody>
      </p:sp>
      <p:sp>
        <p:nvSpPr>
          <p:cNvPr id="17" name="内容占位符 16"/>
          <p:cNvSpPr>
            <a:spLocks noGrp="1"/>
          </p:cNvSpPr>
          <p:nvPr>
            <p:ph sz="quarter" idx="4"/>
          </p:nvPr>
        </p:nvSpPr>
        <p:spPr>
          <a:xfrm>
            <a:off x="5963920" y="1127760"/>
            <a:ext cx="5391469" cy="5061903"/>
          </a:xfrm>
        </p:spPr>
        <p:txBody>
          <a:bodyPr>
            <a:noAutofit/>
          </a:bodyPr>
          <a:lstStyle/>
          <a:p>
            <a:r>
              <a:rPr lang="zh-CN" altLang="en-US" sz="2400" dirty="0">
                <a:latin typeface="华文楷体" panose="02010600040101010101" pitchFamily="2" charset="-122"/>
                <a:ea typeface="华文楷体" panose="02010600040101010101" pitchFamily="2" charset="-122"/>
              </a:rPr>
              <a:t>马克思曾经写道：“在科学上没有平坦的大道，只有不畏劳苦沿着陡峭山路攀登的人，才有希望达到光辉的顶点。” 马克思在给友人的信中谈到，为了</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资本论</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的写作，“我一直在坟墓的边缘徘徊。因此，我不得不利用我还能工作的每时每刻来完成我的著作”。即使在多病的晚年，马克思仍然不断迈向新的科学领域和目标，写下了数量庞大的历史学、人类学、数学等学科笔记。正如恩格斯所说：“马克思在他所研究的每一个领域，甚至在数学领域，都有独到的发现，这样的领域是很多的，而且其中任何一个领域他都不是浅尝辄止。”</a:t>
            </a:r>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45</a:t>
            </a:fld>
            <a:endParaRPr lang="zh-CN" alt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5778" name="文本框 715777"/>
          <p:cNvSpPr txBox="1"/>
          <p:nvPr/>
        </p:nvSpPr>
        <p:spPr>
          <a:xfrm>
            <a:off x="2208213" y="1844675"/>
            <a:ext cx="7848600" cy="584775"/>
          </a:xfrm>
          <a:prstGeom prst="rect">
            <a:avLst/>
          </a:prstGeom>
          <a:noFill/>
          <a:ln w="9525">
            <a:noFill/>
          </a:ln>
        </p:spPr>
        <p:txBody>
          <a:bodyPr>
            <a:spAutoFit/>
          </a:bodyPr>
          <a:lstStyle/>
          <a:p>
            <a:pPr eaLnBrk="0" hangingPunct="0">
              <a:spcBef>
                <a:spcPct val="50000"/>
              </a:spcBef>
              <a:defRPr/>
            </a:pPr>
            <a:r>
              <a:rPr lang="zh-CN" altLang="en-US" sz="3200" dirty="0">
                <a:solidFill>
                  <a:schemeClr val="hlink"/>
                </a:solidFill>
                <a:effectLst>
                  <a:outerShdw blurRad="38100" dist="38100" dir="2700000">
                    <a:srgbClr val="000000"/>
                  </a:outerShdw>
                </a:effectLst>
                <a:latin typeface="楷体_GB2312" pitchFamily="49" charset="-122"/>
                <a:ea typeface="楷体_GB2312" pitchFamily="49" charset="-122"/>
              </a:rPr>
              <a:t>。</a:t>
            </a:r>
            <a:r>
              <a:rPr lang="en-US" altLang="zh-CN" sz="3200" dirty="0">
                <a:effectLst>
                  <a:outerShdw blurRad="38100" dist="38100" dir="2700000">
                    <a:srgbClr val="000000"/>
                  </a:outerShdw>
                </a:effectLst>
                <a:latin typeface="楷体" panose="02010609060101010101" pitchFamily="49" charset="-122"/>
                <a:ea typeface="楷体" panose="02010609060101010101" pitchFamily="49" charset="-122"/>
              </a:rPr>
              <a:t> </a:t>
            </a:r>
            <a:r>
              <a:rPr lang="zh-CN" altLang="en-US" sz="3200" dirty="0">
                <a:effectLst>
                  <a:outerShdw blurRad="38100" dist="38100" dir="2700000">
                    <a:srgbClr val="000000"/>
                  </a:outerShdw>
                </a:effectLst>
                <a:latin typeface="楷体" panose="02010609060101010101" pitchFamily="49" charset="-122"/>
                <a:ea typeface="楷体" panose="02010609060101010101" pitchFamily="49" charset="-122"/>
              </a:rPr>
              <a:t>概念是反映事物本质属性的思维形式</a:t>
            </a:r>
            <a:endParaRPr lang="zh-CN" altLang="en-US" sz="3200" dirty="0">
              <a:solidFill>
                <a:schemeClr val="hlink"/>
              </a:solidFill>
              <a:effectLst>
                <a:outerShdw blurRad="38100" dist="38100" dir="2700000">
                  <a:srgbClr val="000000"/>
                </a:outerShdw>
              </a:effectLst>
              <a:latin typeface="楷体_GB2312" pitchFamily="49" charset="-122"/>
              <a:ea typeface="楷体_GB2312" pitchFamily="49" charset="-122"/>
            </a:endParaRPr>
          </a:p>
        </p:txBody>
      </p:sp>
      <p:pic>
        <p:nvPicPr>
          <p:cNvPr id="457730" name="图片 715778" descr="梨"/>
          <p:cNvPicPr>
            <a:picLocks noChangeAspect="1"/>
          </p:cNvPicPr>
          <p:nvPr/>
        </p:nvPicPr>
        <p:blipFill>
          <a:blip r:embed="rId2"/>
          <a:srcRect l="50999"/>
          <a:stretch>
            <a:fillRect/>
          </a:stretch>
        </p:blipFill>
        <p:spPr bwMode="auto">
          <a:xfrm>
            <a:off x="5029200" y="4114800"/>
            <a:ext cx="2590800" cy="2209800"/>
          </a:xfrm>
          <a:prstGeom prst="rect">
            <a:avLst/>
          </a:prstGeom>
          <a:noFill/>
          <a:ln w="9525">
            <a:solidFill>
              <a:srgbClr val="3333FF"/>
            </a:solidFill>
            <a:miter lim="800000"/>
            <a:headEnd/>
            <a:tailEnd/>
          </a:ln>
        </p:spPr>
      </p:pic>
      <p:pic>
        <p:nvPicPr>
          <p:cNvPr id="457731" name="图片 715779" descr="苹果"/>
          <p:cNvPicPr>
            <a:picLocks noChangeAspect="1"/>
          </p:cNvPicPr>
          <p:nvPr/>
        </p:nvPicPr>
        <p:blipFill>
          <a:blip r:embed="rId3"/>
          <a:srcRect/>
          <a:stretch>
            <a:fillRect/>
          </a:stretch>
        </p:blipFill>
        <p:spPr bwMode="auto">
          <a:xfrm>
            <a:off x="7620000" y="4114800"/>
            <a:ext cx="2590800" cy="2209800"/>
          </a:xfrm>
          <a:prstGeom prst="rect">
            <a:avLst/>
          </a:prstGeom>
          <a:noFill/>
          <a:ln w="9525">
            <a:solidFill>
              <a:srgbClr val="3333FF"/>
            </a:solidFill>
            <a:miter lim="800000"/>
            <a:headEnd/>
            <a:tailEnd/>
          </a:ln>
        </p:spPr>
      </p:pic>
      <p:pic>
        <p:nvPicPr>
          <p:cNvPr id="457732" name="图片 715780" descr="葡萄"/>
          <p:cNvPicPr>
            <a:picLocks noChangeAspect="1"/>
          </p:cNvPicPr>
          <p:nvPr/>
        </p:nvPicPr>
        <p:blipFill>
          <a:blip r:embed="rId4"/>
          <a:srcRect l="10435" r="3477"/>
          <a:stretch>
            <a:fillRect/>
          </a:stretch>
        </p:blipFill>
        <p:spPr bwMode="auto">
          <a:xfrm>
            <a:off x="2286000" y="4114800"/>
            <a:ext cx="2743200" cy="2209800"/>
          </a:xfrm>
          <a:prstGeom prst="rect">
            <a:avLst/>
          </a:prstGeom>
          <a:noFill/>
          <a:ln w="9525">
            <a:solidFill>
              <a:srgbClr val="3333FF"/>
            </a:solidFill>
            <a:miter lim="800000"/>
            <a:headEnd/>
            <a:tailEnd/>
          </a:ln>
        </p:spPr>
      </p:pic>
      <p:sp>
        <p:nvSpPr>
          <p:cNvPr id="457733" name="矩形 715781"/>
          <p:cNvSpPr>
            <a:spLocks noChangeArrowheads="1"/>
          </p:cNvSpPr>
          <p:nvPr/>
        </p:nvSpPr>
        <p:spPr bwMode="auto">
          <a:xfrm>
            <a:off x="5486400" y="2895600"/>
            <a:ext cx="1447800" cy="914400"/>
          </a:xfrm>
          <a:prstGeom prst="rect">
            <a:avLst/>
          </a:prstGeom>
          <a:solidFill>
            <a:schemeClr val="bg1"/>
          </a:solidFill>
          <a:ln w="9525">
            <a:solidFill>
              <a:schemeClr val="tx1"/>
            </a:solidFill>
            <a:miter lim="800000"/>
          </a:ln>
        </p:spPr>
        <p:txBody>
          <a:bodyPr wrap="none" anchor="ctr"/>
          <a:lstStyle/>
          <a:p>
            <a:pPr algn="ctr" eaLnBrk="0" hangingPunct="0"/>
            <a:r>
              <a:rPr lang="zh-CN" altLang="en-US" sz="3200">
                <a:solidFill>
                  <a:srgbClr val="FF0000"/>
                </a:solidFill>
                <a:latin typeface="Times New Roman" panose="02020603050405020304" pitchFamily="18" charset="0"/>
                <a:ea typeface="方正大黑简体"/>
                <a:cs typeface="方正大黑简体"/>
              </a:rPr>
              <a:t>水果</a:t>
            </a:r>
          </a:p>
        </p:txBody>
      </p:sp>
      <p:grpSp>
        <p:nvGrpSpPr>
          <p:cNvPr id="457734" name="组合 715782"/>
          <p:cNvGrpSpPr/>
          <p:nvPr/>
        </p:nvGrpSpPr>
        <p:grpSpPr bwMode="auto">
          <a:xfrm>
            <a:off x="3733800" y="3352800"/>
            <a:ext cx="4953000" cy="762000"/>
            <a:chOff x="1392" y="2352"/>
            <a:chExt cx="3120" cy="480"/>
          </a:xfrm>
        </p:grpSpPr>
        <p:sp>
          <p:nvSpPr>
            <p:cNvPr id="457740" name="直接连接符 715783"/>
            <p:cNvSpPr>
              <a:spLocks noChangeShapeType="1"/>
            </p:cNvSpPr>
            <p:nvPr/>
          </p:nvSpPr>
          <p:spPr bwMode="auto">
            <a:xfrm flipV="1">
              <a:off x="2976" y="2640"/>
              <a:ext cx="0" cy="192"/>
            </a:xfrm>
            <a:prstGeom prst="line">
              <a:avLst/>
            </a:prstGeom>
            <a:noFill/>
            <a:ln w="57150">
              <a:solidFill>
                <a:schemeClr val="tx1"/>
              </a:solidFill>
              <a:round/>
            </a:ln>
          </p:spPr>
          <p:txBody>
            <a:bodyPr/>
            <a:lstStyle/>
            <a:p>
              <a:endParaRPr lang="zh-CN" altLang="en-US"/>
            </a:p>
          </p:txBody>
        </p:sp>
        <p:sp>
          <p:nvSpPr>
            <p:cNvPr id="457741" name="直接连接符 715784"/>
            <p:cNvSpPr>
              <a:spLocks noChangeShapeType="1"/>
            </p:cNvSpPr>
            <p:nvPr/>
          </p:nvSpPr>
          <p:spPr bwMode="auto">
            <a:xfrm flipV="1">
              <a:off x="1392" y="2400"/>
              <a:ext cx="0" cy="432"/>
            </a:xfrm>
            <a:prstGeom prst="line">
              <a:avLst/>
            </a:prstGeom>
            <a:noFill/>
            <a:ln w="57150">
              <a:solidFill>
                <a:schemeClr val="tx1"/>
              </a:solidFill>
              <a:round/>
            </a:ln>
          </p:spPr>
          <p:txBody>
            <a:bodyPr/>
            <a:lstStyle/>
            <a:p>
              <a:endParaRPr lang="zh-CN" altLang="en-US"/>
            </a:p>
          </p:txBody>
        </p:sp>
        <p:sp>
          <p:nvSpPr>
            <p:cNvPr id="457742" name="直接连接符 715785"/>
            <p:cNvSpPr>
              <a:spLocks noChangeShapeType="1"/>
            </p:cNvSpPr>
            <p:nvPr/>
          </p:nvSpPr>
          <p:spPr bwMode="auto">
            <a:xfrm flipV="1">
              <a:off x="4512" y="2352"/>
              <a:ext cx="0" cy="480"/>
            </a:xfrm>
            <a:prstGeom prst="line">
              <a:avLst/>
            </a:prstGeom>
            <a:noFill/>
            <a:ln w="57150">
              <a:solidFill>
                <a:schemeClr val="tx1"/>
              </a:solidFill>
              <a:round/>
            </a:ln>
          </p:spPr>
          <p:txBody>
            <a:bodyPr/>
            <a:lstStyle/>
            <a:p>
              <a:endParaRPr lang="zh-CN" altLang="en-US"/>
            </a:p>
          </p:txBody>
        </p:sp>
      </p:grpSp>
      <p:grpSp>
        <p:nvGrpSpPr>
          <p:cNvPr id="457735" name="组合 715786"/>
          <p:cNvGrpSpPr/>
          <p:nvPr/>
        </p:nvGrpSpPr>
        <p:grpSpPr bwMode="auto">
          <a:xfrm>
            <a:off x="3733800" y="3352800"/>
            <a:ext cx="4953000" cy="76200"/>
            <a:chOff x="1392" y="2352"/>
            <a:chExt cx="3120" cy="48"/>
          </a:xfrm>
        </p:grpSpPr>
        <p:sp>
          <p:nvSpPr>
            <p:cNvPr id="457738" name="直接连接符 715787"/>
            <p:cNvSpPr>
              <a:spLocks noChangeShapeType="1"/>
            </p:cNvSpPr>
            <p:nvPr/>
          </p:nvSpPr>
          <p:spPr bwMode="auto">
            <a:xfrm>
              <a:off x="1392" y="2400"/>
              <a:ext cx="1104" cy="0"/>
            </a:xfrm>
            <a:prstGeom prst="line">
              <a:avLst/>
            </a:prstGeom>
            <a:noFill/>
            <a:ln w="57150">
              <a:solidFill>
                <a:schemeClr val="tx1"/>
              </a:solidFill>
              <a:round/>
            </a:ln>
          </p:spPr>
          <p:txBody>
            <a:bodyPr/>
            <a:lstStyle/>
            <a:p>
              <a:endParaRPr lang="zh-CN" altLang="en-US"/>
            </a:p>
          </p:txBody>
        </p:sp>
        <p:sp>
          <p:nvSpPr>
            <p:cNvPr id="457739" name="直接连接符 715788"/>
            <p:cNvSpPr>
              <a:spLocks noChangeShapeType="1"/>
            </p:cNvSpPr>
            <p:nvPr/>
          </p:nvSpPr>
          <p:spPr bwMode="auto">
            <a:xfrm>
              <a:off x="3408" y="2352"/>
              <a:ext cx="1104" cy="0"/>
            </a:xfrm>
            <a:prstGeom prst="line">
              <a:avLst/>
            </a:prstGeom>
            <a:noFill/>
            <a:ln w="57150">
              <a:solidFill>
                <a:schemeClr val="tx1"/>
              </a:solidFill>
              <a:round/>
            </a:ln>
          </p:spPr>
          <p:txBody>
            <a:bodyPr/>
            <a:lstStyle/>
            <a:p>
              <a:endParaRPr lang="zh-CN" altLang="en-US"/>
            </a:p>
          </p:txBody>
        </p:sp>
      </p:grpSp>
      <p:sp>
        <p:nvSpPr>
          <p:cNvPr id="715790" name="文本框 715789"/>
          <p:cNvSpPr txBox="1"/>
          <p:nvPr/>
        </p:nvSpPr>
        <p:spPr>
          <a:xfrm>
            <a:off x="2208213" y="1082675"/>
            <a:ext cx="8064501" cy="584775"/>
          </a:xfrm>
          <a:prstGeom prst="rect">
            <a:avLst/>
          </a:prstGeom>
          <a:noFill/>
          <a:ln w="57150">
            <a:noFill/>
          </a:ln>
        </p:spPr>
        <p:txBody>
          <a:bodyPr wrap="square">
            <a:spAutoFit/>
          </a:bodyPr>
          <a:lstStyle/>
          <a:p>
            <a:pPr eaLnBrk="0" hangingPunct="0">
              <a:spcBef>
                <a:spcPct val="50000"/>
              </a:spcBef>
              <a:defRPr/>
            </a:pPr>
            <a:r>
              <a:rPr lang="en-US" altLang="zh-CN" sz="3200" dirty="0">
                <a:effectLst>
                  <a:outerShdw blurRad="38100" dist="38100" dir="2700000">
                    <a:srgbClr val="FFFFFF"/>
                  </a:outerShdw>
                </a:effectLst>
                <a:latin typeface="Times New Roman" panose="02020603050405020304" pitchFamily="18" charset="0"/>
                <a:ea typeface="黑体" panose="02010609060101010101" pitchFamily="49" charset="-122"/>
              </a:rPr>
              <a:t>4</a:t>
            </a:r>
            <a:r>
              <a:rPr lang="en-US" altLang="zh-CN" sz="2800" dirty="0">
                <a:effectLst>
                  <a:outerShdw blurRad="38100" dist="38100" dir="2700000">
                    <a:srgbClr val="FFFFFF"/>
                  </a:outerShdw>
                </a:effectLst>
                <a:latin typeface="楷体" panose="02010609060101010101" pitchFamily="49" charset="-122"/>
                <a:ea typeface="楷体" panose="02010609060101010101" pitchFamily="49" charset="-122"/>
              </a:rPr>
              <a:t>.</a:t>
            </a:r>
            <a:r>
              <a:rPr lang="zh-CN" altLang="en-US" sz="2800" dirty="0">
                <a:effectLst>
                  <a:outerShdw blurRad="38100" dist="38100" dir="2700000">
                    <a:srgbClr val="FFFFFF"/>
                  </a:outerShdw>
                </a:effectLst>
                <a:latin typeface="楷体" panose="02010609060101010101" pitchFamily="49" charset="-122"/>
                <a:ea typeface="楷体" panose="02010609060101010101" pitchFamily="49" charset="-122"/>
              </a:rPr>
              <a:t>形式：</a:t>
            </a:r>
            <a:r>
              <a:rPr lang="zh-CN" altLang="en-US" sz="2800" dirty="0">
                <a:latin typeface="楷体" panose="02010609060101010101" pitchFamily="49" charset="-122"/>
                <a:ea typeface="楷体" panose="02010609060101010101" pitchFamily="49" charset="-122"/>
              </a:rPr>
              <a:t>概念、判断和推理</a:t>
            </a:r>
          </a:p>
        </p:txBody>
      </p:sp>
      <p:sp>
        <p:nvSpPr>
          <p:cNvPr id="47207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450</a:t>
            </a:fld>
            <a:endParaRPr lang="zh-CN" altLang="zh-CN" noProof="1"/>
          </a:p>
        </p:txBody>
      </p:sp>
    </p:spTree>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3089" name="文本框 716801"/>
          <p:cNvSpPr txBox="1">
            <a:spLocks noChangeArrowheads="1"/>
          </p:cNvSpPr>
          <p:nvPr/>
        </p:nvSpPr>
        <p:spPr bwMode="auto">
          <a:xfrm>
            <a:off x="2019299" y="1540715"/>
            <a:ext cx="7562851" cy="1208601"/>
          </a:xfrm>
          <a:prstGeom prst="rect">
            <a:avLst/>
          </a:prstGeom>
          <a:noFill/>
          <a:ln w="9525">
            <a:noFill/>
            <a:miter lim="800000"/>
          </a:ln>
        </p:spPr>
        <p:txBody>
          <a:bodyPr wrap="square">
            <a:spAutoFit/>
          </a:bodyPr>
          <a:lstStyle/>
          <a:p>
            <a:pPr eaLnBrk="0" hangingPunct="0">
              <a:lnSpc>
                <a:spcPct val="140000"/>
              </a:lnSpc>
              <a:spcBef>
                <a:spcPct val="50000"/>
              </a:spcBef>
              <a:defRPr/>
            </a:pPr>
            <a:r>
              <a:rPr lang="zh-CN" altLang="en-US" sz="2800" b="1" dirty="0">
                <a:solidFill>
                  <a:schemeClr val="hlink"/>
                </a:solidFill>
                <a:effectLst>
                  <a:outerShdw blurRad="38100" dist="38100" dir="2700000" algn="tl">
                    <a:srgbClr val="C0C0C0"/>
                  </a:outerShdw>
                </a:effectLst>
                <a:latin typeface="楷体" panose="02010609060101010101" pitchFamily="49" charset="-122"/>
                <a:ea typeface="楷体" panose="02010609060101010101" pitchFamily="49" charset="-122"/>
                <a:cs typeface="楷体_GB2312"/>
              </a:rPr>
              <a:t>判断是对事物是否具有某种属性的判明或断定。</a:t>
            </a:r>
            <a:r>
              <a:rPr lang="zh-CN" altLang="en-US" sz="2800" dirty="0">
                <a:solidFill>
                  <a:schemeClr val="hlink"/>
                </a:solidFill>
                <a:effectLst>
                  <a:outerShdw blurRad="38100" dist="38100" dir="2700000" algn="tl">
                    <a:srgbClr val="C0C0C0"/>
                  </a:outerShdw>
                </a:effectLst>
                <a:latin typeface="楷体" panose="02010609060101010101" pitchFamily="49" charset="-122"/>
                <a:ea typeface="楷体" panose="02010609060101010101" pitchFamily="49" charset="-122"/>
              </a:rPr>
              <a:t> </a:t>
            </a:r>
          </a:p>
        </p:txBody>
      </p:sp>
      <p:sp>
        <p:nvSpPr>
          <p:cNvPr id="458754" name="椭圆 716802"/>
          <p:cNvSpPr>
            <a:spLocks noChangeArrowheads="1"/>
          </p:cNvSpPr>
          <p:nvPr/>
        </p:nvSpPr>
        <p:spPr bwMode="auto">
          <a:xfrm>
            <a:off x="4583113" y="3357563"/>
            <a:ext cx="2362200" cy="2362200"/>
          </a:xfrm>
          <a:prstGeom prst="ellipse">
            <a:avLst/>
          </a:prstGeom>
          <a:solidFill>
            <a:srgbClr val="CCFFCC"/>
          </a:solidFill>
          <a:ln w="9525">
            <a:solidFill>
              <a:srgbClr val="FFFF99"/>
            </a:solidFill>
            <a:round/>
          </a:ln>
        </p:spPr>
        <p:txBody>
          <a:bodyPr wrap="none" anchor="ctr"/>
          <a:lstStyle/>
          <a:p>
            <a:pPr algn="ctr" eaLnBrk="0" hangingPunct="0"/>
            <a:r>
              <a:rPr lang="zh-CN" altLang="en-US" sz="5400">
                <a:latin typeface="Times New Roman" panose="02020603050405020304" pitchFamily="18" charset="0"/>
                <a:ea typeface="方正大黑简体"/>
                <a:cs typeface="方正大黑简体"/>
              </a:rPr>
              <a:t>水果</a:t>
            </a:r>
          </a:p>
        </p:txBody>
      </p:sp>
      <p:pic>
        <p:nvPicPr>
          <p:cNvPr id="458755" name="图片 716803" descr="苹果"/>
          <p:cNvPicPr>
            <a:picLocks noChangeAspect="1"/>
          </p:cNvPicPr>
          <p:nvPr/>
        </p:nvPicPr>
        <p:blipFill>
          <a:blip r:embed="rId2"/>
          <a:srcRect l="22632" t="37500" r="48564" b="33333"/>
          <a:stretch>
            <a:fillRect/>
          </a:stretch>
        </p:blipFill>
        <p:spPr bwMode="auto">
          <a:xfrm>
            <a:off x="2711450" y="4221163"/>
            <a:ext cx="1066800" cy="1066800"/>
          </a:xfrm>
          <a:prstGeom prst="rect">
            <a:avLst/>
          </a:prstGeom>
          <a:noFill/>
          <a:ln w="9525">
            <a:noFill/>
            <a:miter lim="800000"/>
            <a:headEnd/>
            <a:tailEnd/>
          </a:ln>
        </p:spPr>
      </p:pic>
      <p:pic>
        <p:nvPicPr>
          <p:cNvPr id="458756" name="图片 716804" descr="苹果"/>
          <p:cNvPicPr>
            <a:picLocks noChangeAspect="1"/>
          </p:cNvPicPr>
          <p:nvPr/>
        </p:nvPicPr>
        <p:blipFill>
          <a:blip r:embed="rId2"/>
          <a:srcRect l="22632" t="37500" r="48564" b="33333"/>
          <a:stretch>
            <a:fillRect/>
          </a:stretch>
        </p:blipFill>
        <p:spPr bwMode="auto">
          <a:xfrm>
            <a:off x="3359150" y="3573463"/>
            <a:ext cx="1066800" cy="1066800"/>
          </a:xfrm>
          <a:prstGeom prst="rect">
            <a:avLst/>
          </a:prstGeom>
          <a:noFill/>
          <a:ln w="9525">
            <a:noFill/>
            <a:miter lim="800000"/>
            <a:headEnd/>
            <a:tailEnd/>
          </a:ln>
        </p:spPr>
      </p:pic>
      <p:pic>
        <p:nvPicPr>
          <p:cNvPr id="458757" name="图片 716805" descr="苹果"/>
          <p:cNvPicPr>
            <a:picLocks noChangeAspect="1"/>
          </p:cNvPicPr>
          <p:nvPr/>
        </p:nvPicPr>
        <p:blipFill>
          <a:blip r:embed="rId2"/>
          <a:srcRect l="22632" t="37500" r="48564" b="33333"/>
          <a:stretch>
            <a:fillRect/>
          </a:stretch>
        </p:blipFill>
        <p:spPr bwMode="auto">
          <a:xfrm>
            <a:off x="4151313" y="3284538"/>
            <a:ext cx="1066800" cy="1066800"/>
          </a:xfrm>
          <a:prstGeom prst="rect">
            <a:avLst/>
          </a:prstGeom>
          <a:noFill/>
          <a:ln w="9525">
            <a:noFill/>
            <a:miter lim="800000"/>
            <a:headEnd/>
            <a:tailEnd/>
          </a:ln>
        </p:spPr>
      </p:pic>
      <p:pic>
        <p:nvPicPr>
          <p:cNvPr id="458758" name="图片 716806" descr="苹果"/>
          <p:cNvPicPr>
            <a:picLocks noChangeAspect="1"/>
          </p:cNvPicPr>
          <p:nvPr/>
        </p:nvPicPr>
        <p:blipFill>
          <a:blip r:embed="rId2"/>
          <a:srcRect l="22632" t="37500" r="48564" b="33333"/>
          <a:stretch>
            <a:fillRect/>
          </a:stretch>
        </p:blipFill>
        <p:spPr bwMode="auto">
          <a:xfrm>
            <a:off x="2566988" y="4941888"/>
            <a:ext cx="1066800" cy="1066800"/>
          </a:xfrm>
          <a:prstGeom prst="rect">
            <a:avLst/>
          </a:prstGeom>
          <a:noFill/>
          <a:ln w="9525">
            <a:noFill/>
            <a:miter lim="800000"/>
            <a:headEnd/>
            <a:tailEnd/>
          </a:ln>
        </p:spPr>
      </p:pic>
      <p:pic>
        <p:nvPicPr>
          <p:cNvPr id="458759" name="图片 716810" descr="西红柿"/>
          <p:cNvPicPr>
            <a:picLocks noChangeAspect="1"/>
          </p:cNvPicPr>
          <p:nvPr/>
        </p:nvPicPr>
        <p:blipFill>
          <a:blip r:embed="rId3"/>
          <a:srcRect/>
          <a:stretch>
            <a:fillRect/>
          </a:stretch>
        </p:blipFill>
        <p:spPr bwMode="auto">
          <a:xfrm>
            <a:off x="8616951" y="2565400"/>
            <a:ext cx="1254125" cy="1244600"/>
          </a:xfrm>
          <a:prstGeom prst="rect">
            <a:avLst/>
          </a:prstGeom>
          <a:noFill/>
          <a:ln w="9525">
            <a:noFill/>
            <a:miter lim="800000"/>
            <a:headEnd/>
            <a:tailEnd/>
          </a:ln>
        </p:spPr>
      </p:pic>
      <p:pic>
        <p:nvPicPr>
          <p:cNvPr id="458760" name="图片 716811" descr="西红柿"/>
          <p:cNvPicPr>
            <a:picLocks noChangeAspect="1"/>
          </p:cNvPicPr>
          <p:nvPr/>
        </p:nvPicPr>
        <p:blipFill>
          <a:blip r:embed="rId3"/>
          <a:srcRect/>
          <a:stretch>
            <a:fillRect/>
          </a:stretch>
        </p:blipFill>
        <p:spPr bwMode="auto">
          <a:xfrm>
            <a:off x="7824789" y="3284538"/>
            <a:ext cx="1254125" cy="1244600"/>
          </a:xfrm>
          <a:prstGeom prst="rect">
            <a:avLst/>
          </a:prstGeom>
          <a:noFill/>
          <a:ln w="9525">
            <a:noFill/>
            <a:miter lim="800000"/>
            <a:headEnd/>
            <a:tailEnd/>
          </a:ln>
        </p:spPr>
      </p:pic>
      <p:pic>
        <p:nvPicPr>
          <p:cNvPr id="458761" name="图片 716812" descr="西红柿"/>
          <p:cNvPicPr>
            <a:picLocks noChangeAspect="1"/>
          </p:cNvPicPr>
          <p:nvPr/>
        </p:nvPicPr>
        <p:blipFill>
          <a:blip r:embed="rId3"/>
          <a:srcRect/>
          <a:stretch>
            <a:fillRect/>
          </a:stretch>
        </p:blipFill>
        <p:spPr bwMode="auto">
          <a:xfrm>
            <a:off x="8328026" y="3789363"/>
            <a:ext cx="1254125" cy="1244600"/>
          </a:xfrm>
          <a:prstGeom prst="rect">
            <a:avLst/>
          </a:prstGeom>
          <a:noFill/>
          <a:ln w="9525">
            <a:noFill/>
            <a:miter lim="800000"/>
            <a:headEnd/>
            <a:tailEnd/>
          </a:ln>
        </p:spPr>
      </p:pic>
      <p:pic>
        <p:nvPicPr>
          <p:cNvPr id="458762" name="图片 716813" descr="西红柿"/>
          <p:cNvPicPr>
            <a:picLocks noChangeAspect="1"/>
          </p:cNvPicPr>
          <p:nvPr/>
        </p:nvPicPr>
        <p:blipFill>
          <a:blip r:embed="rId3"/>
          <a:srcRect/>
          <a:stretch>
            <a:fillRect/>
          </a:stretch>
        </p:blipFill>
        <p:spPr bwMode="auto">
          <a:xfrm>
            <a:off x="7772401" y="4699000"/>
            <a:ext cx="1254125" cy="1244600"/>
          </a:xfrm>
          <a:prstGeom prst="rect">
            <a:avLst/>
          </a:prstGeom>
          <a:noFill/>
          <a:ln w="9525">
            <a:noFill/>
            <a:miter lim="800000"/>
            <a:headEnd/>
            <a:tailEnd/>
          </a:ln>
        </p:spPr>
      </p:pic>
      <p:pic>
        <p:nvPicPr>
          <p:cNvPr id="458763" name="图片 716814" descr="西红柿"/>
          <p:cNvPicPr>
            <a:picLocks noChangeAspect="1"/>
          </p:cNvPicPr>
          <p:nvPr/>
        </p:nvPicPr>
        <p:blipFill>
          <a:blip r:embed="rId3"/>
          <a:srcRect/>
          <a:stretch>
            <a:fillRect/>
          </a:stretch>
        </p:blipFill>
        <p:spPr bwMode="auto">
          <a:xfrm>
            <a:off x="9191626" y="3357563"/>
            <a:ext cx="1254125" cy="1244600"/>
          </a:xfrm>
          <a:prstGeom prst="rect">
            <a:avLst/>
          </a:prstGeom>
          <a:noFill/>
          <a:ln w="9525">
            <a:noFill/>
            <a:miter lim="800000"/>
            <a:headEnd/>
            <a:tailEnd/>
          </a:ln>
        </p:spPr>
      </p:pic>
      <p:sp>
        <p:nvSpPr>
          <p:cNvPr id="458764" name="文本框 716815"/>
          <p:cNvSpPr txBox="1">
            <a:spLocks noChangeArrowheads="1"/>
          </p:cNvSpPr>
          <p:nvPr/>
        </p:nvSpPr>
        <p:spPr bwMode="auto">
          <a:xfrm>
            <a:off x="3733800" y="5257801"/>
            <a:ext cx="2438400" cy="519113"/>
          </a:xfrm>
          <a:prstGeom prst="rect">
            <a:avLst/>
          </a:prstGeom>
          <a:gradFill rotWithShape="0">
            <a:gsLst>
              <a:gs pos="0">
                <a:srgbClr val="3333FF"/>
              </a:gs>
              <a:gs pos="50000">
                <a:srgbClr val="F3F3FF"/>
              </a:gs>
              <a:gs pos="100000">
                <a:srgbClr val="3333FF"/>
              </a:gs>
            </a:gsLst>
            <a:lin ang="5400000" scaled="1"/>
          </a:gradFill>
          <a:ln w="9525">
            <a:noFill/>
            <a:miter lim="800000"/>
          </a:ln>
        </p:spPr>
        <p:txBody>
          <a:bodyPr>
            <a:spAutoFit/>
          </a:bodyPr>
          <a:lstStyle/>
          <a:p>
            <a:pPr eaLnBrk="0" hangingPunct="0">
              <a:spcBef>
                <a:spcPct val="50000"/>
              </a:spcBef>
            </a:pPr>
            <a:r>
              <a:rPr lang="zh-CN" altLang="en-US" sz="2800">
                <a:solidFill>
                  <a:srgbClr val="FF0000"/>
                </a:solidFill>
                <a:latin typeface="Times New Roman" panose="02020603050405020304" pitchFamily="18" charset="0"/>
                <a:ea typeface="方正大黑简体"/>
                <a:cs typeface="方正大黑简体"/>
              </a:rPr>
              <a:t>苹果是水果。</a:t>
            </a:r>
          </a:p>
        </p:txBody>
      </p:sp>
      <p:sp>
        <p:nvSpPr>
          <p:cNvPr id="458765" name="文本框 716816"/>
          <p:cNvSpPr txBox="1">
            <a:spLocks noChangeArrowheads="1"/>
          </p:cNvSpPr>
          <p:nvPr/>
        </p:nvSpPr>
        <p:spPr bwMode="auto">
          <a:xfrm>
            <a:off x="7315200" y="5257801"/>
            <a:ext cx="3124200" cy="519113"/>
          </a:xfrm>
          <a:prstGeom prst="rect">
            <a:avLst/>
          </a:prstGeom>
          <a:gradFill rotWithShape="0">
            <a:gsLst>
              <a:gs pos="0">
                <a:srgbClr val="3333FF"/>
              </a:gs>
              <a:gs pos="50000">
                <a:srgbClr val="F3F3FF"/>
              </a:gs>
              <a:gs pos="100000">
                <a:srgbClr val="3333FF"/>
              </a:gs>
            </a:gsLst>
            <a:lin ang="5400000" scaled="1"/>
          </a:gradFill>
          <a:ln w="9525">
            <a:noFill/>
            <a:miter lim="800000"/>
          </a:ln>
        </p:spPr>
        <p:txBody>
          <a:bodyPr>
            <a:spAutoFit/>
          </a:bodyPr>
          <a:lstStyle/>
          <a:p>
            <a:pPr eaLnBrk="0" hangingPunct="0">
              <a:spcBef>
                <a:spcPct val="50000"/>
              </a:spcBef>
            </a:pPr>
            <a:r>
              <a:rPr lang="zh-CN" altLang="en-US" sz="2800">
                <a:solidFill>
                  <a:srgbClr val="FF0000"/>
                </a:solidFill>
                <a:latin typeface="Times New Roman" panose="02020603050405020304" pitchFamily="18" charset="0"/>
                <a:ea typeface="方正大黑简体"/>
                <a:cs typeface="方正大黑简体"/>
              </a:rPr>
              <a:t>西红柿不是水果。</a:t>
            </a:r>
          </a:p>
        </p:txBody>
      </p:sp>
      <p:sp>
        <p:nvSpPr>
          <p:cNvPr id="458766" name="文本框 716819"/>
          <p:cNvSpPr txBox="1">
            <a:spLocks noChangeArrowheads="1"/>
          </p:cNvSpPr>
          <p:nvPr/>
        </p:nvSpPr>
        <p:spPr bwMode="auto">
          <a:xfrm>
            <a:off x="2135189" y="692151"/>
            <a:ext cx="8137525" cy="410241"/>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endParaRPr lang="zh-CN" altLang="zh-CN">
              <a:solidFill>
                <a:srgbClr val="CC0066"/>
              </a:solidFill>
              <a:latin typeface="Verdana" panose="020B0604030504040204" pitchFamily="34" charset="0"/>
              <a:ea typeface="黑体" panose="02010609060101010101" pitchFamily="49" charset="-122"/>
            </a:endParaRPr>
          </a:p>
        </p:txBody>
      </p:sp>
      <p:pic>
        <p:nvPicPr>
          <p:cNvPr id="458767" name="图片 716820" descr="苹果"/>
          <p:cNvPicPr>
            <a:picLocks noChangeAspect="1"/>
          </p:cNvPicPr>
          <p:nvPr/>
        </p:nvPicPr>
        <p:blipFill>
          <a:blip r:embed="rId2"/>
          <a:srcRect l="22632" t="37500" r="48564" b="33333"/>
          <a:stretch>
            <a:fillRect/>
          </a:stretch>
        </p:blipFill>
        <p:spPr bwMode="auto">
          <a:xfrm>
            <a:off x="4079875" y="4076700"/>
            <a:ext cx="1066800" cy="1066800"/>
          </a:xfrm>
          <a:prstGeom prst="rect">
            <a:avLst/>
          </a:prstGeom>
          <a:noFill/>
          <a:ln w="9525">
            <a:noFill/>
            <a:miter lim="800000"/>
            <a:headEnd/>
            <a:tailEnd/>
          </a:ln>
        </p:spPr>
      </p:pic>
      <p:sp>
        <p:nvSpPr>
          <p:cNvPr id="473104"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451</a:t>
            </a:fld>
            <a:endParaRPr lang="zh-CN" altLang="zh-CN" noProof="1"/>
          </a:p>
        </p:txBody>
      </p:sp>
    </p:spTree>
  </p:cSld>
  <p:clrMapOvr>
    <a:masterClrMapping/>
  </p:clrMapOvr>
  <p:transition>
    <p:push dir="r"/>
  </p:transition>
</p:sld>
</file>

<file path=ppt/slides/slide4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113" name="文本框 717825"/>
          <p:cNvSpPr txBox="1">
            <a:spLocks noChangeArrowheads="1"/>
          </p:cNvSpPr>
          <p:nvPr/>
        </p:nvSpPr>
        <p:spPr bwMode="auto">
          <a:xfrm>
            <a:off x="2063750" y="1125539"/>
            <a:ext cx="7994650" cy="751937"/>
          </a:xfrm>
          <a:prstGeom prst="rect">
            <a:avLst/>
          </a:prstGeom>
          <a:noFill/>
          <a:ln w="9525">
            <a:noFill/>
            <a:miter lim="800000"/>
          </a:ln>
        </p:spPr>
        <p:txBody>
          <a:bodyPr>
            <a:spAutoFit/>
          </a:bodyPr>
          <a:lstStyle/>
          <a:p>
            <a:pPr eaLnBrk="0" hangingPunct="0">
              <a:lnSpc>
                <a:spcPct val="140000"/>
              </a:lnSpc>
              <a:spcBef>
                <a:spcPct val="50000"/>
              </a:spcBef>
              <a:defRPr/>
            </a:pPr>
            <a:r>
              <a:rPr lang="en-US" altLang="zh-CN" sz="3600" dirty="0">
                <a:latin typeface="楷体" panose="02010609060101010101" pitchFamily="49" charset="-122"/>
                <a:ea typeface="楷体" panose="02010609060101010101" pitchFamily="49" charset="-122"/>
                <a:cs typeface="方正大黑简体"/>
              </a:rPr>
              <a:t>   </a:t>
            </a:r>
            <a:r>
              <a:rPr lang="zh-CN" altLang="en-US" sz="2800" b="1" dirty="0">
                <a:effectLst>
                  <a:outerShdw blurRad="38100" dist="38100" dir="2700000" algn="tl">
                    <a:srgbClr val="C0C0C0"/>
                  </a:outerShdw>
                </a:effectLst>
                <a:latin typeface="楷体" panose="02010609060101010101" pitchFamily="49" charset="-122"/>
                <a:ea typeface="楷体" panose="02010609060101010101" pitchFamily="49" charset="-122"/>
                <a:cs typeface="楷体_GB2312"/>
              </a:rPr>
              <a:t>推理是由已知判断推出新判断的思维形式。</a:t>
            </a:r>
          </a:p>
        </p:txBody>
      </p:sp>
      <p:pic>
        <p:nvPicPr>
          <p:cNvPr id="459778" name="图片 717826" descr="深蓝2号"/>
          <p:cNvPicPr>
            <a:picLocks noChangeAspect="1"/>
          </p:cNvPicPr>
          <p:nvPr/>
        </p:nvPicPr>
        <p:blipFill>
          <a:blip r:embed="rId2"/>
          <a:srcRect b="19496"/>
          <a:stretch>
            <a:fillRect/>
          </a:stretch>
        </p:blipFill>
        <p:spPr bwMode="auto">
          <a:xfrm>
            <a:off x="6096000" y="3276601"/>
            <a:ext cx="4114800" cy="2517775"/>
          </a:xfrm>
          <a:prstGeom prst="rect">
            <a:avLst/>
          </a:prstGeom>
          <a:noFill/>
          <a:ln w="9525">
            <a:noFill/>
            <a:miter lim="800000"/>
            <a:headEnd/>
            <a:tailEnd/>
          </a:ln>
        </p:spPr>
      </p:pic>
      <p:sp>
        <p:nvSpPr>
          <p:cNvPr id="459779" name="文本框 717827"/>
          <p:cNvSpPr txBox="1">
            <a:spLocks noChangeArrowheads="1"/>
          </p:cNvSpPr>
          <p:nvPr/>
        </p:nvSpPr>
        <p:spPr bwMode="auto">
          <a:xfrm>
            <a:off x="6096000" y="5943601"/>
            <a:ext cx="4191000" cy="954107"/>
          </a:xfrm>
          <a:prstGeom prst="rect">
            <a:avLst/>
          </a:prstGeom>
          <a:solidFill>
            <a:srgbClr val="CCFFFF"/>
          </a:solidFill>
          <a:ln w="9525">
            <a:solidFill>
              <a:srgbClr val="C0C0C0"/>
            </a:solidFill>
            <a:miter lim="800000"/>
          </a:ln>
        </p:spPr>
        <p:txBody>
          <a:bodyPr>
            <a:spAutoFit/>
          </a:bodyPr>
          <a:lstStyle/>
          <a:p>
            <a:pPr eaLnBrk="0" hangingPunct="0">
              <a:spcBef>
                <a:spcPct val="50000"/>
              </a:spcBef>
            </a:pPr>
            <a:r>
              <a:rPr lang="zh-CN" altLang="en-US" sz="2800">
                <a:solidFill>
                  <a:srgbClr val="990033"/>
                </a:solidFill>
                <a:latin typeface="Times New Roman" panose="02020603050405020304" pitchFamily="18" charset="0"/>
                <a:ea typeface="方正大黑简体"/>
                <a:cs typeface="方正大黑简体"/>
              </a:rPr>
              <a:t>卡斯帕洛夫与“深蓝”对弈</a:t>
            </a:r>
          </a:p>
        </p:txBody>
      </p:sp>
      <p:sp>
        <p:nvSpPr>
          <p:cNvPr id="459780" name="矩形 717828"/>
          <p:cNvSpPr>
            <a:spLocks noChangeArrowheads="1"/>
          </p:cNvSpPr>
          <p:nvPr/>
        </p:nvSpPr>
        <p:spPr bwMode="auto">
          <a:xfrm>
            <a:off x="1992314" y="3284538"/>
            <a:ext cx="3959225" cy="639762"/>
          </a:xfrm>
          <a:prstGeom prst="rect">
            <a:avLst/>
          </a:prstGeom>
          <a:solidFill>
            <a:srgbClr val="CC99FF"/>
          </a:solidFill>
          <a:ln w="9525">
            <a:solidFill>
              <a:srgbClr val="FFCC99"/>
            </a:solidFill>
            <a:miter lim="800000"/>
          </a:ln>
        </p:spPr>
        <p:txBody>
          <a:bodyPr wrap="none" anchor="ctr"/>
          <a:lstStyle/>
          <a:p>
            <a:pPr algn="ctr" eaLnBrk="0" hangingPunct="0">
              <a:lnSpc>
                <a:spcPct val="130000"/>
              </a:lnSpc>
            </a:pPr>
            <a:r>
              <a:rPr lang="zh-CN" altLang="en-US" sz="2800" b="1">
                <a:latin typeface="Times New Roman" panose="02020603050405020304" pitchFamily="18" charset="0"/>
                <a:ea typeface="楷体_GB2312"/>
                <a:cs typeface="楷体_GB2312"/>
              </a:rPr>
              <a:t>一切反动派都是纸老虎</a:t>
            </a:r>
          </a:p>
        </p:txBody>
      </p:sp>
      <p:sp>
        <p:nvSpPr>
          <p:cNvPr id="459781" name="矩形 717829"/>
          <p:cNvSpPr>
            <a:spLocks noChangeArrowheads="1"/>
          </p:cNvSpPr>
          <p:nvPr/>
        </p:nvSpPr>
        <p:spPr bwMode="auto">
          <a:xfrm>
            <a:off x="2279651" y="5084764"/>
            <a:ext cx="3363913" cy="676275"/>
          </a:xfrm>
          <a:prstGeom prst="rect">
            <a:avLst/>
          </a:prstGeom>
          <a:solidFill>
            <a:srgbClr val="CCFFCC"/>
          </a:solidFill>
          <a:ln w="9525">
            <a:solidFill>
              <a:srgbClr val="FFCC99"/>
            </a:solidFill>
            <a:miter lim="800000"/>
          </a:ln>
        </p:spPr>
        <p:txBody>
          <a:bodyPr wrap="none" anchor="ctr"/>
          <a:lstStyle/>
          <a:p>
            <a:pPr algn="ctr" eaLnBrk="0" hangingPunct="0"/>
            <a:r>
              <a:rPr lang="zh-CN" altLang="en-US" sz="2800" b="1">
                <a:latin typeface="Times New Roman" panose="02020603050405020304" pitchFamily="18" charset="0"/>
                <a:ea typeface="楷体_GB2312"/>
                <a:cs typeface="楷体_GB2312"/>
              </a:rPr>
              <a:t>帝国主义是纸老虎</a:t>
            </a:r>
          </a:p>
        </p:txBody>
      </p:sp>
      <p:sp>
        <p:nvSpPr>
          <p:cNvPr id="459782" name="文本框 717832"/>
          <p:cNvSpPr txBox="1">
            <a:spLocks noChangeArrowheads="1"/>
          </p:cNvSpPr>
          <p:nvPr/>
        </p:nvSpPr>
        <p:spPr bwMode="auto">
          <a:xfrm>
            <a:off x="2135189" y="765176"/>
            <a:ext cx="8137525" cy="410241"/>
          </a:xfrm>
          <a:prstGeom prst="rect">
            <a:avLst/>
          </a:prstGeom>
          <a:noFill/>
          <a:ln w="57150">
            <a:noFill/>
            <a:miter lim="800000"/>
          </a:ln>
        </p:spPr>
        <p:txBody>
          <a:bodyPr>
            <a:spAutoFit/>
          </a:bodyPr>
          <a:lstStyle/>
          <a:p>
            <a:pPr marL="812800" indent="-812800">
              <a:lnSpc>
                <a:spcPct val="130000"/>
              </a:lnSpc>
              <a:spcBef>
                <a:spcPct val="20000"/>
              </a:spcBef>
              <a:buClr>
                <a:schemeClr val="accent2"/>
              </a:buClr>
            </a:pPr>
            <a:endParaRPr lang="zh-CN" altLang="zh-CN">
              <a:solidFill>
                <a:srgbClr val="CC0066"/>
              </a:solidFill>
              <a:latin typeface="Verdana" panose="020B0604030504040204" pitchFamily="34" charset="0"/>
              <a:ea typeface="黑体" panose="02010609060101010101" pitchFamily="49" charset="-122"/>
            </a:endParaRPr>
          </a:p>
        </p:txBody>
      </p:sp>
      <p:sp>
        <p:nvSpPr>
          <p:cNvPr id="459783" name="任意多边形 717833"/>
          <p:cNvSpPr/>
          <p:nvPr/>
        </p:nvSpPr>
        <p:spPr bwMode="auto">
          <a:xfrm rot="5247987">
            <a:off x="3720307" y="4652170"/>
            <a:ext cx="358775" cy="360362"/>
          </a:xfrm>
          <a:custGeom>
            <a:avLst/>
            <a:gdLst>
              <a:gd name="T0" fmla="*/ 74236866 w 21600"/>
              <a:gd name="T1" fmla="*/ 0 h 21600"/>
              <a:gd name="T2" fmla="*/ 0 w 21600"/>
              <a:gd name="T3" fmla="*/ 50150977 h 21600"/>
              <a:gd name="T4" fmla="*/ 74236866 w 21600"/>
              <a:gd name="T5" fmla="*/ 100301955 h 21600"/>
              <a:gd name="T6" fmla="*/ 98982631 w 21600"/>
              <a:gd name="T7" fmla="*/ 5015097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C00"/>
          </a:solidFill>
          <a:ln w="9525" cap="flat" cmpd="sng">
            <a:solidFill>
              <a:srgbClr val="FF99CC"/>
            </a:solidFill>
            <a:prstDash val="solid"/>
            <a:miter lim="800000"/>
            <a:headEnd type="none" w="med" len="med"/>
            <a:tailEnd type="none" w="med" len="med"/>
          </a:ln>
        </p:spPr>
        <p:txBody>
          <a:bodyPr/>
          <a:lstStyle/>
          <a:p>
            <a:endParaRPr lang="zh-CN" altLang="en-US"/>
          </a:p>
        </p:txBody>
      </p:sp>
      <p:sp>
        <p:nvSpPr>
          <p:cNvPr id="459784" name="矩形 717834"/>
          <p:cNvSpPr>
            <a:spLocks noChangeArrowheads="1"/>
          </p:cNvSpPr>
          <p:nvPr/>
        </p:nvSpPr>
        <p:spPr bwMode="auto">
          <a:xfrm>
            <a:off x="2279650" y="4005264"/>
            <a:ext cx="3384550" cy="566737"/>
          </a:xfrm>
          <a:prstGeom prst="rect">
            <a:avLst/>
          </a:prstGeom>
          <a:solidFill>
            <a:srgbClr val="CC99FF"/>
          </a:solidFill>
          <a:ln w="9525">
            <a:solidFill>
              <a:srgbClr val="FFCC99"/>
            </a:solidFill>
            <a:miter lim="800000"/>
          </a:ln>
        </p:spPr>
        <p:txBody>
          <a:bodyPr wrap="none" anchor="ctr"/>
          <a:lstStyle/>
          <a:p>
            <a:pPr algn="ctr" eaLnBrk="0" hangingPunct="0">
              <a:lnSpc>
                <a:spcPct val="130000"/>
              </a:lnSpc>
            </a:pPr>
            <a:r>
              <a:rPr lang="zh-CN" altLang="en-US" sz="2800" b="1">
                <a:latin typeface="Times New Roman" panose="02020603050405020304" pitchFamily="18" charset="0"/>
                <a:ea typeface="楷体_GB2312"/>
                <a:cs typeface="楷体_GB2312"/>
              </a:rPr>
              <a:t>帝国主义是反动派</a:t>
            </a:r>
          </a:p>
        </p:txBody>
      </p:sp>
      <p:sp>
        <p:nvSpPr>
          <p:cNvPr id="47412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452</a:t>
            </a:fld>
            <a:endParaRPr lang="zh-CN" altLang="zh-CN" noProof="1"/>
          </a:p>
        </p:txBody>
      </p:sp>
    </p:spTree>
  </p:cSld>
  <p:clrMapOvr>
    <a:masterClrMapping/>
  </p:clrMapOvr>
  <p:transition>
    <p:wipe dir="d"/>
  </p:transition>
</p:sld>
</file>

<file path=ppt/slides/slide4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1" name="文本框 663553"/>
          <p:cNvSpPr txBox="1">
            <a:spLocks noChangeArrowheads="1"/>
          </p:cNvSpPr>
          <p:nvPr/>
        </p:nvSpPr>
        <p:spPr bwMode="auto">
          <a:xfrm>
            <a:off x="2279651" y="1773239"/>
            <a:ext cx="7993063" cy="579437"/>
          </a:xfrm>
          <a:prstGeom prst="rect">
            <a:avLst/>
          </a:prstGeom>
          <a:noFill/>
          <a:ln w="9525">
            <a:noFill/>
            <a:miter lim="800000"/>
          </a:ln>
        </p:spPr>
        <p:txBody>
          <a:bodyPr>
            <a:spAutoFit/>
          </a:bodyPr>
          <a:lstStyle/>
          <a:p>
            <a:pPr eaLnBrk="0" hangingPunct="0">
              <a:spcBef>
                <a:spcPct val="50000"/>
              </a:spcBef>
              <a:buClr>
                <a:srgbClr val="FF3300"/>
              </a:buClr>
              <a:buFont typeface="Wingdings" panose="05000000000000000000" pitchFamily="2" charset="2"/>
              <a:buNone/>
            </a:pPr>
            <a:r>
              <a:rPr lang="en-US" altLang="zh-CN" sz="3200" b="1" dirty="0">
                <a:solidFill>
                  <a:schemeClr val="hlink"/>
                </a:solidFill>
                <a:latin typeface="Times New Roman" panose="02020603050405020304" pitchFamily="18" charset="0"/>
                <a:ea typeface="楷体_GB2312"/>
                <a:cs typeface="楷体_GB2312"/>
              </a:rPr>
              <a:t> </a:t>
            </a:r>
            <a:r>
              <a:rPr lang="en-US" altLang="zh-CN" sz="2800" b="1" dirty="0">
                <a:latin typeface="宋体" panose="02010600030101010101" pitchFamily="2" charset="-122"/>
                <a:ea typeface="宋体" panose="02010600030101010101" pitchFamily="2" charset="-122"/>
                <a:cs typeface="楷体_GB2312"/>
              </a:rPr>
              <a:t>1.</a:t>
            </a:r>
            <a:r>
              <a:rPr lang="zh-CN" altLang="en-US" sz="2800" b="1" dirty="0">
                <a:latin typeface="宋体" panose="02010600030101010101" pitchFamily="2" charset="-122"/>
                <a:ea typeface="宋体" panose="02010600030101010101" pitchFamily="2" charset="-122"/>
                <a:cs typeface="楷体_GB2312"/>
              </a:rPr>
              <a:t>感性认识和理性认识相互依赖。</a:t>
            </a:r>
          </a:p>
        </p:txBody>
      </p:sp>
      <p:sp>
        <p:nvSpPr>
          <p:cNvPr id="460802" name="文本框 663554"/>
          <p:cNvSpPr txBox="1">
            <a:spLocks noChangeArrowheads="1"/>
          </p:cNvSpPr>
          <p:nvPr/>
        </p:nvSpPr>
        <p:spPr bwMode="auto">
          <a:xfrm>
            <a:off x="7391400" y="2636839"/>
            <a:ext cx="3048000" cy="579437"/>
          </a:xfrm>
          <a:prstGeom prst="rect">
            <a:avLst/>
          </a:prstGeom>
          <a:solidFill>
            <a:schemeClr val="bg1"/>
          </a:solidFill>
          <a:ln w="9525">
            <a:noFill/>
            <a:miter lim="800000"/>
          </a:ln>
        </p:spPr>
        <p:txBody>
          <a:bodyPr>
            <a:spAutoFit/>
          </a:bodyPr>
          <a:lstStyle/>
          <a:p>
            <a:pPr eaLnBrk="0" hangingPunct="0">
              <a:spcBef>
                <a:spcPct val="50000"/>
              </a:spcBef>
            </a:pPr>
            <a:r>
              <a:rPr lang="en-US" altLang="zh-CN" sz="3200">
                <a:solidFill>
                  <a:srgbClr val="FF0000"/>
                </a:solidFill>
                <a:latin typeface="Times New Roman" panose="02020603050405020304" pitchFamily="18" charset="0"/>
              </a:rPr>
              <a:t>F=GM</a:t>
            </a:r>
            <a:r>
              <a:rPr lang="en-US" altLang="zh-CN" sz="3200" baseline="-25000">
                <a:solidFill>
                  <a:srgbClr val="FF0000"/>
                </a:solidFill>
                <a:latin typeface="Times New Roman" panose="02020603050405020304" pitchFamily="18" charset="0"/>
              </a:rPr>
              <a:t>1</a:t>
            </a:r>
            <a:r>
              <a:rPr lang="en-US" altLang="zh-CN" sz="3200">
                <a:solidFill>
                  <a:srgbClr val="FF0000"/>
                </a:solidFill>
                <a:latin typeface="Times New Roman" panose="02020603050405020304" pitchFamily="18" charset="0"/>
              </a:rPr>
              <a:t>M</a:t>
            </a:r>
            <a:r>
              <a:rPr lang="en-US" altLang="zh-CN" sz="3200" baseline="-25000">
                <a:solidFill>
                  <a:srgbClr val="FF0000"/>
                </a:solidFill>
                <a:latin typeface="Times New Roman" panose="02020603050405020304" pitchFamily="18" charset="0"/>
              </a:rPr>
              <a:t>2</a:t>
            </a:r>
            <a:r>
              <a:rPr lang="en-US" altLang="zh-CN" sz="3200">
                <a:solidFill>
                  <a:srgbClr val="FF0000"/>
                </a:solidFill>
                <a:latin typeface="Times New Roman" panose="02020603050405020304" pitchFamily="18" charset="0"/>
              </a:rPr>
              <a:t>/R</a:t>
            </a:r>
            <a:r>
              <a:rPr lang="en-US" altLang="zh-CN" sz="3200" baseline="30000">
                <a:solidFill>
                  <a:srgbClr val="FF0000"/>
                </a:solidFill>
                <a:latin typeface="Times New Roman" panose="02020603050405020304" pitchFamily="18" charset="0"/>
              </a:rPr>
              <a:t>2</a:t>
            </a:r>
          </a:p>
        </p:txBody>
      </p:sp>
      <p:sp>
        <p:nvSpPr>
          <p:cNvPr id="460803" name="矩形标注 663555"/>
          <p:cNvSpPr>
            <a:spLocks noChangeArrowheads="1"/>
          </p:cNvSpPr>
          <p:nvPr/>
        </p:nvSpPr>
        <p:spPr bwMode="auto">
          <a:xfrm>
            <a:off x="7175500" y="2708276"/>
            <a:ext cx="3048000" cy="576263"/>
          </a:xfrm>
          <a:prstGeom prst="wedgeRectCallout">
            <a:avLst>
              <a:gd name="adj1" fmla="val 9741"/>
              <a:gd name="adj2" fmla="val 248347"/>
            </a:avLst>
          </a:prstGeom>
          <a:noFill/>
          <a:ln w="9525">
            <a:solidFill>
              <a:schemeClr val="tx1"/>
            </a:solidFill>
            <a:miter lim="800000"/>
          </a:ln>
        </p:spPr>
        <p:txBody>
          <a:bodyPr/>
          <a:lstStyle/>
          <a:p>
            <a:pPr algn="ctr" eaLnBrk="0" hangingPunct="0"/>
            <a:endParaRPr lang="zh-CN" altLang="zh-CN">
              <a:latin typeface="Times New Roman" panose="02020603050405020304" pitchFamily="18" charset="0"/>
            </a:endParaRPr>
          </a:p>
        </p:txBody>
      </p:sp>
      <p:pic>
        <p:nvPicPr>
          <p:cNvPr id="460804" name="图片 663556" descr="苹果落地的启示"/>
          <p:cNvPicPr>
            <a:picLocks noChangeAspect="1"/>
          </p:cNvPicPr>
          <p:nvPr/>
        </p:nvPicPr>
        <p:blipFill>
          <a:blip r:embed="rId2"/>
          <a:srcRect t="13002" r="34605" b="22192"/>
          <a:stretch>
            <a:fillRect/>
          </a:stretch>
        </p:blipFill>
        <p:spPr bwMode="auto">
          <a:xfrm>
            <a:off x="6888164" y="4437063"/>
            <a:ext cx="3240087" cy="2000250"/>
          </a:xfrm>
          <a:prstGeom prst="rect">
            <a:avLst/>
          </a:prstGeom>
          <a:noFill/>
          <a:ln w="9525">
            <a:solidFill>
              <a:srgbClr val="3333FF"/>
            </a:solidFill>
            <a:miter lim="800000"/>
            <a:headEnd/>
            <a:tailEnd/>
          </a:ln>
        </p:spPr>
      </p:pic>
      <p:sp>
        <p:nvSpPr>
          <p:cNvPr id="460805" name="文本框 663557"/>
          <p:cNvSpPr txBox="1">
            <a:spLocks noChangeArrowheads="1"/>
          </p:cNvSpPr>
          <p:nvPr/>
        </p:nvSpPr>
        <p:spPr bwMode="auto">
          <a:xfrm>
            <a:off x="2063750" y="5229225"/>
            <a:ext cx="1524000" cy="369332"/>
          </a:xfrm>
          <a:prstGeom prst="rect">
            <a:avLst/>
          </a:prstGeom>
          <a:solidFill>
            <a:schemeClr val="bg1"/>
          </a:solidFill>
          <a:ln w="9525">
            <a:noFill/>
            <a:miter lim="800000"/>
          </a:ln>
        </p:spPr>
        <p:txBody>
          <a:bodyPr>
            <a:spAutoFit/>
          </a:bodyPr>
          <a:lstStyle/>
          <a:p>
            <a:pPr eaLnBrk="0" hangingPunct="0">
              <a:spcBef>
                <a:spcPct val="50000"/>
              </a:spcBef>
            </a:pPr>
            <a:r>
              <a:rPr lang="zh-CN" altLang="en-US">
                <a:latin typeface="Times New Roman" panose="02020603050405020304" pitchFamily="18" charset="0"/>
                <a:ea typeface="方正大黑简体"/>
                <a:cs typeface="方正大黑简体"/>
              </a:rPr>
              <a:t>感性认识</a:t>
            </a:r>
          </a:p>
        </p:txBody>
      </p:sp>
      <p:sp>
        <p:nvSpPr>
          <p:cNvPr id="460806" name="文本框 663558"/>
          <p:cNvSpPr txBox="1">
            <a:spLocks noChangeArrowheads="1"/>
          </p:cNvSpPr>
          <p:nvPr/>
        </p:nvSpPr>
        <p:spPr bwMode="auto">
          <a:xfrm>
            <a:off x="6959600" y="3789363"/>
            <a:ext cx="1524000" cy="369332"/>
          </a:xfrm>
          <a:prstGeom prst="rect">
            <a:avLst/>
          </a:prstGeom>
          <a:solidFill>
            <a:schemeClr val="bg1"/>
          </a:solidFill>
          <a:ln w="9525">
            <a:noFill/>
            <a:miter lim="800000"/>
          </a:ln>
        </p:spPr>
        <p:txBody>
          <a:bodyPr>
            <a:spAutoFit/>
          </a:bodyPr>
          <a:lstStyle/>
          <a:p>
            <a:pPr eaLnBrk="0" hangingPunct="0">
              <a:spcBef>
                <a:spcPct val="50000"/>
              </a:spcBef>
            </a:pPr>
            <a:r>
              <a:rPr lang="zh-CN" altLang="en-US">
                <a:latin typeface="Times New Roman" panose="02020603050405020304" pitchFamily="18" charset="0"/>
                <a:ea typeface="方正大黑简体"/>
                <a:cs typeface="方正大黑简体"/>
              </a:rPr>
              <a:t>理性认识</a:t>
            </a:r>
          </a:p>
        </p:txBody>
      </p:sp>
      <p:sp>
        <p:nvSpPr>
          <p:cNvPr id="460807" name="直接连接符 663559"/>
          <p:cNvSpPr>
            <a:spLocks noChangeShapeType="1"/>
          </p:cNvSpPr>
          <p:nvPr/>
        </p:nvSpPr>
        <p:spPr bwMode="auto">
          <a:xfrm>
            <a:off x="3657600" y="5076825"/>
            <a:ext cx="0" cy="1143000"/>
          </a:xfrm>
          <a:prstGeom prst="line">
            <a:avLst/>
          </a:prstGeom>
          <a:noFill/>
          <a:ln w="57150" cap="rnd">
            <a:solidFill>
              <a:srgbClr val="0000FF"/>
            </a:solidFill>
            <a:prstDash val="sysDot"/>
            <a:round/>
          </a:ln>
        </p:spPr>
        <p:txBody>
          <a:bodyPr/>
          <a:lstStyle/>
          <a:p>
            <a:endParaRPr lang="zh-CN" altLang="en-US"/>
          </a:p>
        </p:txBody>
      </p:sp>
      <p:sp>
        <p:nvSpPr>
          <p:cNvPr id="460808" name="直接连接符 663560"/>
          <p:cNvSpPr>
            <a:spLocks noChangeShapeType="1"/>
          </p:cNvSpPr>
          <p:nvPr/>
        </p:nvSpPr>
        <p:spPr bwMode="auto">
          <a:xfrm>
            <a:off x="3657600" y="6219825"/>
            <a:ext cx="2971800" cy="0"/>
          </a:xfrm>
          <a:prstGeom prst="line">
            <a:avLst/>
          </a:prstGeom>
          <a:noFill/>
          <a:ln w="57150" cap="rnd">
            <a:solidFill>
              <a:srgbClr val="0000FF"/>
            </a:solidFill>
            <a:prstDash val="sysDot"/>
            <a:round/>
            <a:tailEnd type="triangle" w="med" len="med"/>
          </a:ln>
        </p:spPr>
        <p:txBody>
          <a:bodyPr/>
          <a:lstStyle/>
          <a:p>
            <a:endParaRPr lang="zh-CN" altLang="en-US"/>
          </a:p>
        </p:txBody>
      </p:sp>
      <p:sp>
        <p:nvSpPr>
          <p:cNvPr id="460809" name="直接连接符 663561"/>
          <p:cNvSpPr>
            <a:spLocks noChangeShapeType="1"/>
          </p:cNvSpPr>
          <p:nvPr/>
        </p:nvSpPr>
        <p:spPr bwMode="auto">
          <a:xfrm>
            <a:off x="8688388" y="3716338"/>
            <a:ext cx="0" cy="685800"/>
          </a:xfrm>
          <a:prstGeom prst="line">
            <a:avLst/>
          </a:prstGeom>
          <a:noFill/>
          <a:ln w="57150" cap="rnd">
            <a:solidFill>
              <a:srgbClr val="0000FF"/>
            </a:solidFill>
            <a:prstDash val="sysDot"/>
            <a:round/>
          </a:ln>
        </p:spPr>
        <p:txBody>
          <a:bodyPr/>
          <a:lstStyle/>
          <a:p>
            <a:endParaRPr lang="zh-CN" altLang="en-US"/>
          </a:p>
        </p:txBody>
      </p:sp>
      <p:sp>
        <p:nvSpPr>
          <p:cNvPr id="460810" name="直接连接符 663562"/>
          <p:cNvSpPr>
            <a:spLocks noChangeShapeType="1"/>
          </p:cNvSpPr>
          <p:nvPr/>
        </p:nvSpPr>
        <p:spPr bwMode="auto">
          <a:xfrm flipH="1">
            <a:off x="5735638" y="3716338"/>
            <a:ext cx="2895600" cy="0"/>
          </a:xfrm>
          <a:prstGeom prst="line">
            <a:avLst/>
          </a:prstGeom>
          <a:noFill/>
          <a:ln w="57150" cap="rnd">
            <a:solidFill>
              <a:srgbClr val="0000FF"/>
            </a:solidFill>
            <a:prstDash val="sysDot"/>
            <a:round/>
            <a:tailEnd type="triangle" w="med" len="med"/>
          </a:ln>
        </p:spPr>
        <p:txBody>
          <a:bodyPr/>
          <a:lstStyle/>
          <a:p>
            <a:endParaRPr lang="zh-CN" altLang="en-US"/>
          </a:p>
        </p:txBody>
      </p:sp>
      <p:sp>
        <p:nvSpPr>
          <p:cNvPr id="460811" name="文本框 663563"/>
          <p:cNvSpPr txBox="1">
            <a:spLocks noChangeArrowheads="1"/>
          </p:cNvSpPr>
          <p:nvPr/>
        </p:nvSpPr>
        <p:spPr bwMode="auto">
          <a:xfrm>
            <a:off x="4038600" y="5791200"/>
            <a:ext cx="2057400" cy="369332"/>
          </a:xfrm>
          <a:prstGeom prst="rect">
            <a:avLst/>
          </a:prstGeom>
          <a:noFill/>
          <a:ln w="9525">
            <a:noFill/>
            <a:miter lim="800000"/>
          </a:ln>
        </p:spPr>
        <p:txBody>
          <a:bodyPr>
            <a:spAutoFit/>
          </a:bodyPr>
          <a:lstStyle/>
          <a:p>
            <a:pPr eaLnBrk="0" hangingPunct="0">
              <a:spcBef>
                <a:spcPct val="50000"/>
              </a:spcBef>
            </a:pPr>
            <a:r>
              <a:rPr lang="zh-CN" altLang="en-US">
                <a:solidFill>
                  <a:srgbClr val="3333FF"/>
                </a:solidFill>
                <a:latin typeface="Times New Roman" panose="02020603050405020304" pitchFamily="18" charset="0"/>
                <a:ea typeface="方正大黑简体"/>
                <a:cs typeface="方正大黑简体"/>
              </a:rPr>
              <a:t>有待于发展到</a:t>
            </a:r>
          </a:p>
        </p:txBody>
      </p:sp>
      <p:sp>
        <p:nvSpPr>
          <p:cNvPr id="460812" name="文本框 663564"/>
          <p:cNvSpPr txBox="1">
            <a:spLocks noChangeArrowheads="1"/>
          </p:cNvSpPr>
          <p:nvPr/>
        </p:nvSpPr>
        <p:spPr bwMode="auto">
          <a:xfrm>
            <a:off x="6456363" y="3141663"/>
            <a:ext cx="1219200" cy="369332"/>
          </a:xfrm>
          <a:prstGeom prst="rect">
            <a:avLst/>
          </a:prstGeom>
          <a:noFill/>
          <a:ln w="9525">
            <a:noFill/>
            <a:miter lim="800000"/>
          </a:ln>
        </p:spPr>
        <p:txBody>
          <a:bodyPr>
            <a:spAutoFit/>
          </a:bodyPr>
          <a:lstStyle/>
          <a:p>
            <a:pPr eaLnBrk="0" hangingPunct="0">
              <a:spcBef>
                <a:spcPct val="50000"/>
              </a:spcBef>
            </a:pPr>
            <a:r>
              <a:rPr lang="zh-CN" altLang="en-US" dirty="0">
                <a:solidFill>
                  <a:srgbClr val="3333FF"/>
                </a:solidFill>
                <a:latin typeface="Times New Roman" panose="02020603050405020304" pitchFamily="18" charset="0"/>
                <a:ea typeface="方正大黑简体"/>
                <a:cs typeface="方正大黑简体"/>
              </a:rPr>
              <a:t>依赖于</a:t>
            </a:r>
          </a:p>
        </p:txBody>
      </p:sp>
      <p:sp>
        <p:nvSpPr>
          <p:cNvPr id="460813" name="文本框 663565"/>
          <p:cNvSpPr txBox="1">
            <a:spLocks noChangeArrowheads="1"/>
          </p:cNvSpPr>
          <p:nvPr/>
        </p:nvSpPr>
        <p:spPr bwMode="auto">
          <a:xfrm>
            <a:off x="2424113" y="765175"/>
            <a:ext cx="7416800" cy="523220"/>
          </a:xfrm>
          <a:prstGeom prst="rect">
            <a:avLst/>
          </a:prstGeom>
          <a:noFill/>
          <a:ln w="57150">
            <a:noFill/>
            <a:miter lim="800000"/>
          </a:ln>
        </p:spPr>
        <p:txBody>
          <a:bodyPr>
            <a:spAutoFit/>
          </a:bodyPr>
          <a:lstStyle/>
          <a:p>
            <a:pPr eaLnBrk="0" hangingPunct="0">
              <a:spcBef>
                <a:spcPct val="50000"/>
              </a:spcBef>
            </a:pPr>
            <a:r>
              <a:rPr lang="zh-CN" altLang="en-US" sz="2800" b="1" dirty="0">
                <a:solidFill>
                  <a:srgbClr val="CC0066"/>
                </a:solidFill>
                <a:latin typeface="黑体" panose="02010609060101010101" pitchFamily="49" charset="-122"/>
                <a:ea typeface="黑体" panose="02010609060101010101" pitchFamily="49" charset="-122"/>
              </a:rPr>
              <a:t>（三）感性认识和理性认识的辩证关系</a:t>
            </a:r>
          </a:p>
        </p:txBody>
      </p:sp>
      <p:pic>
        <p:nvPicPr>
          <p:cNvPr id="460814" name="图片 663567"/>
          <p:cNvPicPr>
            <a:picLocks noChangeAspect="1"/>
          </p:cNvPicPr>
          <p:nvPr/>
        </p:nvPicPr>
        <p:blipFill>
          <a:blip r:embed="rId3"/>
          <a:srcRect/>
          <a:stretch>
            <a:fillRect/>
          </a:stretch>
        </p:blipFill>
        <p:spPr bwMode="auto">
          <a:xfrm>
            <a:off x="2208213" y="2781300"/>
            <a:ext cx="3352800" cy="2286000"/>
          </a:xfrm>
          <a:prstGeom prst="rect">
            <a:avLst/>
          </a:prstGeom>
          <a:noFill/>
          <a:ln w="9525">
            <a:noFill/>
            <a:miter lim="800000"/>
            <a:headEnd/>
            <a:tailEnd/>
          </a:ln>
        </p:spPr>
      </p:pic>
      <p:sp>
        <p:nvSpPr>
          <p:cNvPr id="47515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453</a:t>
            </a:fld>
            <a:endParaRPr lang="zh-CN" altLang="zh-CN" noProof="1"/>
          </a:p>
        </p:txBody>
      </p:sp>
    </p:spTree>
  </p:cSld>
  <p:clrMapOvr>
    <a:masterClrMapping/>
  </p:clrMapOvr>
  <p:transition>
    <p:wedge/>
  </p:transition>
</p:sld>
</file>

<file path=ppt/slides/slide4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825" name="文本框 664588"/>
          <p:cNvSpPr txBox="1">
            <a:spLocks noChangeArrowheads="1"/>
          </p:cNvSpPr>
          <p:nvPr/>
        </p:nvSpPr>
        <p:spPr bwMode="auto">
          <a:xfrm>
            <a:off x="2135188" y="836614"/>
            <a:ext cx="7777162" cy="579437"/>
          </a:xfrm>
          <a:prstGeom prst="rect">
            <a:avLst/>
          </a:prstGeom>
          <a:noFill/>
          <a:ln w="9525">
            <a:noFill/>
            <a:miter lim="800000"/>
          </a:ln>
        </p:spPr>
        <p:txBody>
          <a:bodyPr>
            <a:spAutoFit/>
          </a:bodyPr>
          <a:lstStyle/>
          <a:p>
            <a:pPr eaLnBrk="0" hangingPunct="0">
              <a:spcBef>
                <a:spcPct val="50000"/>
              </a:spcBef>
              <a:buClr>
                <a:srgbClr val="FF3300"/>
              </a:buClr>
              <a:buFont typeface="Wingdings" panose="05000000000000000000" pitchFamily="2" charset="2"/>
              <a:buNone/>
            </a:pPr>
            <a:r>
              <a:rPr lang="en-US" altLang="zh-CN" sz="3200" dirty="0">
                <a:solidFill>
                  <a:srgbClr val="CC0066"/>
                </a:solidFill>
                <a:latin typeface="楷体_GB2312"/>
                <a:ea typeface="楷体_GB2312"/>
                <a:cs typeface="楷体_GB2312"/>
              </a:rPr>
              <a:t>  </a:t>
            </a:r>
            <a:r>
              <a:rPr lang="en-US" altLang="zh-CN" sz="2800" b="1" dirty="0">
                <a:solidFill>
                  <a:schemeClr val="accent2"/>
                </a:solidFill>
                <a:latin typeface="宋体" panose="02010600030101010101" pitchFamily="2" charset="-122"/>
                <a:ea typeface="宋体" panose="02010600030101010101" pitchFamily="2" charset="-122"/>
              </a:rPr>
              <a:t>2.</a:t>
            </a:r>
            <a:r>
              <a:rPr lang="zh-CN" altLang="en-US" sz="2800" b="1" dirty="0">
                <a:solidFill>
                  <a:schemeClr val="accent2"/>
                </a:solidFill>
                <a:latin typeface="宋体" panose="02010600030101010101" pitchFamily="2" charset="-122"/>
                <a:ea typeface="宋体" panose="02010600030101010101" pitchFamily="2" charset="-122"/>
              </a:rPr>
              <a:t>感性认识和理性认识相互渗透</a:t>
            </a:r>
          </a:p>
        </p:txBody>
      </p:sp>
      <p:sp>
        <p:nvSpPr>
          <p:cNvPr id="461826" name="文本框 664591"/>
          <p:cNvSpPr txBox="1">
            <a:spLocks noChangeArrowheads="1"/>
          </p:cNvSpPr>
          <p:nvPr/>
        </p:nvSpPr>
        <p:spPr bwMode="auto">
          <a:xfrm>
            <a:off x="2135189" y="1916114"/>
            <a:ext cx="8866186" cy="2673617"/>
          </a:xfrm>
          <a:prstGeom prst="rect">
            <a:avLst/>
          </a:prstGeom>
          <a:noFill/>
          <a:ln w="9525">
            <a:noFill/>
            <a:miter lim="800000"/>
          </a:ln>
        </p:spPr>
        <p:txBody>
          <a:bodyPr wrap="square">
            <a:spAutoFit/>
          </a:bodyPr>
          <a:lstStyle/>
          <a:p>
            <a:pPr marL="812800" indent="-812800">
              <a:lnSpc>
                <a:spcPct val="130000"/>
              </a:lnSpc>
              <a:spcBef>
                <a:spcPct val="50000"/>
              </a:spcBef>
              <a:buClr>
                <a:schemeClr val="accent2"/>
              </a:buClr>
            </a:pPr>
            <a:r>
              <a:rPr lang="en-US" altLang="zh-CN" b="1" dirty="0">
                <a:solidFill>
                  <a:srgbClr val="336699"/>
                </a:solidFill>
                <a:latin typeface="楷体_GB2312"/>
                <a:ea typeface="楷体_GB2312"/>
                <a:cs typeface="楷体_GB2312"/>
              </a:rPr>
              <a:t> </a:t>
            </a:r>
            <a:r>
              <a:rPr lang="zh-CN" altLang="en-US" sz="2800" dirty="0">
                <a:latin typeface="楷体" panose="02010609060101010101" pitchFamily="49" charset="-122"/>
                <a:ea typeface="楷体" panose="02010609060101010101" pitchFamily="49" charset="-122"/>
                <a:cs typeface="楷体_GB2312"/>
              </a:rPr>
              <a:t>（</a:t>
            </a:r>
            <a:r>
              <a:rPr lang="en-US" altLang="zh-CN" sz="2800" dirty="0">
                <a:latin typeface="楷体" panose="02010609060101010101" pitchFamily="49" charset="-122"/>
                <a:ea typeface="楷体" panose="02010609060101010101" pitchFamily="49" charset="-122"/>
                <a:cs typeface="楷体_GB2312"/>
              </a:rPr>
              <a:t>1</a:t>
            </a:r>
            <a:r>
              <a:rPr lang="zh-CN" altLang="en-US" sz="2800" dirty="0">
                <a:latin typeface="楷体" panose="02010609060101010101" pitchFamily="49" charset="-122"/>
                <a:ea typeface="楷体" panose="02010609060101010101" pitchFamily="49" charset="-122"/>
                <a:cs typeface="楷体_GB2312"/>
              </a:rPr>
              <a:t>）感性中渗透着理性因素：</a:t>
            </a:r>
          </a:p>
          <a:p>
            <a:pPr marL="812800" indent="-812800">
              <a:lnSpc>
                <a:spcPct val="160000"/>
              </a:lnSpc>
              <a:spcBef>
                <a:spcPct val="5000"/>
              </a:spcBef>
              <a:buClr>
                <a:schemeClr val="accent2"/>
              </a:buClr>
            </a:pPr>
            <a:r>
              <a:rPr lang="zh-CN" altLang="en-US" sz="2800" dirty="0">
                <a:latin typeface="楷体" panose="02010609060101010101" pitchFamily="49" charset="-122"/>
                <a:ea typeface="楷体" panose="02010609060101010101" pitchFamily="49" charset="-122"/>
                <a:cs typeface="楷体_GB2312"/>
              </a:rPr>
              <a:t>  第一，主体已有的理性知识影响和制约着感性认识</a:t>
            </a:r>
            <a:endParaRPr lang="en-US" altLang="zh-CN" sz="2800" dirty="0">
              <a:latin typeface="楷体" panose="02010609060101010101" pitchFamily="49" charset="-122"/>
              <a:ea typeface="楷体" panose="02010609060101010101" pitchFamily="49" charset="-122"/>
              <a:cs typeface="楷体_GB2312"/>
            </a:endParaRPr>
          </a:p>
          <a:p>
            <a:pPr marL="812800" indent="-812800">
              <a:lnSpc>
                <a:spcPct val="160000"/>
              </a:lnSpc>
              <a:spcBef>
                <a:spcPct val="5000"/>
              </a:spcBef>
              <a:buClr>
                <a:schemeClr val="accent2"/>
              </a:buClr>
            </a:pPr>
            <a:r>
              <a:rPr lang="zh-CN" altLang="en-US" sz="2800" dirty="0">
                <a:latin typeface="楷体" panose="02010609060101010101" pitchFamily="49" charset="-122"/>
                <a:ea typeface="楷体" panose="02010609060101010101" pitchFamily="49" charset="-122"/>
                <a:cs typeface="楷体_GB2312"/>
              </a:rPr>
              <a:t>的深度与水平。“没有理性，眼睛是最坏的见证人”。</a:t>
            </a:r>
          </a:p>
          <a:p>
            <a:pPr marL="812800" indent="-812800">
              <a:lnSpc>
                <a:spcPct val="160000"/>
              </a:lnSpc>
              <a:spcBef>
                <a:spcPct val="5000"/>
              </a:spcBef>
              <a:buClr>
                <a:schemeClr val="accent2"/>
              </a:buClr>
            </a:pPr>
            <a:r>
              <a:rPr lang="zh-CN" altLang="en-US" sz="2800" dirty="0">
                <a:latin typeface="楷体" panose="02010609060101010101" pitchFamily="49" charset="-122"/>
                <a:ea typeface="楷体" panose="02010609060101010101" pitchFamily="49" charset="-122"/>
                <a:cs typeface="楷体_GB2312"/>
              </a:rPr>
              <a:t>  第二，感性认识的结果要借助于理性形式来表达。</a:t>
            </a:r>
          </a:p>
        </p:txBody>
      </p:sp>
      <p:sp>
        <p:nvSpPr>
          <p:cNvPr id="47616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454</a:t>
            </a:fld>
            <a:endParaRPr lang="zh-CN" altLang="zh-CN" noProof="1"/>
          </a:p>
        </p:txBody>
      </p:sp>
    </p:spTree>
  </p:cSld>
  <p:clrMapOvr>
    <a:masterClrMapping/>
  </p:clrMapOvr>
  <p:transition spd="med"/>
</p:sld>
</file>

<file path=ppt/slides/slide4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2849" name="文本框 894986"/>
          <p:cNvSpPr txBox="1">
            <a:spLocks noChangeArrowheads="1"/>
          </p:cNvSpPr>
          <p:nvPr/>
        </p:nvSpPr>
        <p:spPr bwMode="auto">
          <a:xfrm>
            <a:off x="2135188" y="836614"/>
            <a:ext cx="7777162" cy="579437"/>
          </a:xfrm>
          <a:prstGeom prst="rect">
            <a:avLst/>
          </a:prstGeom>
          <a:noFill/>
          <a:ln w="9525">
            <a:noFill/>
            <a:miter lim="800000"/>
          </a:ln>
        </p:spPr>
        <p:txBody>
          <a:bodyPr>
            <a:spAutoFit/>
          </a:bodyPr>
          <a:lstStyle/>
          <a:p>
            <a:pPr eaLnBrk="0" hangingPunct="0">
              <a:spcBef>
                <a:spcPct val="50000"/>
              </a:spcBef>
              <a:buClr>
                <a:srgbClr val="FF3300"/>
              </a:buClr>
              <a:buFont typeface="Wingdings" panose="05000000000000000000" pitchFamily="2" charset="2"/>
              <a:buNone/>
            </a:pPr>
            <a:r>
              <a:rPr lang="en-US" altLang="zh-CN" sz="3200" b="1">
                <a:solidFill>
                  <a:schemeClr val="hlink"/>
                </a:solidFill>
                <a:latin typeface="隶书" panose="02010509060101010101" pitchFamily="49" charset="-122"/>
                <a:ea typeface="隶书" panose="02010509060101010101" pitchFamily="49" charset="-122"/>
              </a:rPr>
              <a:t>  </a:t>
            </a:r>
          </a:p>
        </p:txBody>
      </p:sp>
      <p:sp>
        <p:nvSpPr>
          <p:cNvPr id="462850" name="矩形 894988"/>
          <p:cNvSpPr>
            <a:spLocks noChangeArrowheads="1"/>
          </p:cNvSpPr>
          <p:nvPr/>
        </p:nvSpPr>
        <p:spPr bwMode="auto">
          <a:xfrm>
            <a:off x="2381251" y="4434223"/>
            <a:ext cx="8143874" cy="1217064"/>
          </a:xfrm>
          <a:prstGeom prst="rect">
            <a:avLst/>
          </a:prstGeom>
          <a:solidFill>
            <a:srgbClr val="FFFFCC"/>
          </a:solidFill>
          <a:ln w="9525">
            <a:solidFill>
              <a:srgbClr val="FF9900"/>
            </a:solidFill>
            <a:miter lim="800000"/>
          </a:ln>
        </p:spPr>
        <p:txBody>
          <a:bodyPr wrap="square" anchor="ctr">
            <a:spAutoFit/>
          </a:bodyPr>
          <a:lstStyle/>
          <a:p>
            <a:pPr>
              <a:lnSpc>
                <a:spcPct val="120000"/>
              </a:lnSpc>
            </a:pPr>
            <a:r>
              <a:rPr lang="en-US" altLang="zh-CN" b="1" dirty="0">
                <a:solidFill>
                  <a:schemeClr val="accent2"/>
                </a:solidFill>
                <a:latin typeface="Verdana" panose="020B0604030504040204" pitchFamily="34" charset="0"/>
                <a:ea typeface="楷体_GB2312"/>
                <a:cs typeface="楷体_GB2312"/>
                <a:hlinkClick r:id="rId2" action="ppaction://hlinkpres?slideindex=1&amp;slidetitle="/>
              </a:rPr>
              <a:t>     </a:t>
            </a:r>
            <a:r>
              <a:rPr lang="en-US" altLang="zh-CN" b="1" dirty="0">
                <a:solidFill>
                  <a:srgbClr val="336699"/>
                </a:solidFill>
                <a:latin typeface="Verdana" panose="020B0604030504040204" pitchFamily="34" charset="0"/>
                <a:ea typeface="楷体_GB2312"/>
                <a:cs typeface="楷体_GB2312"/>
                <a:hlinkClick r:id="rId2" action="ppaction://hlinkpres?slideindex=1&amp;slidetitle="/>
              </a:rPr>
              <a:t>“</a:t>
            </a:r>
            <a:r>
              <a:rPr lang="zh-CN" altLang="en-US" b="1" dirty="0">
                <a:solidFill>
                  <a:srgbClr val="336699"/>
                </a:solidFill>
                <a:latin typeface="Verdana" panose="020B0604030504040204" pitchFamily="34" charset="0"/>
                <a:ea typeface="楷体_GB2312"/>
                <a:cs typeface="楷体_GB2312"/>
                <a:hlinkClick r:id="rId2" action="ppaction://hlinkpres?slideindex=1&amp;slidetitle="/>
              </a:rPr>
              <a:t>对于同一句格言，出自饱经风霜的老人之口与出自缺乏阅历的青少年之口，其内涵是不同的。”</a:t>
            </a:r>
            <a:endParaRPr lang="zh-CN" altLang="en-US" b="1" dirty="0">
              <a:solidFill>
                <a:srgbClr val="336699"/>
              </a:solidFill>
              <a:latin typeface="Verdana" panose="020B0604030504040204" pitchFamily="34" charset="0"/>
              <a:ea typeface="楷体_GB2312"/>
              <a:cs typeface="楷体_GB2312"/>
            </a:endParaRPr>
          </a:p>
          <a:p>
            <a:pPr>
              <a:lnSpc>
                <a:spcPct val="120000"/>
              </a:lnSpc>
            </a:pPr>
            <a:r>
              <a:rPr lang="zh-CN" altLang="en-US" b="1" dirty="0">
                <a:solidFill>
                  <a:schemeClr val="accent2"/>
                </a:solidFill>
                <a:latin typeface="Verdana" panose="020B0604030504040204" pitchFamily="34" charset="0"/>
                <a:ea typeface="楷体_GB2312"/>
                <a:cs typeface="楷体_GB2312"/>
              </a:rPr>
              <a:t>                                                     </a:t>
            </a:r>
            <a:r>
              <a:rPr lang="en-US" altLang="zh-CN" sz="2800" dirty="0">
                <a:solidFill>
                  <a:schemeClr val="accent2"/>
                </a:solidFill>
                <a:latin typeface="Verdana" panose="020B0604030504040204" pitchFamily="34" charset="0"/>
                <a:ea typeface="黑体" panose="02010609060101010101" pitchFamily="49" charset="-122"/>
              </a:rPr>
              <a:t>——</a:t>
            </a:r>
            <a:r>
              <a:rPr lang="zh-CN" altLang="en-US" sz="2800" dirty="0">
                <a:solidFill>
                  <a:schemeClr val="accent2"/>
                </a:solidFill>
                <a:latin typeface="Verdana" panose="020B0604030504040204" pitchFamily="34" charset="0"/>
                <a:ea typeface="黑体" panose="02010609060101010101" pitchFamily="49" charset="-122"/>
              </a:rPr>
              <a:t>黑格尔</a:t>
            </a:r>
          </a:p>
        </p:txBody>
      </p:sp>
      <p:sp>
        <p:nvSpPr>
          <p:cNvPr id="462851" name="文本框 894989"/>
          <p:cNvSpPr txBox="1">
            <a:spLocks noChangeArrowheads="1"/>
          </p:cNvSpPr>
          <p:nvPr/>
        </p:nvSpPr>
        <p:spPr bwMode="auto">
          <a:xfrm>
            <a:off x="2135188" y="836614"/>
            <a:ext cx="7777162" cy="3061416"/>
          </a:xfrm>
          <a:prstGeom prst="rect">
            <a:avLst/>
          </a:prstGeom>
          <a:noFill/>
          <a:ln w="9525">
            <a:noFill/>
            <a:miter lim="800000"/>
          </a:ln>
        </p:spPr>
        <p:txBody>
          <a:bodyPr wrap="square">
            <a:spAutoFit/>
          </a:bodyPr>
          <a:lstStyle/>
          <a:p>
            <a:pPr marL="812800" indent="-812800">
              <a:lnSpc>
                <a:spcPct val="130000"/>
              </a:lnSpc>
              <a:spcBef>
                <a:spcPct val="50000"/>
              </a:spcBef>
              <a:buClr>
                <a:schemeClr val="accent2"/>
              </a:buClr>
            </a:pPr>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）理性中渗透着感性因素：</a:t>
            </a:r>
          </a:p>
          <a:p>
            <a:pPr marL="812800" indent="-812800">
              <a:lnSpc>
                <a:spcPct val="140000"/>
              </a:lnSpc>
              <a:spcBef>
                <a:spcPct val="5000"/>
              </a:spcBef>
              <a:buClr>
                <a:schemeClr val="accent2"/>
              </a:buClr>
            </a:pPr>
            <a:r>
              <a:rPr lang="zh-CN" altLang="en-US" sz="2800" b="1" dirty="0">
                <a:latin typeface="楷体" panose="02010609060101010101" pitchFamily="49" charset="-122"/>
                <a:ea typeface="楷体" panose="02010609060101010101" pitchFamily="49" charset="-122"/>
                <a:cs typeface="楷体_GB2312"/>
              </a:rPr>
              <a:t>第一，理性认识必须以感性材料为对象，并需</a:t>
            </a:r>
            <a:endParaRPr lang="en-US" altLang="zh-CN" sz="2800" b="1" dirty="0">
              <a:latin typeface="楷体" panose="02010609060101010101" pitchFamily="49" charset="-122"/>
              <a:ea typeface="楷体" panose="02010609060101010101" pitchFamily="49" charset="-122"/>
              <a:cs typeface="楷体_GB2312"/>
            </a:endParaRPr>
          </a:p>
          <a:p>
            <a:pPr marL="812800" indent="-812800">
              <a:lnSpc>
                <a:spcPct val="140000"/>
              </a:lnSpc>
              <a:spcBef>
                <a:spcPct val="5000"/>
              </a:spcBef>
              <a:buClr>
                <a:schemeClr val="accent2"/>
              </a:buClr>
            </a:pPr>
            <a:r>
              <a:rPr lang="zh-CN" altLang="en-US" sz="2800" b="1" dirty="0">
                <a:latin typeface="楷体" panose="02010609060101010101" pitchFamily="49" charset="-122"/>
                <a:ea typeface="楷体" panose="02010609060101010101" pitchFamily="49" charset="-122"/>
                <a:cs typeface="楷体_GB2312"/>
              </a:rPr>
              <a:t>要用感性材料来印证和说明。</a:t>
            </a:r>
          </a:p>
          <a:p>
            <a:pPr marL="812800" indent="-812800">
              <a:lnSpc>
                <a:spcPct val="140000"/>
              </a:lnSpc>
              <a:spcBef>
                <a:spcPct val="5000"/>
              </a:spcBef>
              <a:buClr>
                <a:schemeClr val="accent2"/>
              </a:buClr>
            </a:pPr>
            <a:r>
              <a:rPr lang="zh-CN" altLang="en-US" sz="2800" b="1" dirty="0">
                <a:latin typeface="楷体" panose="02010609060101010101" pitchFamily="49" charset="-122"/>
                <a:ea typeface="楷体" panose="02010609060101010101" pitchFamily="49" charset="-122"/>
                <a:cs typeface="楷体_GB2312"/>
              </a:rPr>
              <a:t>第二，理性认识活动要以感性形式为载体，以</a:t>
            </a:r>
            <a:endParaRPr lang="en-US" altLang="zh-CN" sz="2800" b="1" dirty="0">
              <a:latin typeface="楷体" panose="02010609060101010101" pitchFamily="49" charset="-122"/>
              <a:ea typeface="楷体" panose="02010609060101010101" pitchFamily="49" charset="-122"/>
              <a:cs typeface="楷体_GB2312"/>
            </a:endParaRPr>
          </a:p>
          <a:p>
            <a:pPr marL="812800" indent="-812800">
              <a:lnSpc>
                <a:spcPct val="140000"/>
              </a:lnSpc>
              <a:spcBef>
                <a:spcPct val="5000"/>
              </a:spcBef>
              <a:buClr>
                <a:schemeClr val="accent2"/>
              </a:buClr>
            </a:pPr>
            <a:r>
              <a:rPr lang="zh-CN" altLang="en-US" sz="2800" b="1" dirty="0">
                <a:latin typeface="楷体" panose="02010609060101010101" pitchFamily="49" charset="-122"/>
                <a:ea typeface="楷体" panose="02010609060101010101" pitchFamily="49" charset="-122"/>
                <a:cs typeface="楷体_GB2312"/>
              </a:rPr>
              <a:t>感性形式为物质外壳来表现。  </a:t>
            </a:r>
          </a:p>
        </p:txBody>
      </p:sp>
      <p:sp>
        <p:nvSpPr>
          <p:cNvPr id="477188"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455</a:t>
            </a:fld>
            <a:endParaRPr lang="zh-CN" altLang="zh-CN" noProof="1"/>
          </a:p>
        </p:txBody>
      </p:sp>
    </p:spTree>
  </p:cSld>
  <p:clrMapOvr>
    <a:masterClrMapping/>
  </p:clrMapOvr>
  <p:transition>
    <p:strips dir="rd"/>
  </p:transition>
</p:sld>
</file>

<file path=ppt/slides/slide4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3" name="文本框 720897"/>
          <p:cNvSpPr txBox="1">
            <a:spLocks noChangeArrowheads="1"/>
          </p:cNvSpPr>
          <p:nvPr/>
        </p:nvSpPr>
        <p:spPr bwMode="auto">
          <a:xfrm>
            <a:off x="2657475" y="457201"/>
            <a:ext cx="7743825" cy="523220"/>
          </a:xfrm>
          <a:prstGeom prst="rect">
            <a:avLst/>
          </a:prstGeom>
          <a:noFill/>
          <a:ln w="57150">
            <a:noFill/>
            <a:miter lim="800000"/>
          </a:ln>
        </p:spPr>
        <p:txBody>
          <a:bodyPr wrap="square">
            <a:spAutoFit/>
          </a:bodyPr>
          <a:lstStyle/>
          <a:p>
            <a:pPr eaLnBrk="0" hangingPunct="0">
              <a:spcBef>
                <a:spcPct val="50000"/>
              </a:spcBef>
            </a:pPr>
            <a:r>
              <a:rPr lang="en-US" altLang="zh-CN" sz="2800">
                <a:solidFill>
                  <a:srgbClr val="CC0066"/>
                </a:solidFill>
                <a:latin typeface="Times New Roman" panose="02020603050405020304" pitchFamily="18" charset="0"/>
                <a:ea typeface="黑体" panose="02010609060101010101" pitchFamily="49" charset="-122"/>
              </a:rPr>
              <a:t>3.</a:t>
            </a:r>
            <a:r>
              <a:rPr lang="zh-CN" altLang="en-US" sz="2800">
                <a:solidFill>
                  <a:srgbClr val="CC0066"/>
                </a:solidFill>
                <a:latin typeface="Times New Roman" panose="02020603050405020304" pitchFamily="18" charset="0"/>
                <a:ea typeface="黑体" panose="02010609060101010101" pitchFamily="49" charset="-122"/>
              </a:rPr>
              <a:t>割裂感性认识和理性认识辨证关系所犯的错误</a:t>
            </a:r>
          </a:p>
        </p:txBody>
      </p:sp>
      <p:sp>
        <p:nvSpPr>
          <p:cNvPr id="463874" name="椭圆 720899"/>
          <p:cNvSpPr>
            <a:spLocks noChangeArrowheads="1"/>
          </p:cNvSpPr>
          <p:nvPr/>
        </p:nvSpPr>
        <p:spPr bwMode="auto">
          <a:xfrm>
            <a:off x="1774825" y="3573463"/>
            <a:ext cx="1728788" cy="1371600"/>
          </a:xfrm>
          <a:prstGeom prst="ellipse">
            <a:avLst/>
          </a:prstGeom>
          <a:noFill/>
          <a:ln w="9525">
            <a:solidFill>
              <a:schemeClr val="tx1"/>
            </a:solidFill>
            <a:round/>
          </a:ln>
        </p:spPr>
        <p:txBody>
          <a:bodyPr wrap="none" anchor="ctr"/>
          <a:lstStyle/>
          <a:p>
            <a:pPr algn="ctr"/>
            <a:r>
              <a:rPr lang="zh-CN" altLang="en-US" sz="2800" b="1">
                <a:latin typeface="Times New Roman" panose="02020603050405020304" pitchFamily="18" charset="0"/>
                <a:ea typeface="黑体" panose="02010609060101010101" pitchFamily="49" charset="-122"/>
              </a:rPr>
              <a:t>错误</a:t>
            </a:r>
          </a:p>
        </p:txBody>
      </p:sp>
      <p:sp>
        <p:nvSpPr>
          <p:cNvPr id="463875" name="文本框 720900"/>
          <p:cNvSpPr txBox="1">
            <a:spLocks noChangeArrowheads="1"/>
          </p:cNvSpPr>
          <p:nvPr/>
        </p:nvSpPr>
        <p:spPr bwMode="auto">
          <a:xfrm>
            <a:off x="5880100" y="1341438"/>
            <a:ext cx="1511300" cy="519112"/>
          </a:xfrm>
          <a:prstGeom prst="rect">
            <a:avLst/>
          </a:prstGeom>
          <a:noFill/>
          <a:ln w="9525">
            <a:noFill/>
            <a:miter lim="800000"/>
          </a:ln>
        </p:spPr>
        <p:txBody>
          <a:bodyPr>
            <a:spAutoFit/>
          </a:bodyPr>
          <a:lstStyle/>
          <a:p>
            <a:pPr>
              <a:spcBef>
                <a:spcPct val="50000"/>
              </a:spcBef>
            </a:pPr>
            <a:r>
              <a:rPr lang="zh-CN" altLang="en-US" sz="2800" b="1" dirty="0">
                <a:latin typeface="Times New Roman" panose="02020603050405020304" pitchFamily="18" charset="0"/>
                <a:ea typeface="黑体" panose="02010609060101010101" pitchFamily="49" charset="-122"/>
              </a:rPr>
              <a:t>理论上</a:t>
            </a:r>
          </a:p>
        </p:txBody>
      </p:sp>
      <p:sp>
        <p:nvSpPr>
          <p:cNvPr id="463876" name="文本框 720901"/>
          <p:cNvSpPr txBox="1">
            <a:spLocks noChangeArrowheads="1"/>
          </p:cNvSpPr>
          <p:nvPr/>
        </p:nvSpPr>
        <p:spPr bwMode="auto">
          <a:xfrm>
            <a:off x="8516938" y="1295401"/>
            <a:ext cx="1466850" cy="519113"/>
          </a:xfrm>
          <a:prstGeom prst="rect">
            <a:avLst/>
          </a:prstGeom>
          <a:noFill/>
          <a:ln w="9525">
            <a:noFill/>
            <a:miter lim="800000"/>
          </a:ln>
        </p:spPr>
        <p:txBody>
          <a:bodyPr>
            <a:spAutoFit/>
          </a:bodyPr>
          <a:lstStyle/>
          <a:p>
            <a:pPr>
              <a:spcBef>
                <a:spcPct val="50000"/>
              </a:spcBef>
            </a:pPr>
            <a:r>
              <a:rPr lang="zh-CN" altLang="en-US" sz="2800" b="1">
                <a:latin typeface="Times New Roman" panose="02020603050405020304" pitchFamily="18" charset="0"/>
                <a:ea typeface="黑体" panose="02010609060101010101" pitchFamily="49" charset="-122"/>
              </a:rPr>
              <a:t>实践上</a:t>
            </a:r>
          </a:p>
        </p:txBody>
      </p:sp>
      <p:sp>
        <p:nvSpPr>
          <p:cNvPr id="463877" name="左大括号 720902"/>
          <p:cNvSpPr/>
          <p:nvPr/>
        </p:nvSpPr>
        <p:spPr bwMode="auto">
          <a:xfrm>
            <a:off x="3429000" y="3048000"/>
            <a:ext cx="457200" cy="2438400"/>
          </a:xfrm>
          <a:prstGeom prst="leftBrace">
            <a:avLst>
              <a:gd name="adj1" fmla="val 44444"/>
              <a:gd name="adj2" fmla="val 50000"/>
            </a:avLst>
          </a:prstGeom>
          <a:noFill/>
          <a:ln w="9525">
            <a:solidFill>
              <a:schemeClr val="tx1"/>
            </a:solidFill>
            <a:round/>
          </a:ln>
        </p:spPr>
        <p:txBody>
          <a:bodyPr/>
          <a:lstStyle/>
          <a:p>
            <a:endParaRPr lang="zh-CN" altLang="en-US"/>
          </a:p>
        </p:txBody>
      </p:sp>
      <p:sp>
        <p:nvSpPr>
          <p:cNvPr id="463878" name="文本框 720903"/>
          <p:cNvSpPr txBox="1">
            <a:spLocks noChangeArrowheads="1"/>
          </p:cNvSpPr>
          <p:nvPr/>
        </p:nvSpPr>
        <p:spPr bwMode="auto">
          <a:xfrm>
            <a:off x="4953000" y="2057401"/>
            <a:ext cx="3276600" cy="1382713"/>
          </a:xfrm>
          <a:prstGeom prst="rect">
            <a:avLst/>
          </a:prstGeom>
          <a:noFill/>
          <a:ln w="9525">
            <a:solidFill>
              <a:schemeClr val="tx1"/>
            </a:solidFill>
            <a:miter lim="800000"/>
          </a:ln>
        </p:spPr>
        <p:txBody>
          <a:bodyPr>
            <a:spAutoFit/>
          </a:bodyPr>
          <a:lstStyle/>
          <a:p>
            <a:pPr>
              <a:spcBef>
                <a:spcPct val="50000"/>
              </a:spcBef>
            </a:pPr>
            <a:r>
              <a:rPr lang="zh-CN" altLang="en-US" sz="2800" b="1" dirty="0">
                <a:solidFill>
                  <a:schemeClr val="accent2"/>
                </a:solidFill>
                <a:latin typeface="楷体" panose="02010609060101010101" pitchFamily="49" charset="-122"/>
                <a:ea typeface="楷体" panose="02010609060101010101" pitchFamily="49" charset="-122"/>
              </a:rPr>
              <a:t>夸大理性认识的重要性，否定感性认识的作用。</a:t>
            </a:r>
          </a:p>
        </p:txBody>
      </p:sp>
      <p:sp>
        <p:nvSpPr>
          <p:cNvPr id="463879" name="文本框 720904"/>
          <p:cNvSpPr txBox="1">
            <a:spLocks noChangeArrowheads="1"/>
          </p:cNvSpPr>
          <p:nvPr/>
        </p:nvSpPr>
        <p:spPr bwMode="auto">
          <a:xfrm>
            <a:off x="4953000" y="4468814"/>
            <a:ext cx="3581400" cy="1384995"/>
          </a:xfrm>
          <a:prstGeom prst="rect">
            <a:avLst/>
          </a:prstGeom>
          <a:noFill/>
          <a:ln w="9525">
            <a:solidFill>
              <a:schemeClr val="tx1"/>
            </a:solidFill>
            <a:miter lim="800000"/>
          </a:ln>
        </p:spPr>
        <p:txBody>
          <a:bodyPr>
            <a:spAutoFit/>
          </a:bodyPr>
          <a:lstStyle/>
          <a:p>
            <a:pPr>
              <a:spcBef>
                <a:spcPct val="50000"/>
              </a:spcBef>
            </a:pPr>
            <a:r>
              <a:rPr lang="zh-CN" altLang="en-US" sz="2800" b="1" dirty="0">
                <a:solidFill>
                  <a:schemeClr val="accent2"/>
                </a:solidFill>
                <a:latin typeface="楷体" panose="02010609060101010101" pitchFamily="49" charset="-122"/>
                <a:ea typeface="楷体" panose="02010609060101010101" pitchFamily="49" charset="-122"/>
              </a:rPr>
              <a:t>夸大感性认识的重要性，否定理性认识的作用。</a:t>
            </a:r>
          </a:p>
        </p:txBody>
      </p:sp>
      <p:sp>
        <p:nvSpPr>
          <p:cNvPr id="463880" name="文本框 720905"/>
          <p:cNvSpPr txBox="1">
            <a:spLocks noChangeArrowheads="1"/>
          </p:cNvSpPr>
          <p:nvPr/>
        </p:nvSpPr>
        <p:spPr bwMode="auto">
          <a:xfrm>
            <a:off x="8980886" y="2133601"/>
            <a:ext cx="615553" cy="1655763"/>
          </a:xfrm>
          <a:prstGeom prst="rect">
            <a:avLst/>
          </a:prstGeom>
          <a:noFill/>
          <a:ln w="9525">
            <a:solidFill>
              <a:schemeClr val="tx1"/>
            </a:solidFill>
            <a:miter lim="800000"/>
          </a:ln>
        </p:spPr>
        <p:txBody>
          <a:bodyPr vert="eaVert">
            <a:spAutoFit/>
          </a:bodyPr>
          <a:lstStyle/>
          <a:p>
            <a:pPr>
              <a:spcBef>
                <a:spcPct val="50000"/>
              </a:spcBef>
            </a:pPr>
            <a:r>
              <a:rPr lang="zh-CN" altLang="en-US" sz="2800" b="1">
                <a:latin typeface="Times New Roman" panose="02020603050405020304" pitchFamily="18" charset="0"/>
              </a:rPr>
              <a:t>教条主义</a:t>
            </a:r>
          </a:p>
        </p:txBody>
      </p:sp>
      <p:sp>
        <p:nvSpPr>
          <p:cNvPr id="463881" name="文本框 720906"/>
          <p:cNvSpPr txBox="1">
            <a:spLocks noChangeArrowheads="1"/>
          </p:cNvSpPr>
          <p:nvPr/>
        </p:nvSpPr>
        <p:spPr bwMode="auto">
          <a:xfrm>
            <a:off x="9061848" y="4648201"/>
            <a:ext cx="615553" cy="1660525"/>
          </a:xfrm>
          <a:prstGeom prst="rect">
            <a:avLst/>
          </a:prstGeom>
          <a:noFill/>
          <a:ln w="9525">
            <a:solidFill>
              <a:schemeClr val="tx1"/>
            </a:solidFill>
            <a:miter lim="800000"/>
          </a:ln>
        </p:spPr>
        <p:txBody>
          <a:bodyPr vert="eaVert">
            <a:spAutoFit/>
          </a:bodyPr>
          <a:lstStyle/>
          <a:p>
            <a:pPr>
              <a:spcBef>
                <a:spcPct val="50000"/>
              </a:spcBef>
            </a:pPr>
            <a:r>
              <a:rPr lang="zh-CN" altLang="en-US" sz="2800" b="1">
                <a:latin typeface="Times New Roman" panose="02020603050405020304" pitchFamily="18" charset="0"/>
              </a:rPr>
              <a:t>经验主义</a:t>
            </a:r>
          </a:p>
        </p:txBody>
      </p:sp>
      <p:sp>
        <p:nvSpPr>
          <p:cNvPr id="463882" name="矩形 720907"/>
          <p:cNvSpPr>
            <a:spLocks noChangeArrowheads="1"/>
          </p:cNvSpPr>
          <p:nvPr/>
        </p:nvSpPr>
        <p:spPr bwMode="auto">
          <a:xfrm>
            <a:off x="3940573" y="2276476"/>
            <a:ext cx="615553" cy="1362075"/>
          </a:xfrm>
          <a:prstGeom prst="rect">
            <a:avLst/>
          </a:prstGeom>
          <a:noFill/>
          <a:ln w="9525">
            <a:solidFill>
              <a:schemeClr val="tx1"/>
            </a:solidFill>
            <a:miter lim="800000"/>
          </a:ln>
        </p:spPr>
        <p:txBody>
          <a:bodyPr vert="eaVert">
            <a:spAutoFit/>
          </a:bodyPr>
          <a:lstStyle/>
          <a:p>
            <a:r>
              <a:rPr lang="zh-CN" altLang="en-US" sz="2800" b="1" dirty="0">
                <a:latin typeface="Times New Roman" panose="02020603050405020304" pitchFamily="18" charset="0"/>
                <a:ea typeface="黑体" panose="02010609060101010101" pitchFamily="49" charset="-122"/>
              </a:rPr>
              <a:t>唯理论</a:t>
            </a:r>
          </a:p>
        </p:txBody>
      </p:sp>
      <p:sp>
        <p:nvSpPr>
          <p:cNvPr id="463883" name="矩形 720908"/>
          <p:cNvSpPr>
            <a:spLocks noChangeArrowheads="1"/>
          </p:cNvSpPr>
          <p:nvPr/>
        </p:nvSpPr>
        <p:spPr bwMode="auto">
          <a:xfrm>
            <a:off x="3940573" y="4797425"/>
            <a:ext cx="615553" cy="1371600"/>
          </a:xfrm>
          <a:prstGeom prst="rect">
            <a:avLst/>
          </a:prstGeom>
          <a:noFill/>
          <a:ln w="9525">
            <a:solidFill>
              <a:schemeClr val="tx1"/>
            </a:solidFill>
            <a:miter lim="800000"/>
          </a:ln>
        </p:spPr>
        <p:txBody>
          <a:bodyPr vert="eaVert">
            <a:spAutoFit/>
          </a:bodyPr>
          <a:lstStyle/>
          <a:p>
            <a:r>
              <a:rPr lang="zh-CN" altLang="en-US" sz="2800" b="1">
                <a:latin typeface="Times New Roman" panose="02020603050405020304" pitchFamily="18" charset="0"/>
                <a:ea typeface="黑体" panose="02010609060101010101" pitchFamily="49" charset="-122"/>
              </a:rPr>
              <a:t>经验论</a:t>
            </a:r>
          </a:p>
        </p:txBody>
      </p:sp>
      <p:sp>
        <p:nvSpPr>
          <p:cNvPr id="463884" name="右箭头 720909"/>
          <p:cNvSpPr>
            <a:spLocks noChangeArrowheads="1"/>
          </p:cNvSpPr>
          <p:nvPr/>
        </p:nvSpPr>
        <p:spPr bwMode="auto">
          <a:xfrm>
            <a:off x="4648200" y="2819400"/>
            <a:ext cx="228600" cy="304800"/>
          </a:xfrm>
          <a:prstGeom prst="rightArrow">
            <a:avLst>
              <a:gd name="adj1" fmla="val 50000"/>
              <a:gd name="adj2" fmla="val 25000"/>
            </a:avLst>
          </a:prstGeom>
          <a:solidFill>
            <a:schemeClr val="accent1"/>
          </a:solidFill>
          <a:ln w="9525">
            <a:solidFill>
              <a:schemeClr val="tx1"/>
            </a:solidFill>
            <a:miter lim="800000"/>
          </a:ln>
        </p:spPr>
        <p:txBody>
          <a:bodyPr/>
          <a:lstStyle/>
          <a:p>
            <a:endParaRPr lang="zh-CN" altLang="en-US"/>
          </a:p>
        </p:txBody>
      </p:sp>
      <p:sp>
        <p:nvSpPr>
          <p:cNvPr id="463885" name="右箭头 720910"/>
          <p:cNvSpPr>
            <a:spLocks noChangeArrowheads="1"/>
          </p:cNvSpPr>
          <p:nvPr/>
        </p:nvSpPr>
        <p:spPr bwMode="auto">
          <a:xfrm>
            <a:off x="8458200" y="2895600"/>
            <a:ext cx="228600" cy="304800"/>
          </a:xfrm>
          <a:prstGeom prst="rightArrow">
            <a:avLst>
              <a:gd name="adj1" fmla="val 50000"/>
              <a:gd name="adj2" fmla="val 25000"/>
            </a:avLst>
          </a:prstGeom>
          <a:solidFill>
            <a:schemeClr val="accent1"/>
          </a:solidFill>
          <a:ln w="9525">
            <a:solidFill>
              <a:schemeClr val="tx1"/>
            </a:solidFill>
            <a:miter lim="800000"/>
          </a:ln>
        </p:spPr>
        <p:txBody>
          <a:bodyPr/>
          <a:lstStyle/>
          <a:p>
            <a:endParaRPr lang="zh-CN" altLang="en-US"/>
          </a:p>
        </p:txBody>
      </p:sp>
      <p:sp>
        <p:nvSpPr>
          <p:cNvPr id="463886" name="右箭头 720911"/>
          <p:cNvSpPr>
            <a:spLocks noChangeArrowheads="1"/>
          </p:cNvSpPr>
          <p:nvPr/>
        </p:nvSpPr>
        <p:spPr bwMode="auto">
          <a:xfrm>
            <a:off x="4648200" y="5257800"/>
            <a:ext cx="228600" cy="401638"/>
          </a:xfrm>
          <a:prstGeom prst="rightArrow">
            <a:avLst>
              <a:gd name="adj1" fmla="val 50000"/>
              <a:gd name="adj2" fmla="val 25000"/>
            </a:avLst>
          </a:prstGeom>
          <a:solidFill>
            <a:schemeClr val="accent1"/>
          </a:solidFill>
          <a:ln w="9525">
            <a:solidFill>
              <a:schemeClr val="tx1"/>
            </a:solidFill>
            <a:miter lim="800000"/>
          </a:ln>
        </p:spPr>
        <p:txBody>
          <a:bodyPr/>
          <a:lstStyle/>
          <a:p>
            <a:endParaRPr lang="zh-CN" altLang="en-US"/>
          </a:p>
        </p:txBody>
      </p:sp>
      <p:sp>
        <p:nvSpPr>
          <p:cNvPr id="463887" name="右箭头 720912"/>
          <p:cNvSpPr>
            <a:spLocks noChangeArrowheads="1"/>
          </p:cNvSpPr>
          <p:nvPr/>
        </p:nvSpPr>
        <p:spPr bwMode="auto">
          <a:xfrm>
            <a:off x="8610600" y="5257800"/>
            <a:ext cx="228600" cy="401638"/>
          </a:xfrm>
          <a:prstGeom prst="rightArrow">
            <a:avLst>
              <a:gd name="adj1" fmla="val 50000"/>
              <a:gd name="adj2" fmla="val 25000"/>
            </a:avLst>
          </a:prstGeom>
          <a:solidFill>
            <a:schemeClr val="accent1"/>
          </a:solidFill>
          <a:ln w="9525">
            <a:solidFill>
              <a:schemeClr val="tx1"/>
            </a:solidFill>
            <a:miter lim="800000"/>
          </a:ln>
        </p:spPr>
        <p:txBody>
          <a:bodyPr/>
          <a:lstStyle/>
          <a:p>
            <a:endParaRPr lang="zh-CN" altLang="en-US"/>
          </a:p>
        </p:txBody>
      </p:sp>
      <p:sp>
        <p:nvSpPr>
          <p:cNvPr id="720914" name="矩形 720913"/>
          <p:cNvSpPr/>
          <p:nvPr/>
        </p:nvSpPr>
        <p:spPr>
          <a:xfrm>
            <a:off x="1703389" y="1125539"/>
            <a:ext cx="7991475"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4897" name="文本框 721922"/>
          <p:cNvSpPr txBox="1">
            <a:spLocks noChangeArrowheads="1"/>
          </p:cNvSpPr>
          <p:nvPr/>
        </p:nvSpPr>
        <p:spPr bwMode="auto">
          <a:xfrm>
            <a:off x="2855914" y="1104900"/>
            <a:ext cx="6264274" cy="523220"/>
          </a:xfrm>
          <a:prstGeom prst="rect">
            <a:avLst/>
          </a:prstGeom>
          <a:noFill/>
          <a:ln w="57150">
            <a:noFill/>
            <a:miter lim="800000"/>
          </a:ln>
        </p:spPr>
        <p:txBody>
          <a:bodyPr wrap="square">
            <a:spAutoFit/>
          </a:bodyPr>
          <a:lstStyle/>
          <a:p>
            <a:pPr eaLnBrk="0" hangingPunct="0">
              <a:spcBef>
                <a:spcPct val="50000"/>
              </a:spcBef>
            </a:pPr>
            <a:r>
              <a:rPr lang="en-US" altLang="zh-CN" sz="2800" b="1" dirty="0">
                <a:solidFill>
                  <a:schemeClr val="hlink"/>
                </a:solidFill>
                <a:latin typeface="楷体" panose="02010609060101010101" pitchFamily="49" charset="-122"/>
                <a:ea typeface="楷体" panose="02010609060101010101" pitchFamily="49" charset="-122"/>
                <a:cs typeface="楷体_GB2312"/>
                <a:hlinkClick r:id="rId2" action="ppaction://hlinkfile"/>
              </a:rPr>
              <a:t>“</a:t>
            </a:r>
            <a:r>
              <a:rPr lang="zh-CN" altLang="en-US" sz="2800" b="1" dirty="0">
                <a:solidFill>
                  <a:schemeClr val="hlink"/>
                </a:solidFill>
                <a:latin typeface="楷体" panose="02010609060101010101" pitchFamily="49" charset="-122"/>
                <a:ea typeface="楷体" panose="02010609060101010101" pitchFamily="49" charset="-122"/>
                <a:cs typeface="楷体_GB2312"/>
                <a:hlinkClick r:id="rId2" action="ppaction://hlinkfile"/>
              </a:rPr>
              <a:t>按图索骥” 是教条主义的典型</a:t>
            </a:r>
            <a:endParaRPr lang="zh-CN" altLang="en-US" sz="2800" b="1" dirty="0">
              <a:solidFill>
                <a:schemeClr val="hlink"/>
              </a:solidFill>
              <a:latin typeface="楷体" panose="02010609060101010101" pitchFamily="49" charset="-122"/>
              <a:ea typeface="楷体" panose="02010609060101010101" pitchFamily="49" charset="-122"/>
              <a:cs typeface="楷体_GB2312"/>
            </a:endParaRPr>
          </a:p>
        </p:txBody>
      </p:sp>
      <p:pic>
        <p:nvPicPr>
          <p:cNvPr id="464898" name="图片 721923" descr="antsy2"/>
          <p:cNvPicPr>
            <a:picLocks noChangeAspect="1"/>
          </p:cNvPicPr>
          <p:nvPr/>
        </p:nvPicPr>
        <p:blipFill>
          <a:blip r:embed="rId3"/>
          <a:srcRect/>
          <a:stretch>
            <a:fillRect/>
          </a:stretch>
        </p:blipFill>
        <p:spPr bwMode="auto">
          <a:xfrm>
            <a:off x="2855914" y="1989138"/>
            <a:ext cx="6408737" cy="4379912"/>
          </a:xfrm>
          <a:prstGeom prst="rect">
            <a:avLst/>
          </a:prstGeom>
          <a:noFill/>
          <a:ln w="9525">
            <a:noFill/>
            <a:miter lim="800000"/>
            <a:headEnd/>
            <a:tailEnd/>
          </a:ln>
        </p:spPr>
      </p:pic>
      <p:sp>
        <p:nvSpPr>
          <p:cNvPr id="47923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457</a:t>
            </a:fld>
            <a:endParaRPr lang="zh-CN" altLang="zh-CN" noProof="1"/>
          </a:p>
        </p:txBody>
      </p:sp>
    </p:spTree>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1" name="文本框 722945"/>
          <p:cNvSpPr txBox="1">
            <a:spLocks noChangeArrowheads="1"/>
          </p:cNvSpPr>
          <p:nvPr/>
        </p:nvSpPr>
        <p:spPr bwMode="auto">
          <a:xfrm>
            <a:off x="2208213" y="1844676"/>
            <a:ext cx="7848600" cy="628121"/>
          </a:xfrm>
          <a:prstGeom prst="rect">
            <a:avLst/>
          </a:prstGeom>
          <a:noFill/>
          <a:ln w="9525">
            <a:noFill/>
            <a:miter lim="800000"/>
          </a:ln>
        </p:spPr>
        <p:txBody>
          <a:bodyPr>
            <a:spAutoFit/>
          </a:bodyPr>
          <a:lstStyle/>
          <a:p>
            <a:pPr eaLnBrk="0" hangingPunct="0">
              <a:lnSpc>
                <a:spcPct val="140000"/>
              </a:lnSpc>
              <a:spcBef>
                <a:spcPct val="50000"/>
              </a:spcBef>
            </a:pPr>
            <a:r>
              <a:rPr lang="en-US" altLang="zh-CN" sz="2800" b="1" dirty="0">
                <a:solidFill>
                  <a:srgbClr val="336699"/>
                </a:solidFill>
                <a:latin typeface="楷体" panose="02010609060101010101" pitchFamily="49" charset="-122"/>
                <a:ea typeface="楷体" panose="02010609060101010101" pitchFamily="49" charset="-122"/>
                <a:cs typeface="楷体_GB2312"/>
              </a:rPr>
              <a:t>1.</a:t>
            </a:r>
            <a:r>
              <a:rPr lang="zh-CN" altLang="en-US" sz="2800" b="1" dirty="0">
                <a:solidFill>
                  <a:srgbClr val="336699"/>
                </a:solidFill>
                <a:latin typeface="楷体" panose="02010609060101010101" pitchFamily="49" charset="-122"/>
                <a:ea typeface="楷体" panose="02010609060101010101" pitchFamily="49" charset="-122"/>
                <a:cs typeface="楷体_GB2312"/>
              </a:rPr>
              <a:t>具有十分丰富和符合实际的感性材料。</a:t>
            </a:r>
          </a:p>
        </p:txBody>
      </p:sp>
      <p:sp>
        <p:nvSpPr>
          <p:cNvPr id="465922" name="文本框 722946"/>
          <p:cNvSpPr txBox="1">
            <a:spLocks noChangeArrowheads="1"/>
          </p:cNvSpPr>
          <p:nvPr/>
        </p:nvSpPr>
        <p:spPr bwMode="auto">
          <a:xfrm>
            <a:off x="2424113" y="836614"/>
            <a:ext cx="7848600" cy="579437"/>
          </a:xfrm>
          <a:prstGeom prst="rect">
            <a:avLst/>
          </a:prstGeom>
          <a:noFill/>
          <a:ln w="57150">
            <a:noFill/>
            <a:miter lim="800000"/>
          </a:ln>
        </p:spPr>
        <p:txBody>
          <a:bodyPr>
            <a:spAutoFit/>
          </a:bodyPr>
          <a:lstStyle/>
          <a:p>
            <a:pPr eaLnBrk="0" hangingPunct="0">
              <a:spcBef>
                <a:spcPct val="50000"/>
              </a:spcBef>
            </a:pPr>
            <a:r>
              <a:rPr lang="zh-CN" altLang="en-US" sz="3200" dirty="0">
                <a:solidFill>
                  <a:srgbClr val="CC0066"/>
                </a:solidFill>
                <a:latin typeface="黑体" panose="02010609060101010101" pitchFamily="49" charset="-122"/>
                <a:ea typeface="黑体" panose="02010609060101010101" pitchFamily="49" charset="-122"/>
              </a:rPr>
              <a:t>（三）从感性认识到理性认识飞跃的途径</a:t>
            </a:r>
          </a:p>
        </p:txBody>
      </p:sp>
      <p:sp>
        <p:nvSpPr>
          <p:cNvPr id="465923" name="文本框 722947"/>
          <p:cNvSpPr txBox="1">
            <a:spLocks noChangeArrowheads="1"/>
          </p:cNvSpPr>
          <p:nvPr/>
        </p:nvSpPr>
        <p:spPr bwMode="auto">
          <a:xfrm>
            <a:off x="2208213" y="4457700"/>
            <a:ext cx="5256212" cy="1858137"/>
          </a:xfrm>
          <a:prstGeom prst="rect">
            <a:avLst/>
          </a:prstGeom>
          <a:solidFill>
            <a:srgbClr val="FFFF99"/>
          </a:solidFill>
          <a:ln w="9525">
            <a:solidFill>
              <a:srgbClr val="990033"/>
            </a:solidFill>
            <a:miter lim="800000"/>
          </a:ln>
        </p:spPr>
        <p:txBody>
          <a:bodyPr wrap="square">
            <a:spAutoFit/>
          </a:bodyPr>
          <a:lstStyle/>
          <a:p>
            <a:pPr eaLnBrk="0" hangingPunct="0">
              <a:lnSpc>
                <a:spcPct val="140000"/>
              </a:lnSpc>
              <a:spcBef>
                <a:spcPct val="50000"/>
              </a:spcBef>
            </a:pPr>
            <a:r>
              <a:rPr lang="en-US" altLang="zh-CN" dirty="0">
                <a:solidFill>
                  <a:schemeClr val="accent2"/>
                </a:solidFill>
                <a:latin typeface="Verdana" panose="020B0604030504040204" pitchFamily="34" charset="0"/>
              </a:rPr>
              <a:t>   </a:t>
            </a:r>
            <a:r>
              <a:rPr lang="en-US" altLang="zh-CN" b="1" dirty="0">
                <a:solidFill>
                  <a:schemeClr val="hlink"/>
                </a:solidFill>
                <a:latin typeface="宋体" panose="02010600030101010101" pitchFamily="2" charset="-122"/>
              </a:rPr>
              <a:t>“</a:t>
            </a:r>
            <a:r>
              <a:rPr lang="zh-CN" altLang="en-US" b="1" dirty="0">
                <a:solidFill>
                  <a:schemeClr val="hlink"/>
                </a:solidFill>
                <a:latin typeface="宋体" panose="02010600030101010101" pitchFamily="2" charset="-122"/>
              </a:rPr>
              <a:t>只有感觉的材料十分丰富（不是零碎不全）和合于实际（不是错觉），才能根据这样的材料选出正确的概念和理论来。”</a:t>
            </a:r>
          </a:p>
          <a:p>
            <a:pPr eaLnBrk="0" hangingPunct="0">
              <a:lnSpc>
                <a:spcPct val="70000"/>
              </a:lnSpc>
              <a:spcBef>
                <a:spcPct val="50000"/>
              </a:spcBef>
            </a:pPr>
            <a:r>
              <a:rPr lang="zh-CN" altLang="en-US" dirty="0">
                <a:solidFill>
                  <a:schemeClr val="hlink"/>
                </a:solidFill>
                <a:latin typeface="宋体" panose="02010600030101010101" pitchFamily="2" charset="-122"/>
              </a:rPr>
              <a:t>               </a:t>
            </a:r>
            <a:r>
              <a:rPr lang="en-US" altLang="zh-CN" sz="3200" dirty="0">
                <a:solidFill>
                  <a:srgbClr val="990033"/>
                </a:solidFill>
                <a:latin typeface="隶书" panose="02010509060101010101" pitchFamily="49" charset="-122"/>
                <a:ea typeface="隶书" panose="02010509060101010101" pitchFamily="49" charset="-122"/>
              </a:rPr>
              <a:t>——</a:t>
            </a:r>
            <a:r>
              <a:rPr lang="zh-CN" altLang="en-US" sz="3200" dirty="0">
                <a:solidFill>
                  <a:srgbClr val="990033"/>
                </a:solidFill>
                <a:latin typeface="隶书" panose="02010509060101010101" pitchFamily="49" charset="-122"/>
                <a:ea typeface="隶书" panose="02010509060101010101" pitchFamily="49" charset="-122"/>
              </a:rPr>
              <a:t>毛泽东</a:t>
            </a:r>
          </a:p>
        </p:txBody>
      </p:sp>
      <p:pic>
        <p:nvPicPr>
          <p:cNvPr id="465924" name="图片 722948" descr="138"/>
          <p:cNvPicPr>
            <a:picLocks noChangeAspect="1"/>
          </p:cNvPicPr>
          <p:nvPr/>
        </p:nvPicPr>
        <p:blipFill>
          <a:blip r:embed="rId2"/>
          <a:srcRect t="6624" r="990"/>
          <a:stretch>
            <a:fillRect/>
          </a:stretch>
        </p:blipFill>
        <p:spPr bwMode="auto">
          <a:xfrm>
            <a:off x="7464425" y="2924175"/>
            <a:ext cx="2668588" cy="3060700"/>
          </a:xfrm>
          <a:prstGeom prst="rect">
            <a:avLst/>
          </a:prstGeom>
          <a:noFill/>
          <a:ln w="9525">
            <a:noFill/>
            <a:miter lim="800000"/>
            <a:headEnd/>
            <a:tailEnd/>
          </a:ln>
        </p:spPr>
      </p:pic>
      <p:sp>
        <p:nvSpPr>
          <p:cNvPr id="48026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458</a:t>
            </a:fld>
            <a:endParaRPr lang="zh-CN" altLang="zh-CN" noProof="1"/>
          </a:p>
        </p:txBody>
      </p:sp>
    </p:spTree>
  </p:cSld>
  <p:clrMapOvr>
    <a:masterClrMapping/>
  </p:clrMapOvr>
  <p:transition>
    <p:wipe dir="d"/>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文本框 723969"/>
          <p:cNvSpPr txBox="1">
            <a:spLocks noChangeArrowheads="1"/>
          </p:cNvSpPr>
          <p:nvPr/>
        </p:nvSpPr>
        <p:spPr bwMode="auto">
          <a:xfrm>
            <a:off x="1762124" y="1600199"/>
            <a:ext cx="8372476" cy="616900"/>
          </a:xfrm>
          <a:prstGeom prst="rect">
            <a:avLst/>
          </a:prstGeom>
          <a:noFill/>
          <a:ln w="9525">
            <a:noFill/>
            <a:miter lim="800000"/>
          </a:ln>
        </p:spPr>
        <p:txBody>
          <a:bodyPr wrap="square">
            <a:spAutoFit/>
          </a:bodyPr>
          <a:lstStyle/>
          <a:p>
            <a:pPr eaLnBrk="0" hangingPunct="0">
              <a:lnSpc>
                <a:spcPct val="140000"/>
              </a:lnSpc>
              <a:spcBef>
                <a:spcPct val="50000"/>
              </a:spcBef>
            </a:pPr>
            <a:r>
              <a:rPr lang="en-US" altLang="zh-CN" sz="2800" b="1" dirty="0">
                <a:solidFill>
                  <a:srgbClr val="336699"/>
                </a:solidFill>
                <a:latin typeface="Verdana" panose="020B0604030504040204" pitchFamily="34" charset="0"/>
                <a:ea typeface="楷体_GB2312"/>
                <a:cs typeface="楷体_GB2312"/>
              </a:rPr>
              <a:t> </a:t>
            </a: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经过辩证思维的加工，对感性材料进行归纳总结</a:t>
            </a:r>
          </a:p>
        </p:txBody>
      </p:sp>
      <p:sp>
        <p:nvSpPr>
          <p:cNvPr id="466946" name="文本框 723970"/>
          <p:cNvSpPr txBox="1">
            <a:spLocks noChangeArrowheads="1"/>
          </p:cNvSpPr>
          <p:nvPr/>
        </p:nvSpPr>
        <p:spPr bwMode="auto">
          <a:xfrm>
            <a:off x="2279651" y="765175"/>
            <a:ext cx="7489825" cy="579438"/>
          </a:xfrm>
          <a:prstGeom prst="rect">
            <a:avLst/>
          </a:prstGeom>
          <a:noFill/>
          <a:ln w="57150">
            <a:noFill/>
            <a:miter lim="800000"/>
          </a:ln>
        </p:spPr>
        <p:txBody>
          <a:bodyPr>
            <a:spAutoFit/>
          </a:bodyPr>
          <a:lstStyle/>
          <a:p>
            <a:pPr eaLnBrk="0" hangingPunct="0">
              <a:spcBef>
                <a:spcPct val="50000"/>
              </a:spcBef>
            </a:pPr>
            <a:endParaRPr lang="zh-CN" altLang="zh-CN" sz="3200">
              <a:solidFill>
                <a:srgbClr val="CC0066"/>
              </a:solidFill>
              <a:latin typeface="黑体" panose="02010609060101010101" pitchFamily="49" charset="-122"/>
              <a:ea typeface="黑体" panose="02010609060101010101" pitchFamily="49" charset="-122"/>
            </a:endParaRPr>
          </a:p>
        </p:txBody>
      </p:sp>
      <p:sp>
        <p:nvSpPr>
          <p:cNvPr id="466947" name="文本框 723971"/>
          <p:cNvSpPr txBox="1">
            <a:spLocks noChangeArrowheads="1"/>
          </p:cNvSpPr>
          <p:nvPr/>
        </p:nvSpPr>
        <p:spPr bwMode="auto">
          <a:xfrm>
            <a:off x="2063751" y="3284539"/>
            <a:ext cx="7991475" cy="2156873"/>
          </a:xfrm>
          <a:prstGeom prst="rect">
            <a:avLst/>
          </a:prstGeom>
          <a:solidFill>
            <a:srgbClr val="FFFF99"/>
          </a:solidFill>
          <a:ln w="9525">
            <a:solidFill>
              <a:srgbClr val="990033"/>
            </a:solidFill>
            <a:miter lim="800000"/>
          </a:ln>
        </p:spPr>
        <p:txBody>
          <a:bodyPr>
            <a:spAutoFit/>
          </a:bodyPr>
          <a:lstStyle/>
          <a:p>
            <a:pPr eaLnBrk="0" hangingPunct="0">
              <a:lnSpc>
                <a:spcPct val="140000"/>
              </a:lnSpc>
              <a:spcBef>
                <a:spcPct val="50000"/>
              </a:spcBef>
            </a:pPr>
            <a:r>
              <a:rPr lang="en-US" altLang="zh-CN" dirty="0">
                <a:solidFill>
                  <a:schemeClr val="accent2"/>
                </a:solidFill>
                <a:latin typeface="Verdana" panose="020B0604030504040204" pitchFamily="34" charset="0"/>
              </a:rPr>
              <a:t>      </a:t>
            </a:r>
            <a:r>
              <a:rPr lang="en-US" altLang="zh-CN" b="1" dirty="0">
                <a:solidFill>
                  <a:schemeClr val="hlink"/>
                </a:solidFill>
                <a:latin typeface="Verdana" panose="020B0604030504040204" pitchFamily="34" charset="0"/>
              </a:rPr>
              <a:t>“</a:t>
            </a:r>
            <a:r>
              <a:rPr lang="zh-CN" altLang="en-US" b="1" dirty="0">
                <a:solidFill>
                  <a:schemeClr val="hlink"/>
                </a:solidFill>
                <a:latin typeface="Verdana" panose="020B0604030504040204" pitchFamily="34" charset="0"/>
              </a:rPr>
              <a:t>要完全地反映整个的事物，反映事物的本质，反映事物的内部规律性，就必须经过思考作用，将丰富的感性材料加以</a:t>
            </a:r>
            <a:r>
              <a:rPr lang="zh-CN" altLang="en-US" b="1" u="sng" dirty="0">
                <a:latin typeface="Verdana" panose="020B0604030504040204" pitchFamily="34" charset="0"/>
              </a:rPr>
              <a:t>去粗取精、去伪存真、由此及彼、由表及里</a:t>
            </a:r>
            <a:r>
              <a:rPr lang="zh-CN" altLang="en-US" b="1" dirty="0">
                <a:solidFill>
                  <a:schemeClr val="hlink"/>
                </a:solidFill>
                <a:latin typeface="Verdana" panose="020B0604030504040204" pitchFamily="34" charset="0"/>
              </a:rPr>
              <a:t>的改造制作工夫，造成概念的理论的系统，就必须从感性认识跃进到理性认识。”</a:t>
            </a:r>
          </a:p>
          <a:p>
            <a:pPr eaLnBrk="0" hangingPunct="0">
              <a:lnSpc>
                <a:spcPct val="50000"/>
              </a:lnSpc>
              <a:spcBef>
                <a:spcPct val="50000"/>
              </a:spcBef>
              <a:spcAft>
                <a:spcPct val="100000"/>
              </a:spcAft>
            </a:pPr>
            <a:r>
              <a:rPr lang="zh-CN" altLang="en-US" dirty="0">
                <a:solidFill>
                  <a:schemeClr val="accent2"/>
                </a:solidFill>
                <a:latin typeface="Verdana" panose="020B0604030504040204" pitchFamily="34" charset="0"/>
              </a:rPr>
              <a:t>                                          </a:t>
            </a:r>
            <a:r>
              <a:rPr lang="en-US" altLang="zh-CN" sz="3200" dirty="0">
                <a:solidFill>
                  <a:srgbClr val="990033"/>
                </a:solidFill>
                <a:latin typeface="Verdana" panose="020B0604030504040204" pitchFamily="34" charset="0"/>
                <a:ea typeface="隶书" panose="02010509060101010101" pitchFamily="49" charset="-122"/>
              </a:rPr>
              <a:t>——</a:t>
            </a:r>
            <a:r>
              <a:rPr lang="zh-CN" altLang="en-US" sz="3200" dirty="0">
                <a:solidFill>
                  <a:srgbClr val="990033"/>
                </a:solidFill>
                <a:latin typeface="Verdana" panose="020B0604030504040204" pitchFamily="34" charset="0"/>
                <a:ea typeface="隶书" panose="02010509060101010101" pitchFamily="49" charset="-122"/>
              </a:rPr>
              <a:t>毛泽东</a:t>
            </a:r>
            <a:endParaRPr lang="zh-CN" altLang="en-US" sz="3200" dirty="0">
              <a:solidFill>
                <a:srgbClr val="990033"/>
              </a:solidFill>
              <a:latin typeface="隶书" panose="02010509060101010101" pitchFamily="49" charset="-122"/>
              <a:ea typeface="隶书" panose="02010509060101010101" pitchFamily="49" charset="-122"/>
            </a:endParaRPr>
          </a:p>
        </p:txBody>
      </p:sp>
      <p:sp>
        <p:nvSpPr>
          <p:cNvPr id="481284"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459</a:t>
            </a:fld>
            <a:endParaRPr lang="zh-CN" altLang="zh-CN" noProof="1"/>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half" idx="2"/>
          </p:nvPr>
        </p:nvSpPr>
        <p:spPr>
          <a:xfrm>
            <a:off x="836611" y="1849120"/>
            <a:ext cx="5160965" cy="4340543"/>
          </a:xfrm>
        </p:spPr>
        <p:txBody>
          <a:bodyPr>
            <a:normAutofit/>
          </a:bodyPr>
          <a:lstStyle/>
          <a:p>
            <a:r>
              <a:rPr lang="zh-CN" altLang="en-US" sz="3200" dirty="0">
                <a:solidFill>
                  <a:srgbClr val="C00000"/>
                </a:solidFill>
                <a:latin typeface="华文楷体" panose="02010600040101010101" pitchFamily="2" charset="-122"/>
                <a:ea typeface="华文楷体" panose="02010600040101010101" pitchFamily="2" charset="-122"/>
              </a:rPr>
              <a:t>马克思的一生，是为推翻旧世界、建立新世界而不息战斗的一生。</a:t>
            </a:r>
          </a:p>
        </p:txBody>
      </p:sp>
      <p:sp>
        <p:nvSpPr>
          <p:cNvPr id="6" name="内容占位符 5"/>
          <p:cNvSpPr>
            <a:spLocks noGrp="1"/>
          </p:cNvSpPr>
          <p:nvPr>
            <p:ph sz="quarter" idx="4"/>
          </p:nvPr>
        </p:nvSpPr>
        <p:spPr>
          <a:xfrm>
            <a:off x="6194423" y="904240"/>
            <a:ext cx="5160966" cy="5285423"/>
          </a:xfrm>
        </p:spPr>
        <p:txBody>
          <a:bodyPr>
            <a:noAutofit/>
          </a:bodyPr>
          <a:lstStyle/>
          <a:p>
            <a:r>
              <a:rPr lang="zh-CN" altLang="en-US" sz="2400" dirty="0">
                <a:latin typeface="华文楷体" panose="02010600040101010101" pitchFamily="2" charset="-122"/>
                <a:ea typeface="华文楷体" panose="02010600040101010101" pitchFamily="2" charset="-122"/>
              </a:rPr>
              <a:t>恩格斯说，“马克思首先是一个革命家”，“斗争是他的生命要素。很少有人像他那样满腔热情、坚韧不拔和卓有成效地进行斗争”。马克思毕生的使命就是为人民解放而奋斗。为了改变人民受剥削、受压迫的命运，马克思义无反顾投身轰轰烈烈的工人运动，始终站在革命斗争最前沿。他领导创建了世界上第一个无产阶级政党</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共产主义者同盟，领导了世界上第一个国际工人组织</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国际工人协会，热情支持世界上第一次工人阶级夺取政权的革命</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巴黎公社革命，满腔热情、百折不挠推动各国工人运动发展。</a:t>
            </a:r>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46</a:t>
            </a:fld>
            <a:endParaRPr lang="zh-CN" altLang="en-US"/>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7969" name="文本框 728065"/>
          <p:cNvSpPr txBox="1">
            <a:spLocks noChangeArrowheads="1"/>
          </p:cNvSpPr>
          <p:nvPr/>
        </p:nvSpPr>
        <p:spPr bwMode="auto">
          <a:xfrm>
            <a:off x="2543174" y="995362"/>
            <a:ext cx="7439025" cy="646331"/>
          </a:xfrm>
          <a:prstGeom prst="rect">
            <a:avLst/>
          </a:prstGeom>
          <a:noFill/>
          <a:ln w="57150">
            <a:noFill/>
            <a:miter lim="800000"/>
          </a:ln>
        </p:spPr>
        <p:txBody>
          <a:bodyPr wrap="square">
            <a:spAutoFit/>
          </a:bodyPr>
          <a:lstStyle/>
          <a:p>
            <a:pPr eaLnBrk="0" hangingPunct="0">
              <a:spcBef>
                <a:spcPct val="50000"/>
              </a:spcBef>
            </a:pPr>
            <a:r>
              <a:rPr lang="zh-CN" altLang="en-US" sz="3600" dirty="0">
                <a:solidFill>
                  <a:srgbClr val="CC0066"/>
                </a:solidFill>
                <a:latin typeface="Times New Roman" panose="02020603050405020304" pitchFamily="18" charset="0"/>
                <a:ea typeface="黑体" panose="02010609060101010101" pitchFamily="49" charset="-122"/>
              </a:rPr>
              <a:t>二、从认识到实践</a:t>
            </a:r>
          </a:p>
        </p:txBody>
      </p:sp>
      <p:pic>
        <p:nvPicPr>
          <p:cNvPr id="467970" name="图片 728066" descr="毛泽东5"/>
          <p:cNvPicPr>
            <a:picLocks noChangeAspect="1"/>
          </p:cNvPicPr>
          <p:nvPr/>
        </p:nvPicPr>
        <p:blipFill>
          <a:blip r:embed="rId2"/>
          <a:srcRect t="1965"/>
          <a:stretch>
            <a:fillRect/>
          </a:stretch>
        </p:blipFill>
        <p:spPr bwMode="auto">
          <a:xfrm>
            <a:off x="7315199" y="2586038"/>
            <a:ext cx="2667000" cy="3657600"/>
          </a:xfrm>
          <a:prstGeom prst="rect">
            <a:avLst/>
          </a:prstGeom>
          <a:noFill/>
          <a:ln w="9525">
            <a:solidFill>
              <a:srgbClr val="FFFF66"/>
            </a:solidFill>
            <a:miter lim="800000"/>
            <a:headEnd/>
            <a:tailEnd/>
          </a:ln>
        </p:spPr>
      </p:pic>
      <p:sp>
        <p:nvSpPr>
          <p:cNvPr id="467971" name="文本框 728067"/>
          <p:cNvSpPr txBox="1">
            <a:spLocks noChangeArrowheads="1"/>
          </p:cNvSpPr>
          <p:nvPr/>
        </p:nvSpPr>
        <p:spPr bwMode="auto">
          <a:xfrm>
            <a:off x="2428875" y="3428999"/>
            <a:ext cx="4603750" cy="3133165"/>
          </a:xfrm>
          <a:prstGeom prst="rect">
            <a:avLst/>
          </a:prstGeom>
          <a:solidFill>
            <a:srgbClr val="FFCC99"/>
          </a:solidFill>
          <a:ln w="19050">
            <a:solidFill>
              <a:srgbClr val="990033"/>
            </a:solidFill>
            <a:miter lim="800000"/>
          </a:ln>
        </p:spPr>
        <p:txBody>
          <a:bodyPr wrap="square">
            <a:spAutoFit/>
          </a:bodyPr>
          <a:lstStyle/>
          <a:p>
            <a:pPr eaLnBrk="0" hangingPunct="0">
              <a:lnSpc>
                <a:spcPct val="130000"/>
              </a:lnSpc>
              <a:spcBef>
                <a:spcPct val="50000"/>
              </a:spcBef>
            </a:pPr>
            <a:r>
              <a:rPr lang="en-US" altLang="zh-CN" sz="3200" dirty="0">
                <a:latin typeface="楷体_GB2312"/>
                <a:ea typeface="楷体_GB2312"/>
                <a:cs typeface="楷体_GB2312"/>
              </a:rPr>
              <a:t>  </a:t>
            </a:r>
            <a:r>
              <a:rPr lang="en-US" altLang="zh-CN" sz="2400" b="1" dirty="0">
                <a:latin typeface="楷体" panose="02010609060101010101" pitchFamily="49" charset="-122"/>
                <a:ea typeface="楷体" panose="02010609060101010101" pitchFamily="49" charset="-122"/>
                <a:cs typeface="楷体_GB2312"/>
              </a:rPr>
              <a:t>“</a:t>
            </a:r>
            <a:r>
              <a:rPr lang="zh-CN" altLang="en-US" sz="2400" b="1" dirty="0">
                <a:latin typeface="楷体" panose="02010609060101010101" pitchFamily="49" charset="-122"/>
                <a:ea typeface="楷体" panose="02010609060101010101" pitchFamily="49" charset="-122"/>
                <a:cs typeface="楷体_GB2312"/>
              </a:rPr>
              <a:t>认识的能动作用，不但表现于从感性认识到理性认识之能动的飞跃，更重要的还须表现于从理性的认识到革命的实践这一个飞跃。”</a:t>
            </a:r>
          </a:p>
          <a:p>
            <a:pPr eaLnBrk="0" hangingPunct="0">
              <a:lnSpc>
                <a:spcPct val="80000"/>
              </a:lnSpc>
              <a:spcBef>
                <a:spcPct val="50000"/>
              </a:spcBef>
            </a:pPr>
            <a:r>
              <a:rPr lang="zh-CN" altLang="en-US" sz="2400" dirty="0">
                <a:latin typeface="楷体" panose="02010609060101010101" pitchFamily="49" charset="-122"/>
                <a:ea typeface="楷体" panose="02010609060101010101" pitchFamily="49" charset="-122"/>
                <a:cs typeface="楷体_GB2312"/>
              </a:rPr>
              <a:t>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毛泽东</a:t>
            </a:r>
          </a:p>
        </p:txBody>
      </p:sp>
      <p:sp>
        <p:nvSpPr>
          <p:cNvPr id="467972" name="下弧形箭头 728068"/>
          <p:cNvSpPr>
            <a:spLocks noChangeArrowheads="1"/>
          </p:cNvSpPr>
          <p:nvPr/>
        </p:nvSpPr>
        <p:spPr bwMode="auto">
          <a:xfrm>
            <a:off x="6888163" y="3429001"/>
            <a:ext cx="647700" cy="142875"/>
          </a:xfrm>
          <a:prstGeom prst="curvedUpArrow">
            <a:avLst>
              <a:gd name="adj1" fmla="val 90667"/>
              <a:gd name="adj2" fmla="val 181333"/>
              <a:gd name="adj3" fmla="val 74236"/>
            </a:avLst>
          </a:prstGeom>
          <a:solidFill>
            <a:srgbClr val="99CC00"/>
          </a:solidFill>
          <a:ln w="9525">
            <a:solidFill>
              <a:srgbClr val="FFCC99"/>
            </a:solidFill>
            <a:miter lim="800000"/>
          </a:ln>
        </p:spPr>
        <p:txBody>
          <a:bodyPr/>
          <a:lstStyle/>
          <a:p>
            <a:endParaRPr lang="zh-CN" altLang="en-US"/>
          </a:p>
        </p:txBody>
      </p:sp>
      <p:sp>
        <p:nvSpPr>
          <p:cNvPr id="48230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460</a:t>
            </a:fld>
            <a:endParaRPr lang="zh-CN" altLang="zh-CN" noProof="1"/>
          </a:p>
        </p:txBody>
      </p:sp>
    </p:spTree>
  </p:cSld>
  <p:clrMapOvr>
    <a:masterClrMapping/>
  </p:clrMapOvr>
  <p:transition>
    <p:wipe dir="d"/>
  </p:transition>
</p:sld>
</file>

<file path=ppt/slides/slide4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68993" name="组合 729089"/>
          <p:cNvGrpSpPr/>
          <p:nvPr/>
        </p:nvGrpSpPr>
        <p:grpSpPr bwMode="auto">
          <a:xfrm>
            <a:off x="7086600" y="2349500"/>
            <a:ext cx="3124200" cy="4432300"/>
            <a:chOff x="3504" y="0"/>
            <a:chExt cx="2256" cy="4320"/>
          </a:xfrm>
        </p:grpSpPr>
        <p:pic>
          <p:nvPicPr>
            <p:cNvPr id="469004" name="图片 729090" descr="比萨斜塔实验 副本"/>
            <p:cNvPicPr>
              <a:picLocks noChangeAspect="1"/>
            </p:cNvPicPr>
            <p:nvPr/>
          </p:nvPicPr>
          <p:blipFill>
            <a:blip r:embed="rId2"/>
            <a:srcRect/>
            <a:stretch>
              <a:fillRect/>
            </a:stretch>
          </p:blipFill>
          <p:spPr bwMode="auto">
            <a:xfrm>
              <a:off x="3504" y="0"/>
              <a:ext cx="1872" cy="4320"/>
            </a:xfrm>
            <a:prstGeom prst="rect">
              <a:avLst/>
            </a:prstGeom>
            <a:noFill/>
            <a:ln w="9525">
              <a:noFill/>
              <a:miter lim="800000"/>
              <a:headEnd/>
              <a:tailEnd/>
            </a:ln>
          </p:spPr>
        </p:pic>
        <p:sp>
          <p:nvSpPr>
            <p:cNvPr id="469005" name="矩形 729091"/>
            <p:cNvSpPr>
              <a:spLocks noChangeArrowheads="1"/>
            </p:cNvSpPr>
            <p:nvPr/>
          </p:nvSpPr>
          <p:spPr bwMode="auto">
            <a:xfrm>
              <a:off x="5376" y="0"/>
              <a:ext cx="384" cy="4320"/>
            </a:xfrm>
            <a:prstGeom prst="rect">
              <a:avLst/>
            </a:prstGeom>
            <a:solidFill>
              <a:schemeClr val="bg1"/>
            </a:solidFill>
            <a:ln w="9525">
              <a:noFill/>
              <a:miter lim="800000"/>
            </a:ln>
          </p:spPr>
          <p:txBody>
            <a:bodyPr/>
            <a:lstStyle/>
            <a:p>
              <a:endParaRPr lang="zh-CN" altLang="en-US"/>
            </a:p>
          </p:txBody>
        </p:sp>
      </p:grpSp>
      <p:pic>
        <p:nvPicPr>
          <p:cNvPr id="468994" name="图片 729092" descr="伽里略彩"/>
          <p:cNvPicPr>
            <a:picLocks noChangeAspect="1"/>
          </p:cNvPicPr>
          <p:nvPr/>
        </p:nvPicPr>
        <p:blipFill>
          <a:blip r:embed="rId3"/>
          <a:srcRect t="10896"/>
          <a:stretch>
            <a:fillRect/>
          </a:stretch>
        </p:blipFill>
        <p:spPr bwMode="auto">
          <a:xfrm>
            <a:off x="2362201" y="4648201"/>
            <a:ext cx="1497013" cy="1882775"/>
          </a:xfrm>
          <a:prstGeom prst="rect">
            <a:avLst/>
          </a:prstGeom>
          <a:noFill/>
          <a:ln w="9525">
            <a:solidFill>
              <a:srgbClr val="FFFF66"/>
            </a:solidFill>
            <a:miter lim="800000"/>
            <a:headEnd/>
            <a:tailEnd/>
          </a:ln>
        </p:spPr>
      </p:pic>
      <p:sp>
        <p:nvSpPr>
          <p:cNvPr id="468995" name="文本框 729093"/>
          <p:cNvSpPr txBox="1">
            <a:spLocks noChangeArrowheads="1"/>
          </p:cNvSpPr>
          <p:nvPr/>
        </p:nvSpPr>
        <p:spPr bwMode="auto">
          <a:xfrm>
            <a:off x="2351089" y="1844676"/>
            <a:ext cx="6048375" cy="519113"/>
          </a:xfrm>
          <a:prstGeom prst="rect">
            <a:avLst/>
          </a:prstGeom>
          <a:noFill/>
          <a:ln w="9525">
            <a:noFill/>
            <a:miter lim="800000"/>
          </a:ln>
        </p:spPr>
        <p:txBody>
          <a:bodyPr>
            <a:spAutoFit/>
          </a:bodyPr>
          <a:lstStyle/>
          <a:p>
            <a:pPr eaLnBrk="0" hangingPunct="0">
              <a:spcBef>
                <a:spcPct val="50000"/>
              </a:spcBef>
              <a:buClr>
                <a:srgbClr val="FF3300"/>
              </a:buClr>
              <a:buFont typeface="Wingdings" panose="05000000000000000000" pitchFamily="2" charset="2"/>
              <a:buNone/>
            </a:pPr>
            <a:r>
              <a:rPr lang="en-US" altLang="zh-CN" sz="2800" b="1" dirty="0">
                <a:solidFill>
                  <a:schemeClr val="hlink"/>
                </a:solidFill>
                <a:latin typeface="Times New Roman" panose="02020603050405020304" pitchFamily="18" charset="0"/>
                <a:ea typeface="楷体_GB2312"/>
                <a:cs typeface="楷体_GB2312"/>
              </a:rPr>
              <a:t>1.</a:t>
            </a:r>
            <a:r>
              <a:rPr lang="zh-CN" altLang="en-US" sz="2800" b="1" dirty="0">
                <a:solidFill>
                  <a:schemeClr val="hlink"/>
                </a:solidFill>
                <a:latin typeface="Times New Roman" panose="02020603050405020304" pitchFamily="18" charset="0"/>
                <a:ea typeface="楷体_GB2312"/>
                <a:cs typeface="楷体_GB2312"/>
              </a:rPr>
              <a:t>检验和发展理性认识的要求。</a:t>
            </a:r>
          </a:p>
        </p:txBody>
      </p:sp>
      <p:pic>
        <p:nvPicPr>
          <p:cNvPr id="468996" name="图片 729094" descr="亚里士多德（彩色头像）"/>
          <p:cNvPicPr>
            <a:picLocks noChangeAspect="1"/>
          </p:cNvPicPr>
          <p:nvPr/>
        </p:nvPicPr>
        <p:blipFill>
          <a:blip r:embed="rId4"/>
          <a:srcRect t="10727"/>
          <a:stretch>
            <a:fillRect/>
          </a:stretch>
        </p:blipFill>
        <p:spPr bwMode="auto">
          <a:xfrm>
            <a:off x="2362200" y="2743201"/>
            <a:ext cx="1524000" cy="1927225"/>
          </a:xfrm>
          <a:prstGeom prst="rect">
            <a:avLst/>
          </a:prstGeom>
          <a:noFill/>
          <a:ln w="9525">
            <a:solidFill>
              <a:srgbClr val="FFFF66"/>
            </a:solidFill>
            <a:miter lim="800000"/>
            <a:headEnd/>
            <a:tailEnd/>
          </a:ln>
        </p:spPr>
      </p:pic>
      <p:sp>
        <p:nvSpPr>
          <p:cNvPr id="468997" name="矩形标注 729095"/>
          <p:cNvSpPr>
            <a:spLocks noChangeArrowheads="1"/>
          </p:cNvSpPr>
          <p:nvPr/>
        </p:nvSpPr>
        <p:spPr bwMode="auto">
          <a:xfrm>
            <a:off x="4343400" y="3124200"/>
            <a:ext cx="2362200" cy="1143000"/>
          </a:xfrm>
          <a:prstGeom prst="wedgeRectCallout">
            <a:avLst>
              <a:gd name="adj1" fmla="val -67338"/>
              <a:gd name="adj2" fmla="val -22083"/>
            </a:avLst>
          </a:prstGeom>
          <a:solidFill>
            <a:schemeClr val="bg1"/>
          </a:solidFill>
          <a:ln w="9525">
            <a:solidFill>
              <a:schemeClr val="tx1"/>
            </a:solidFill>
            <a:miter lim="800000"/>
          </a:ln>
        </p:spPr>
        <p:txBody>
          <a:bodyPr/>
          <a:lstStyle/>
          <a:p>
            <a:pPr eaLnBrk="0" hangingPunct="0"/>
            <a:r>
              <a:rPr lang="zh-CN" altLang="en-US">
                <a:latin typeface="Times New Roman" panose="02020603050405020304" pitchFamily="18" charset="0"/>
                <a:ea typeface="方正大黑简体"/>
                <a:cs typeface="方正大黑简体"/>
              </a:rPr>
              <a:t>亚里士多德：不同重量的物体下落速度不同。</a:t>
            </a:r>
          </a:p>
        </p:txBody>
      </p:sp>
      <p:sp>
        <p:nvSpPr>
          <p:cNvPr id="468998" name="矩形标注 729096"/>
          <p:cNvSpPr>
            <a:spLocks noChangeArrowheads="1"/>
          </p:cNvSpPr>
          <p:nvPr/>
        </p:nvSpPr>
        <p:spPr bwMode="auto">
          <a:xfrm>
            <a:off x="4267200" y="5181600"/>
            <a:ext cx="2438400" cy="1143000"/>
          </a:xfrm>
          <a:prstGeom prst="wedgeRectCallout">
            <a:avLst>
              <a:gd name="adj1" fmla="val -69792"/>
              <a:gd name="adj2" fmla="val -35417"/>
            </a:avLst>
          </a:prstGeom>
          <a:solidFill>
            <a:schemeClr val="bg1"/>
          </a:solidFill>
          <a:ln w="9525">
            <a:solidFill>
              <a:schemeClr val="tx1"/>
            </a:solidFill>
            <a:miter lim="800000"/>
          </a:ln>
        </p:spPr>
        <p:txBody>
          <a:bodyPr/>
          <a:lstStyle/>
          <a:p>
            <a:pPr eaLnBrk="0" hangingPunct="0"/>
            <a:r>
              <a:rPr lang="zh-CN" altLang="en-US">
                <a:latin typeface="Times New Roman" panose="02020603050405020304" pitchFamily="18" charset="0"/>
                <a:ea typeface="方正大黑简体"/>
                <a:cs typeface="方正大黑简体"/>
              </a:rPr>
              <a:t>伽利略：不同重量的物体下落速度相同。</a:t>
            </a:r>
          </a:p>
        </p:txBody>
      </p:sp>
      <p:grpSp>
        <p:nvGrpSpPr>
          <p:cNvPr id="468999" name="组合 729097"/>
          <p:cNvGrpSpPr/>
          <p:nvPr/>
        </p:nvGrpSpPr>
        <p:grpSpPr bwMode="auto">
          <a:xfrm>
            <a:off x="8915400" y="3048000"/>
            <a:ext cx="457200" cy="3581400"/>
            <a:chOff x="5088" y="960"/>
            <a:chExt cx="288" cy="3182"/>
          </a:xfrm>
        </p:grpSpPr>
        <p:pic>
          <p:nvPicPr>
            <p:cNvPr id="469002" name="图片 729098" descr="铁球"/>
            <p:cNvPicPr>
              <a:picLocks noChangeAspect="1"/>
            </p:cNvPicPr>
            <p:nvPr/>
          </p:nvPicPr>
          <p:blipFill>
            <a:blip r:embed="rId5"/>
            <a:srcRect l="28889" t="39999" r="39999" b="42223"/>
            <a:stretch>
              <a:fillRect/>
            </a:stretch>
          </p:blipFill>
          <p:spPr bwMode="auto">
            <a:xfrm>
              <a:off x="5088" y="3936"/>
              <a:ext cx="288" cy="206"/>
            </a:xfrm>
            <a:prstGeom prst="rect">
              <a:avLst/>
            </a:prstGeom>
            <a:noFill/>
            <a:ln w="9525">
              <a:noFill/>
              <a:miter lim="800000"/>
              <a:headEnd/>
              <a:tailEnd/>
            </a:ln>
          </p:spPr>
        </p:pic>
        <p:sp>
          <p:nvSpPr>
            <p:cNvPr id="469003" name="直接连接符 729099"/>
            <p:cNvSpPr>
              <a:spLocks noChangeShapeType="1"/>
            </p:cNvSpPr>
            <p:nvPr/>
          </p:nvSpPr>
          <p:spPr bwMode="auto">
            <a:xfrm>
              <a:off x="5232" y="960"/>
              <a:ext cx="0" cy="2928"/>
            </a:xfrm>
            <a:prstGeom prst="line">
              <a:avLst/>
            </a:prstGeom>
            <a:noFill/>
            <a:ln w="38100">
              <a:solidFill>
                <a:srgbClr val="FF33CC"/>
              </a:solidFill>
              <a:prstDash val="sysDot"/>
              <a:round/>
              <a:tailEnd type="triangle" w="med" len="med"/>
            </a:ln>
          </p:spPr>
          <p:txBody>
            <a:bodyPr/>
            <a:lstStyle/>
            <a:p>
              <a:endParaRPr lang="zh-CN" altLang="en-US"/>
            </a:p>
          </p:txBody>
        </p:sp>
      </p:grpSp>
      <p:sp>
        <p:nvSpPr>
          <p:cNvPr id="469000" name="文本框 729100"/>
          <p:cNvSpPr txBox="1">
            <a:spLocks noChangeArrowheads="1"/>
          </p:cNvSpPr>
          <p:nvPr/>
        </p:nvSpPr>
        <p:spPr bwMode="auto">
          <a:xfrm>
            <a:off x="2208213" y="908051"/>
            <a:ext cx="8077200" cy="519113"/>
          </a:xfrm>
          <a:prstGeom prst="rect">
            <a:avLst/>
          </a:prstGeom>
          <a:noFill/>
          <a:ln w="57150">
            <a:noFill/>
            <a:miter lim="800000"/>
          </a:ln>
        </p:spPr>
        <p:txBody>
          <a:bodyPr>
            <a:spAutoFit/>
          </a:bodyPr>
          <a:lstStyle/>
          <a:p>
            <a:pPr eaLnBrk="0" hangingPunct="0">
              <a:spcBef>
                <a:spcPct val="50000"/>
              </a:spcBef>
            </a:pPr>
            <a:r>
              <a:rPr lang="zh-CN" altLang="en-US" sz="2800" dirty="0">
                <a:latin typeface="黑体" panose="02010609060101010101" pitchFamily="49" charset="-122"/>
                <a:ea typeface="黑体" panose="02010609060101010101" pitchFamily="49" charset="-122"/>
              </a:rPr>
              <a:t>（一）理性认识向实践飞跃的必要性和重要性</a:t>
            </a:r>
          </a:p>
        </p:txBody>
      </p:sp>
      <p:sp>
        <p:nvSpPr>
          <p:cNvPr id="48333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461</a:t>
            </a:fld>
            <a:endParaRPr lang="zh-CN" altLang="zh-CN" noProof="1"/>
          </a:p>
        </p:txBody>
      </p:sp>
    </p:spTree>
  </p:cSld>
  <p:clrMapOvr>
    <a:masterClrMapping/>
  </p:clrMapOvr>
  <p:transition>
    <p:split orient="vert" dir="in"/>
  </p:transition>
</p:sld>
</file>

<file path=ppt/slides/slide4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7" name="圆角矩形标注 732165"/>
          <p:cNvSpPr>
            <a:spLocks noChangeArrowheads="1"/>
          </p:cNvSpPr>
          <p:nvPr/>
        </p:nvSpPr>
        <p:spPr bwMode="auto">
          <a:xfrm>
            <a:off x="6240464" y="3471864"/>
            <a:ext cx="3743325" cy="2232025"/>
          </a:xfrm>
          <a:prstGeom prst="wedgeRoundRectCallout">
            <a:avLst>
              <a:gd name="adj1" fmla="val -70907"/>
              <a:gd name="adj2" fmla="val 17426"/>
              <a:gd name="adj3" fmla="val 16667"/>
            </a:avLst>
          </a:prstGeom>
          <a:solidFill>
            <a:srgbClr val="FFCC99"/>
          </a:solidFill>
          <a:ln w="9525">
            <a:solidFill>
              <a:srgbClr val="000000"/>
            </a:solidFill>
            <a:miter lim="800000"/>
          </a:ln>
        </p:spPr>
        <p:txBody>
          <a:bodyPr/>
          <a:lstStyle/>
          <a:p>
            <a:pPr marL="812800" indent="-812800">
              <a:lnSpc>
                <a:spcPct val="130000"/>
              </a:lnSpc>
              <a:spcBef>
                <a:spcPct val="20000"/>
              </a:spcBef>
              <a:buClr>
                <a:schemeClr val="accent2"/>
              </a:buClr>
            </a:pPr>
            <a:r>
              <a:rPr lang="en-US" altLang="zh-CN" sz="2800" b="1">
                <a:latin typeface="Verdana" panose="020B0604030504040204" pitchFamily="34" charset="0"/>
                <a:ea typeface="楷体_GB2312"/>
                <a:cs typeface="楷体_GB2312"/>
              </a:rPr>
              <a:t>“</a:t>
            </a:r>
            <a:r>
              <a:rPr lang="zh-CN" altLang="en-US" sz="2800" b="1">
                <a:latin typeface="Verdana" panose="020B0604030504040204" pitchFamily="34" charset="0"/>
                <a:ea typeface="楷体_GB2312"/>
                <a:cs typeface="楷体_GB2312"/>
              </a:rPr>
              <a:t>没有革命的理论，</a:t>
            </a:r>
          </a:p>
          <a:p>
            <a:pPr marL="812800" indent="-812800">
              <a:lnSpc>
                <a:spcPct val="130000"/>
              </a:lnSpc>
              <a:spcBef>
                <a:spcPct val="20000"/>
              </a:spcBef>
              <a:buClr>
                <a:schemeClr val="accent2"/>
              </a:buClr>
            </a:pPr>
            <a:r>
              <a:rPr lang="zh-CN" altLang="en-US" sz="2800" b="1">
                <a:latin typeface="Verdana" panose="020B0604030504040204" pitchFamily="34" charset="0"/>
                <a:ea typeface="楷体_GB2312"/>
                <a:cs typeface="楷体_GB2312"/>
              </a:rPr>
              <a:t>就没有革命的行动”</a:t>
            </a:r>
          </a:p>
          <a:p>
            <a:pPr marL="812800" indent="-812800">
              <a:lnSpc>
                <a:spcPct val="130000"/>
              </a:lnSpc>
              <a:spcBef>
                <a:spcPct val="20000"/>
              </a:spcBef>
              <a:buClr>
                <a:schemeClr val="accent2"/>
              </a:buClr>
            </a:pPr>
            <a:r>
              <a:rPr lang="zh-CN" altLang="en-US" b="1">
                <a:solidFill>
                  <a:schemeClr val="accent2"/>
                </a:solidFill>
                <a:latin typeface="Verdana" panose="020B0604030504040204" pitchFamily="34" charset="0"/>
              </a:rPr>
              <a:t>               </a:t>
            </a:r>
            <a:r>
              <a:rPr lang="en-US" altLang="zh-CN" sz="3200" b="1">
                <a:solidFill>
                  <a:schemeClr val="accent2"/>
                </a:solidFill>
                <a:latin typeface="Verdana" panose="020B0604030504040204" pitchFamily="34" charset="0"/>
                <a:ea typeface="隶书" panose="02010509060101010101" pitchFamily="49" charset="-122"/>
              </a:rPr>
              <a:t>——</a:t>
            </a:r>
            <a:r>
              <a:rPr lang="zh-CN" altLang="en-US" sz="3200" b="1">
                <a:solidFill>
                  <a:schemeClr val="accent2"/>
                </a:solidFill>
                <a:latin typeface="Verdana" panose="020B0604030504040204" pitchFamily="34" charset="0"/>
                <a:ea typeface="隶书" panose="02010509060101010101" pitchFamily="49" charset="-122"/>
              </a:rPr>
              <a:t>列宁</a:t>
            </a:r>
            <a:r>
              <a:rPr lang="zh-CN" altLang="en-US" b="1">
                <a:solidFill>
                  <a:schemeClr val="accent2"/>
                </a:solidFill>
                <a:latin typeface="Verdana" panose="020B0604030504040204" pitchFamily="34" charset="0"/>
              </a:rPr>
              <a:t> </a:t>
            </a:r>
          </a:p>
        </p:txBody>
      </p:sp>
      <p:pic>
        <p:nvPicPr>
          <p:cNvPr id="470018" name="图片 732166" descr="u=3292227716,3031891692&amp;gp=12">
            <a:hlinkClick r:id="rId2" action="ppaction://hlinkfile"/>
          </p:cNvPr>
          <p:cNvPicPr>
            <a:picLocks noChangeAspect="1"/>
          </p:cNvPicPr>
          <p:nvPr/>
        </p:nvPicPr>
        <p:blipFill>
          <a:blip r:embed="rId3"/>
          <a:srcRect/>
          <a:stretch>
            <a:fillRect/>
          </a:stretch>
        </p:blipFill>
        <p:spPr bwMode="auto">
          <a:xfrm>
            <a:off x="1774826" y="2708276"/>
            <a:ext cx="3743325" cy="2995613"/>
          </a:xfrm>
          <a:prstGeom prst="rect">
            <a:avLst/>
          </a:prstGeom>
          <a:noFill/>
          <a:ln w="9525">
            <a:noFill/>
            <a:miter lim="800000"/>
            <a:headEnd/>
            <a:tailEnd/>
          </a:ln>
        </p:spPr>
      </p:pic>
      <p:sp>
        <p:nvSpPr>
          <p:cNvPr id="470019" name="矩形 732167"/>
          <p:cNvSpPr>
            <a:spLocks noChangeArrowheads="1"/>
          </p:cNvSpPr>
          <p:nvPr/>
        </p:nvSpPr>
        <p:spPr bwMode="auto">
          <a:xfrm>
            <a:off x="2424113" y="1497050"/>
            <a:ext cx="7200900" cy="563488"/>
          </a:xfrm>
          <a:prstGeom prst="rect">
            <a:avLst/>
          </a:prstGeom>
          <a:noFill/>
          <a:ln w="9525">
            <a:noFill/>
            <a:miter lim="800000"/>
          </a:ln>
        </p:spPr>
        <p:txBody>
          <a:bodyPr anchor="ctr">
            <a:spAutoFit/>
          </a:bodyPr>
          <a:lstStyle/>
          <a:p>
            <a:pPr>
              <a:lnSpc>
                <a:spcPct val="120000"/>
              </a:lnSpc>
            </a:pPr>
            <a:r>
              <a:rPr lang="en-US" altLang="zh-CN" sz="2800" b="1">
                <a:solidFill>
                  <a:schemeClr val="hlink"/>
                </a:solidFill>
                <a:latin typeface="Verdana" panose="020B0604030504040204" pitchFamily="34" charset="0"/>
                <a:ea typeface="楷体_GB2312"/>
                <a:cs typeface="楷体_GB2312"/>
              </a:rPr>
              <a:t> 2.</a:t>
            </a:r>
            <a:r>
              <a:rPr lang="zh-CN" altLang="en-US" sz="2800" b="1">
                <a:solidFill>
                  <a:schemeClr val="hlink"/>
                </a:solidFill>
                <a:latin typeface="Verdana" panose="020B0604030504040204" pitchFamily="34" charset="0"/>
                <a:ea typeface="楷体_GB2312"/>
                <a:cs typeface="楷体_GB2312"/>
              </a:rPr>
              <a:t>实践需要理性的指导</a:t>
            </a:r>
            <a:r>
              <a:rPr lang="zh-CN" altLang="en-US" sz="2800" b="1">
                <a:solidFill>
                  <a:schemeClr val="hlink"/>
                </a:solidFill>
                <a:latin typeface="楷体_GB2312"/>
                <a:ea typeface="楷体_GB2312"/>
                <a:cs typeface="楷体_GB2312"/>
              </a:rPr>
              <a:t>。</a:t>
            </a:r>
            <a:r>
              <a:rPr lang="zh-CN" altLang="en-US">
                <a:latin typeface="楷体_GB2312"/>
                <a:ea typeface="楷体_GB2312"/>
                <a:cs typeface="楷体_GB2312"/>
              </a:rPr>
              <a:t> </a:t>
            </a:r>
          </a:p>
        </p:txBody>
      </p:sp>
      <p:sp>
        <p:nvSpPr>
          <p:cNvPr id="484356"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462</a:t>
            </a:fld>
            <a:endParaRPr lang="zh-CN" altLang="zh-CN" noProof="1"/>
          </a:p>
        </p:txBody>
      </p:sp>
    </p:spTree>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6" name="文本占位符 937986"/>
          <p:cNvSpPr>
            <a:spLocks noGrp="1"/>
          </p:cNvSpPr>
          <p:nvPr>
            <p:ph type="body" idx="4294967295"/>
          </p:nvPr>
        </p:nvSpPr>
        <p:spPr>
          <a:xfrm>
            <a:off x="1956619" y="1123950"/>
            <a:ext cx="8893944" cy="5019675"/>
          </a:xfrm>
        </p:spPr>
        <p:txBody>
          <a:bodyPr>
            <a:normAutofit/>
          </a:bodyPr>
          <a:lstStyle/>
          <a:p>
            <a:pPr eaLnBrk="1" hangingPunct="1"/>
            <a:r>
              <a:rPr lang="zh-CN" altLang="en-US" sz="2800" b="1" dirty="0">
                <a:latin typeface="楷体" panose="02010609060101010101" pitchFamily="49" charset="-122"/>
                <a:ea typeface="楷体" panose="02010609060101010101" pitchFamily="49" charset="-122"/>
                <a:cs typeface="楷体_GB2312"/>
              </a:rPr>
              <a:t>例题</a:t>
            </a:r>
            <a:r>
              <a:rPr lang="en-US" altLang="zh-CN" sz="2800" b="1" dirty="0">
                <a:latin typeface="楷体" panose="02010609060101010101" pitchFamily="49" charset="-122"/>
                <a:ea typeface="楷体" panose="02010609060101010101" pitchFamily="49" charset="-122"/>
                <a:cs typeface="楷体_GB2312"/>
              </a:rPr>
              <a:t>:</a:t>
            </a:r>
            <a:r>
              <a:rPr lang="zh-CN" altLang="en-US" sz="2800" b="1" dirty="0">
                <a:latin typeface="楷体" panose="02010609060101010101" pitchFamily="49" charset="-122"/>
                <a:ea typeface="楷体" panose="02010609060101010101" pitchFamily="49" charset="-122"/>
                <a:cs typeface="楷体_GB2312"/>
              </a:rPr>
              <a:t>之所以要实现认识过程中的第二次飞跃，是因为</a:t>
            </a:r>
            <a:endParaRPr lang="en-US" altLang="zh-CN" sz="2800" b="1" dirty="0">
              <a:latin typeface="楷体" panose="02010609060101010101" pitchFamily="49" charset="-122"/>
              <a:ea typeface="楷体" panose="02010609060101010101" pitchFamily="49" charset="-122"/>
              <a:cs typeface="楷体_GB2312"/>
            </a:endParaRPr>
          </a:p>
          <a:p>
            <a:pPr eaLnBrk="1" hangingPunct="1"/>
            <a:r>
              <a:rPr lang="en-US" altLang="zh-CN" sz="2800" dirty="0">
                <a:latin typeface="楷体" panose="02010609060101010101" pitchFamily="49" charset="-122"/>
                <a:ea typeface="楷体" panose="02010609060101010101" pitchFamily="49" charset="-122"/>
                <a:cs typeface="楷体_GB2312"/>
              </a:rPr>
              <a:t>A.</a:t>
            </a:r>
            <a:r>
              <a:rPr lang="zh-CN" altLang="en-US" sz="2800" dirty="0">
                <a:latin typeface="楷体" panose="02010609060101010101" pitchFamily="49" charset="-122"/>
                <a:ea typeface="楷体" panose="02010609060101010101" pitchFamily="49" charset="-122"/>
                <a:cs typeface="楷体_GB2312"/>
              </a:rPr>
              <a:t>实践是认识的来源</a:t>
            </a:r>
          </a:p>
          <a:p>
            <a:pPr eaLnBrk="1" hangingPunct="1"/>
            <a:r>
              <a:rPr lang="en-US" altLang="zh-CN" sz="2800" dirty="0">
                <a:latin typeface="楷体" panose="02010609060101010101" pitchFamily="49" charset="-122"/>
                <a:ea typeface="楷体" panose="02010609060101010101" pitchFamily="49" charset="-122"/>
                <a:cs typeface="楷体_GB2312"/>
              </a:rPr>
              <a:t>B.</a:t>
            </a:r>
            <a:r>
              <a:rPr lang="zh-CN" altLang="en-US" sz="2800" dirty="0">
                <a:latin typeface="楷体" panose="02010609060101010101" pitchFamily="49" charset="-122"/>
                <a:ea typeface="楷体" panose="02010609060101010101" pitchFamily="49" charset="-122"/>
                <a:cs typeface="楷体_GB2312"/>
              </a:rPr>
              <a:t>实践是检验真理的唯一标准</a:t>
            </a:r>
          </a:p>
          <a:p>
            <a:pPr eaLnBrk="1" hangingPunct="1"/>
            <a:r>
              <a:rPr lang="en-US" altLang="zh-CN" sz="2800" dirty="0">
                <a:latin typeface="楷体" panose="02010609060101010101" pitchFamily="49" charset="-122"/>
                <a:ea typeface="楷体" panose="02010609060101010101" pitchFamily="49" charset="-122"/>
                <a:cs typeface="楷体_GB2312"/>
              </a:rPr>
              <a:t>C.</a:t>
            </a:r>
            <a:r>
              <a:rPr lang="zh-CN" altLang="en-US" sz="2800" dirty="0">
                <a:latin typeface="楷体" panose="02010609060101010101" pitchFamily="49" charset="-122"/>
                <a:ea typeface="楷体" panose="02010609060101010101" pitchFamily="49" charset="-122"/>
                <a:cs typeface="楷体_GB2312"/>
              </a:rPr>
              <a:t>理性认识依赖于感性认识</a:t>
            </a:r>
          </a:p>
          <a:p>
            <a:pPr eaLnBrk="1" hangingPunct="1"/>
            <a:r>
              <a:rPr lang="en-US" altLang="zh-CN" sz="2800" dirty="0">
                <a:latin typeface="楷体" panose="02010609060101010101" pitchFamily="49" charset="-122"/>
                <a:ea typeface="楷体" panose="02010609060101010101" pitchFamily="49" charset="-122"/>
                <a:cs typeface="楷体_GB2312"/>
              </a:rPr>
              <a:t>D.</a:t>
            </a:r>
            <a:r>
              <a:rPr lang="zh-CN" altLang="en-US" sz="2800" dirty="0">
                <a:latin typeface="楷体" panose="02010609060101010101" pitchFamily="49" charset="-122"/>
                <a:ea typeface="楷体" panose="02010609060101010101" pitchFamily="49" charset="-122"/>
                <a:cs typeface="楷体_GB2312"/>
              </a:rPr>
              <a:t>感性认识有待于发展到理性认识</a:t>
            </a:r>
          </a:p>
          <a:p>
            <a:pPr eaLnBrk="1" hangingPunct="1"/>
            <a:r>
              <a:rPr lang="en-US" altLang="zh-CN" sz="2800" dirty="0">
                <a:latin typeface="楷体" panose="02010609060101010101" pitchFamily="49" charset="-122"/>
                <a:ea typeface="楷体" panose="02010609060101010101" pitchFamily="49" charset="-122"/>
                <a:cs typeface="楷体_GB2312"/>
              </a:rPr>
              <a:t>E.</a:t>
            </a:r>
            <a:r>
              <a:rPr lang="zh-CN" altLang="en-US" sz="2800" dirty="0">
                <a:latin typeface="楷体" panose="02010609060101010101" pitchFamily="49" charset="-122"/>
                <a:ea typeface="楷体" panose="02010609060101010101" pitchFamily="49" charset="-122"/>
                <a:cs typeface="楷体_GB2312"/>
              </a:rPr>
              <a:t>实践是认识的最终目的</a:t>
            </a:r>
          </a:p>
        </p:txBody>
      </p:sp>
      <p:sp>
        <p:nvSpPr>
          <p:cNvPr id="48640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463</a:t>
            </a:fld>
            <a:endParaRPr lang="zh-CN" altLang="zh-CN" noProof="1"/>
          </a:p>
        </p:txBody>
      </p:sp>
      <p:sp>
        <p:nvSpPr>
          <p:cNvPr id="7" name="标题 937985"/>
          <p:cNvSpPr txBox="1"/>
          <p:nvPr/>
        </p:nvSpPr>
        <p:spPr>
          <a:xfrm>
            <a:off x="0" y="0"/>
            <a:ext cx="10850563" cy="1028700"/>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2600"/>
              <a:t>  </a:t>
            </a:r>
            <a:endParaRPr lang="zh-CN" altLang="en-US" sz="2600" dirty="0">
              <a:solidFill>
                <a:schemeClr val="accent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41" name="标题 731137"/>
          <p:cNvSpPr>
            <a:spLocks noGrp="1"/>
          </p:cNvSpPr>
          <p:nvPr>
            <p:ph type="title" idx="4294967295"/>
          </p:nvPr>
        </p:nvSpPr>
        <p:spPr>
          <a:xfrm>
            <a:off x="1943101" y="766763"/>
            <a:ext cx="10248900" cy="793750"/>
          </a:xfrm>
        </p:spPr>
        <p:txBody>
          <a:bodyPr anchor="b">
            <a:normAutofit/>
          </a:bodyPr>
          <a:lstStyle/>
          <a:p>
            <a:pPr eaLnBrk="1" hangingPunct="1"/>
            <a:r>
              <a:rPr lang="zh-CN" altLang="en-US" dirty="0">
                <a:solidFill>
                  <a:srgbClr val="CC0066"/>
                </a:solidFill>
                <a:latin typeface="黑体" panose="02010609060101010101" pitchFamily="49" charset="-122"/>
              </a:rPr>
              <a:t>（二）理性认识向实践飞跃的基本条件</a:t>
            </a:r>
          </a:p>
        </p:txBody>
      </p:sp>
      <p:sp>
        <p:nvSpPr>
          <p:cNvPr id="471042" name="文本占位符 731138"/>
          <p:cNvSpPr>
            <a:spLocks noGrp="1"/>
          </p:cNvSpPr>
          <p:nvPr>
            <p:ph type="body" idx="4294967295"/>
          </p:nvPr>
        </p:nvSpPr>
        <p:spPr>
          <a:xfrm>
            <a:off x="2390775" y="1905000"/>
            <a:ext cx="7134225" cy="3819525"/>
          </a:xfrm>
        </p:spPr>
        <p:txBody>
          <a:bodyPr>
            <a:normAutofit fontScale="92500" lnSpcReduction="20000"/>
          </a:bodyPr>
          <a:lstStyle/>
          <a:p>
            <a:pPr marL="762000" indent="-762000">
              <a:lnSpc>
                <a:spcPct val="130000"/>
              </a:lnSpc>
              <a:buNone/>
            </a:pPr>
            <a:r>
              <a:rPr lang="en-US" altLang="zh-CN" sz="3200" b="1" dirty="0">
                <a:latin typeface="楷体" panose="02010609060101010101" pitchFamily="49" charset="-122"/>
                <a:ea typeface="楷体" panose="02010609060101010101" pitchFamily="49" charset="-122"/>
                <a:cs typeface="楷体_GB2312"/>
              </a:rPr>
              <a:t>1.</a:t>
            </a:r>
            <a:r>
              <a:rPr lang="zh-CN" altLang="en-US" sz="3200" b="1" dirty="0">
                <a:latin typeface="楷体" panose="02010609060101010101" pitchFamily="49" charset="-122"/>
                <a:ea typeface="楷体" panose="02010609060101010101" pitchFamily="49" charset="-122"/>
                <a:cs typeface="楷体_GB2312"/>
              </a:rPr>
              <a:t>建立既符合外在尺度又符合内在尺度的</a:t>
            </a:r>
            <a:endParaRPr lang="en-US" altLang="zh-CN" sz="3200" b="1" dirty="0">
              <a:latin typeface="楷体" panose="02010609060101010101" pitchFamily="49" charset="-122"/>
              <a:ea typeface="楷体" panose="02010609060101010101" pitchFamily="49" charset="-122"/>
              <a:cs typeface="楷体_GB2312"/>
            </a:endParaRPr>
          </a:p>
          <a:p>
            <a:pPr marL="762000" indent="-762000">
              <a:lnSpc>
                <a:spcPct val="130000"/>
              </a:lnSpc>
              <a:buNone/>
            </a:pPr>
            <a:r>
              <a:rPr lang="zh-CN" altLang="en-US" sz="3200" b="1" dirty="0">
                <a:latin typeface="楷体" panose="02010609060101010101" pitchFamily="49" charset="-122"/>
                <a:ea typeface="楷体" panose="02010609060101010101" pitchFamily="49" charset="-122"/>
                <a:cs typeface="楷体_GB2312"/>
              </a:rPr>
              <a:t>理想客体，也叫正确合理的实践观念。</a:t>
            </a:r>
            <a:endParaRPr lang="en-US" altLang="zh-CN" sz="3200" b="1" dirty="0">
              <a:latin typeface="楷体" panose="02010609060101010101" pitchFamily="49" charset="-122"/>
              <a:ea typeface="楷体" panose="02010609060101010101" pitchFamily="49" charset="-122"/>
              <a:cs typeface="楷体_GB2312"/>
            </a:endParaRPr>
          </a:p>
          <a:p>
            <a:pPr marL="762000" indent="-762000">
              <a:lnSpc>
                <a:spcPct val="130000"/>
              </a:lnSpc>
              <a:buNone/>
            </a:pPr>
            <a:r>
              <a:rPr lang="en-US" altLang="zh-CN" sz="3200" b="1" dirty="0">
                <a:latin typeface="楷体" panose="02010609060101010101" pitchFamily="49" charset="-122"/>
                <a:ea typeface="楷体" panose="02010609060101010101" pitchFamily="49" charset="-122"/>
                <a:cs typeface="楷体_GB2312"/>
              </a:rPr>
              <a:t>2.</a:t>
            </a:r>
            <a:r>
              <a:rPr lang="zh-CN" altLang="en-US" sz="3200" b="1" dirty="0">
                <a:latin typeface="楷体" panose="02010609060101010101" pitchFamily="49" charset="-122"/>
                <a:ea typeface="楷体" panose="02010609060101010101" pitchFamily="49" charset="-122"/>
                <a:cs typeface="楷体_GB2312"/>
              </a:rPr>
              <a:t>要从实际出发，坚持一般理论和具体实</a:t>
            </a:r>
            <a:endParaRPr lang="en-US" altLang="zh-CN" sz="3200" b="1" dirty="0">
              <a:latin typeface="楷体" panose="02010609060101010101" pitchFamily="49" charset="-122"/>
              <a:ea typeface="楷体" panose="02010609060101010101" pitchFamily="49" charset="-122"/>
              <a:cs typeface="楷体_GB2312"/>
            </a:endParaRPr>
          </a:p>
          <a:p>
            <a:pPr marL="762000" indent="-762000">
              <a:lnSpc>
                <a:spcPct val="130000"/>
              </a:lnSpc>
              <a:buNone/>
            </a:pPr>
            <a:r>
              <a:rPr lang="zh-CN" altLang="en-US" sz="3200" b="1" dirty="0">
                <a:latin typeface="楷体" panose="02010609060101010101" pitchFamily="49" charset="-122"/>
                <a:ea typeface="楷体" panose="02010609060101010101" pitchFamily="49" charset="-122"/>
                <a:cs typeface="楷体_GB2312"/>
              </a:rPr>
              <a:t>践相结合的原则。</a:t>
            </a:r>
          </a:p>
          <a:p>
            <a:pPr marL="762000" indent="-762000">
              <a:lnSpc>
                <a:spcPct val="130000"/>
              </a:lnSpc>
              <a:buNone/>
            </a:pPr>
            <a:r>
              <a:rPr lang="en-US" altLang="zh-CN" sz="3200" b="1" dirty="0">
                <a:latin typeface="楷体" panose="02010609060101010101" pitchFamily="49" charset="-122"/>
                <a:ea typeface="楷体" panose="02010609060101010101" pitchFamily="49" charset="-122"/>
                <a:cs typeface="楷体_GB2312"/>
              </a:rPr>
              <a:t>3.</a:t>
            </a:r>
            <a:r>
              <a:rPr lang="zh-CN" altLang="en-US" sz="3200" b="1" dirty="0">
                <a:latin typeface="楷体" panose="02010609060101010101" pitchFamily="49" charset="-122"/>
                <a:ea typeface="楷体" panose="02010609060101010101" pitchFamily="49" charset="-122"/>
                <a:cs typeface="楷体_GB2312"/>
              </a:rPr>
              <a:t>必须使理论为群众所掌握，并转化为群</a:t>
            </a:r>
            <a:endParaRPr lang="en-US" altLang="zh-CN" sz="3200" b="1" dirty="0">
              <a:latin typeface="楷体" panose="02010609060101010101" pitchFamily="49" charset="-122"/>
              <a:ea typeface="楷体" panose="02010609060101010101" pitchFamily="49" charset="-122"/>
              <a:cs typeface="楷体_GB2312"/>
            </a:endParaRPr>
          </a:p>
          <a:p>
            <a:pPr marL="762000" indent="-762000">
              <a:lnSpc>
                <a:spcPct val="130000"/>
              </a:lnSpc>
              <a:buNone/>
            </a:pPr>
            <a:r>
              <a:rPr lang="zh-CN" altLang="en-US" sz="3200" b="1" dirty="0">
                <a:latin typeface="楷体" panose="02010609060101010101" pitchFamily="49" charset="-122"/>
                <a:ea typeface="楷体" panose="02010609060101010101" pitchFamily="49" charset="-122"/>
                <a:cs typeface="楷体_GB2312"/>
              </a:rPr>
              <a:t>众自觉、主动的实践活动。</a:t>
            </a:r>
            <a:r>
              <a:rPr lang="zh-CN" altLang="en-US" sz="3200" dirty="0">
                <a:latin typeface="楷体" panose="02010609060101010101" pitchFamily="49" charset="-122"/>
                <a:ea typeface="楷体" panose="02010609060101010101" pitchFamily="49" charset="-122"/>
              </a:rPr>
              <a:t> </a:t>
            </a:r>
          </a:p>
        </p:txBody>
      </p:sp>
      <p:sp>
        <p:nvSpPr>
          <p:cNvPr id="48537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464</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1041"/>
                                        </p:tgtEl>
                                        <p:attrNameLst>
                                          <p:attrName>style.visibility</p:attrName>
                                        </p:attrNameLst>
                                      </p:cBhvr>
                                      <p:to>
                                        <p:strVal val="visible"/>
                                      </p:to>
                                    </p:set>
                                    <p:animEffect transition="in" filter="fade">
                                      <p:cBhvr>
                                        <p:cTn id="7" dur="2000"/>
                                        <p:tgtEl>
                                          <p:spTgt spid="4710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1042">
                                            <p:txEl>
                                              <p:pRg st="0" end="0"/>
                                            </p:txEl>
                                          </p:spTgt>
                                        </p:tgtEl>
                                        <p:attrNameLst>
                                          <p:attrName>style.visibility</p:attrName>
                                        </p:attrNameLst>
                                      </p:cBhvr>
                                      <p:to>
                                        <p:strVal val="visible"/>
                                      </p:to>
                                    </p:set>
                                    <p:animEffect transition="in" filter="fade">
                                      <p:cBhvr>
                                        <p:cTn id="12" dur="2000"/>
                                        <p:tgtEl>
                                          <p:spTgt spid="4710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1042">
                                            <p:txEl>
                                              <p:pRg st="1" end="1"/>
                                            </p:txEl>
                                          </p:spTgt>
                                        </p:tgtEl>
                                        <p:attrNameLst>
                                          <p:attrName>style.visibility</p:attrName>
                                        </p:attrNameLst>
                                      </p:cBhvr>
                                      <p:to>
                                        <p:strVal val="visible"/>
                                      </p:to>
                                    </p:set>
                                    <p:animEffect transition="in" filter="fade">
                                      <p:cBhvr>
                                        <p:cTn id="17" dur="2000"/>
                                        <p:tgtEl>
                                          <p:spTgt spid="4710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1042">
                                            <p:txEl>
                                              <p:pRg st="2" end="2"/>
                                            </p:txEl>
                                          </p:spTgt>
                                        </p:tgtEl>
                                        <p:attrNameLst>
                                          <p:attrName>style.visibility</p:attrName>
                                        </p:attrNameLst>
                                      </p:cBhvr>
                                      <p:to>
                                        <p:strVal val="visible"/>
                                      </p:to>
                                    </p:set>
                                    <p:animEffect transition="in" filter="fade">
                                      <p:cBhvr>
                                        <p:cTn id="22" dur="2000"/>
                                        <p:tgtEl>
                                          <p:spTgt spid="4710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1042">
                                            <p:txEl>
                                              <p:pRg st="3" end="3"/>
                                            </p:txEl>
                                          </p:spTgt>
                                        </p:tgtEl>
                                        <p:attrNameLst>
                                          <p:attrName>style.visibility</p:attrName>
                                        </p:attrNameLst>
                                      </p:cBhvr>
                                      <p:to>
                                        <p:strVal val="visible"/>
                                      </p:to>
                                    </p:set>
                                    <p:animEffect transition="in" filter="fade">
                                      <p:cBhvr>
                                        <p:cTn id="27" dur="2000"/>
                                        <p:tgtEl>
                                          <p:spTgt spid="4710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1042">
                                            <p:txEl>
                                              <p:pRg st="4" end="4"/>
                                            </p:txEl>
                                          </p:spTgt>
                                        </p:tgtEl>
                                        <p:attrNameLst>
                                          <p:attrName>style.visibility</p:attrName>
                                        </p:attrNameLst>
                                      </p:cBhvr>
                                      <p:to>
                                        <p:strVal val="visible"/>
                                      </p:to>
                                    </p:set>
                                    <p:animEffect transition="in" filter="fade">
                                      <p:cBhvr>
                                        <p:cTn id="32" dur="2000"/>
                                        <p:tgtEl>
                                          <p:spTgt spid="47104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1042">
                                            <p:txEl>
                                              <p:pRg st="5" end="5"/>
                                            </p:txEl>
                                          </p:spTgt>
                                        </p:tgtEl>
                                        <p:attrNameLst>
                                          <p:attrName>style.visibility</p:attrName>
                                        </p:attrNameLst>
                                      </p:cBhvr>
                                      <p:to>
                                        <p:strVal val="visible"/>
                                      </p:to>
                                    </p:set>
                                    <p:animEffect transition="in" filter="fade">
                                      <p:cBhvr>
                                        <p:cTn id="37" dur="2000"/>
                                        <p:tgtEl>
                                          <p:spTgt spid="4710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1" grpId="0"/>
      <p:bldP spid="471042" grpId="0" build="p"/>
    </p:bldLst>
  </p:timing>
</p:sld>
</file>

<file path=ppt/slides/slide4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3089" name="图片 665601" descr="惠更斯头像"/>
          <p:cNvPicPr>
            <a:picLocks noChangeAspect="1"/>
          </p:cNvPicPr>
          <p:nvPr/>
        </p:nvPicPr>
        <p:blipFill>
          <a:blip r:embed="rId2"/>
          <a:srcRect/>
          <a:stretch>
            <a:fillRect/>
          </a:stretch>
        </p:blipFill>
        <p:spPr bwMode="auto">
          <a:xfrm>
            <a:off x="8248650" y="1971674"/>
            <a:ext cx="1885950" cy="2251075"/>
          </a:xfrm>
          <a:prstGeom prst="rect">
            <a:avLst/>
          </a:prstGeom>
          <a:noFill/>
          <a:ln w="9525">
            <a:solidFill>
              <a:srgbClr val="FFFF00"/>
            </a:solidFill>
            <a:miter lim="800000"/>
            <a:headEnd/>
            <a:tailEnd/>
          </a:ln>
        </p:spPr>
      </p:pic>
      <p:pic>
        <p:nvPicPr>
          <p:cNvPr id="473090" name="图片 665602" descr="爱因斯坦5 副本"/>
          <p:cNvPicPr>
            <a:picLocks noChangeAspect="1"/>
          </p:cNvPicPr>
          <p:nvPr/>
        </p:nvPicPr>
        <p:blipFill>
          <a:blip r:embed="rId3"/>
          <a:srcRect b="1422"/>
          <a:stretch>
            <a:fillRect/>
          </a:stretch>
        </p:blipFill>
        <p:spPr bwMode="auto">
          <a:xfrm>
            <a:off x="2530475" y="4114800"/>
            <a:ext cx="1905000" cy="2209800"/>
          </a:xfrm>
          <a:prstGeom prst="rect">
            <a:avLst/>
          </a:prstGeom>
          <a:noFill/>
          <a:ln w="9525">
            <a:solidFill>
              <a:srgbClr val="FFFF00"/>
            </a:solidFill>
            <a:miter lim="800000"/>
            <a:headEnd/>
            <a:tailEnd/>
          </a:ln>
        </p:spPr>
      </p:pic>
      <p:pic>
        <p:nvPicPr>
          <p:cNvPr id="473091" name="图片 665603" descr="牛顿（彩色头像） 副本"/>
          <p:cNvPicPr>
            <a:picLocks noChangeAspect="1"/>
          </p:cNvPicPr>
          <p:nvPr/>
        </p:nvPicPr>
        <p:blipFill>
          <a:blip r:embed="rId4"/>
          <a:srcRect t="12698"/>
          <a:stretch>
            <a:fillRect/>
          </a:stretch>
        </p:blipFill>
        <p:spPr bwMode="auto">
          <a:xfrm>
            <a:off x="4652962" y="2212976"/>
            <a:ext cx="1758950" cy="2222500"/>
          </a:xfrm>
          <a:prstGeom prst="rect">
            <a:avLst/>
          </a:prstGeom>
          <a:noFill/>
          <a:ln w="9525">
            <a:solidFill>
              <a:srgbClr val="FFFF00"/>
            </a:solidFill>
            <a:miter lim="800000"/>
            <a:headEnd/>
            <a:tailEnd/>
          </a:ln>
        </p:spPr>
      </p:pic>
      <p:sp>
        <p:nvSpPr>
          <p:cNvPr id="473092" name="矩形标注 665604"/>
          <p:cNvSpPr>
            <a:spLocks noChangeArrowheads="1"/>
          </p:cNvSpPr>
          <p:nvPr/>
        </p:nvSpPr>
        <p:spPr bwMode="auto">
          <a:xfrm>
            <a:off x="6477000" y="1922463"/>
            <a:ext cx="1800225" cy="879475"/>
          </a:xfrm>
          <a:prstGeom prst="wedgeRectCallout">
            <a:avLst>
              <a:gd name="adj1" fmla="val -67546"/>
              <a:gd name="adj2" fmla="val 17329"/>
            </a:avLst>
          </a:prstGeom>
          <a:solidFill>
            <a:schemeClr val="bg1"/>
          </a:solidFill>
          <a:ln w="57150">
            <a:solidFill>
              <a:srgbClr val="000000"/>
            </a:solidFill>
            <a:miter lim="800000"/>
          </a:ln>
        </p:spPr>
        <p:txBody>
          <a:bodyPr/>
          <a:lstStyle/>
          <a:p>
            <a:pPr eaLnBrk="0" hangingPunct="0"/>
            <a:r>
              <a:rPr lang="zh-CN" altLang="en-US" b="1">
                <a:solidFill>
                  <a:schemeClr val="hlink"/>
                </a:solidFill>
                <a:latin typeface="Times New Roman" panose="02020603050405020304" pitchFamily="18" charset="0"/>
                <a:ea typeface="方正水柱简体"/>
                <a:cs typeface="方正水柱简体"/>
              </a:rPr>
              <a:t>牛顿：光是粒子。</a:t>
            </a:r>
          </a:p>
        </p:txBody>
      </p:sp>
      <p:sp>
        <p:nvSpPr>
          <p:cNvPr id="473093" name="矩形标注 665605"/>
          <p:cNvSpPr>
            <a:spLocks noChangeArrowheads="1"/>
          </p:cNvSpPr>
          <p:nvPr/>
        </p:nvSpPr>
        <p:spPr bwMode="auto">
          <a:xfrm>
            <a:off x="6477000" y="2922588"/>
            <a:ext cx="1524000" cy="973138"/>
          </a:xfrm>
          <a:prstGeom prst="wedgeRectCallout">
            <a:avLst>
              <a:gd name="adj1" fmla="val 80833"/>
              <a:gd name="adj2" fmla="val -47727"/>
            </a:avLst>
          </a:prstGeom>
          <a:solidFill>
            <a:schemeClr val="bg1"/>
          </a:solidFill>
          <a:ln w="57150">
            <a:solidFill>
              <a:srgbClr val="000000"/>
            </a:solidFill>
            <a:miter lim="800000"/>
          </a:ln>
        </p:spPr>
        <p:txBody>
          <a:bodyPr/>
          <a:lstStyle/>
          <a:p>
            <a:pPr eaLnBrk="0" hangingPunct="0"/>
            <a:r>
              <a:rPr lang="zh-CN" altLang="en-US" b="1" dirty="0">
                <a:solidFill>
                  <a:schemeClr val="hlink"/>
                </a:solidFill>
                <a:latin typeface="Times New Roman" panose="02020603050405020304" pitchFamily="18" charset="0"/>
                <a:ea typeface="方正水柱简体"/>
                <a:cs typeface="方正水柱简体"/>
              </a:rPr>
              <a:t>惠更斯：光是波。</a:t>
            </a:r>
          </a:p>
        </p:txBody>
      </p:sp>
      <p:sp>
        <p:nvSpPr>
          <p:cNvPr id="473094" name="矩形标注 665606"/>
          <p:cNvSpPr>
            <a:spLocks noChangeArrowheads="1"/>
          </p:cNvSpPr>
          <p:nvPr/>
        </p:nvSpPr>
        <p:spPr bwMode="auto">
          <a:xfrm>
            <a:off x="2057400" y="2676526"/>
            <a:ext cx="2438400" cy="1219200"/>
          </a:xfrm>
          <a:prstGeom prst="wedgeRectCallout">
            <a:avLst>
              <a:gd name="adj1" fmla="val 12759"/>
              <a:gd name="adj2" fmla="val 96745"/>
            </a:avLst>
          </a:prstGeom>
          <a:solidFill>
            <a:schemeClr val="bg1"/>
          </a:solidFill>
          <a:ln w="57150">
            <a:solidFill>
              <a:srgbClr val="000000"/>
            </a:solidFill>
            <a:miter lim="800000"/>
          </a:ln>
        </p:spPr>
        <p:txBody>
          <a:bodyPr/>
          <a:lstStyle/>
          <a:p>
            <a:pPr eaLnBrk="0" hangingPunct="0"/>
            <a:r>
              <a:rPr lang="zh-CN" altLang="en-US" b="1">
                <a:solidFill>
                  <a:schemeClr val="hlink"/>
                </a:solidFill>
                <a:latin typeface="Times New Roman" panose="02020603050405020304" pitchFamily="18" charset="0"/>
                <a:ea typeface="方正水柱简体"/>
                <a:cs typeface="方正水柱简体"/>
              </a:rPr>
              <a:t>爱因斯坦：光既有粒子性，又有波动性。</a:t>
            </a:r>
          </a:p>
        </p:txBody>
      </p:sp>
      <p:pic>
        <p:nvPicPr>
          <p:cNvPr id="473095" name="图片 665607" descr="Dotsbani"/>
          <p:cNvPicPr>
            <a:picLocks noChangeAspect="1"/>
          </p:cNvPicPr>
          <p:nvPr/>
        </p:nvPicPr>
        <p:blipFill>
          <a:blip r:embed="rId5"/>
          <a:srcRect/>
          <a:stretch>
            <a:fillRect/>
          </a:stretch>
        </p:blipFill>
        <p:spPr bwMode="auto">
          <a:xfrm>
            <a:off x="6629400" y="4343400"/>
            <a:ext cx="3505200" cy="1752600"/>
          </a:xfrm>
          <a:prstGeom prst="rect">
            <a:avLst/>
          </a:prstGeom>
          <a:noFill/>
          <a:ln w="9525">
            <a:noFill/>
            <a:miter lim="800000"/>
            <a:headEnd/>
            <a:tailEnd/>
          </a:ln>
        </p:spPr>
      </p:pic>
      <p:pic>
        <p:nvPicPr>
          <p:cNvPr id="473096" name="图片 665610" descr="BD13635_"/>
          <p:cNvPicPr>
            <a:picLocks noChangeAspect="1"/>
          </p:cNvPicPr>
          <p:nvPr/>
        </p:nvPicPr>
        <p:blipFill>
          <a:blip r:embed="rId6"/>
          <a:srcRect/>
          <a:stretch>
            <a:fillRect/>
          </a:stretch>
        </p:blipFill>
        <p:spPr bwMode="auto">
          <a:xfrm>
            <a:off x="5219701" y="4480719"/>
            <a:ext cx="685800" cy="1646238"/>
          </a:xfrm>
          <a:prstGeom prst="rect">
            <a:avLst/>
          </a:prstGeom>
          <a:noFill/>
          <a:ln w="9525">
            <a:noFill/>
            <a:miter lim="800000"/>
            <a:headEnd/>
            <a:tailEnd/>
          </a:ln>
        </p:spPr>
      </p:pic>
      <p:sp>
        <p:nvSpPr>
          <p:cNvPr id="473097" name="文本框 665611"/>
          <p:cNvSpPr txBox="1">
            <a:spLocks noChangeArrowheads="1"/>
          </p:cNvSpPr>
          <p:nvPr/>
        </p:nvSpPr>
        <p:spPr bwMode="auto">
          <a:xfrm>
            <a:off x="4495800" y="6172201"/>
            <a:ext cx="2514600" cy="519113"/>
          </a:xfrm>
          <a:prstGeom prst="rect">
            <a:avLst/>
          </a:prstGeom>
          <a:noFill/>
          <a:ln w="57150">
            <a:noFill/>
            <a:miter lim="800000"/>
          </a:ln>
        </p:spPr>
        <p:txBody>
          <a:bodyPr>
            <a:spAutoFit/>
          </a:bodyPr>
          <a:lstStyle/>
          <a:p>
            <a:pPr eaLnBrk="0" hangingPunct="0">
              <a:spcBef>
                <a:spcPct val="50000"/>
              </a:spcBef>
            </a:pPr>
            <a:r>
              <a:rPr lang="zh-CN" altLang="en-US" sz="2800" b="1">
                <a:solidFill>
                  <a:srgbClr val="990033"/>
                </a:solidFill>
                <a:latin typeface="Times New Roman" panose="02020603050405020304" pitchFamily="18" charset="0"/>
                <a:ea typeface="黑体" panose="02010609060101010101" pitchFamily="49" charset="-122"/>
              </a:rPr>
              <a:t>光的本性之争</a:t>
            </a:r>
          </a:p>
        </p:txBody>
      </p:sp>
      <p:sp>
        <p:nvSpPr>
          <p:cNvPr id="473098" name="矩形 665612"/>
          <p:cNvSpPr>
            <a:spLocks noChangeArrowheads="1"/>
          </p:cNvSpPr>
          <p:nvPr/>
        </p:nvSpPr>
        <p:spPr bwMode="auto">
          <a:xfrm>
            <a:off x="2135188" y="620713"/>
            <a:ext cx="7713662" cy="684212"/>
          </a:xfrm>
          <a:prstGeom prst="rect">
            <a:avLst/>
          </a:prstGeom>
          <a:noFill/>
          <a:ln w="9525">
            <a:noFill/>
            <a:miter lim="800000"/>
          </a:ln>
        </p:spPr>
        <p:txBody>
          <a:bodyPr anchor="b"/>
          <a:lstStyle/>
          <a:p>
            <a:pPr>
              <a:buClr>
                <a:srgbClr val="000000"/>
              </a:buClr>
            </a:pPr>
            <a:r>
              <a:rPr lang="zh-CN" altLang="en-US" sz="3200" dirty="0">
                <a:solidFill>
                  <a:srgbClr val="CC0066"/>
                </a:solidFill>
                <a:latin typeface="Verdana" panose="020B0604030504040204" pitchFamily="34" charset="0"/>
                <a:ea typeface="黑体" panose="02010609060101010101" pitchFamily="49" charset="-122"/>
              </a:rPr>
              <a:t>三、认识运动的不断反复和无限发展</a:t>
            </a:r>
            <a:r>
              <a:rPr lang="zh-CN" altLang="en-US" sz="3200" dirty="0">
                <a:solidFill>
                  <a:schemeClr val="tx2"/>
                </a:solidFill>
                <a:latin typeface="Verdana" panose="020B0604030504040204" pitchFamily="34" charset="0"/>
              </a:rPr>
              <a:t> </a:t>
            </a:r>
          </a:p>
        </p:txBody>
      </p:sp>
      <p:sp>
        <p:nvSpPr>
          <p:cNvPr id="48743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465</a:t>
            </a:fld>
            <a:endParaRPr lang="zh-CN" altLang="zh-CN" noProof="1"/>
          </a:p>
        </p:txBody>
      </p:sp>
    </p:spTree>
  </p:cSld>
  <p:clrMapOvr>
    <a:masterClrMapping/>
  </p:clrMapOvr>
  <p:transition>
    <p:strips dir="rd"/>
  </p:transition>
</p:sld>
</file>

<file path=ppt/slides/slide4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113" name="标题 887809"/>
          <p:cNvSpPr>
            <a:spLocks noGrp="1"/>
          </p:cNvSpPr>
          <p:nvPr>
            <p:ph type="title" idx="4294967295"/>
          </p:nvPr>
        </p:nvSpPr>
        <p:spPr>
          <a:xfrm>
            <a:off x="2920182" y="692150"/>
            <a:ext cx="4650658" cy="755650"/>
          </a:xfrm>
        </p:spPr>
        <p:txBody>
          <a:bodyPr anchor="b"/>
          <a:lstStyle/>
          <a:p>
            <a:pPr eaLnBrk="1" hangingPunct="1"/>
            <a:r>
              <a:rPr lang="en-US" altLang="zh-CN" dirty="0">
                <a:solidFill>
                  <a:srgbClr val="CC0066"/>
                </a:solidFill>
              </a:rPr>
              <a:t>1.</a:t>
            </a:r>
            <a:r>
              <a:rPr lang="zh-CN" altLang="en-US" dirty="0">
                <a:solidFill>
                  <a:srgbClr val="CC0066"/>
                </a:solidFill>
              </a:rPr>
              <a:t>认识运动不断反复的原因</a:t>
            </a:r>
          </a:p>
        </p:txBody>
      </p:sp>
      <p:sp>
        <p:nvSpPr>
          <p:cNvPr id="474114" name="文本占位符 887810"/>
          <p:cNvSpPr>
            <a:spLocks noGrp="1"/>
          </p:cNvSpPr>
          <p:nvPr>
            <p:ph type="body" idx="4294967295"/>
          </p:nvPr>
        </p:nvSpPr>
        <p:spPr>
          <a:xfrm>
            <a:off x="2064773" y="1887795"/>
            <a:ext cx="8180439" cy="3932902"/>
          </a:xfrm>
        </p:spPr>
        <p:txBody>
          <a:bodyPr/>
          <a:lstStyle/>
          <a:p>
            <a:pPr eaLnBrk="1" hangingPunct="1">
              <a:lnSpc>
                <a:spcPct val="110000"/>
              </a:lnSpc>
              <a:buFont typeface="Arial" panose="020B0604020202020204" pitchFamily="34" charset="0"/>
              <a:buNone/>
            </a:pPr>
            <a:r>
              <a:rPr lang="en-US" altLang="zh-CN" sz="2000" dirty="0">
                <a:latin typeface="黑体" panose="02010609060101010101" pitchFamily="49" charset="-122"/>
              </a:rPr>
              <a:t>  </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）人类认识要受到客观条件的限制</a:t>
            </a:r>
            <a:endParaRPr lang="zh-CN" altLang="en-US" sz="2800" b="1" dirty="0">
              <a:latin typeface="楷体" panose="02010609060101010101" pitchFamily="49" charset="-122"/>
              <a:ea typeface="楷体" panose="02010609060101010101" pitchFamily="49" charset="-122"/>
              <a:cs typeface="楷体_GB2312"/>
            </a:endParaRPr>
          </a:p>
          <a:p>
            <a:pPr eaLnBrk="1" hangingPunct="1">
              <a:lnSpc>
                <a:spcPct val="110000"/>
              </a:lnSpc>
              <a:buFont typeface="Arial" panose="020B0604020202020204" pitchFamily="34" charset="0"/>
              <a:buNone/>
            </a:pPr>
            <a:r>
              <a:rPr lang="zh-CN" altLang="en-US" sz="2400" b="1" dirty="0">
                <a:latin typeface="楷体" panose="02010609060101010101" pitchFamily="49" charset="-122"/>
                <a:ea typeface="楷体" panose="02010609060101010101" pitchFamily="49" charset="-122"/>
                <a:cs typeface="楷体_GB2312"/>
              </a:rPr>
              <a:t>    </a:t>
            </a:r>
            <a:r>
              <a:rPr lang="zh-CN" altLang="en-US" sz="2400" dirty="0">
                <a:latin typeface="楷体" panose="02010609060101010101" pitchFamily="49" charset="-122"/>
                <a:ea typeface="楷体" panose="02010609060101010101" pitchFamily="49" charset="-122"/>
                <a:cs typeface="楷体_GB2312"/>
              </a:rPr>
              <a:t>第一，人的认识受历史条件、科学技术条件、实践水平等因素的制约。</a:t>
            </a:r>
          </a:p>
          <a:p>
            <a:pPr eaLnBrk="1" hangingPunct="1">
              <a:lnSpc>
                <a:spcPct val="110000"/>
              </a:lnSpc>
              <a:buFont typeface="Arial" panose="020B0604020202020204" pitchFamily="34" charset="0"/>
              <a:buNone/>
            </a:pPr>
            <a:r>
              <a:rPr lang="zh-CN" altLang="en-US" sz="2400" dirty="0">
                <a:latin typeface="楷体" panose="02010609060101010101" pitchFamily="49" charset="-122"/>
                <a:ea typeface="楷体" panose="02010609060101010101" pitchFamily="49" charset="-122"/>
                <a:cs typeface="楷体_GB2312"/>
              </a:rPr>
              <a:t>    第二，事物是多变的，它的本质的暴露是一个过程。</a:t>
            </a:r>
          </a:p>
          <a:p>
            <a:pPr eaLnBrk="1" hangingPunct="1">
              <a:lnSpc>
                <a:spcPct val="140000"/>
              </a:lnSpc>
              <a:buFont typeface="Arial" panose="020B0604020202020204" pitchFamily="34" charset="0"/>
              <a:buNone/>
            </a:pPr>
            <a:r>
              <a:rPr lang="zh-CN" altLang="en-US" sz="2400"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）认识受主观条件的限制</a:t>
            </a:r>
          </a:p>
          <a:p>
            <a:pPr eaLnBrk="1" hangingPunct="1">
              <a:lnSpc>
                <a:spcPct val="110000"/>
              </a:lnSpc>
              <a:buFont typeface="Arial" panose="020B0604020202020204" pitchFamily="34" charset="0"/>
              <a:buNone/>
            </a:pPr>
            <a:r>
              <a:rPr lang="zh-CN" altLang="en-US" sz="2400" dirty="0">
                <a:latin typeface="楷体" panose="02010609060101010101" pitchFamily="49" charset="-122"/>
                <a:ea typeface="楷体" panose="02010609060101010101" pitchFamily="49" charset="-122"/>
                <a:cs typeface="楷体_GB2312"/>
              </a:rPr>
              <a:t>    认识主体的身体素质、精神素质、努力程度等存在差距。</a:t>
            </a:r>
            <a:r>
              <a:rPr lang="zh-CN" altLang="en-US" sz="2400" dirty="0">
                <a:latin typeface="楷体" panose="02010609060101010101" pitchFamily="49" charset="-122"/>
                <a:ea typeface="楷体" panose="02010609060101010101" pitchFamily="49" charset="-122"/>
              </a:rPr>
              <a:t>　　</a:t>
            </a:r>
          </a:p>
        </p:txBody>
      </p:sp>
      <p:sp>
        <p:nvSpPr>
          <p:cNvPr id="48845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466</a:t>
            </a:fld>
            <a:endParaRPr lang="zh-CN" altLang="zh-CN" noProof="1"/>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indefinite" fill="hold">
                                          <p:stCondLst>
                                            <p:cond delay="0"/>
                                          </p:stCondLst>
                                        </p:cTn>
                                        <p:tgtEl>
                                          <p:spTgt spid="474113"/>
                                        </p:tgtEl>
                                        <p:attrNameLst>
                                          <p:attrName>style.visibility</p:attrName>
                                        </p:attrNameLst>
                                      </p:cBhvr>
                                      <p:to>
                                        <p:strVal val="visible"/>
                                      </p:to>
                                    </p:set>
                                    <p:anim calcmode="lin" valueType="num">
                                      <p:cBhvr additive="base">
                                        <p:cTn id="7" dur="799" fill="hold">
                                          <p:stCondLst>
                                            <p:cond delay="0"/>
                                          </p:stCondLst>
                                        </p:cTn>
                                        <p:tgtEl>
                                          <p:spTgt spid="474113"/>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4741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474114">
                                            <p:txEl>
                                              <p:pRg st="0" end="0"/>
                                            </p:txEl>
                                          </p:spTgt>
                                        </p:tgtEl>
                                        <p:attrNameLst>
                                          <p:attrName>style.visibility</p:attrName>
                                        </p:attrNameLst>
                                      </p:cBhvr>
                                      <p:to>
                                        <p:strVal val="visible"/>
                                      </p:to>
                                    </p:set>
                                    <p:animEffect transition="in" filter="fade">
                                      <p:cBhvr>
                                        <p:cTn id="13" dur="1000"/>
                                        <p:tgtEl>
                                          <p:spTgt spid="474114">
                                            <p:txEl>
                                              <p:pRg st="0" end="0"/>
                                            </p:txEl>
                                          </p:spTgt>
                                        </p:tgtEl>
                                      </p:cBhvr>
                                    </p:animEffect>
                                    <p:anim calcmode="lin" valueType="num">
                                      <p:cBhvr>
                                        <p:cTn id="14" dur="1000" fill="hold"/>
                                        <p:tgtEl>
                                          <p:spTgt spid="474114">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4741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0" presetClass="entr" presetSubtype="0" fill="hold" grpId="0" nodeType="clickEffect">
                                  <p:stCondLst>
                                    <p:cond delay="0"/>
                                  </p:stCondLst>
                                  <p:iterate type="lt">
                                    <p:tmPct val="10000"/>
                                  </p:iterate>
                                  <p:childTnLst>
                                    <p:set>
                                      <p:cBhvr>
                                        <p:cTn id="19" dur="indefinite" fill="hold">
                                          <p:stCondLst>
                                            <p:cond delay="0"/>
                                          </p:stCondLst>
                                        </p:cTn>
                                        <p:tgtEl>
                                          <p:spTgt spid="474114">
                                            <p:txEl>
                                              <p:pRg st="1" end="1"/>
                                            </p:txEl>
                                          </p:spTgt>
                                        </p:tgtEl>
                                        <p:attrNameLst>
                                          <p:attrName>style.visibility</p:attrName>
                                        </p:attrNameLst>
                                      </p:cBhvr>
                                      <p:to>
                                        <p:strVal val="visible"/>
                                      </p:to>
                                    </p:set>
                                    <p:animEffect transition="in" filter="fade">
                                      <p:cBhvr>
                                        <p:cTn id="20" dur="1000"/>
                                        <p:tgtEl>
                                          <p:spTgt spid="474114">
                                            <p:txEl>
                                              <p:pRg st="1" end="1"/>
                                            </p:txEl>
                                          </p:spTgt>
                                        </p:tgtEl>
                                      </p:cBhvr>
                                    </p:animEffect>
                                    <p:anim calcmode="lin" valueType="num">
                                      <p:cBhvr>
                                        <p:cTn id="21" dur="1000" fill="hold"/>
                                        <p:tgtEl>
                                          <p:spTgt spid="474114">
                                            <p:txEl>
                                              <p:pRg st="1" end="1"/>
                                            </p:txEl>
                                          </p:spTgt>
                                        </p:tgtEl>
                                        <p:attrNameLst>
                                          <p:attrName>ppt_x</p:attrName>
                                        </p:attrNameLst>
                                      </p:cBhvr>
                                      <p:tavLst>
                                        <p:tav tm="0">
                                          <p:val>
                                            <p:strVal val="#ppt_x-.1"/>
                                          </p:val>
                                        </p:tav>
                                        <p:tav tm="100000">
                                          <p:val>
                                            <p:strVal val="#ppt_x"/>
                                          </p:val>
                                        </p:tav>
                                      </p:tavLst>
                                    </p:anim>
                                    <p:anim calcmode="lin" valueType="num">
                                      <p:cBhvr>
                                        <p:cTn id="22" dur="1000" fill="hold"/>
                                        <p:tgtEl>
                                          <p:spTgt spid="4741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0" presetClass="entr" presetSubtype="0" fill="hold" grpId="0" nodeType="clickEffect">
                                  <p:stCondLst>
                                    <p:cond delay="0"/>
                                  </p:stCondLst>
                                  <p:iterate type="lt">
                                    <p:tmPct val="10000"/>
                                  </p:iterate>
                                  <p:childTnLst>
                                    <p:set>
                                      <p:cBhvr>
                                        <p:cTn id="26" dur="indefinite" fill="hold">
                                          <p:stCondLst>
                                            <p:cond delay="0"/>
                                          </p:stCondLst>
                                        </p:cTn>
                                        <p:tgtEl>
                                          <p:spTgt spid="474114">
                                            <p:txEl>
                                              <p:pRg st="2" end="2"/>
                                            </p:txEl>
                                          </p:spTgt>
                                        </p:tgtEl>
                                        <p:attrNameLst>
                                          <p:attrName>style.visibility</p:attrName>
                                        </p:attrNameLst>
                                      </p:cBhvr>
                                      <p:to>
                                        <p:strVal val="visible"/>
                                      </p:to>
                                    </p:set>
                                    <p:animEffect transition="in" filter="fade">
                                      <p:cBhvr>
                                        <p:cTn id="27" dur="1000"/>
                                        <p:tgtEl>
                                          <p:spTgt spid="474114">
                                            <p:txEl>
                                              <p:pRg st="2" end="2"/>
                                            </p:txEl>
                                          </p:spTgt>
                                        </p:tgtEl>
                                      </p:cBhvr>
                                    </p:animEffect>
                                    <p:anim calcmode="lin" valueType="num">
                                      <p:cBhvr>
                                        <p:cTn id="28" dur="1000" fill="hold"/>
                                        <p:tgtEl>
                                          <p:spTgt spid="474114">
                                            <p:txEl>
                                              <p:pRg st="2" end="2"/>
                                            </p:txEl>
                                          </p:spTgt>
                                        </p:tgtEl>
                                        <p:attrNameLst>
                                          <p:attrName>ppt_x</p:attrName>
                                        </p:attrNameLst>
                                      </p:cBhvr>
                                      <p:tavLst>
                                        <p:tav tm="0">
                                          <p:val>
                                            <p:strVal val="#ppt_x-.1"/>
                                          </p:val>
                                        </p:tav>
                                        <p:tav tm="100000">
                                          <p:val>
                                            <p:strVal val="#ppt_x"/>
                                          </p:val>
                                        </p:tav>
                                      </p:tavLst>
                                    </p:anim>
                                    <p:anim calcmode="lin" valueType="num">
                                      <p:cBhvr>
                                        <p:cTn id="29" dur="1000" fill="hold"/>
                                        <p:tgtEl>
                                          <p:spTgt spid="4741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0" presetClass="entr" presetSubtype="0" fill="hold" grpId="0" nodeType="clickEffect">
                                  <p:stCondLst>
                                    <p:cond delay="0"/>
                                  </p:stCondLst>
                                  <p:iterate type="lt">
                                    <p:tmPct val="10000"/>
                                  </p:iterate>
                                  <p:childTnLst>
                                    <p:set>
                                      <p:cBhvr>
                                        <p:cTn id="33" dur="indefinite" fill="hold">
                                          <p:stCondLst>
                                            <p:cond delay="0"/>
                                          </p:stCondLst>
                                        </p:cTn>
                                        <p:tgtEl>
                                          <p:spTgt spid="474114">
                                            <p:txEl>
                                              <p:pRg st="3" end="3"/>
                                            </p:txEl>
                                          </p:spTgt>
                                        </p:tgtEl>
                                        <p:attrNameLst>
                                          <p:attrName>style.visibility</p:attrName>
                                        </p:attrNameLst>
                                      </p:cBhvr>
                                      <p:to>
                                        <p:strVal val="visible"/>
                                      </p:to>
                                    </p:set>
                                    <p:animEffect transition="in" filter="fade">
                                      <p:cBhvr>
                                        <p:cTn id="34" dur="1000"/>
                                        <p:tgtEl>
                                          <p:spTgt spid="474114">
                                            <p:txEl>
                                              <p:pRg st="3" end="3"/>
                                            </p:txEl>
                                          </p:spTgt>
                                        </p:tgtEl>
                                      </p:cBhvr>
                                    </p:animEffect>
                                    <p:anim calcmode="lin" valueType="num">
                                      <p:cBhvr>
                                        <p:cTn id="35" dur="1000" fill="hold"/>
                                        <p:tgtEl>
                                          <p:spTgt spid="474114">
                                            <p:txEl>
                                              <p:pRg st="3" end="3"/>
                                            </p:txEl>
                                          </p:spTgt>
                                        </p:tgtEl>
                                        <p:attrNameLst>
                                          <p:attrName>ppt_x</p:attrName>
                                        </p:attrNameLst>
                                      </p:cBhvr>
                                      <p:tavLst>
                                        <p:tav tm="0">
                                          <p:val>
                                            <p:strVal val="#ppt_x-.1"/>
                                          </p:val>
                                        </p:tav>
                                        <p:tav tm="100000">
                                          <p:val>
                                            <p:strVal val="#ppt_x"/>
                                          </p:val>
                                        </p:tav>
                                      </p:tavLst>
                                    </p:anim>
                                    <p:anim calcmode="lin" valueType="num">
                                      <p:cBhvr>
                                        <p:cTn id="36" dur="1000" fill="hold"/>
                                        <p:tgtEl>
                                          <p:spTgt spid="4741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0" presetClass="entr" presetSubtype="0" fill="hold" grpId="0" nodeType="clickEffect">
                                  <p:stCondLst>
                                    <p:cond delay="0"/>
                                  </p:stCondLst>
                                  <p:iterate type="lt">
                                    <p:tmPct val="10000"/>
                                  </p:iterate>
                                  <p:childTnLst>
                                    <p:set>
                                      <p:cBhvr>
                                        <p:cTn id="40" dur="indefinite" fill="hold">
                                          <p:stCondLst>
                                            <p:cond delay="0"/>
                                          </p:stCondLst>
                                        </p:cTn>
                                        <p:tgtEl>
                                          <p:spTgt spid="474114">
                                            <p:txEl>
                                              <p:pRg st="4" end="4"/>
                                            </p:txEl>
                                          </p:spTgt>
                                        </p:tgtEl>
                                        <p:attrNameLst>
                                          <p:attrName>style.visibility</p:attrName>
                                        </p:attrNameLst>
                                      </p:cBhvr>
                                      <p:to>
                                        <p:strVal val="visible"/>
                                      </p:to>
                                    </p:set>
                                    <p:animEffect transition="in" filter="fade">
                                      <p:cBhvr>
                                        <p:cTn id="41" dur="1000"/>
                                        <p:tgtEl>
                                          <p:spTgt spid="474114">
                                            <p:txEl>
                                              <p:pRg st="4" end="4"/>
                                            </p:txEl>
                                          </p:spTgt>
                                        </p:tgtEl>
                                      </p:cBhvr>
                                    </p:animEffect>
                                    <p:anim calcmode="lin" valueType="num">
                                      <p:cBhvr>
                                        <p:cTn id="42" dur="1000" fill="hold"/>
                                        <p:tgtEl>
                                          <p:spTgt spid="474114">
                                            <p:txEl>
                                              <p:pRg st="4" end="4"/>
                                            </p:txEl>
                                          </p:spTgt>
                                        </p:tgtEl>
                                        <p:attrNameLst>
                                          <p:attrName>ppt_x</p:attrName>
                                        </p:attrNameLst>
                                      </p:cBhvr>
                                      <p:tavLst>
                                        <p:tav tm="0">
                                          <p:val>
                                            <p:strVal val="#ppt_x-.1"/>
                                          </p:val>
                                        </p:tav>
                                        <p:tav tm="100000">
                                          <p:val>
                                            <p:strVal val="#ppt_x"/>
                                          </p:val>
                                        </p:tav>
                                      </p:tavLst>
                                    </p:anim>
                                    <p:anim calcmode="lin" valueType="num">
                                      <p:cBhvr>
                                        <p:cTn id="43" dur="1000" fill="hold"/>
                                        <p:tgtEl>
                                          <p:spTgt spid="47411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3" grpId="0"/>
      <p:bldP spid="474114" grpId="0" build="p"/>
    </p:bldLst>
  </p:timing>
</p:sld>
</file>

<file path=ppt/slides/slide4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7" name="标题 735233"/>
          <p:cNvSpPr>
            <a:spLocks noGrp="1"/>
          </p:cNvSpPr>
          <p:nvPr>
            <p:ph type="title" idx="4294967295"/>
          </p:nvPr>
        </p:nvSpPr>
        <p:spPr>
          <a:xfrm>
            <a:off x="2458064" y="849313"/>
            <a:ext cx="4934923" cy="793750"/>
          </a:xfrm>
        </p:spPr>
        <p:txBody>
          <a:bodyPr anchor="b"/>
          <a:lstStyle/>
          <a:p>
            <a:pPr eaLnBrk="1" hangingPunct="1"/>
            <a:r>
              <a:rPr lang="en-US" altLang="zh-CN" dirty="0">
                <a:solidFill>
                  <a:srgbClr val="CC0066"/>
                </a:solidFill>
              </a:rPr>
              <a:t>2.</a:t>
            </a:r>
            <a:r>
              <a:rPr lang="zh-CN" altLang="en-US" dirty="0">
                <a:solidFill>
                  <a:srgbClr val="CC0066"/>
                </a:solidFill>
              </a:rPr>
              <a:t>认识运动的总规律及其意义</a:t>
            </a:r>
            <a:r>
              <a:rPr lang="zh-CN" altLang="en-US" dirty="0"/>
              <a:t> </a:t>
            </a:r>
          </a:p>
        </p:txBody>
      </p:sp>
      <p:sp>
        <p:nvSpPr>
          <p:cNvPr id="475138" name="文本占位符 735234"/>
          <p:cNvSpPr>
            <a:spLocks noGrp="1"/>
          </p:cNvSpPr>
          <p:nvPr>
            <p:ph type="body" idx="4294967295"/>
          </p:nvPr>
        </p:nvSpPr>
        <p:spPr>
          <a:xfrm>
            <a:off x="1524000" y="2123768"/>
            <a:ext cx="8534400" cy="3578942"/>
          </a:xfrm>
        </p:spPr>
        <p:txBody>
          <a:bodyPr>
            <a:normAutofit fontScale="92500" lnSpcReduction="20000"/>
          </a:bodyPr>
          <a:lstStyle/>
          <a:p>
            <a:pPr marL="762000" indent="-762000" algn="just">
              <a:lnSpc>
                <a:spcPct val="140000"/>
              </a:lnSpc>
              <a:buNone/>
            </a:pPr>
            <a:r>
              <a:rPr lang="en-US" altLang="zh-CN" sz="1500" dirty="0"/>
              <a:t>     </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）内容： </a:t>
            </a:r>
            <a:r>
              <a:rPr lang="zh-CN" altLang="en-US" sz="2800" b="1" dirty="0">
                <a:solidFill>
                  <a:schemeClr val="hlink"/>
                </a:solidFill>
                <a:latin typeface="楷体" panose="02010609060101010101" pitchFamily="49" charset="-122"/>
                <a:ea typeface="楷体" panose="02010609060101010101" pitchFamily="49" charset="-122"/>
                <a:cs typeface="楷体_GB2312"/>
              </a:rPr>
              <a:t>“</a:t>
            </a:r>
            <a:r>
              <a:rPr lang="zh-CN" altLang="en-US" sz="2800" b="1" u="sng" dirty="0">
                <a:solidFill>
                  <a:schemeClr val="hlink"/>
                </a:solidFill>
                <a:latin typeface="楷体" panose="02010609060101010101" pitchFamily="49" charset="-122"/>
                <a:ea typeface="楷体" panose="02010609060101010101" pitchFamily="49" charset="-122"/>
                <a:cs typeface="楷体_GB2312"/>
              </a:rPr>
              <a:t>实践、认识、再实践、再认识，这种形式，循环往复以至无穷，而实践和认识之每一循环的内容，都比较地进到了高一级的程度</a:t>
            </a:r>
            <a:r>
              <a:rPr lang="zh-CN" altLang="en-US" sz="2800" b="1" dirty="0">
                <a:solidFill>
                  <a:schemeClr val="hlink"/>
                </a:solidFill>
                <a:latin typeface="楷体" panose="02010609060101010101" pitchFamily="49" charset="-122"/>
                <a:ea typeface="楷体" panose="02010609060101010101" pitchFamily="49" charset="-122"/>
                <a:cs typeface="楷体_GB2312"/>
              </a:rPr>
              <a:t>。这就是辩证唯物论的全部认识论。这就是辩证唯物论的知行统一观。”</a:t>
            </a:r>
          </a:p>
          <a:p>
            <a:pPr marL="762000" indent="-762000" algn="just">
              <a:lnSpc>
                <a:spcPct val="140000"/>
              </a:lnSpc>
              <a:buNone/>
            </a:pPr>
            <a:r>
              <a:rPr lang="zh-CN" altLang="en-US" sz="2800" dirty="0">
                <a:latin typeface="楷体" panose="02010609060101010101" pitchFamily="49" charset="-122"/>
                <a:ea typeface="楷体" panose="02010609060101010101" pitchFamily="49" charset="-122"/>
              </a:rPr>
              <a:t>                                                      </a:t>
            </a:r>
            <a:r>
              <a:rPr lang="en-US" altLang="zh-CN" sz="2800" b="1" dirty="0">
                <a:solidFill>
                  <a:schemeClr val="accent2"/>
                </a:solidFill>
                <a:latin typeface="楷体" panose="02010609060101010101" pitchFamily="49" charset="-122"/>
                <a:ea typeface="楷体" panose="02010609060101010101" pitchFamily="49" charset="-122"/>
              </a:rPr>
              <a:t>——</a:t>
            </a:r>
            <a:r>
              <a:rPr lang="zh-CN" altLang="en-US" sz="2800" b="1" dirty="0">
                <a:solidFill>
                  <a:schemeClr val="accent2"/>
                </a:solidFill>
                <a:latin typeface="楷体" panose="02010609060101010101" pitchFamily="49" charset="-122"/>
                <a:ea typeface="楷体" panose="02010609060101010101" pitchFamily="49" charset="-122"/>
              </a:rPr>
              <a:t>毛泽东</a:t>
            </a:r>
          </a:p>
        </p:txBody>
      </p:sp>
      <p:sp>
        <p:nvSpPr>
          <p:cNvPr id="48947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467</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5137"/>
                                        </p:tgtEl>
                                        <p:attrNameLst>
                                          <p:attrName>style.visibility</p:attrName>
                                        </p:attrNameLst>
                                      </p:cBhvr>
                                      <p:to>
                                        <p:strVal val="visible"/>
                                      </p:to>
                                    </p:set>
                                    <p:animEffect transition="in" filter="fade">
                                      <p:cBhvr>
                                        <p:cTn id="7" dur="2000"/>
                                        <p:tgtEl>
                                          <p:spTgt spid="475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5138">
                                            <p:txEl>
                                              <p:pRg st="0" end="0"/>
                                            </p:txEl>
                                          </p:spTgt>
                                        </p:tgtEl>
                                        <p:attrNameLst>
                                          <p:attrName>style.visibility</p:attrName>
                                        </p:attrNameLst>
                                      </p:cBhvr>
                                      <p:to>
                                        <p:strVal val="visible"/>
                                      </p:to>
                                    </p:set>
                                    <p:animEffect transition="in" filter="fade">
                                      <p:cBhvr>
                                        <p:cTn id="12" dur="2000"/>
                                        <p:tgtEl>
                                          <p:spTgt spid="4751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5138">
                                            <p:txEl>
                                              <p:pRg st="1" end="1"/>
                                            </p:txEl>
                                          </p:spTgt>
                                        </p:tgtEl>
                                        <p:attrNameLst>
                                          <p:attrName>style.visibility</p:attrName>
                                        </p:attrNameLst>
                                      </p:cBhvr>
                                      <p:to>
                                        <p:strVal val="visible"/>
                                      </p:to>
                                    </p:set>
                                    <p:animEffect transition="in" filter="fade">
                                      <p:cBhvr>
                                        <p:cTn id="17" dur="2000"/>
                                        <p:tgtEl>
                                          <p:spTgt spid="4751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7" grpId="0"/>
      <p:bldP spid="475138" grpId="0" build="p"/>
    </p:bldLst>
  </p:timing>
</p:sld>
</file>

<file path=ppt/slides/slide4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6161" name="文本占位符 742402"/>
          <p:cNvSpPr>
            <a:spLocks noGrp="1"/>
          </p:cNvSpPr>
          <p:nvPr>
            <p:ph type="body" idx="4294967295"/>
          </p:nvPr>
        </p:nvSpPr>
        <p:spPr>
          <a:xfrm>
            <a:off x="1919290" y="952499"/>
            <a:ext cx="8437560" cy="460375"/>
          </a:xfrm>
        </p:spPr>
        <p:txBody>
          <a:bodyPr>
            <a:noAutofit/>
          </a:bodyPr>
          <a:lstStyle/>
          <a:p>
            <a:pPr>
              <a:spcBef>
                <a:spcPct val="50000"/>
              </a:spcBef>
              <a:buClr>
                <a:srgbClr val="000000"/>
              </a:buClr>
              <a:buFont typeface="Arial" panose="020B0604020202020204" pitchFamily="34" charset="0"/>
              <a:buNone/>
            </a:pPr>
            <a:r>
              <a:rPr lang="zh-CN" altLang="en-US" sz="2800" dirty="0">
                <a:solidFill>
                  <a:srgbClr val="CC0066"/>
                </a:solidFill>
                <a:latin typeface="楷体" panose="02010609060101010101" pitchFamily="49" charset="-122"/>
                <a:ea typeface="楷体" panose="02010609060101010101" pitchFamily="49" charset="-122"/>
              </a:rPr>
              <a:t>（</a:t>
            </a:r>
            <a:r>
              <a:rPr lang="en-US" altLang="zh-CN" sz="2800" dirty="0">
                <a:solidFill>
                  <a:srgbClr val="CC0066"/>
                </a:solidFill>
                <a:latin typeface="楷体" panose="02010609060101010101" pitchFamily="49" charset="-122"/>
                <a:ea typeface="楷体" panose="02010609060101010101" pitchFamily="49" charset="-122"/>
              </a:rPr>
              <a:t>2</a:t>
            </a:r>
            <a:r>
              <a:rPr lang="zh-CN" altLang="en-US" sz="2800" dirty="0">
                <a:solidFill>
                  <a:srgbClr val="CC0066"/>
                </a:solidFill>
                <a:latin typeface="楷体" panose="02010609060101010101" pitchFamily="49" charset="-122"/>
                <a:ea typeface="楷体" panose="02010609060101010101" pitchFamily="49" charset="-122"/>
              </a:rPr>
              <a:t>）意义：体现了认识和实践的具体的历史的统一</a:t>
            </a:r>
            <a:r>
              <a:rPr lang="zh-CN" altLang="en-US" sz="2800" b="1" dirty="0">
                <a:latin typeface="楷体" panose="02010609060101010101" pitchFamily="49" charset="-122"/>
                <a:ea typeface="楷体" panose="02010609060101010101" pitchFamily="49" charset="-122"/>
              </a:rPr>
              <a:t> </a:t>
            </a:r>
          </a:p>
        </p:txBody>
      </p:sp>
      <p:sp>
        <p:nvSpPr>
          <p:cNvPr id="490500"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468</a:t>
            </a:fld>
            <a:endParaRPr lang="zh-CN" altLang="zh-CN" noProof="1"/>
          </a:p>
        </p:txBody>
      </p:sp>
      <p:sp>
        <p:nvSpPr>
          <p:cNvPr id="476162" name="矩形 742403"/>
          <p:cNvSpPr>
            <a:spLocks noChangeArrowheads="1"/>
          </p:cNvSpPr>
          <p:nvPr/>
        </p:nvSpPr>
        <p:spPr bwMode="auto">
          <a:xfrm>
            <a:off x="2219325" y="1700213"/>
            <a:ext cx="7837489" cy="3218958"/>
          </a:xfrm>
          <a:prstGeom prst="rect">
            <a:avLst/>
          </a:prstGeom>
          <a:noFill/>
          <a:ln w="9525">
            <a:noFill/>
            <a:miter lim="800000"/>
          </a:ln>
        </p:spPr>
        <p:txBody>
          <a:bodyPr wrap="square">
            <a:spAutoFit/>
          </a:bodyPr>
          <a:lstStyle/>
          <a:p>
            <a:pPr marL="1905000" indent="-1905000">
              <a:lnSpc>
                <a:spcPct val="130000"/>
              </a:lnSpc>
              <a:spcBef>
                <a:spcPct val="20000"/>
              </a:spcBef>
              <a:buClr>
                <a:schemeClr val="accent2"/>
              </a:buClr>
            </a:pPr>
            <a:r>
              <a:rPr lang="zh-CN" altLang="en-US" sz="2400" b="1" dirty="0">
                <a:latin typeface="宋体" panose="02010600030101010101" pitchFamily="2" charset="-122"/>
                <a:ea typeface="楷体" panose="02010609060101010101" pitchFamily="49" charset="-122"/>
              </a:rPr>
              <a:t>第一，</a:t>
            </a:r>
            <a:r>
              <a:rPr lang="zh-CN" altLang="en-US" sz="2400" b="1" dirty="0">
                <a:latin typeface="楷体" panose="02010609060101010101" pitchFamily="49" charset="-122"/>
                <a:ea typeface="楷体" panose="02010609060101010101" pitchFamily="49" charset="-122"/>
              </a:rPr>
              <a:t>所谓具体的统一，就是指主观认识要同一定时间、</a:t>
            </a:r>
            <a:endParaRPr lang="en-US" altLang="zh-CN" sz="2400" b="1" dirty="0">
              <a:latin typeface="楷体" panose="02010609060101010101" pitchFamily="49" charset="-122"/>
              <a:ea typeface="楷体" panose="02010609060101010101" pitchFamily="49" charset="-122"/>
            </a:endParaRPr>
          </a:p>
          <a:p>
            <a:pPr marL="1905000" indent="-1905000">
              <a:lnSpc>
                <a:spcPct val="130000"/>
              </a:lnSpc>
              <a:spcBef>
                <a:spcPct val="20000"/>
              </a:spcBef>
              <a:buClr>
                <a:schemeClr val="accent2"/>
              </a:buClr>
            </a:pPr>
            <a:r>
              <a:rPr lang="zh-CN" altLang="en-US" sz="2400" b="1" dirty="0">
                <a:latin typeface="楷体" panose="02010609060101010101" pitchFamily="49" charset="-122"/>
                <a:ea typeface="楷体" panose="02010609060101010101" pitchFamily="49" charset="-122"/>
              </a:rPr>
              <a:t>地点和条件下的客观实践相符合；</a:t>
            </a:r>
          </a:p>
          <a:p>
            <a:pPr marL="1905000" indent="-1905000">
              <a:lnSpc>
                <a:spcPct val="130000"/>
              </a:lnSpc>
              <a:spcBef>
                <a:spcPct val="20000"/>
              </a:spcBef>
              <a:buClr>
                <a:schemeClr val="accent2"/>
              </a:buClr>
            </a:pPr>
            <a:r>
              <a:rPr lang="zh-CN" altLang="en-US" sz="2400" b="1" dirty="0">
                <a:latin typeface="楷体" panose="02010609060101010101" pitchFamily="49" charset="-122"/>
                <a:ea typeface="楷体" panose="02010609060101010101" pitchFamily="49" charset="-122"/>
              </a:rPr>
              <a:t>第二，所谓历史的统一，是指主观认识要同特定的历史</a:t>
            </a:r>
            <a:endParaRPr lang="en-US" altLang="zh-CN" sz="2400" b="1" dirty="0">
              <a:latin typeface="楷体" panose="02010609060101010101" pitchFamily="49" charset="-122"/>
              <a:ea typeface="楷体" panose="02010609060101010101" pitchFamily="49" charset="-122"/>
            </a:endParaRPr>
          </a:p>
          <a:p>
            <a:pPr marL="1905000" indent="-1905000">
              <a:lnSpc>
                <a:spcPct val="130000"/>
              </a:lnSpc>
              <a:spcBef>
                <a:spcPct val="20000"/>
              </a:spcBef>
              <a:buClr>
                <a:schemeClr val="accent2"/>
              </a:buClr>
            </a:pPr>
            <a:r>
              <a:rPr lang="zh-CN" altLang="en-US" sz="2400" b="1" dirty="0">
                <a:latin typeface="楷体" panose="02010609060101010101" pitchFamily="49" charset="-122"/>
                <a:ea typeface="楷体" panose="02010609060101010101" pitchFamily="49" charset="-122"/>
              </a:rPr>
              <a:t>发展阶段的客观实践相适应。</a:t>
            </a:r>
          </a:p>
          <a:p>
            <a:pPr marL="1905000" indent="-1905000">
              <a:lnSpc>
                <a:spcPct val="130000"/>
              </a:lnSpc>
              <a:spcBef>
                <a:spcPct val="20000"/>
              </a:spcBef>
              <a:buClr>
                <a:schemeClr val="accent2"/>
              </a:buClr>
            </a:pPr>
            <a:r>
              <a:rPr lang="zh-CN" altLang="en-US" sz="2400" b="1" dirty="0">
                <a:latin typeface="楷体" panose="02010609060101010101" pitchFamily="49" charset="-122"/>
                <a:ea typeface="楷体" panose="02010609060101010101" pitchFamily="49" charset="-122"/>
              </a:rPr>
              <a:t>第三，割裂这种统一会导致左或右的错误。</a:t>
            </a:r>
          </a:p>
          <a:p>
            <a:pPr marL="1905000" indent="-1905000">
              <a:lnSpc>
                <a:spcPct val="110000"/>
              </a:lnSpc>
              <a:spcBef>
                <a:spcPct val="20000"/>
              </a:spcBef>
              <a:buClr>
                <a:schemeClr val="accent2"/>
              </a:buClr>
            </a:pPr>
            <a:r>
              <a:rPr lang="zh-CN" altLang="en-US" sz="2400" dirty="0">
                <a:solidFill>
                  <a:schemeClr val="hlink"/>
                </a:solidFill>
                <a:latin typeface="楷体" panose="02010609060101010101" pitchFamily="49" charset="-122"/>
                <a:ea typeface="楷体" panose="02010609060101010101" pitchFamily="49" charset="-122"/>
              </a:rPr>
              <a:t>　</a:t>
            </a:r>
          </a:p>
        </p:txBody>
      </p:sp>
    </p:spTree>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7185" name="文本占位符 743425"/>
          <p:cNvSpPr>
            <a:spLocks noGrp="1"/>
          </p:cNvSpPr>
          <p:nvPr>
            <p:ph type="body" idx="4294967295"/>
          </p:nvPr>
        </p:nvSpPr>
        <p:spPr>
          <a:xfrm>
            <a:off x="2812026" y="908050"/>
            <a:ext cx="6213987" cy="1944688"/>
          </a:xfrm>
        </p:spPr>
        <p:txBody>
          <a:bodyPr/>
          <a:lstStyle/>
          <a:p>
            <a:pPr>
              <a:lnSpc>
                <a:spcPct val="120000"/>
              </a:lnSpc>
              <a:spcBef>
                <a:spcPct val="50000"/>
              </a:spcBef>
              <a:buClr>
                <a:srgbClr val="000000"/>
              </a:buClr>
              <a:buFont typeface="Arial" panose="020B0604020202020204" pitchFamily="34" charset="0"/>
              <a:buNone/>
            </a:pPr>
            <a:r>
              <a:rPr lang="zh-CN" altLang="en-US" b="1" dirty="0"/>
              <a:t>　　</a:t>
            </a:r>
            <a:r>
              <a:rPr lang="zh-CN" altLang="en-US"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建国初期的大跃进和人民公社化运动，就是企图超越阶段，硬要把将来可能做的事情勉强拿到现在来做，其结果只能是拔苗助长，事与愿违。</a:t>
            </a:r>
            <a:r>
              <a:rPr lang="zh-CN" altLang="en-US" dirty="0">
                <a:latin typeface="楷体" panose="02010609060101010101" pitchFamily="49" charset="-122"/>
                <a:ea typeface="楷体" panose="02010609060101010101" pitchFamily="49" charset="-122"/>
              </a:rPr>
              <a:t> </a:t>
            </a:r>
          </a:p>
        </p:txBody>
      </p:sp>
      <p:sp>
        <p:nvSpPr>
          <p:cNvPr id="743429" name="矩形 743428"/>
          <p:cNvSpPr/>
          <p:nvPr/>
        </p:nvSpPr>
        <p:spPr>
          <a:xfrm>
            <a:off x="2135189" y="2708275"/>
            <a:ext cx="7991475" cy="71438"/>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743430" name="矩形 743429"/>
          <p:cNvSpPr/>
          <p:nvPr/>
        </p:nvSpPr>
        <p:spPr>
          <a:xfrm>
            <a:off x="1992314" y="404814"/>
            <a:ext cx="7991475"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pic>
        <p:nvPicPr>
          <p:cNvPr id="477188" name="图片 743430" descr="F200609281622172028725772"/>
          <p:cNvPicPr>
            <a:picLocks noChangeAspect="1"/>
          </p:cNvPicPr>
          <p:nvPr/>
        </p:nvPicPr>
        <p:blipFill>
          <a:blip r:embed="rId2"/>
          <a:srcRect/>
          <a:stretch>
            <a:fillRect/>
          </a:stretch>
        </p:blipFill>
        <p:spPr bwMode="auto">
          <a:xfrm>
            <a:off x="2135189" y="2852738"/>
            <a:ext cx="8137525" cy="38020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7185">
                                            <p:txEl>
                                              <p:pRg st="0" end="0"/>
                                            </p:txEl>
                                          </p:spTgt>
                                        </p:tgtEl>
                                        <p:attrNameLst>
                                          <p:attrName>style.visibility</p:attrName>
                                        </p:attrNameLst>
                                      </p:cBhvr>
                                      <p:to>
                                        <p:strVal val="visible"/>
                                      </p:to>
                                    </p:set>
                                    <p:animEffect transition="in" filter="fade">
                                      <p:cBhvr>
                                        <p:cTn id="7" dur="2000"/>
                                        <p:tgtEl>
                                          <p:spTgt spid="477185">
                                            <p:txEl>
                                              <p:pRg st="0" end="0"/>
                                            </p:txEl>
                                          </p:spTgt>
                                        </p:tgtEl>
                                      </p:cBhvr>
                                    </p:animEffect>
                                  </p:childTnLst>
                                  <p:subTnLst>
                                    <p:animClr clrSpc="rgb" dir="cw">
                                      <p:cBhvr override="childStyle">
                                        <p:cTn dur="1" fill="hold" display="0" masterRel="nextClick" afterEffect="1"/>
                                        <p:tgtEl>
                                          <p:spTgt spid="477185">
                                            <p:txEl>
                                              <p:pRg st="0" end="0"/>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3" descr="t015df8c0e0faf9b2b7"/>
          <p:cNvPicPr>
            <a:picLocks noChangeAspect="1"/>
          </p:cNvPicPr>
          <p:nvPr/>
        </p:nvPicPr>
        <p:blipFill>
          <a:blip r:embed="rId2"/>
          <a:srcRect/>
          <a:stretch>
            <a:fillRect/>
          </a:stretch>
        </p:blipFill>
        <p:spPr bwMode="auto">
          <a:xfrm>
            <a:off x="5181919" y="2240281"/>
            <a:ext cx="3805237" cy="4525963"/>
          </a:xfrm>
          <a:prstGeom prst="rect">
            <a:avLst/>
          </a:prstGeom>
          <a:noFill/>
          <a:ln w="9525">
            <a:noFill/>
            <a:miter lim="800000"/>
            <a:headEnd/>
            <a:tailEnd/>
          </a:ln>
        </p:spPr>
      </p:pic>
      <p:sp>
        <p:nvSpPr>
          <p:cNvPr id="2" name="文本框 1"/>
          <p:cNvSpPr txBox="1"/>
          <p:nvPr/>
        </p:nvSpPr>
        <p:spPr>
          <a:xfrm>
            <a:off x="1046480" y="1600201"/>
            <a:ext cx="5455920" cy="646331"/>
          </a:xfrm>
          <a:prstGeom prst="rect">
            <a:avLst/>
          </a:prstGeom>
          <a:noFill/>
        </p:spPr>
        <p:txBody>
          <a:bodyPr wrap="square" rtlCol="0">
            <a:spAutoFit/>
          </a:bodyPr>
          <a:lstStyle/>
          <a:p>
            <a:r>
              <a:rPr kumimoji="0" lang="zh-CN" altLang="en-US" sz="36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j-cs"/>
              </a:rPr>
              <a:t>三</a:t>
            </a:r>
            <a:r>
              <a:rPr kumimoji="0" lang="zh-CN" altLang="zh-CN" sz="36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j-cs"/>
              </a:rPr>
              <a:t>、叛经离道恩格斯</a:t>
            </a:r>
            <a:endParaRPr lang="zh-CN" altLang="en-US" sz="3600" dirty="0">
              <a:solidFill>
                <a:srgbClr val="FF0000"/>
              </a:solidFill>
            </a:endParaRPr>
          </a:p>
        </p:txBody>
      </p:sp>
    </p:spTree>
  </p:cSld>
  <p:clrMapOvr>
    <a:masterClrMapping/>
  </p:clrMapOvr>
  <p:transition>
    <p:random/>
  </p:transition>
</p:sld>
</file>

<file path=ppt/slides/slide4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8209" name="文本框 748545"/>
          <p:cNvSpPr txBox="1">
            <a:spLocks noChangeArrowheads="1"/>
          </p:cNvSpPr>
          <p:nvPr/>
        </p:nvSpPr>
        <p:spPr bwMode="auto">
          <a:xfrm>
            <a:off x="2124075" y="2481205"/>
            <a:ext cx="9239249" cy="707886"/>
          </a:xfrm>
          <a:prstGeom prst="rect">
            <a:avLst/>
          </a:prstGeom>
          <a:noFill/>
          <a:ln w="9525">
            <a:noFill/>
            <a:miter lim="800000"/>
          </a:ln>
        </p:spPr>
        <p:txBody>
          <a:bodyPr wrap="square">
            <a:spAutoFit/>
          </a:bodyPr>
          <a:lstStyle/>
          <a:p>
            <a:pPr algn="ctr">
              <a:spcBef>
                <a:spcPct val="50000"/>
              </a:spcBef>
              <a:buClr>
                <a:srgbClr val="000000"/>
              </a:buClr>
            </a:pPr>
            <a:r>
              <a:rPr lang="zh-CN" altLang="en-US" sz="4000" b="1" dirty="0">
                <a:solidFill>
                  <a:srgbClr val="CC0066"/>
                </a:solidFill>
                <a:latin typeface="黑体" panose="02010609060101010101" pitchFamily="49" charset="-122"/>
                <a:ea typeface="黑体" panose="02010609060101010101" pitchFamily="49" charset="-122"/>
              </a:rPr>
              <a:t>第三节  真理及其属性</a:t>
            </a:r>
            <a:r>
              <a:rPr lang="zh-CN" altLang="en-US" sz="4000" b="1" dirty="0">
                <a:solidFill>
                  <a:srgbClr val="990033"/>
                </a:solidFill>
                <a:latin typeface="黑体" panose="02010609060101010101" pitchFamily="49" charset="-122"/>
                <a:ea typeface="黑体" panose="02010609060101010101" pitchFamily="49" charset="-122"/>
              </a:rPr>
              <a:t> </a:t>
            </a:r>
          </a:p>
        </p:txBody>
      </p:sp>
      <p:sp>
        <p:nvSpPr>
          <p:cNvPr id="748548" name="矩形 748547"/>
          <p:cNvSpPr/>
          <p:nvPr/>
        </p:nvSpPr>
        <p:spPr>
          <a:xfrm>
            <a:off x="1992314" y="1052514"/>
            <a:ext cx="8351837"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748549" name="矩形 748548"/>
          <p:cNvSpPr/>
          <p:nvPr/>
        </p:nvSpPr>
        <p:spPr>
          <a:xfrm>
            <a:off x="1919289" y="5157789"/>
            <a:ext cx="8351837"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1914525" y="1714500"/>
            <a:ext cx="7658099" cy="4475163"/>
          </a:xfrm>
        </p:spPr>
        <p:txBody>
          <a:bodyPr/>
          <a:lstStyle/>
          <a:p>
            <a:r>
              <a:rPr lang="zh-CN" altLang="en-US" sz="3200" b="1" dirty="0"/>
              <a:t>一、真理及其客观性</a:t>
            </a:r>
          </a:p>
          <a:p>
            <a:pPr marL="0" indent="0">
              <a:buNone/>
            </a:pPr>
            <a:r>
              <a:rPr lang="zh-CN" altLang="en-US" sz="2800" b="1" dirty="0">
                <a:latin typeface="楷体" panose="02010609060101010101" pitchFamily="49" charset="-122"/>
                <a:ea typeface="楷体" panose="02010609060101010101" pitchFamily="49" charset="-122"/>
              </a:rPr>
              <a:t>（一）真理的定义 </a:t>
            </a:r>
          </a:p>
          <a:p>
            <a:r>
              <a:rPr lang="zh-CN" altLang="en-US" sz="2800" dirty="0">
                <a:latin typeface="楷体" panose="02010609060101010101" pitchFamily="49" charset="-122"/>
                <a:ea typeface="楷体" panose="02010609060101010101" pitchFamily="49" charset="-122"/>
              </a:rPr>
              <a:t>　真理是标志主观同客观相符合的哲学范畴；是人们对客观事物及其规律的正确反映。 </a:t>
            </a:r>
          </a:p>
          <a:p>
            <a:endParaRPr lang="zh-CN" altLang="en-US"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7" name="文本占位符 752641"/>
          <p:cNvSpPr>
            <a:spLocks noGrp="1"/>
          </p:cNvSpPr>
          <p:nvPr>
            <p:ph type="body" idx="4294967295"/>
          </p:nvPr>
        </p:nvSpPr>
        <p:spPr>
          <a:xfrm>
            <a:off x="2647951" y="941385"/>
            <a:ext cx="4714874" cy="831853"/>
          </a:xfrm>
        </p:spPr>
        <p:txBody>
          <a:bodyPr>
            <a:normAutofit/>
          </a:bodyPr>
          <a:lstStyle/>
          <a:p>
            <a:pPr eaLnBrk="1" hangingPunct="1">
              <a:lnSpc>
                <a:spcPct val="130000"/>
              </a:lnSpc>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（二）真理的客观性 </a:t>
            </a:r>
          </a:p>
        </p:txBody>
      </p:sp>
      <p:sp>
        <p:nvSpPr>
          <p:cNvPr id="49459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472</a:t>
            </a:fld>
            <a:endParaRPr lang="zh-CN" altLang="zh-CN" noProof="1"/>
          </a:p>
        </p:txBody>
      </p:sp>
      <p:sp>
        <p:nvSpPr>
          <p:cNvPr id="480258" name="矩形 752642"/>
          <p:cNvSpPr>
            <a:spLocks noChangeArrowheads="1"/>
          </p:cNvSpPr>
          <p:nvPr/>
        </p:nvSpPr>
        <p:spPr bwMode="auto">
          <a:xfrm>
            <a:off x="2279651" y="1773238"/>
            <a:ext cx="7777163" cy="1239570"/>
          </a:xfrm>
          <a:prstGeom prst="rect">
            <a:avLst/>
          </a:prstGeom>
          <a:noFill/>
          <a:ln w="9525">
            <a:noFill/>
            <a:miter lim="800000"/>
          </a:ln>
        </p:spPr>
        <p:txBody>
          <a:bodyPr>
            <a:spAutoFit/>
          </a:bodyPr>
          <a:lstStyle/>
          <a:p>
            <a:pPr marL="1905000" indent="-1905000">
              <a:lnSpc>
                <a:spcPct val="130000"/>
              </a:lnSpc>
              <a:spcBef>
                <a:spcPct val="20000"/>
              </a:spcBef>
              <a:buClr>
                <a:schemeClr val="accent2"/>
              </a:buClr>
            </a:pP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真理的内容是客观的。</a:t>
            </a:r>
          </a:p>
          <a:p>
            <a:pPr marL="1905000" indent="-1905000">
              <a:lnSpc>
                <a:spcPct val="130000"/>
              </a:lnSpc>
              <a:spcBef>
                <a:spcPct val="20000"/>
              </a:spcBef>
              <a:buClr>
                <a:schemeClr val="accent2"/>
              </a:buClr>
            </a:pP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检验真理的标准</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实践具有客观性</a:t>
            </a:r>
            <a:r>
              <a:rPr lang="zh-CN" altLang="en-US" b="1" dirty="0">
                <a:solidFill>
                  <a:schemeClr val="hlink"/>
                </a:solidFill>
                <a:latin typeface="宋体" panose="02010600030101010101" pitchFamily="2" charset="-122"/>
              </a:rPr>
              <a:t>。</a:t>
            </a:r>
            <a:r>
              <a:rPr lang="zh-CN" altLang="en-US" b="1" dirty="0">
                <a:solidFill>
                  <a:schemeClr val="accent2"/>
                </a:solidFill>
                <a:latin typeface="Verdana" panose="020B0604030504040204" pitchFamily="34" charset="0"/>
              </a:rPr>
              <a:t> </a:t>
            </a:r>
          </a:p>
        </p:txBody>
      </p:sp>
      <p:sp>
        <p:nvSpPr>
          <p:cNvPr id="752646" name="圆角矩形标注 752645"/>
          <p:cNvSpPr>
            <a:spLocks noChangeArrowheads="1"/>
          </p:cNvSpPr>
          <p:nvPr/>
        </p:nvSpPr>
        <p:spPr bwMode="auto">
          <a:xfrm>
            <a:off x="2495550" y="4005264"/>
            <a:ext cx="3816350" cy="1944687"/>
          </a:xfrm>
          <a:prstGeom prst="wedgeRoundRectCallout">
            <a:avLst>
              <a:gd name="adj1" fmla="val 63477"/>
              <a:gd name="adj2" fmla="val 3634"/>
              <a:gd name="adj3" fmla="val 16667"/>
            </a:avLst>
          </a:prstGeom>
          <a:solidFill>
            <a:srgbClr val="FFCC99"/>
          </a:solidFill>
          <a:ln w="9525">
            <a:solidFill>
              <a:srgbClr val="000000"/>
            </a:solidFill>
            <a:miter lim="800000"/>
          </a:ln>
        </p:spPr>
        <p:txBody>
          <a:bodyPr/>
          <a:lstStyle/>
          <a:p>
            <a:pPr marL="812800" indent="-812800">
              <a:lnSpc>
                <a:spcPct val="90000"/>
              </a:lnSpc>
              <a:spcBef>
                <a:spcPct val="20000"/>
              </a:spcBef>
              <a:buClr>
                <a:schemeClr val="accent2"/>
              </a:buClr>
            </a:pPr>
            <a:r>
              <a:rPr lang="en-US" altLang="zh-CN" b="1" dirty="0">
                <a:solidFill>
                  <a:schemeClr val="accent2"/>
                </a:solidFill>
                <a:latin typeface="Verdana" panose="020B0604030504040204" pitchFamily="34" charset="0"/>
              </a:rPr>
              <a:t>“</a:t>
            </a:r>
            <a:r>
              <a:rPr lang="zh-CN" altLang="en-US" b="1" dirty="0">
                <a:solidFill>
                  <a:schemeClr val="accent2"/>
                </a:solidFill>
                <a:latin typeface="Verdana" panose="020B0604030504040204" pitchFamily="34" charset="0"/>
              </a:rPr>
              <a:t>被反映者不依赖于反映</a:t>
            </a:r>
          </a:p>
          <a:p>
            <a:pPr marL="812800" indent="-812800">
              <a:spcBef>
                <a:spcPct val="20000"/>
              </a:spcBef>
              <a:buClr>
                <a:schemeClr val="accent2"/>
              </a:buClr>
            </a:pPr>
            <a:r>
              <a:rPr lang="zh-CN" altLang="en-US" b="1" dirty="0">
                <a:solidFill>
                  <a:schemeClr val="accent2"/>
                </a:solidFill>
                <a:latin typeface="Verdana" panose="020B0604030504040204" pitchFamily="34" charset="0"/>
              </a:rPr>
              <a:t>者而存在，是一切唯物</a:t>
            </a:r>
          </a:p>
          <a:p>
            <a:pPr marL="812800" indent="-812800">
              <a:spcBef>
                <a:spcPct val="20000"/>
              </a:spcBef>
              <a:buClr>
                <a:schemeClr val="accent2"/>
              </a:buClr>
            </a:pPr>
            <a:r>
              <a:rPr lang="zh-CN" altLang="en-US" b="1" dirty="0">
                <a:solidFill>
                  <a:schemeClr val="accent2"/>
                </a:solidFill>
                <a:latin typeface="Verdana" panose="020B0604030504040204" pitchFamily="34" charset="0"/>
              </a:rPr>
              <a:t>主义的基本前提。”</a:t>
            </a:r>
          </a:p>
          <a:p>
            <a:pPr marL="812800" indent="-812800">
              <a:spcBef>
                <a:spcPct val="20000"/>
              </a:spcBef>
              <a:buClr>
                <a:schemeClr val="accent2"/>
              </a:buClr>
            </a:pPr>
            <a:r>
              <a:rPr lang="zh-CN" altLang="en-US" b="1" dirty="0">
                <a:solidFill>
                  <a:schemeClr val="accent2"/>
                </a:solidFill>
                <a:latin typeface="Verdana" panose="020B0604030504040204" pitchFamily="34" charset="0"/>
              </a:rPr>
              <a:t>　　　　　　</a:t>
            </a:r>
            <a:r>
              <a:rPr lang="en-US" altLang="zh-CN" b="1" dirty="0">
                <a:solidFill>
                  <a:schemeClr val="accent2"/>
                </a:solidFill>
                <a:latin typeface="Verdana" panose="020B0604030504040204" pitchFamily="34" charset="0"/>
              </a:rPr>
              <a:t>——</a:t>
            </a:r>
            <a:r>
              <a:rPr lang="zh-CN" altLang="en-US" b="1" dirty="0">
                <a:solidFill>
                  <a:schemeClr val="accent2"/>
                </a:solidFill>
                <a:latin typeface="Verdana" panose="020B0604030504040204" pitchFamily="34" charset="0"/>
              </a:rPr>
              <a:t>列宁</a:t>
            </a:r>
          </a:p>
        </p:txBody>
      </p:sp>
      <p:pic>
        <p:nvPicPr>
          <p:cNvPr id="752647" name="图片 752646" descr="u=3587880766,3398429699&amp;gp=0">
            <a:hlinkClick r:id="rId2" action="ppaction://hlinkfile"/>
          </p:cNvPr>
          <p:cNvPicPr>
            <a:picLocks noChangeAspect="1"/>
          </p:cNvPicPr>
          <p:nvPr/>
        </p:nvPicPr>
        <p:blipFill>
          <a:blip r:embed="rId3"/>
          <a:srcRect/>
          <a:stretch>
            <a:fillRect/>
          </a:stretch>
        </p:blipFill>
        <p:spPr bwMode="auto">
          <a:xfrm>
            <a:off x="6672263" y="3860801"/>
            <a:ext cx="3060700" cy="20558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indefinite" fill="hold">
                                          <p:stCondLst>
                                            <p:cond delay="0"/>
                                          </p:stCondLst>
                                        </p:cTn>
                                        <p:tgtEl>
                                          <p:spTgt spid="480257">
                                            <p:txEl>
                                              <p:pRg st="0" end="0"/>
                                            </p:txEl>
                                          </p:spTgt>
                                        </p:tgtEl>
                                        <p:attrNameLst>
                                          <p:attrName>style.visibility</p:attrName>
                                        </p:attrNameLst>
                                      </p:cBhvr>
                                      <p:to>
                                        <p:strVal val="visible"/>
                                      </p:to>
                                    </p:set>
                                    <p:anim calcmode="lin" valueType="num">
                                      <p:cBhvr>
                                        <p:cTn id="7" dur="15000" fill="hold"/>
                                        <p:tgtEl>
                                          <p:spTgt spid="480257">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480257">
                                            <p:txEl>
                                              <p:pRg st="0" end="0"/>
                                            </p:txEl>
                                          </p:spTgt>
                                        </p:tgtEl>
                                        <p:attrNameLst>
                                          <p:attrName>ppt_y</p:attrName>
                                        </p:attrNameLst>
                                      </p:cBhvr>
                                      <p:tavLst>
                                        <p:tav tm="0">
                                          <p:val>
                                            <p:strVal val="#ppt_y+1"/>
                                          </p:val>
                                        </p:tav>
                                        <p:tav tm="100000">
                                          <p:val>
                                            <p:strVal val="#ppt_y-1"/>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264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5264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752647"/>
                                        </p:tgtEl>
                                      </p:cBhvr>
                                    </p:animEffect>
                                    <p:set>
                                      <p:cBhvr>
                                        <p:cTn id="20" dur="1" fill="hold">
                                          <p:stCondLst>
                                            <p:cond delay="499"/>
                                          </p:stCondLst>
                                        </p:cTn>
                                        <p:tgtEl>
                                          <p:spTgt spid="752647"/>
                                        </p:tgtEl>
                                        <p:attrNameLst>
                                          <p:attrName>style.visibility</p:attrName>
                                        </p:attrNameLst>
                                      </p:cBhvr>
                                      <p:to>
                                        <p:strVal val="hidden"/>
                                      </p:to>
                                    </p:set>
                                  </p:childTnLst>
                                </p:cTn>
                              </p:par>
                            </p:childTnLst>
                          </p:cTn>
                        </p:par>
                        <p:par>
                          <p:cTn id="21" fill="hold">
                            <p:stCondLst>
                              <p:cond delay="500"/>
                            </p:stCondLst>
                            <p:childTnLst>
                              <p:par>
                                <p:cTn id="22" presetID="5" presetClass="exit" presetSubtype="10" fill="hold" grpId="1" nodeType="afterEffect">
                                  <p:stCondLst>
                                    <p:cond delay="0"/>
                                  </p:stCondLst>
                                  <p:childTnLst>
                                    <p:animEffect transition="out" filter="checkerboard(across)">
                                      <p:cBhvr>
                                        <p:cTn id="23" dur="2000"/>
                                        <p:tgtEl>
                                          <p:spTgt spid="752646"/>
                                        </p:tgtEl>
                                      </p:cBhvr>
                                    </p:animEffect>
                                    <p:set>
                                      <p:cBhvr>
                                        <p:cTn id="24" dur="1" fill="hold">
                                          <p:stCondLst>
                                            <p:cond delay="1999"/>
                                          </p:stCondLst>
                                        </p:cTn>
                                        <p:tgtEl>
                                          <p:spTgt spid="7526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7" grpId="0" build="allAtOnce"/>
      <p:bldP spid="752646" grpId="0" bldLvl="0" animBg="1"/>
      <p:bldP spid="752646" grpId="1" bldLvl="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（三）真理和谬误的辩证关系</a:t>
            </a:r>
          </a:p>
        </p:txBody>
      </p:sp>
      <p:sp>
        <p:nvSpPr>
          <p:cNvPr id="4" name="文本占位符 3"/>
          <p:cNvSpPr>
            <a:spLocks noGrp="1"/>
          </p:cNvSpPr>
          <p:nvPr>
            <p:ph type="body" idx="1"/>
          </p:nvPr>
        </p:nvSpPr>
        <p:spPr/>
        <p:txBody>
          <a:bodyPr/>
          <a:lstStyle/>
          <a:p>
            <a:endParaRPr lang="zh-CN" altLang="en-US"/>
          </a:p>
        </p:txBody>
      </p:sp>
      <p:sp>
        <p:nvSpPr>
          <p:cNvPr id="3" name="内容占位符 2"/>
          <p:cNvSpPr>
            <a:spLocks noGrp="1"/>
          </p:cNvSpPr>
          <p:nvPr>
            <p:ph sz="half" idx="2"/>
          </p:nvPr>
        </p:nvSpPr>
        <p:spPr/>
        <p:txBody>
          <a:bodyPr>
            <a:normAutofit/>
          </a:bodyPr>
          <a:lstStyle/>
          <a:p>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它们是对立的：</a:t>
            </a:r>
            <a:endParaRPr lang="en-US" altLang="zh-CN" sz="2800" b="1"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真理是人们对客观事物及其规律的正确反映，而谬误是人们对客观事物及其规律的歪曲反映，它们在一定范围的对立是绝对的。</a:t>
            </a:r>
          </a:p>
        </p:txBody>
      </p:sp>
      <p:sp>
        <p:nvSpPr>
          <p:cNvPr id="5" name="文本占位符 4"/>
          <p:cNvSpPr>
            <a:spLocks noGrp="1"/>
          </p:cNvSpPr>
          <p:nvPr>
            <p:ph type="body" sz="quarter" idx="3"/>
          </p:nvPr>
        </p:nvSpPr>
        <p:spPr/>
        <p:txBody>
          <a:bodyPr/>
          <a:lstStyle/>
          <a:p>
            <a:endParaRPr lang="zh-CN" altLang="en-US"/>
          </a:p>
        </p:txBody>
      </p:sp>
      <p:sp>
        <p:nvSpPr>
          <p:cNvPr id="6" name="内容占位符 5"/>
          <p:cNvSpPr>
            <a:spLocks noGrp="1"/>
          </p:cNvSpPr>
          <p:nvPr>
            <p:ph sz="quarter" idx="4"/>
          </p:nvPr>
        </p:nvSpPr>
        <p:spPr/>
        <p:txBody>
          <a:bodyPr>
            <a:normAutofit/>
          </a:bodyPr>
          <a:lstStyle/>
          <a:p>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它们又是统一的：</a:t>
            </a: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）真理和谬误相比较而存在、相斗争而发展 </a:t>
            </a: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）真理和谬误在一定条件下相互转化。 </a:t>
            </a:r>
          </a:p>
          <a:p>
            <a:endParaRPr lang="zh-CN" altLang="en-US"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idx="1"/>
          </p:nvPr>
        </p:nvSpPr>
        <p:spPr/>
        <p:txBody>
          <a:bodyPr/>
          <a:lstStyle/>
          <a:p>
            <a:endParaRPr lang="zh-CN" altLang="en-US"/>
          </a:p>
        </p:txBody>
      </p:sp>
      <p:sp>
        <p:nvSpPr>
          <p:cNvPr id="3" name="内容占位符 2"/>
          <p:cNvSpPr>
            <a:spLocks noGrp="1"/>
          </p:cNvSpPr>
          <p:nvPr>
            <p:ph sz="half" idx="2"/>
          </p:nvPr>
        </p:nvSpPr>
        <p:spPr>
          <a:xfrm>
            <a:off x="839789" y="2641600"/>
            <a:ext cx="5157787" cy="3548063"/>
          </a:xfrm>
        </p:spPr>
        <p:txBody>
          <a:bodyPr>
            <a:normAutofit/>
          </a:bodyPr>
          <a:lstStyle/>
          <a:p>
            <a:r>
              <a:rPr lang="zh-CN" altLang="en-US" sz="2800" b="1" dirty="0">
                <a:latin typeface="楷体" panose="02010609060101010101" pitchFamily="49" charset="-122"/>
                <a:ea typeface="楷体" panose="02010609060101010101" pitchFamily="49" charset="-122"/>
              </a:rPr>
              <a:t>第一，真理向谬误的转化：</a:t>
            </a:r>
            <a:endParaRPr lang="en-US" altLang="zh-CN" sz="2800" b="1"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首先，真理是具体的，超出条件和范围。</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其次，真理是发展的，主观落后或超越于客观。</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再次，真理是全面的，割裂其中的相互关系。</a:t>
            </a:r>
          </a:p>
        </p:txBody>
      </p:sp>
      <p:sp>
        <p:nvSpPr>
          <p:cNvPr id="6" name="文本占位符 5"/>
          <p:cNvSpPr>
            <a:spLocks noGrp="1"/>
          </p:cNvSpPr>
          <p:nvPr>
            <p:ph type="body" sz="quarter" idx="3"/>
          </p:nvPr>
        </p:nvSpPr>
        <p:spPr/>
        <p:txBody>
          <a:bodyPr/>
          <a:lstStyle/>
          <a:p>
            <a:endParaRPr lang="zh-CN" altLang="en-US"/>
          </a:p>
        </p:txBody>
      </p:sp>
      <p:sp>
        <p:nvSpPr>
          <p:cNvPr id="7" name="内容占位符 6"/>
          <p:cNvSpPr>
            <a:spLocks noGrp="1"/>
          </p:cNvSpPr>
          <p:nvPr>
            <p:ph sz="quarter" idx="4"/>
          </p:nvPr>
        </p:nvSpPr>
        <p:spPr/>
        <p:txBody>
          <a:bodyPr/>
          <a:lstStyle/>
          <a:p>
            <a:r>
              <a:rPr lang="zh-CN" altLang="en-US" sz="2800" b="1" dirty="0">
                <a:latin typeface="楷体" panose="02010609060101010101" pitchFamily="49" charset="-122"/>
                <a:ea typeface="楷体" panose="02010609060101010101" pitchFamily="49" charset="-122"/>
              </a:rPr>
              <a:t>第二，谬误向真理的转化</a:t>
            </a:r>
          </a:p>
          <a:p>
            <a:r>
              <a:rPr lang="zh-CN" altLang="en-US" sz="2800" dirty="0">
                <a:latin typeface="楷体" panose="02010609060101010101" pitchFamily="49" charset="-122"/>
                <a:ea typeface="楷体" panose="02010609060101010101" pitchFamily="49" charset="-122"/>
              </a:rPr>
              <a:t>首先，恢复条件和范围。</a:t>
            </a:r>
          </a:p>
          <a:p>
            <a:r>
              <a:rPr lang="zh-CN" altLang="en-US" sz="2800" dirty="0">
                <a:latin typeface="楷体" panose="02010609060101010101" pitchFamily="49" charset="-122"/>
                <a:ea typeface="楷体" panose="02010609060101010101" pitchFamily="49" charset="-122"/>
              </a:rPr>
              <a:t>其次，在批判谬误中发展真理。</a:t>
            </a:r>
          </a:p>
          <a:p>
            <a:endParaRPr lang="zh-CN" altLang="en-US"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305" name="文本占位符 756737"/>
          <p:cNvSpPr>
            <a:spLocks noGrp="1"/>
          </p:cNvSpPr>
          <p:nvPr>
            <p:ph type="body" idx="4294967295"/>
          </p:nvPr>
        </p:nvSpPr>
        <p:spPr>
          <a:xfrm>
            <a:off x="2847975" y="620713"/>
            <a:ext cx="9344025" cy="647700"/>
          </a:xfrm>
        </p:spPr>
        <p:txBody>
          <a:bodyPr>
            <a:noAutofit/>
          </a:bodyPr>
          <a:lstStyle/>
          <a:p>
            <a:pPr eaLnBrk="1" hangingPunct="1">
              <a:lnSpc>
                <a:spcPct val="130000"/>
              </a:lnSpc>
              <a:buFont typeface="Arial" panose="020B0604020202020204" pitchFamily="34" charset="0"/>
              <a:buNone/>
            </a:pPr>
            <a:r>
              <a:rPr lang="zh-CN" altLang="en-US" sz="3200" b="1" dirty="0">
                <a:solidFill>
                  <a:srgbClr val="CC0066"/>
                </a:solidFill>
                <a:latin typeface="隶书" panose="02010509060101010101" pitchFamily="49" charset="-122"/>
                <a:ea typeface="隶书" panose="02010509060101010101" pitchFamily="49" charset="-122"/>
              </a:rPr>
              <a:t>（四）如何坚持客观真理论</a:t>
            </a:r>
            <a:r>
              <a:rPr lang="zh-CN" altLang="en-US" sz="3200" dirty="0">
                <a:solidFill>
                  <a:srgbClr val="990033"/>
                </a:solidFill>
                <a:latin typeface="隶书" panose="02010509060101010101" pitchFamily="49" charset="-122"/>
                <a:ea typeface="隶书" panose="02010509060101010101" pitchFamily="49" charset="-122"/>
              </a:rPr>
              <a:t> </a:t>
            </a:r>
          </a:p>
        </p:txBody>
      </p:sp>
      <p:sp>
        <p:nvSpPr>
          <p:cNvPr id="49664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475</a:t>
            </a:fld>
            <a:endParaRPr lang="zh-CN" altLang="zh-CN" noProof="1"/>
          </a:p>
        </p:txBody>
      </p:sp>
      <p:sp>
        <p:nvSpPr>
          <p:cNvPr id="482306" name="矩形 756738"/>
          <p:cNvSpPr>
            <a:spLocks noChangeArrowheads="1"/>
          </p:cNvSpPr>
          <p:nvPr/>
        </p:nvSpPr>
        <p:spPr bwMode="auto">
          <a:xfrm>
            <a:off x="2279651" y="1773238"/>
            <a:ext cx="7777163" cy="2741648"/>
          </a:xfrm>
          <a:prstGeom prst="rect">
            <a:avLst/>
          </a:prstGeom>
          <a:noFill/>
          <a:ln w="9525">
            <a:noFill/>
            <a:miter lim="800000"/>
          </a:ln>
        </p:spPr>
        <p:txBody>
          <a:bodyPr>
            <a:spAutoFit/>
          </a:bodyPr>
          <a:lstStyle/>
          <a:p>
            <a:pPr marL="1905000" indent="-1905000">
              <a:lnSpc>
                <a:spcPct val="130000"/>
              </a:lnSpc>
              <a:spcBef>
                <a:spcPct val="20000"/>
              </a:spcBef>
              <a:buClr>
                <a:schemeClr val="accent2"/>
              </a:buClr>
            </a:pPr>
            <a:r>
              <a:rPr lang="zh-CN" altLang="en-US" sz="2400" b="1" dirty="0">
                <a:solidFill>
                  <a:schemeClr val="hlink"/>
                </a:solidFill>
                <a:latin typeface="楷体" panose="02010609060101010101" pitchFamily="49" charset="-122"/>
                <a:ea typeface="楷体" panose="02010609060101010101" pitchFamily="49" charset="-122"/>
              </a:rPr>
              <a:t>第一，坚持客观真理论，必然反对主观真理论。</a:t>
            </a:r>
            <a:r>
              <a:rPr lang="zh-CN" altLang="en-US" sz="2400" b="1" dirty="0">
                <a:solidFill>
                  <a:schemeClr val="accent2"/>
                </a:solidFill>
                <a:latin typeface="楷体" panose="02010609060101010101" pitchFamily="49" charset="-122"/>
                <a:ea typeface="楷体" panose="02010609060101010101" pitchFamily="49" charset="-122"/>
              </a:rPr>
              <a:t> </a:t>
            </a:r>
          </a:p>
          <a:p>
            <a:pPr marL="1905000" indent="-1905000">
              <a:lnSpc>
                <a:spcPct val="110000"/>
              </a:lnSpc>
              <a:spcBef>
                <a:spcPct val="60000"/>
              </a:spcBef>
              <a:buClr>
                <a:schemeClr val="accent2"/>
              </a:buClr>
            </a:pPr>
            <a:r>
              <a:rPr lang="zh-CN" altLang="en-US" sz="2400" b="1" dirty="0">
                <a:solidFill>
                  <a:schemeClr val="accent2"/>
                </a:solidFill>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唯心主义把真理说成是某种精神实体本身的属性，</a:t>
            </a:r>
          </a:p>
          <a:p>
            <a:pPr marL="1905000" indent="-1905000">
              <a:lnSpc>
                <a:spcPct val="110000"/>
              </a:lnSpc>
              <a:spcBef>
                <a:spcPct val="20000"/>
              </a:spcBef>
              <a:buClr>
                <a:schemeClr val="accent2"/>
              </a:buClr>
            </a:pPr>
            <a:r>
              <a:rPr lang="zh-CN" altLang="en-US" sz="2400" dirty="0">
                <a:latin typeface="楷体" panose="02010609060101010101" pitchFamily="49" charset="-122"/>
                <a:ea typeface="楷体" panose="02010609060101010101" pitchFamily="49" charset="-122"/>
              </a:rPr>
              <a:t>是意识、思维自身的同一。否认了真理的客观性，否认</a:t>
            </a:r>
          </a:p>
          <a:p>
            <a:pPr marL="1905000" indent="-1905000">
              <a:lnSpc>
                <a:spcPct val="110000"/>
              </a:lnSpc>
              <a:spcBef>
                <a:spcPct val="20000"/>
              </a:spcBef>
              <a:buClr>
                <a:schemeClr val="accent2"/>
              </a:buClr>
            </a:pPr>
            <a:r>
              <a:rPr lang="zh-CN" altLang="en-US" sz="2400" dirty="0">
                <a:latin typeface="楷体" panose="02010609060101010101" pitchFamily="49" charset="-122"/>
                <a:ea typeface="楷体" panose="02010609060101010101" pitchFamily="49" charset="-122"/>
              </a:rPr>
              <a:t>了人们的认识是对外在物质世界的反映。</a:t>
            </a:r>
            <a:br>
              <a:rPr lang="zh-CN" altLang="en-US" b="1" dirty="0">
                <a:solidFill>
                  <a:schemeClr val="accent2"/>
                </a:solidFill>
                <a:latin typeface="Verdana" panose="020B0604030504040204" pitchFamily="34" charset="0"/>
              </a:rPr>
            </a:br>
            <a:br>
              <a:rPr lang="zh-CN" altLang="en-US" b="1" dirty="0">
                <a:solidFill>
                  <a:schemeClr val="accent2"/>
                </a:solidFill>
                <a:latin typeface="Verdana" panose="020B0604030504040204" pitchFamily="34" charset="0"/>
              </a:rPr>
            </a:br>
            <a:endParaRPr lang="zh-CN" altLang="en-US" b="1" dirty="0">
              <a:solidFill>
                <a:schemeClr val="accent2"/>
              </a:solidFill>
              <a:latin typeface="Verdana" panose="020B0604030504040204" pitchFamily="34" charset="0"/>
            </a:endParaRPr>
          </a:p>
        </p:txBody>
      </p:sp>
      <p:sp>
        <p:nvSpPr>
          <p:cNvPr id="756740" name="圆角矩形标注 756739"/>
          <p:cNvSpPr>
            <a:spLocks noChangeArrowheads="1"/>
          </p:cNvSpPr>
          <p:nvPr/>
        </p:nvSpPr>
        <p:spPr bwMode="auto">
          <a:xfrm>
            <a:off x="2424113" y="4437064"/>
            <a:ext cx="5327650" cy="1800225"/>
          </a:xfrm>
          <a:prstGeom prst="wedgeRoundRectCallout">
            <a:avLst>
              <a:gd name="adj1" fmla="val 59653"/>
              <a:gd name="adj2" fmla="val 3968"/>
              <a:gd name="adj3" fmla="val 16667"/>
            </a:avLst>
          </a:prstGeom>
          <a:solidFill>
            <a:srgbClr val="FFCC99"/>
          </a:solidFill>
          <a:ln w="9525">
            <a:solidFill>
              <a:srgbClr val="000000"/>
            </a:solidFill>
            <a:miter lim="800000"/>
          </a:ln>
        </p:spPr>
        <p:txBody>
          <a:bodyPr/>
          <a:lstStyle/>
          <a:p>
            <a:pPr marL="812800" indent="-812800">
              <a:lnSpc>
                <a:spcPct val="90000"/>
              </a:lnSpc>
              <a:spcBef>
                <a:spcPct val="20000"/>
              </a:spcBef>
              <a:buClr>
                <a:schemeClr val="accent2"/>
              </a:buClr>
            </a:pPr>
            <a:r>
              <a:rPr lang="en-US" altLang="zh-CN">
                <a:latin typeface="Verdana" panose="020B0604030504040204" pitchFamily="34" charset="0"/>
              </a:rPr>
              <a:t>“</a:t>
            </a:r>
            <a:r>
              <a:rPr lang="zh-CN" altLang="en-US">
                <a:latin typeface="Verdana" panose="020B0604030504040204" pitchFamily="34" charset="0"/>
              </a:rPr>
              <a:t>真理原来是人造的，是人造出</a:t>
            </a:r>
          </a:p>
          <a:p>
            <a:pPr marL="812800" indent="-812800">
              <a:lnSpc>
                <a:spcPct val="90000"/>
              </a:lnSpc>
              <a:spcBef>
                <a:spcPct val="20000"/>
              </a:spcBef>
              <a:buClr>
                <a:schemeClr val="accent2"/>
              </a:buClr>
            </a:pPr>
            <a:r>
              <a:rPr lang="zh-CN" altLang="en-US">
                <a:latin typeface="Verdana" panose="020B0604030504040204" pitchFamily="34" charset="0"/>
              </a:rPr>
              <a:t>来供人用的，是因为它对人大有</a:t>
            </a:r>
          </a:p>
          <a:p>
            <a:pPr marL="812800" indent="-812800">
              <a:lnSpc>
                <a:spcPct val="90000"/>
              </a:lnSpc>
              <a:spcBef>
                <a:spcPct val="20000"/>
              </a:spcBef>
              <a:buClr>
                <a:schemeClr val="accent2"/>
              </a:buClr>
            </a:pPr>
            <a:r>
              <a:rPr lang="zh-CN" altLang="en-US">
                <a:latin typeface="Verdana" panose="020B0604030504040204" pitchFamily="34" charset="0"/>
              </a:rPr>
              <a:t>用处，所以才给‘真理’的美名。”</a:t>
            </a:r>
            <a:r>
              <a:rPr lang="zh-CN" altLang="en-US" b="1">
                <a:solidFill>
                  <a:schemeClr val="accent2"/>
                </a:solidFill>
                <a:latin typeface="Verdana" panose="020B0604030504040204" pitchFamily="34" charset="0"/>
              </a:rPr>
              <a:t>  </a:t>
            </a:r>
          </a:p>
          <a:p>
            <a:pPr marL="812800" indent="-812800">
              <a:spcBef>
                <a:spcPct val="20000"/>
              </a:spcBef>
              <a:buClr>
                <a:schemeClr val="accent2"/>
              </a:buClr>
            </a:pPr>
            <a:r>
              <a:rPr lang="zh-CN" altLang="en-US" b="1">
                <a:solidFill>
                  <a:schemeClr val="accent2"/>
                </a:solidFill>
                <a:latin typeface="Verdana" panose="020B0604030504040204" pitchFamily="34" charset="0"/>
              </a:rPr>
              <a:t>　　　　　　　　　</a:t>
            </a:r>
            <a:r>
              <a:rPr lang="en-US" altLang="zh-CN" sz="2800" b="1">
                <a:solidFill>
                  <a:schemeClr val="accent2"/>
                </a:solidFill>
                <a:latin typeface="Verdana" panose="020B0604030504040204" pitchFamily="34" charset="0"/>
                <a:ea typeface="隶书" panose="02010509060101010101" pitchFamily="49" charset="-122"/>
              </a:rPr>
              <a:t>——</a:t>
            </a:r>
            <a:r>
              <a:rPr lang="zh-CN" altLang="en-US" sz="2800" b="1">
                <a:solidFill>
                  <a:schemeClr val="accent2"/>
                </a:solidFill>
                <a:latin typeface="Verdana" panose="020B0604030504040204" pitchFamily="34" charset="0"/>
                <a:ea typeface="隶书" panose="02010509060101010101" pitchFamily="49" charset="-122"/>
              </a:rPr>
              <a:t>胡适</a:t>
            </a:r>
          </a:p>
        </p:txBody>
      </p:sp>
      <p:pic>
        <p:nvPicPr>
          <p:cNvPr id="482308" name="图片 756741">
            <a:hlinkClick r:id="rId2"/>
          </p:cNvPr>
          <p:cNvPicPr>
            <a:picLocks noChangeAspect="1"/>
          </p:cNvPicPr>
          <p:nvPr/>
        </p:nvPicPr>
        <p:blipFill>
          <a:blip r:embed="rId3"/>
          <a:srcRect/>
          <a:stretch>
            <a:fillRect/>
          </a:stretch>
        </p:blipFill>
        <p:spPr bwMode="auto">
          <a:xfrm>
            <a:off x="8328025" y="3860800"/>
            <a:ext cx="1627188" cy="2592388"/>
          </a:xfrm>
          <a:prstGeom prst="rect">
            <a:avLst/>
          </a:prstGeom>
          <a:noFill/>
          <a:ln w="9525">
            <a:noFill/>
            <a:miter lim="800000"/>
            <a:headEnd/>
            <a:tailEnd/>
          </a:ln>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indefinite" fill="hold">
                                          <p:stCondLst>
                                            <p:cond delay="0"/>
                                          </p:stCondLst>
                                        </p:cTn>
                                        <p:tgtEl>
                                          <p:spTgt spid="482305">
                                            <p:txEl>
                                              <p:pRg st="0" end="0"/>
                                            </p:txEl>
                                          </p:spTgt>
                                        </p:tgtEl>
                                        <p:attrNameLst>
                                          <p:attrName>style.visibility</p:attrName>
                                        </p:attrNameLst>
                                      </p:cBhvr>
                                      <p:to>
                                        <p:strVal val="visible"/>
                                      </p:to>
                                    </p:set>
                                    <p:anim calcmode="lin" valueType="num">
                                      <p:cBhvr>
                                        <p:cTn id="7" dur="1000" fill="hold"/>
                                        <p:tgtEl>
                                          <p:spTgt spid="48230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8230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8230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567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 presetClass="exit" presetSubtype="10" fill="hold" grpId="1" nodeType="clickEffect">
                                  <p:stCondLst>
                                    <p:cond delay="0"/>
                                  </p:stCondLst>
                                  <p:childTnLst>
                                    <p:animEffect transition="out" filter="checkerboard(across)">
                                      <p:cBhvr>
                                        <p:cTn id="17" dur="2000"/>
                                        <p:tgtEl>
                                          <p:spTgt spid="756740"/>
                                        </p:tgtEl>
                                      </p:cBhvr>
                                    </p:animEffect>
                                    <p:set>
                                      <p:cBhvr>
                                        <p:cTn id="18" dur="1" fill="hold">
                                          <p:stCondLst>
                                            <p:cond delay="1999"/>
                                          </p:stCondLst>
                                        </p:cTn>
                                        <p:tgtEl>
                                          <p:spTgt spid="7567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5" grpId="0" build="p"/>
      <p:bldP spid="756740" grpId="0" bldLvl="0" animBg="1"/>
      <p:bldP spid="756740" grpId="1" bldLvl="0" animBg="1"/>
    </p:bldLst>
  </p:timing>
</p:sld>
</file>

<file path=ppt/slides/slide4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3329" name="文本占位符 757761"/>
          <p:cNvSpPr>
            <a:spLocks noGrp="1"/>
          </p:cNvSpPr>
          <p:nvPr>
            <p:ph type="body" idx="4294967295"/>
          </p:nvPr>
        </p:nvSpPr>
        <p:spPr>
          <a:xfrm>
            <a:off x="2809875" y="1189494"/>
            <a:ext cx="9382125" cy="726619"/>
          </a:xfrm>
        </p:spPr>
        <p:txBody>
          <a:bodyPr>
            <a:normAutofit/>
          </a:bodyPr>
          <a:lstStyle/>
          <a:p>
            <a:pPr eaLnBrk="1" hangingPunct="1">
              <a:lnSpc>
                <a:spcPct val="130000"/>
              </a:lnSpc>
              <a:buFont typeface="Arial" panose="020B0604020202020204" pitchFamily="34" charset="0"/>
              <a:buNone/>
            </a:pPr>
            <a:r>
              <a:rPr lang="zh-CN" altLang="en-US" sz="2400" b="1" dirty="0">
                <a:latin typeface="楷体" panose="02010609060101010101" pitchFamily="49" charset="-122"/>
                <a:ea typeface="楷体" panose="02010609060101010101" pitchFamily="49" charset="-122"/>
              </a:rPr>
              <a:t>第二，坚持客观真理论，必然肯定真理一元论。</a:t>
            </a:r>
            <a:r>
              <a:rPr lang="zh-CN" altLang="en-US" sz="2400" dirty="0">
                <a:latin typeface="楷体" panose="02010609060101010101" pitchFamily="49" charset="-122"/>
                <a:ea typeface="楷体" panose="02010609060101010101" pitchFamily="49" charset="-122"/>
              </a:rPr>
              <a:t> </a:t>
            </a:r>
          </a:p>
        </p:txBody>
      </p:sp>
      <p:sp>
        <p:nvSpPr>
          <p:cNvPr id="49766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476</a:t>
            </a:fld>
            <a:endParaRPr lang="zh-CN" altLang="zh-CN" noProof="1"/>
          </a:p>
        </p:txBody>
      </p:sp>
      <p:sp>
        <p:nvSpPr>
          <p:cNvPr id="483330" name="矩形 757762"/>
          <p:cNvSpPr>
            <a:spLocks noChangeArrowheads="1"/>
          </p:cNvSpPr>
          <p:nvPr/>
        </p:nvSpPr>
        <p:spPr bwMode="auto">
          <a:xfrm>
            <a:off x="2279651" y="1916114"/>
            <a:ext cx="7777163" cy="1068241"/>
          </a:xfrm>
          <a:prstGeom prst="rect">
            <a:avLst/>
          </a:prstGeom>
          <a:noFill/>
          <a:ln w="9525">
            <a:noFill/>
            <a:miter lim="800000"/>
          </a:ln>
        </p:spPr>
        <p:txBody>
          <a:bodyPr>
            <a:spAutoFit/>
          </a:bodyPr>
          <a:lstStyle/>
          <a:p>
            <a:pPr marL="1905000" indent="-1905000">
              <a:lnSpc>
                <a:spcPct val="130000"/>
              </a:lnSpc>
              <a:spcBef>
                <a:spcPct val="20000"/>
              </a:spcBef>
              <a:buClr>
                <a:schemeClr val="accent2"/>
              </a:buClr>
            </a:pPr>
            <a:r>
              <a:rPr lang="zh-CN" altLang="en-US" b="1" dirty="0">
                <a:solidFill>
                  <a:schemeClr val="accent2"/>
                </a:solidFill>
                <a:latin typeface="Verdana" panose="020B0604030504040204" pitchFamily="34" charset="0"/>
              </a:rPr>
              <a:t>　　</a:t>
            </a:r>
            <a:r>
              <a:rPr lang="zh-CN" altLang="en-US" sz="2400" dirty="0">
                <a:latin typeface="楷体" panose="02010609060101010101" pitchFamily="49" charset="-122"/>
                <a:ea typeface="楷体" panose="02010609060101010101" pitchFamily="49" charset="-122"/>
              </a:rPr>
              <a:t>所谓真理一元论，是指在一定时间、地点、条件</a:t>
            </a:r>
          </a:p>
          <a:p>
            <a:pPr marL="1905000" indent="-1905000">
              <a:lnSpc>
                <a:spcPct val="130000"/>
              </a:lnSpc>
              <a:spcBef>
                <a:spcPct val="20000"/>
              </a:spcBef>
              <a:buClr>
                <a:schemeClr val="accent2"/>
              </a:buClr>
            </a:pPr>
            <a:r>
              <a:rPr lang="zh-CN" altLang="en-US" sz="2400" dirty="0">
                <a:latin typeface="楷体" panose="02010609060101010101" pitchFamily="49" charset="-122"/>
                <a:ea typeface="楷体" panose="02010609060101010101" pitchFamily="49" charset="-122"/>
              </a:rPr>
              <a:t>下，对同一事物的真理性认识只能有一个。</a:t>
            </a:r>
            <a:r>
              <a:rPr lang="zh-CN" altLang="en-US" sz="2400" b="1" dirty="0">
                <a:solidFill>
                  <a:schemeClr val="accent2"/>
                </a:solidFill>
                <a:latin typeface="楷体" panose="02010609060101010101" pitchFamily="49" charset="-122"/>
                <a:ea typeface="楷体" panose="02010609060101010101" pitchFamily="49" charset="-122"/>
              </a:rPr>
              <a:t> </a:t>
            </a:r>
          </a:p>
        </p:txBody>
      </p:sp>
      <p:sp>
        <p:nvSpPr>
          <p:cNvPr id="483331" name="矩形 757765"/>
          <p:cNvSpPr>
            <a:spLocks noChangeArrowheads="1"/>
          </p:cNvSpPr>
          <p:nvPr/>
        </p:nvSpPr>
        <p:spPr bwMode="auto">
          <a:xfrm>
            <a:off x="1774825" y="4076700"/>
            <a:ext cx="8497888" cy="719138"/>
          </a:xfrm>
          <a:prstGeom prst="rect">
            <a:avLst/>
          </a:prstGeom>
          <a:solidFill>
            <a:srgbClr val="CCCCFF"/>
          </a:solidFill>
          <a:ln w="9525">
            <a:noFill/>
            <a:miter lim="800000"/>
          </a:ln>
        </p:spPr>
        <p:txBody>
          <a:bodyPr/>
          <a:lstStyle/>
          <a:p>
            <a:pPr marL="908050" lvl="1" indent="-434975">
              <a:spcBef>
                <a:spcPct val="20000"/>
              </a:spcBef>
              <a:buClr>
                <a:schemeClr val="accent2"/>
              </a:buClr>
            </a:pPr>
            <a:r>
              <a:rPr lang="en-US" altLang="zh-CN" sz="2400" dirty="0">
                <a:solidFill>
                  <a:srgbClr val="CC0066"/>
                </a:solidFill>
                <a:latin typeface="楷体" panose="02010609060101010101" pitchFamily="49" charset="-122"/>
                <a:ea typeface="楷体" panose="02010609060101010101" pitchFamily="49" charset="-122"/>
              </a:rPr>
              <a:t>“‘</a:t>
            </a:r>
            <a:r>
              <a:rPr lang="zh-CN" altLang="en-US" sz="2400" dirty="0">
                <a:solidFill>
                  <a:srgbClr val="CC0066"/>
                </a:solidFill>
                <a:latin typeface="楷体" panose="02010609060101010101" pitchFamily="49" charset="-122"/>
                <a:ea typeface="楷体" panose="02010609060101010101" pitchFamily="49" charset="-122"/>
              </a:rPr>
              <a:t>仁者见仁，智者见智’是对客观真理的否定”</a:t>
            </a:r>
            <a:r>
              <a:rPr lang="zh-CN" altLang="en-US" sz="2400" dirty="0">
                <a:latin typeface="楷体" panose="02010609060101010101" pitchFamily="49" charset="-122"/>
                <a:ea typeface="楷体" panose="02010609060101010101" pitchFamily="49" charset="-122"/>
              </a:rPr>
              <a:t>  </a:t>
            </a:r>
          </a:p>
        </p:txBody>
      </p:sp>
      <p:sp>
        <p:nvSpPr>
          <p:cNvPr id="483332" name="矩形 757766"/>
          <p:cNvSpPr>
            <a:spLocks noChangeArrowheads="1"/>
          </p:cNvSpPr>
          <p:nvPr/>
        </p:nvSpPr>
        <p:spPr bwMode="auto">
          <a:xfrm>
            <a:off x="2279651" y="5013326"/>
            <a:ext cx="7777163" cy="655179"/>
          </a:xfrm>
          <a:prstGeom prst="rect">
            <a:avLst/>
          </a:prstGeom>
          <a:noFill/>
          <a:ln w="9525">
            <a:noFill/>
            <a:miter lim="800000"/>
          </a:ln>
        </p:spPr>
        <p:txBody>
          <a:bodyPr>
            <a:spAutoFit/>
          </a:bodyPr>
          <a:lstStyle/>
          <a:p>
            <a:pPr marL="812800" indent="-812800">
              <a:lnSpc>
                <a:spcPct val="130000"/>
              </a:lnSpc>
              <a:spcBef>
                <a:spcPct val="20000"/>
              </a:spcBef>
              <a:buClr>
                <a:schemeClr val="accent2"/>
              </a:buClr>
            </a:pPr>
            <a:r>
              <a:rPr lang="zh-CN" altLang="en-US" sz="2800" dirty="0">
                <a:latin typeface="Verdana" panose="020B0604030504040204" pitchFamily="34" charset="0"/>
                <a:ea typeface="楷体_GB2312"/>
                <a:cs typeface="楷体_GB2312"/>
              </a:rPr>
              <a:t>　</a:t>
            </a:r>
            <a:r>
              <a:rPr lang="zh-CN" altLang="en-US" sz="2800" dirty="0">
                <a:solidFill>
                  <a:schemeClr val="hlink"/>
                </a:solidFill>
                <a:latin typeface="Verdana" panose="020B0604030504040204" pitchFamily="34" charset="0"/>
                <a:ea typeface="楷体_GB2312"/>
                <a:cs typeface="楷体_GB2312"/>
              </a:rPr>
              <a:t>　</a:t>
            </a:r>
            <a:r>
              <a:rPr lang="zh-CN" altLang="en-US" sz="3200" b="1" dirty="0">
                <a:solidFill>
                  <a:schemeClr val="hlink"/>
                </a:solidFill>
                <a:latin typeface="Verdana" panose="020B0604030504040204" pitchFamily="34" charset="0"/>
                <a:ea typeface="黑体" panose="02010609060101010101" pitchFamily="49" charset="-122"/>
              </a:rPr>
              <a:t>请问这种观点是否恰当？</a:t>
            </a:r>
            <a:r>
              <a:rPr lang="zh-CN" altLang="en-US" b="1" dirty="0">
                <a:solidFill>
                  <a:schemeClr val="accent2"/>
                </a:solidFill>
                <a:latin typeface="Verdan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483329">
                                            <p:txEl>
                                              <p:pRg st="0" end="0"/>
                                            </p:txEl>
                                          </p:spTgt>
                                        </p:tgtEl>
                                        <p:attrNameLst>
                                          <p:attrName>style.visibility</p:attrName>
                                        </p:attrNameLst>
                                      </p:cBhvr>
                                      <p:to>
                                        <p:strVal val="visible"/>
                                      </p:to>
                                    </p:set>
                                    <p:animEffect transition="in" filter="fade">
                                      <p:cBhvr>
                                        <p:cTn id="7" dur="500">
                                          <p:stCondLst>
                                            <p:cond delay="0"/>
                                          </p:stCondLst>
                                        </p:cTn>
                                        <p:tgtEl>
                                          <p:spTgt spid="4833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build="p"/>
    </p:bldLst>
  </p:timing>
</p:sld>
</file>

<file path=ppt/slides/slide4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8689" name="文本占位符 755713"/>
          <p:cNvSpPr>
            <a:spLocks noGrp="1"/>
          </p:cNvSpPr>
          <p:nvPr>
            <p:ph type="body" idx="4294967295"/>
          </p:nvPr>
        </p:nvSpPr>
        <p:spPr>
          <a:xfrm>
            <a:off x="2135186" y="957261"/>
            <a:ext cx="7732714" cy="1319213"/>
          </a:xfrm>
        </p:spPr>
        <p:txBody>
          <a:bodyPr>
            <a:normAutofit fontScale="85000" lnSpcReduction="20000"/>
          </a:bodyPr>
          <a:lstStyle/>
          <a:p>
            <a:pPr eaLnBrk="1" hangingPunct="1">
              <a:lnSpc>
                <a:spcPct val="110000"/>
              </a:lnSpc>
              <a:buFont typeface="Arial" panose="020B0604020202020204" pitchFamily="34" charset="0"/>
              <a:buNone/>
            </a:pPr>
            <a:r>
              <a:rPr lang="zh-CN" altLang="en-US" sz="2000" dirty="0"/>
              <a:t>　　</a:t>
            </a:r>
            <a:r>
              <a:rPr lang="zh-CN" altLang="en-US" sz="2600" dirty="0">
                <a:latin typeface="楷体" panose="02010609060101010101" pitchFamily="49" charset="-122"/>
                <a:ea typeface="楷体" panose="02010609060101010101" pitchFamily="49" charset="-122"/>
              </a:rPr>
              <a:t>所谓“仁者见仁，智者见智”，是说对同一事物不同</a:t>
            </a:r>
          </a:p>
          <a:p>
            <a:pPr eaLnBrk="1" hangingPunct="1">
              <a:lnSpc>
                <a:spcPct val="110000"/>
              </a:lnSpc>
              <a:buFont typeface="Arial" panose="020B0604020202020204" pitchFamily="34" charset="0"/>
              <a:buNone/>
            </a:pPr>
            <a:r>
              <a:rPr lang="zh-CN" altLang="en-US" sz="2600" dirty="0">
                <a:latin typeface="楷体" panose="02010609060101010101" pitchFamily="49" charset="-122"/>
                <a:ea typeface="楷体" panose="02010609060101010101" pitchFamily="49" charset="-122"/>
              </a:rPr>
              <a:t>的人有不同的见解。这是由于人的认识是主体对客体的能</a:t>
            </a:r>
          </a:p>
          <a:p>
            <a:pPr eaLnBrk="1" hangingPunct="1">
              <a:lnSpc>
                <a:spcPct val="110000"/>
              </a:lnSpc>
              <a:buFont typeface="Arial" panose="020B0604020202020204" pitchFamily="34" charset="0"/>
              <a:buNone/>
            </a:pPr>
            <a:r>
              <a:rPr lang="zh-CN" altLang="en-US" sz="2600" dirty="0">
                <a:latin typeface="楷体" panose="02010609060101010101" pitchFamily="49" charset="-122"/>
                <a:ea typeface="楷体" panose="02010609060101010101" pitchFamily="49" charset="-122"/>
              </a:rPr>
              <a:t>动反映，是主体和客体相互作用的结果。</a:t>
            </a:r>
          </a:p>
        </p:txBody>
      </p:sp>
      <p:sp>
        <p:nvSpPr>
          <p:cNvPr id="755715" name="矩形 755714"/>
          <p:cNvSpPr>
            <a:spLocks noChangeArrowheads="1"/>
          </p:cNvSpPr>
          <p:nvPr/>
        </p:nvSpPr>
        <p:spPr bwMode="auto">
          <a:xfrm>
            <a:off x="2135187" y="2543174"/>
            <a:ext cx="7921628" cy="2283895"/>
          </a:xfrm>
          <a:prstGeom prst="rect">
            <a:avLst/>
          </a:prstGeom>
          <a:noFill/>
          <a:ln w="9525">
            <a:noFill/>
            <a:miter lim="800000"/>
          </a:ln>
        </p:spPr>
        <p:txBody>
          <a:bodyPr wrap="square">
            <a:spAutoFit/>
          </a:bodyPr>
          <a:lstStyle/>
          <a:p>
            <a:pPr marL="1905000" indent="-1905000">
              <a:lnSpc>
                <a:spcPct val="120000"/>
              </a:lnSpc>
              <a:spcBef>
                <a:spcPct val="20000"/>
              </a:spcBef>
              <a:buClr>
                <a:schemeClr val="accent2"/>
              </a:buClr>
            </a:pPr>
            <a:r>
              <a:rPr lang="zh-CN" altLang="en-US" sz="2800" dirty="0">
                <a:latin typeface="Verdana" panose="020B0604030504040204" pitchFamily="34" charset="0"/>
                <a:ea typeface="楷体_GB2312"/>
                <a:cs typeface="楷体_GB2312"/>
              </a:rPr>
              <a:t>　</a:t>
            </a:r>
            <a:r>
              <a:rPr lang="zh-CN" altLang="en-US" sz="2000" dirty="0">
                <a:latin typeface="Verdana" panose="020B0604030504040204" pitchFamily="34" charset="0"/>
                <a:ea typeface="楷体_GB2312"/>
                <a:cs typeface="楷体_GB2312"/>
              </a:rPr>
              <a:t>　</a:t>
            </a:r>
            <a:r>
              <a:rPr lang="zh-CN" altLang="en-US" sz="2000" b="1" dirty="0">
                <a:latin typeface="楷体" panose="02010609060101010101" pitchFamily="49" charset="-122"/>
                <a:ea typeface="楷体" panose="02010609060101010101" pitchFamily="49" charset="-122"/>
              </a:rPr>
              <a:t>而客观真理，则是指认识中含有不依赖于人的客观</a:t>
            </a:r>
          </a:p>
          <a:p>
            <a:pPr marL="1905000" indent="-1905000">
              <a:lnSpc>
                <a:spcPct val="120000"/>
              </a:lnSpc>
              <a:spcBef>
                <a:spcPct val="20000"/>
              </a:spcBef>
              <a:buClr>
                <a:schemeClr val="accent2"/>
              </a:buClr>
            </a:pPr>
            <a:r>
              <a:rPr lang="zh-CN" altLang="en-US" sz="2000" b="1" dirty="0">
                <a:latin typeface="楷体" panose="02010609060101010101" pitchFamily="49" charset="-122"/>
                <a:ea typeface="楷体" panose="02010609060101010101" pitchFamily="49" charset="-122"/>
              </a:rPr>
              <a:t>内容，是对客观事物及其规律的正确反映。“仁者见仁，</a:t>
            </a:r>
          </a:p>
          <a:p>
            <a:pPr marL="1905000" indent="-1905000">
              <a:lnSpc>
                <a:spcPct val="120000"/>
              </a:lnSpc>
              <a:spcBef>
                <a:spcPct val="20000"/>
              </a:spcBef>
              <a:buClr>
                <a:schemeClr val="accent2"/>
              </a:buClr>
            </a:pPr>
            <a:r>
              <a:rPr lang="zh-CN" altLang="en-US" sz="2000" b="1" dirty="0">
                <a:latin typeface="楷体" panose="02010609060101010101" pitchFamily="49" charset="-122"/>
                <a:ea typeface="楷体" panose="02010609060101010101" pitchFamily="49" charset="-122"/>
              </a:rPr>
              <a:t>智者见智”表明人的认识的主体差别性，而这些具有差别</a:t>
            </a:r>
          </a:p>
          <a:p>
            <a:pPr marL="1905000" indent="-1905000">
              <a:lnSpc>
                <a:spcPct val="120000"/>
              </a:lnSpc>
              <a:spcBef>
                <a:spcPct val="20000"/>
              </a:spcBef>
              <a:buClr>
                <a:schemeClr val="accent2"/>
              </a:buClr>
            </a:pPr>
            <a:r>
              <a:rPr lang="zh-CN" altLang="en-US" sz="2000" b="1" dirty="0">
                <a:latin typeface="楷体" panose="02010609060101010101" pitchFamily="49" charset="-122"/>
                <a:ea typeface="楷体" panose="02010609060101010101" pitchFamily="49" charset="-122"/>
              </a:rPr>
              <a:t>的认识是否是真理以及在多大程度上是真理，应由实践来</a:t>
            </a:r>
          </a:p>
          <a:p>
            <a:pPr marL="1905000" indent="-1905000">
              <a:lnSpc>
                <a:spcPct val="120000"/>
              </a:lnSpc>
              <a:spcBef>
                <a:spcPct val="20000"/>
              </a:spcBef>
              <a:buClr>
                <a:schemeClr val="accent2"/>
              </a:buClr>
            </a:pPr>
            <a:r>
              <a:rPr lang="zh-CN" altLang="en-US" sz="2000" b="1" dirty="0">
                <a:latin typeface="楷体" panose="02010609060101010101" pitchFamily="49" charset="-122"/>
                <a:ea typeface="楷体" panose="02010609060101010101" pitchFamily="49" charset="-122"/>
              </a:rPr>
              <a:t>检验。</a:t>
            </a:r>
          </a:p>
        </p:txBody>
      </p:sp>
      <p:sp>
        <p:nvSpPr>
          <p:cNvPr id="755716" name="矩形 755715"/>
          <p:cNvSpPr/>
          <p:nvPr/>
        </p:nvSpPr>
        <p:spPr>
          <a:xfrm>
            <a:off x="1992314" y="404814"/>
            <a:ext cx="8351837"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755717" name="矩形 755716"/>
          <p:cNvSpPr>
            <a:spLocks noChangeArrowheads="1"/>
          </p:cNvSpPr>
          <p:nvPr/>
        </p:nvSpPr>
        <p:spPr bwMode="auto">
          <a:xfrm>
            <a:off x="2063751" y="5084764"/>
            <a:ext cx="7993063" cy="597921"/>
          </a:xfrm>
          <a:prstGeom prst="rect">
            <a:avLst/>
          </a:prstGeom>
          <a:solidFill>
            <a:srgbClr val="CCCCFF"/>
          </a:solidFill>
          <a:ln w="9525">
            <a:noFill/>
            <a:miter lim="800000"/>
          </a:ln>
        </p:spPr>
        <p:txBody>
          <a:bodyPr>
            <a:spAutoFit/>
          </a:bodyPr>
          <a:lstStyle/>
          <a:p>
            <a:pPr marL="812800" indent="-812800">
              <a:lnSpc>
                <a:spcPct val="130000"/>
              </a:lnSpc>
              <a:spcBef>
                <a:spcPct val="20000"/>
              </a:spcBef>
              <a:buClr>
                <a:schemeClr val="accent2"/>
              </a:buClr>
            </a:pPr>
            <a:r>
              <a:rPr lang="zh-CN" altLang="en-US" sz="2800">
                <a:latin typeface="Verdana" panose="020B0604030504040204" pitchFamily="34" charset="0"/>
                <a:ea typeface="楷体_GB2312"/>
                <a:cs typeface="楷体_GB2312"/>
              </a:rPr>
              <a:t>　</a:t>
            </a:r>
            <a:r>
              <a:rPr lang="zh-CN" altLang="en-US" b="1">
                <a:solidFill>
                  <a:srgbClr val="990033"/>
                </a:solidFill>
                <a:latin typeface="Verdana" panose="020B0604030504040204" pitchFamily="34" charset="0"/>
                <a:ea typeface="黑体" panose="02010609060101010101" pitchFamily="49" charset="-122"/>
              </a:rPr>
              <a:t>承认认识的主体性和差别性，并不等于否定客观真理。</a:t>
            </a:r>
            <a:r>
              <a:rPr lang="zh-CN" altLang="en-US" b="1">
                <a:solidFill>
                  <a:schemeClr val="accent2"/>
                </a:solidFill>
                <a:latin typeface="Verdana" panose="020B0604030504040204" pitchFamily="34" charset="0"/>
              </a:rPr>
              <a:t> </a:t>
            </a:r>
          </a:p>
        </p:txBody>
      </p:sp>
      <p:sp>
        <p:nvSpPr>
          <p:cNvPr id="755718" name="矩形 755717"/>
          <p:cNvSpPr/>
          <p:nvPr/>
        </p:nvSpPr>
        <p:spPr>
          <a:xfrm>
            <a:off x="1992314" y="6237289"/>
            <a:ext cx="7991475"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55715"/>
                                        </p:tgtEl>
                                        <p:attrNameLst>
                                          <p:attrName>style.visibility</p:attrName>
                                        </p:attrNameLst>
                                      </p:cBhvr>
                                      <p:to>
                                        <p:strVal val="visible"/>
                                      </p:to>
                                    </p:set>
                                    <p:animEffect transition="in" filter="blinds(vertical)">
                                      <p:cBhvr>
                                        <p:cTn id="7" dur="1000"/>
                                        <p:tgtEl>
                                          <p:spTgt spid="75571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755717"/>
                                        </p:tgtEl>
                                        <p:attrNameLst>
                                          <p:attrName>style.visibility</p:attrName>
                                        </p:attrNameLst>
                                      </p:cBhvr>
                                      <p:to>
                                        <p:strVal val="visible"/>
                                      </p:to>
                                    </p:set>
                                    <p:animEffect transition="in" filter="circle(out)">
                                      <p:cBhvr>
                                        <p:cTn id="12" dur="1000"/>
                                        <p:tgtEl>
                                          <p:spTgt spid="755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5" grpId="0"/>
      <p:bldP spid="755717" grpId="0" bldLvl="0" animBg="1"/>
    </p:bldLst>
  </p:timing>
</p:sld>
</file>

<file path=ppt/slides/slide4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5377" name="文本占位符 758785"/>
          <p:cNvSpPr>
            <a:spLocks noGrp="1"/>
          </p:cNvSpPr>
          <p:nvPr>
            <p:ph type="body" idx="4294967295"/>
          </p:nvPr>
        </p:nvSpPr>
        <p:spPr>
          <a:xfrm>
            <a:off x="2428875" y="1047749"/>
            <a:ext cx="9763125" cy="365125"/>
          </a:xfrm>
        </p:spPr>
        <p:txBody>
          <a:bodyPr>
            <a:noAutofit/>
          </a:bodyPr>
          <a:lstStyle/>
          <a:p>
            <a:pPr eaLnBrk="1" hangingPunct="1">
              <a:lnSpc>
                <a:spcPct val="130000"/>
              </a:lnSpc>
              <a:buFont typeface="Arial" panose="020B0604020202020204" pitchFamily="34" charset="0"/>
              <a:buNone/>
            </a:pPr>
            <a:r>
              <a:rPr lang="zh-CN" altLang="en-US" sz="2400" b="1" dirty="0">
                <a:latin typeface="楷体" panose="02010609060101010101" pitchFamily="49" charset="-122"/>
                <a:ea typeface="楷体" panose="02010609060101010101" pitchFamily="49" charset="-122"/>
              </a:rPr>
              <a:t>第三，坚持客观真理论，必然肯定在真理面前人人平等。</a:t>
            </a:r>
          </a:p>
        </p:txBody>
      </p:sp>
      <p:sp>
        <p:nvSpPr>
          <p:cNvPr id="49971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478</a:t>
            </a:fld>
            <a:endParaRPr lang="zh-CN" altLang="zh-CN" noProof="1"/>
          </a:p>
        </p:txBody>
      </p:sp>
      <p:sp>
        <p:nvSpPr>
          <p:cNvPr id="758787" name="矩形 758786"/>
          <p:cNvSpPr>
            <a:spLocks noChangeArrowheads="1"/>
          </p:cNvSpPr>
          <p:nvPr/>
        </p:nvSpPr>
        <p:spPr bwMode="auto">
          <a:xfrm>
            <a:off x="2279651" y="1773238"/>
            <a:ext cx="7777163" cy="1631857"/>
          </a:xfrm>
          <a:prstGeom prst="rect">
            <a:avLst/>
          </a:prstGeom>
          <a:noFill/>
          <a:ln w="9525">
            <a:noFill/>
            <a:miter lim="800000"/>
          </a:ln>
        </p:spPr>
        <p:txBody>
          <a:bodyPr>
            <a:spAutoFit/>
          </a:bodyPr>
          <a:lstStyle/>
          <a:p>
            <a:pPr>
              <a:lnSpc>
                <a:spcPct val="130000"/>
              </a:lnSpc>
              <a:spcBef>
                <a:spcPct val="20000"/>
              </a:spcBef>
              <a:buClr>
                <a:schemeClr val="accent2"/>
              </a:buClr>
            </a:pPr>
            <a:r>
              <a:rPr lang="zh-CN" altLang="en-US" sz="2400" dirty="0">
                <a:latin typeface="楷体" panose="02010609060101010101" pitchFamily="49" charset="-122"/>
                <a:ea typeface="楷体" panose="02010609060101010101" pitchFamily="49" charset="-122"/>
              </a:rPr>
              <a:t>首先，在对真理的认识上人人平等；</a:t>
            </a:r>
            <a:endParaRPr lang="en-US" altLang="zh-CN" sz="2400" dirty="0">
              <a:latin typeface="楷体" panose="02010609060101010101" pitchFamily="49" charset="-122"/>
              <a:ea typeface="楷体" panose="02010609060101010101" pitchFamily="49" charset="-122"/>
            </a:endParaRPr>
          </a:p>
          <a:p>
            <a:pPr>
              <a:lnSpc>
                <a:spcPct val="130000"/>
              </a:lnSpc>
              <a:spcBef>
                <a:spcPct val="20000"/>
              </a:spcBef>
              <a:buClr>
                <a:schemeClr val="accent2"/>
              </a:buClr>
            </a:pPr>
            <a:r>
              <a:rPr lang="zh-CN" altLang="en-US" sz="2400" dirty="0">
                <a:latin typeface="楷体" panose="02010609060101010101" pitchFamily="49" charset="-122"/>
                <a:ea typeface="楷体" panose="02010609060101010101" pitchFamily="49" charset="-122"/>
              </a:rPr>
              <a:t>其次，在真理标准面前人人平等；</a:t>
            </a:r>
          </a:p>
          <a:p>
            <a:pPr>
              <a:lnSpc>
                <a:spcPct val="130000"/>
              </a:lnSpc>
              <a:spcBef>
                <a:spcPct val="20000"/>
              </a:spcBef>
              <a:buClr>
                <a:schemeClr val="accent2"/>
              </a:buClr>
            </a:pPr>
            <a:r>
              <a:rPr lang="zh-CN" altLang="en-US" sz="2400" dirty="0">
                <a:latin typeface="楷体" panose="02010609060101010101" pitchFamily="49" charset="-122"/>
                <a:ea typeface="楷体" panose="02010609060101010101" pitchFamily="49" charset="-122"/>
              </a:rPr>
              <a:t>再次，在真理的作用上人人平等。</a:t>
            </a:r>
            <a:r>
              <a:rPr lang="zh-CN" altLang="en-US" sz="2400" b="1" dirty="0">
                <a:solidFill>
                  <a:schemeClr val="accent2"/>
                </a:solidFill>
                <a:latin typeface="楷体" panose="02010609060101010101" pitchFamily="49" charset="-122"/>
                <a:ea typeface="楷体" panose="02010609060101010101" pitchFamily="49" charset="-122"/>
              </a:rPr>
              <a:t> </a:t>
            </a:r>
          </a:p>
        </p:txBody>
      </p:sp>
      <p:sp>
        <p:nvSpPr>
          <p:cNvPr id="758788" name="圆角矩形标注 758787"/>
          <p:cNvSpPr>
            <a:spLocks noChangeArrowheads="1"/>
          </p:cNvSpPr>
          <p:nvPr/>
        </p:nvSpPr>
        <p:spPr bwMode="auto">
          <a:xfrm>
            <a:off x="2279650" y="4076701"/>
            <a:ext cx="7272338" cy="936625"/>
          </a:xfrm>
          <a:prstGeom prst="wedgeRoundRectCallout">
            <a:avLst>
              <a:gd name="adj1" fmla="val 45046"/>
              <a:gd name="adj2" fmla="val -34069"/>
              <a:gd name="adj3" fmla="val 16667"/>
            </a:avLst>
          </a:prstGeom>
          <a:solidFill>
            <a:srgbClr val="FFCC99"/>
          </a:solidFill>
          <a:ln w="9525">
            <a:solidFill>
              <a:srgbClr val="000000"/>
            </a:solidFill>
            <a:miter lim="800000"/>
          </a:ln>
        </p:spPr>
        <p:txBody>
          <a:bodyPr/>
          <a:lstStyle/>
          <a:p>
            <a:pPr marL="812800" indent="-812800">
              <a:lnSpc>
                <a:spcPct val="90000"/>
              </a:lnSpc>
              <a:spcBef>
                <a:spcPct val="20000"/>
              </a:spcBef>
              <a:buClr>
                <a:schemeClr val="accent2"/>
              </a:buClr>
            </a:pPr>
            <a:r>
              <a:rPr lang="en-US" altLang="zh-CN" sz="2800" dirty="0">
                <a:solidFill>
                  <a:srgbClr val="CC0066"/>
                </a:solidFill>
                <a:latin typeface="Verdana" panose="020B0604030504040204" pitchFamily="34" charset="0"/>
                <a:ea typeface="隶书" panose="02010509060101010101" pitchFamily="49" charset="-122"/>
              </a:rPr>
              <a:t>“</a:t>
            </a:r>
            <a:r>
              <a:rPr lang="zh-CN" altLang="en-US" sz="2800" dirty="0">
                <a:solidFill>
                  <a:srgbClr val="CC0066"/>
                </a:solidFill>
                <a:latin typeface="Verdana" panose="020B0604030504040204" pitchFamily="34" charset="0"/>
                <a:ea typeface="隶书" panose="02010509060101010101" pitchFamily="49" charset="-122"/>
              </a:rPr>
              <a:t>吾爱吾师，吾更爱真理”</a:t>
            </a:r>
          </a:p>
          <a:p>
            <a:pPr marL="812800" indent="-812800">
              <a:lnSpc>
                <a:spcPct val="90000"/>
              </a:lnSpc>
              <a:spcBef>
                <a:spcPct val="20000"/>
              </a:spcBef>
              <a:buClr>
                <a:schemeClr val="accent2"/>
              </a:buClr>
            </a:pPr>
            <a:r>
              <a:rPr lang="zh-CN" altLang="en-US" sz="2800" dirty="0">
                <a:solidFill>
                  <a:srgbClr val="CC0066"/>
                </a:solidFill>
                <a:latin typeface="Verdana" panose="020B0604030504040204" pitchFamily="34" charset="0"/>
                <a:ea typeface="隶书" panose="02010509060101010101" pitchFamily="49" charset="-122"/>
              </a:rPr>
              <a:t>　　　　　　　　　　</a:t>
            </a:r>
            <a:r>
              <a:rPr lang="en-US" altLang="zh-CN" sz="2800" dirty="0">
                <a:solidFill>
                  <a:srgbClr val="CC0066"/>
                </a:solidFill>
                <a:latin typeface="Verdana" panose="020B0604030504040204" pitchFamily="34" charset="0"/>
                <a:ea typeface="隶书" panose="02010509060101010101" pitchFamily="49" charset="-122"/>
              </a:rPr>
              <a:t>——</a:t>
            </a:r>
            <a:r>
              <a:rPr lang="zh-CN" altLang="en-US" sz="2800" dirty="0">
                <a:solidFill>
                  <a:srgbClr val="CC0066"/>
                </a:solidFill>
                <a:latin typeface="Verdana" panose="020B0604030504040204" pitchFamily="34" charset="0"/>
                <a:ea typeface="隶书" panose="02010509060101010101" pitchFamily="49" charset="-122"/>
              </a:rPr>
              <a:t>亚里士多德</a:t>
            </a:r>
          </a:p>
        </p:txBody>
      </p:sp>
      <p:sp>
        <p:nvSpPr>
          <p:cNvPr id="758790" name="矩形 758789"/>
          <p:cNvSpPr>
            <a:spLocks noChangeArrowheads="1"/>
          </p:cNvSpPr>
          <p:nvPr/>
        </p:nvSpPr>
        <p:spPr bwMode="auto">
          <a:xfrm>
            <a:off x="1847850" y="5568664"/>
            <a:ext cx="8351838" cy="584775"/>
          </a:xfrm>
          <a:prstGeom prst="rect">
            <a:avLst/>
          </a:prstGeom>
          <a:solidFill>
            <a:srgbClr val="FFFFCC"/>
          </a:solidFill>
          <a:ln w="9525">
            <a:noFill/>
            <a:miter lim="800000"/>
          </a:ln>
        </p:spPr>
        <p:txBody>
          <a:bodyPr anchor="ctr">
            <a:spAutoFit/>
          </a:bodyPr>
          <a:lstStyle/>
          <a:p>
            <a:r>
              <a:rPr lang="zh-CN" altLang="en-US" sz="1400" b="1" dirty="0">
                <a:latin typeface="宋体" panose="02010600030101010101" pitchFamily="2" charset="-122"/>
              </a:rPr>
              <a:t>亚里士多德</a:t>
            </a:r>
            <a:r>
              <a:rPr lang="en-US" altLang="zh-CN" sz="1400" b="1" dirty="0">
                <a:latin typeface="宋体" panose="02010600030101010101" pitchFamily="2" charset="-122"/>
              </a:rPr>
              <a:t>(Aristoteles</a:t>
            </a:r>
            <a:r>
              <a:rPr lang="zh-CN" altLang="en-US" sz="1400" b="1" dirty="0">
                <a:latin typeface="宋体" panose="02010600030101010101" pitchFamily="2" charset="-122"/>
              </a:rPr>
              <a:t>，公元前</a:t>
            </a:r>
            <a:r>
              <a:rPr lang="en-US" altLang="zh-CN" sz="1400" b="1" dirty="0">
                <a:latin typeface="宋体" panose="02010600030101010101" pitchFamily="2" charset="-122"/>
              </a:rPr>
              <a:t>384</a:t>
            </a:r>
            <a:r>
              <a:rPr lang="zh-CN" altLang="en-US" sz="1400" b="1" dirty="0">
                <a:latin typeface="宋体" panose="02010600030101010101" pitchFamily="2" charset="-122"/>
              </a:rPr>
              <a:t>年～公元前</a:t>
            </a:r>
            <a:r>
              <a:rPr lang="en-US" altLang="zh-CN" sz="1400" b="1" dirty="0">
                <a:latin typeface="宋体" panose="02010600030101010101" pitchFamily="2" charset="-122"/>
              </a:rPr>
              <a:t>322</a:t>
            </a:r>
            <a:r>
              <a:rPr lang="zh-CN" altLang="en-US" sz="1400" b="1" dirty="0">
                <a:latin typeface="宋体" panose="02010600030101010101" pitchFamily="2" charset="-122"/>
              </a:rPr>
              <a:t>年</a:t>
            </a:r>
            <a:r>
              <a:rPr lang="en-US" altLang="zh-CN" sz="1400" b="1" dirty="0">
                <a:latin typeface="宋体" panose="02010600030101010101" pitchFamily="2" charset="-122"/>
              </a:rPr>
              <a:t>)</a:t>
            </a:r>
            <a:r>
              <a:rPr lang="zh-CN" altLang="en-US" sz="1400" b="1" dirty="0">
                <a:latin typeface="宋体" panose="02010600030101010101" pitchFamily="2" charset="-122"/>
              </a:rPr>
              <a:t>是古希腊最著名的哲学家、渊博的学者。苏格拉底是柏拉图的老师，亚里士多德又受教于柏拉图，这三代师徒都是哲学史上赫赫有名的人物</a:t>
            </a:r>
            <a:r>
              <a:rPr lang="zh-CN" altLang="en-US" b="1" dirty="0">
                <a:latin typeface="Verdana" panose="020B0604030504040204" pitchFamily="34"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5377">
                                            <p:txEl>
                                              <p:pRg st="0" end="0"/>
                                            </p:txEl>
                                          </p:spTgt>
                                        </p:tgtEl>
                                        <p:attrNameLst>
                                          <p:attrName>style.visibility</p:attrName>
                                        </p:attrNameLst>
                                      </p:cBhvr>
                                      <p:to>
                                        <p:strVal val="visible"/>
                                      </p:to>
                                    </p:set>
                                    <p:animEffect transition="in" filter="fade">
                                      <p:cBhvr>
                                        <p:cTn id="7" dur="2000"/>
                                        <p:tgtEl>
                                          <p:spTgt spid="485377">
                                            <p:txEl>
                                              <p:pRg st="0" end="0"/>
                                            </p:txEl>
                                          </p:spTgt>
                                        </p:tgtEl>
                                      </p:cBhvr>
                                    </p:animEffect>
                                  </p:childTnLst>
                                  <p:subTnLst>
                                    <p:animClr clrSpc="rgb" dir="cw">
                                      <p:cBhvr override="childStyle">
                                        <p:cTn dur="1" fill="hold" display="0" masterRel="nextClick" afterEffect="1"/>
                                        <p:tgtEl>
                                          <p:spTgt spid="485377">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58787">
                                            <p:txEl>
                                              <p:pRg st="0" end="0"/>
                                            </p:txEl>
                                          </p:spTgt>
                                        </p:tgtEl>
                                        <p:attrNameLst>
                                          <p:attrName>style.visibility</p:attrName>
                                        </p:attrNameLst>
                                      </p:cBhvr>
                                      <p:to>
                                        <p:strVal val="visible"/>
                                      </p:to>
                                    </p:set>
                                    <p:animEffect transition="in" filter="strips(downRight)">
                                      <p:cBhvr>
                                        <p:cTn id="12" dur="1000"/>
                                        <p:tgtEl>
                                          <p:spTgt spid="7587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58787">
                                            <p:txEl>
                                              <p:pRg st="1" end="1"/>
                                            </p:txEl>
                                          </p:spTgt>
                                        </p:tgtEl>
                                        <p:attrNameLst>
                                          <p:attrName>style.visibility</p:attrName>
                                        </p:attrNameLst>
                                      </p:cBhvr>
                                      <p:to>
                                        <p:strVal val="visible"/>
                                      </p:to>
                                    </p:set>
                                    <p:animEffect transition="in" filter="strips(downRight)">
                                      <p:cBhvr>
                                        <p:cTn id="17" dur="1000"/>
                                        <p:tgtEl>
                                          <p:spTgt spid="7587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8788"/>
                                        </p:tgtEl>
                                        <p:attrNameLst>
                                          <p:attrName>style.visibility</p:attrName>
                                        </p:attrNameLst>
                                      </p:cBhvr>
                                      <p:to>
                                        <p:strVal val="visible"/>
                                      </p:to>
                                    </p:set>
                                    <p:animEffect transition="in" filter="blinds(horizontal)">
                                      <p:cBhvr>
                                        <p:cTn id="22" dur="1000"/>
                                        <p:tgtEl>
                                          <p:spTgt spid="758788"/>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75879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758787">
                                            <p:txEl>
                                              <p:pRg st="2" end="2"/>
                                            </p:txEl>
                                          </p:spTgt>
                                        </p:tgtEl>
                                        <p:attrNameLst>
                                          <p:attrName>style.visibility</p:attrName>
                                        </p:attrNameLst>
                                      </p:cBhvr>
                                      <p:to>
                                        <p:strVal val="visible"/>
                                      </p:to>
                                    </p:set>
                                    <p:animEffect transition="in" filter="strips(downRight)">
                                      <p:cBhvr>
                                        <p:cTn id="30" dur="500"/>
                                        <p:tgtEl>
                                          <p:spTgt spid="7587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7" grpId="0" build="p"/>
      <p:bldP spid="758788" grpId="0" bldLvl="0" animBg="1"/>
      <p:bldP spid="758790" grpId="0" bldLvl="0" animBg="1"/>
    </p:bldLst>
  </p:timing>
</p:sld>
</file>

<file path=ppt/slides/slide4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1" name="文本框 786434"/>
          <p:cNvSpPr txBox="1">
            <a:spLocks noChangeArrowheads="1"/>
          </p:cNvSpPr>
          <p:nvPr/>
        </p:nvSpPr>
        <p:spPr bwMode="auto">
          <a:xfrm>
            <a:off x="2135189" y="836613"/>
            <a:ext cx="8281986" cy="457200"/>
          </a:xfrm>
          <a:prstGeom prst="rect">
            <a:avLst/>
          </a:prstGeom>
          <a:noFill/>
          <a:ln w="57150">
            <a:noFill/>
            <a:miter lim="800000"/>
          </a:ln>
        </p:spPr>
        <p:txBody>
          <a:bodyPr wrap="square">
            <a:spAutoFit/>
          </a:bodyPr>
          <a:lstStyle/>
          <a:p>
            <a:pPr eaLnBrk="0" hangingPunct="0">
              <a:spcBef>
                <a:spcPct val="50000"/>
              </a:spcBef>
            </a:pPr>
            <a:r>
              <a:rPr lang="zh-CN" altLang="en-US" sz="2400" b="1" dirty="0">
                <a:latin typeface="宋体" panose="02010600030101010101" pitchFamily="2" charset="-122"/>
                <a:ea typeface="宋体" panose="02010600030101010101" pitchFamily="2" charset="-122"/>
              </a:rPr>
              <a:t>第四，坚持真理、修正错误，做一个彻底的唯物主义者</a:t>
            </a:r>
            <a:r>
              <a:rPr lang="zh-CN" altLang="en-US" sz="2400" b="1" dirty="0">
                <a:solidFill>
                  <a:schemeClr val="accent2"/>
                </a:solidFill>
                <a:latin typeface="宋体" panose="02010600030101010101" pitchFamily="2" charset="-122"/>
                <a:ea typeface="宋体" panose="02010600030101010101" pitchFamily="2" charset="-122"/>
              </a:rPr>
              <a:t> </a:t>
            </a:r>
          </a:p>
        </p:txBody>
      </p:sp>
      <p:sp>
        <p:nvSpPr>
          <p:cNvPr id="786437" name="文本框 786436"/>
          <p:cNvSpPr txBox="1">
            <a:spLocks noChangeArrowheads="1"/>
          </p:cNvSpPr>
          <p:nvPr/>
        </p:nvSpPr>
        <p:spPr bwMode="auto">
          <a:xfrm>
            <a:off x="5303839" y="2781301"/>
            <a:ext cx="4897437" cy="2144713"/>
          </a:xfrm>
          <a:prstGeom prst="rect">
            <a:avLst/>
          </a:prstGeom>
          <a:solidFill>
            <a:srgbClr val="FFFFCC"/>
          </a:solidFill>
          <a:ln w="9525">
            <a:noFill/>
            <a:miter lim="800000"/>
          </a:ln>
        </p:spPr>
        <p:txBody>
          <a:bodyPr>
            <a:spAutoFit/>
          </a:bodyPr>
          <a:lstStyle/>
          <a:p>
            <a:pPr>
              <a:lnSpc>
                <a:spcPct val="130000"/>
              </a:lnSpc>
              <a:spcBef>
                <a:spcPct val="20000"/>
              </a:spcBef>
              <a:buClr>
                <a:schemeClr val="accent2"/>
              </a:buClr>
              <a:buFont typeface="Wingdings" panose="05000000000000000000" pitchFamily="2" charset="2"/>
              <a:buNone/>
            </a:pPr>
            <a:r>
              <a:rPr lang="zh-CN" altLang="zh-CN" dirty="0">
                <a:latin typeface="宋体" panose="02010600030101010101" pitchFamily="2" charset="-122"/>
              </a:rPr>
              <a:t>夏明翰于</a:t>
            </a:r>
            <a:r>
              <a:rPr lang="en-US" altLang="zh-CN" dirty="0">
                <a:latin typeface="宋体" panose="02010600030101010101" pitchFamily="2" charset="-122"/>
              </a:rPr>
              <a:t>1928</a:t>
            </a:r>
            <a:r>
              <a:rPr lang="zh-CN" altLang="en-US" dirty="0">
                <a:latin typeface="宋体" panose="02010600030101010101" pitchFamily="2" charset="-122"/>
              </a:rPr>
              <a:t>年</a:t>
            </a:r>
            <a:r>
              <a:rPr lang="en-US" altLang="zh-CN" dirty="0">
                <a:latin typeface="宋体" panose="02010600030101010101" pitchFamily="2" charset="-122"/>
              </a:rPr>
              <a:t>2</a:t>
            </a:r>
            <a:r>
              <a:rPr lang="zh-CN" altLang="en-US" dirty="0">
                <a:latin typeface="宋体" panose="02010600030101010101" pitchFamily="2" charset="-122"/>
              </a:rPr>
              <a:t>月就义前写下</a:t>
            </a:r>
          </a:p>
          <a:p>
            <a:pPr>
              <a:lnSpc>
                <a:spcPct val="130000"/>
              </a:lnSpc>
              <a:spcBef>
                <a:spcPct val="20000"/>
              </a:spcBef>
              <a:buClr>
                <a:schemeClr val="accent2"/>
              </a:buClr>
              <a:buFont typeface="Wingdings" panose="05000000000000000000" pitchFamily="2" charset="2"/>
              <a:buNone/>
            </a:pPr>
            <a:r>
              <a:rPr lang="zh-CN" altLang="en-US" dirty="0">
                <a:latin typeface="宋体" panose="02010600030101010101" pitchFamily="2" charset="-122"/>
              </a:rPr>
              <a:t>了这首</a:t>
            </a:r>
            <a:r>
              <a:rPr lang="en-US" altLang="zh-CN" dirty="0">
                <a:latin typeface="宋体" panose="02010600030101010101" pitchFamily="2" charset="-122"/>
              </a:rPr>
              <a:t>《</a:t>
            </a:r>
            <a:r>
              <a:rPr lang="zh-CN" altLang="en-US" dirty="0">
                <a:latin typeface="宋体" panose="02010600030101010101" pitchFamily="2" charset="-122"/>
              </a:rPr>
              <a:t>就义歌</a:t>
            </a:r>
            <a:r>
              <a:rPr lang="en-US" altLang="zh-CN" dirty="0">
                <a:latin typeface="宋体" panose="02010600030101010101" pitchFamily="2" charset="-122"/>
              </a:rPr>
              <a:t>》</a:t>
            </a:r>
            <a:r>
              <a:rPr lang="zh-CN" altLang="en-US" dirty="0">
                <a:latin typeface="宋体" panose="02010600030101010101" pitchFamily="2" charset="-122"/>
              </a:rPr>
              <a:t>： </a:t>
            </a:r>
          </a:p>
          <a:p>
            <a:pPr>
              <a:lnSpc>
                <a:spcPct val="130000"/>
              </a:lnSpc>
              <a:spcBef>
                <a:spcPct val="20000"/>
              </a:spcBef>
              <a:buClr>
                <a:schemeClr val="accent2"/>
              </a:buClr>
              <a:buFont typeface="Wingdings" panose="05000000000000000000" pitchFamily="2" charset="2"/>
              <a:buNone/>
            </a:pPr>
            <a:r>
              <a:rPr lang="zh-CN" altLang="en-US" dirty="0">
                <a:latin typeface="宋体" panose="02010600030101010101" pitchFamily="2" charset="-122"/>
              </a:rPr>
              <a:t>　</a:t>
            </a:r>
            <a:r>
              <a:rPr lang="zh-CN" altLang="en-US" sz="2800" b="1" dirty="0">
                <a:solidFill>
                  <a:schemeClr val="hlink"/>
                </a:solidFill>
                <a:latin typeface="楷体_GB2312"/>
                <a:ea typeface="楷体_GB2312"/>
                <a:cs typeface="楷体_GB2312"/>
              </a:rPr>
              <a:t>砍头不要紧，只要主义真，</a:t>
            </a:r>
          </a:p>
          <a:p>
            <a:pPr>
              <a:lnSpc>
                <a:spcPct val="130000"/>
              </a:lnSpc>
              <a:spcBef>
                <a:spcPct val="20000"/>
              </a:spcBef>
              <a:buClr>
                <a:schemeClr val="accent2"/>
              </a:buClr>
              <a:buFont typeface="Wingdings" panose="05000000000000000000" pitchFamily="2" charset="2"/>
              <a:buNone/>
            </a:pPr>
            <a:r>
              <a:rPr lang="zh-CN" altLang="en-US" sz="2800" b="1" dirty="0">
                <a:solidFill>
                  <a:schemeClr val="hlink"/>
                </a:solidFill>
                <a:latin typeface="楷体_GB2312"/>
                <a:ea typeface="楷体_GB2312"/>
                <a:cs typeface="楷体_GB2312"/>
              </a:rPr>
              <a:t>  杀了夏明翰，还有后来人。</a:t>
            </a:r>
          </a:p>
        </p:txBody>
      </p:sp>
      <p:pic>
        <p:nvPicPr>
          <p:cNvPr id="486403" name="图片 786437" descr="whly1109009"/>
          <p:cNvPicPr>
            <a:picLocks noChangeAspect="1"/>
          </p:cNvPicPr>
          <p:nvPr/>
        </p:nvPicPr>
        <p:blipFill>
          <a:blip r:embed="rId2"/>
          <a:srcRect/>
          <a:stretch>
            <a:fillRect/>
          </a:stretch>
        </p:blipFill>
        <p:spPr bwMode="auto">
          <a:xfrm>
            <a:off x="2135189" y="2205039"/>
            <a:ext cx="3000375" cy="3762375"/>
          </a:xfrm>
          <a:prstGeom prst="rect">
            <a:avLst/>
          </a:prstGeom>
          <a:noFill/>
          <a:ln w="9525">
            <a:noFill/>
            <a:miter lim="800000"/>
            <a:headEnd/>
            <a:tailEnd/>
          </a:ln>
        </p:spPr>
      </p:pic>
      <p:sp>
        <p:nvSpPr>
          <p:cNvPr id="500740"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479</a:t>
            </a:fld>
            <a:endParaRPr lang="zh-CN" altLang="zh-CN" noProof="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86437"/>
                                        </p:tgtEl>
                                        <p:attrNameLst>
                                          <p:attrName>style.visibility</p:attrName>
                                        </p:attrNameLst>
                                      </p:cBhvr>
                                      <p:to>
                                        <p:strVal val="visible"/>
                                      </p:to>
                                    </p:set>
                                    <p:animEffect transition="in" filter="strips(downRight)">
                                      <p:cBhvr>
                                        <p:cTn id="7" dur="1000"/>
                                        <p:tgtEl>
                                          <p:spTgt spid="786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idx="4294967295"/>
          </p:nvPr>
        </p:nvSpPr>
        <p:spPr>
          <a:xfrm>
            <a:off x="0" y="0"/>
            <a:ext cx="10850563" cy="1028700"/>
          </a:xfrm>
        </p:spPr>
        <p:txBody>
          <a:bodyPr anchorCtr="1"/>
          <a:lstStyle/>
          <a:p>
            <a:pPr eaLnBrk="1" hangingPunct="1"/>
            <a:br>
              <a:rPr lang="zh-CN" altLang="en-US"/>
            </a:br>
            <a:endParaRPr lang="zh-CN" altLang="en-US" b="1"/>
          </a:p>
        </p:txBody>
      </p:sp>
      <p:sp>
        <p:nvSpPr>
          <p:cNvPr id="74754" name="内容占位符 2"/>
          <p:cNvSpPr>
            <a:spLocks noGrp="1"/>
          </p:cNvSpPr>
          <p:nvPr>
            <p:ph idx="4294967295"/>
          </p:nvPr>
        </p:nvSpPr>
        <p:spPr>
          <a:xfrm>
            <a:off x="2042160" y="1235710"/>
            <a:ext cx="8362950" cy="5019675"/>
          </a:xfrm>
        </p:spPr>
        <p:txBody>
          <a:bodyPr/>
          <a:lstStyle/>
          <a:p>
            <a:pPr eaLnBrk="1" hangingPunct="1"/>
            <a:r>
              <a:rPr lang="en-US" altLang="zh-CN" sz="3200" b="1" dirty="0"/>
              <a:t>1.“</a:t>
            </a:r>
            <a:r>
              <a:rPr lang="zh-CN" altLang="en-US" sz="3200" b="1" dirty="0"/>
              <a:t>高富帅</a:t>
            </a:r>
            <a:r>
              <a:rPr lang="en-US" altLang="zh-CN" sz="3200" b="1" dirty="0"/>
              <a:t>”</a:t>
            </a:r>
            <a:r>
              <a:rPr lang="zh-CN" altLang="en-US" sz="3200" b="1" dirty="0"/>
              <a:t>恩格斯</a:t>
            </a:r>
          </a:p>
          <a:p>
            <a:pPr eaLnBrk="1" hangingPunct="1"/>
            <a:r>
              <a:rPr lang="zh-CN" altLang="en-US" sz="2800" dirty="0">
                <a:latin typeface="华文楷体" panose="02010600040101010101" pitchFamily="2" charset="-122"/>
                <a:ea typeface="华文楷体" panose="02010600040101010101" pitchFamily="2" charset="-122"/>
              </a:rPr>
              <a:t>弗里德里希•恩格斯（1820年11月28日-1895年8月5日) 恩格斯是一个典型的富二代，他出身于当时德国巴门市的一个工厂主家庭。</a:t>
            </a:r>
            <a:endParaRPr lang="en-US" altLang="zh-CN" sz="2800" dirty="0">
              <a:latin typeface="华文楷体" panose="02010600040101010101" pitchFamily="2" charset="-122"/>
              <a:ea typeface="华文楷体" panose="02010600040101010101" pitchFamily="2" charset="-122"/>
            </a:endParaRPr>
          </a:p>
          <a:p>
            <a:pPr eaLnBrk="1" hangingPunct="1"/>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马克思的女儿艾琳娜在</a:t>
            </a:r>
            <a:r>
              <a:rPr lang="en-US" altLang="zh-CN" sz="2800" dirty="0">
                <a:latin typeface="华文楷体" panose="02010600040101010101" pitchFamily="2" charset="-122"/>
                <a:ea typeface="华文楷体" panose="02010600040101010101" pitchFamily="2" charset="-122"/>
              </a:rPr>
              <a:t>1890</a:t>
            </a:r>
            <a:r>
              <a:rPr lang="zh-CN" altLang="en-US" sz="2800" dirty="0">
                <a:latin typeface="华文楷体" panose="02010600040101010101" pitchFamily="2" charset="-122"/>
                <a:ea typeface="华文楷体" panose="02010600040101010101" pitchFamily="2" charset="-122"/>
              </a:rPr>
              <a:t>年说：“也许这种家庭还从来不曾有过像他那样生活道路完全和家世背道而驰的子弟。在这个家庭里弗里德里希被看做‘丑小鸭’是可以想见的。也许他的亲属直到现在还不了解这只‘小鸭’原来是只‘天鹅’。”</a:t>
            </a:r>
            <a:endParaRPr lang="en-US" altLang="zh-CN" sz="2800" dirty="0">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animEffect transition="in" filter="wipe(down)">
                                      <p:cBhvr>
                                        <p:cTn id="7" dur="500"/>
                                        <p:tgtEl>
                                          <p:spTgt spid="747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4754">
                                            <p:txEl>
                                              <p:pRg st="1" end="1"/>
                                            </p:txEl>
                                          </p:spTgt>
                                        </p:tgtEl>
                                        <p:attrNameLst>
                                          <p:attrName>style.visibility</p:attrName>
                                        </p:attrNameLst>
                                      </p:cBhvr>
                                      <p:to>
                                        <p:strVal val="visible"/>
                                      </p:to>
                                    </p:set>
                                    <p:animEffect transition="in" filter="wipe(down)">
                                      <p:cBhvr>
                                        <p:cTn id="12" dur="500"/>
                                        <p:tgtEl>
                                          <p:spTgt spid="747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4754">
                                            <p:txEl>
                                              <p:pRg st="2" end="2"/>
                                            </p:txEl>
                                          </p:spTgt>
                                        </p:tgtEl>
                                        <p:attrNameLst>
                                          <p:attrName>style.visibility</p:attrName>
                                        </p:attrNameLst>
                                      </p:cBhvr>
                                      <p:to>
                                        <p:strVal val="visible"/>
                                      </p:to>
                                    </p:set>
                                    <p:animEffect transition="in" filter="wipe(down)">
                                      <p:cBhvr>
                                        <p:cTn id="17" dur="500"/>
                                        <p:tgtEl>
                                          <p:spTgt spid="747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Lst>
  </p:timing>
</p:sld>
</file>

<file path=ppt/slides/slide4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9810" name="文本框 759809"/>
          <p:cNvSpPr txBox="1">
            <a:spLocks noChangeArrowheads="1"/>
          </p:cNvSpPr>
          <p:nvPr/>
        </p:nvSpPr>
        <p:spPr bwMode="auto">
          <a:xfrm>
            <a:off x="2351088" y="2492376"/>
            <a:ext cx="8064500" cy="659219"/>
          </a:xfrm>
          <a:prstGeom prst="rect">
            <a:avLst/>
          </a:prstGeom>
          <a:noFill/>
          <a:ln w="9525">
            <a:noFill/>
            <a:miter lim="800000"/>
          </a:ln>
        </p:spPr>
        <p:txBody>
          <a:bodyPr>
            <a:spAutoFit/>
          </a:bodyPr>
          <a:lstStyle/>
          <a:p>
            <a:pPr eaLnBrk="0" hangingPunct="0">
              <a:lnSpc>
                <a:spcPct val="110000"/>
              </a:lnSpc>
              <a:spcBef>
                <a:spcPct val="50000"/>
              </a:spcBef>
            </a:pPr>
            <a:r>
              <a:rPr lang="en-US" altLang="zh-CN" sz="3600">
                <a:latin typeface="方正琥珀简体"/>
                <a:ea typeface="方正琥珀简体"/>
                <a:cs typeface="方正琥珀简体"/>
              </a:rPr>
              <a:t>   </a:t>
            </a:r>
            <a:endParaRPr lang="en-US" altLang="zh-CN" sz="2800">
              <a:latin typeface="方正琥珀简体"/>
              <a:ea typeface="方正琥珀简体"/>
              <a:cs typeface="方正琥珀简体"/>
            </a:endParaRPr>
          </a:p>
        </p:txBody>
      </p:sp>
      <p:sp>
        <p:nvSpPr>
          <p:cNvPr id="759811" name="文本框 759810"/>
          <p:cNvSpPr txBox="1">
            <a:spLocks noChangeArrowheads="1"/>
          </p:cNvSpPr>
          <p:nvPr/>
        </p:nvSpPr>
        <p:spPr bwMode="auto">
          <a:xfrm>
            <a:off x="2351088" y="1844675"/>
            <a:ext cx="7561262" cy="523220"/>
          </a:xfrm>
          <a:prstGeom prst="rect">
            <a:avLst/>
          </a:prstGeom>
          <a:noFill/>
          <a:ln w="57150">
            <a:noFill/>
            <a:miter lim="800000"/>
          </a:ln>
        </p:spPr>
        <p:txBody>
          <a:bodyPr>
            <a:spAutoFit/>
          </a:bodyPr>
          <a:lstStyle/>
          <a:p>
            <a:pPr eaLnBrk="0" hangingPunct="0">
              <a:spcBef>
                <a:spcPct val="50000"/>
              </a:spcBef>
            </a:pPr>
            <a:r>
              <a:rPr lang="zh-CN" altLang="en-US" sz="2800" b="1" dirty="0">
                <a:solidFill>
                  <a:srgbClr val="006699"/>
                </a:solidFill>
                <a:latin typeface="宋体" panose="02010600030101010101" pitchFamily="2" charset="-122"/>
                <a:ea typeface="宋体" panose="02010600030101010101" pitchFamily="2" charset="-122"/>
                <a:cs typeface="方正大黑简体"/>
              </a:rPr>
              <a:t>（一）真理的绝对性或绝对真理的含义</a:t>
            </a:r>
          </a:p>
        </p:txBody>
      </p:sp>
      <p:pic>
        <p:nvPicPr>
          <p:cNvPr id="759812" name="图片 759811" descr="伽利略的胜利"/>
          <p:cNvPicPr>
            <a:picLocks noChangeAspect="1"/>
          </p:cNvPicPr>
          <p:nvPr/>
        </p:nvPicPr>
        <p:blipFill>
          <a:blip r:embed="rId2"/>
          <a:srcRect/>
          <a:stretch>
            <a:fillRect/>
          </a:stretch>
        </p:blipFill>
        <p:spPr bwMode="auto">
          <a:xfrm>
            <a:off x="2782888" y="3189288"/>
            <a:ext cx="6324600" cy="2616200"/>
          </a:xfrm>
          <a:prstGeom prst="rect">
            <a:avLst/>
          </a:prstGeom>
          <a:noFill/>
          <a:ln w="9525">
            <a:solidFill>
              <a:srgbClr val="66FF33"/>
            </a:solidFill>
            <a:miter lim="800000"/>
            <a:headEnd/>
            <a:tailEnd/>
          </a:ln>
        </p:spPr>
      </p:pic>
      <p:sp>
        <p:nvSpPr>
          <p:cNvPr id="759813" name="文本框 759812"/>
          <p:cNvSpPr txBox="1">
            <a:spLocks noChangeArrowheads="1"/>
          </p:cNvSpPr>
          <p:nvPr/>
        </p:nvSpPr>
        <p:spPr bwMode="auto">
          <a:xfrm>
            <a:off x="4727575" y="6092826"/>
            <a:ext cx="2590800" cy="519113"/>
          </a:xfrm>
          <a:prstGeom prst="rect">
            <a:avLst/>
          </a:prstGeom>
          <a:noFill/>
          <a:ln w="57150">
            <a:noFill/>
            <a:miter lim="800000"/>
          </a:ln>
        </p:spPr>
        <p:txBody>
          <a:bodyPr>
            <a:spAutoFit/>
          </a:bodyPr>
          <a:lstStyle/>
          <a:p>
            <a:pPr eaLnBrk="0" hangingPunct="0">
              <a:spcBef>
                <a:spcPct val="50000"/>
              </a:spcBef>
            </a:pPr>
            <a:r>
              <a:rPr lang="zh-CN" altLang="en-US" sz="2800">
                <a:latin typeface="Times New Roman" panose="02020603050405020304" pitchFamily="18" charset="0"/>
                <a:ea typeface="方正大黑简体"/>
                <a:cs typeface="方正大黑简体"/>
              </a:rPr>
              <a:t>伽利略的胜利</a:t>
            </a:r>
          </a:p>
        </p:txBody>
      </p:sp>
      <p:sp>
        <p:nvSpPr>
          <p:cNvPr id="487429" name="文本框 759813"/>
          <p:cNvSpPr txBox="1">
            <a:spLocks noChangeArrowheads="1"/>
          </p:cNvSpPr>
          <p:nvPr/>
        </p:nvSpPr>
        <p:spPr bwMode="auto">
          <a:xfrm>
            <a:off x="2209800" y="814388"/>
            <a:ext cx="6338888" cy="646331"/>
          </a:xfrm>
          <a:prstGeom prst="rect">
            <a:avLst/>
          </a:prstGeom>
          <a:noFill/>
          <a:ln w="57150">
            <a:noFill/>
            <a:miter lim="800000"/>
          </a:ln>
        </p:spPr>
        <p:txBody>
          <a:bodyPr wrap="square">
            <a:spAutoFit/>
          </a:bodyPr>
          <a:lstStyle/>
          <a:p>
            <a:pPr algn="ctr">
              <a:buClr>
                <a:srgbClr val="000000"/>
              </a:buClr>
            </a:pPr>
            <a:r>
              <a:rPr lang="zh-CN" altLang="en-US" sz="3600" dirty="0">
                <a:solidFill>
                  <a:srgbClr val="CC0066"/>
                </a:solidFill>
                <a:latin typeface="Times New Roman" panose="02020603050405020304" pitchFamily="18" charset="0"/>
                <a:ea typeface="隶书" panose="02010509060101010101" pitchFamily="49" charset="-122"/>
              </a:rPr>
              <a:t>二、真理的绝对性和相对性</a:t>
            </a:r>
            <a:endParaRPr lang="zh-CN" altLang="en-US" sz="3600" dirty="0">
              <a:solidFill>
                <a:srgbClr val="CC0066"/>
              </a:solidFill>
              <a:latin typeface="Verdana" panose="020B0604030504040204" pitchFamily="34" charset="0"/>
            </a:endParaRPr>
          </a:p>
        </p:txBody>
      </p:sp>
      <p:sp>
        <p:nvSpPr>
          <p:cNvPr id="501766"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480</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59811"/>
                                        </p:tgtEl>
                                        <p:attrNameLst>
                                          <p:attrName>style.visibility</p:attrName>
                                        </p:attrNameLst>
                                      </p:cBhvr>
                                      <p:to>
                                        <p:strVal val="visible"/>
                                      </p:to>
                                    </p:set>
                                    <p:anim calcmode="lin" valueType="num">
                                      <p:cBhvr>
                                        <p:cTn id="7" dur="500" fill="hold"/>
                                        <p:tgtEl>
                                          <p:spTgt spid="759811"/>
                                        </p:tgtEl>
                                        <p:attrNameLst>
                                          <p:attrName>ppt_w</p:attrName>
                                        </p:attrNameLst>
                                      </p:cBhvr>
                                      <p:tavLst>
                                        <p:tav tm="0">
                                          <p:val>
                                            <p:fltVal val="0"/>
                                          </p:val>
                                        </p:tav>
                                        <p:tav tm="100000">
                                          <p:val>
                                            <p:strVal val="#ppt_w"/>
                                          </p:val>
                                        </p:tav>
                                      </p:tavLst>
                                    </p:anim>
                                    <p:anim calcmode="lin" valueType="num">
                                      <p:cBhvr>
                                        <p:cTn id="8" dur="500" fill="hold"/>
                                        <p:tgtEl>
                                          <p:spTgt spid="75981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759810"/>
                                        </p:tgtEl>
                                        <p:attrNameLst>
                                          <p:attrName>style.visibility</p:attrName>
                                        </p:attrNameLst>
                                      </p:cBhvr>
                                      <p:to>
                                        <p:strVal val="visible"/>
                                      </p:to>
                                    </p:set>
                                    <p:animEffect transition="in" filter="dissolve">
                                      <p:cBhvr>
                                        <p:cTn id="12" dur="500"/>
                                        <p:tgtEl>
                                          <p:spTgt spid="759810"/>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759812"/>
                                        </p:tgtEl>
                                        <p:attrNameLst>
                                          <p:attrName>style.visibility</p:attrName>
                                        </p:attrNameLst>
                                      </p:cBhvr>
                                      <p:to>
                                        <p:strVal val="visible"/>
                                      </p:to>
                                    </p:set>
                                    <p:animEffect transition="in" filter="barn(outVertical)">
                                      <p:cBhvr>
                                        <p:cTn id="16" dur="500"/>
                                        <p:tgtEl>
                                          <p:spTgt spid="75981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759813"/>
                                        </p:tgtEl>
                                        <p:attrNameLst>
                                          <p:attrName>style.visibility</p:attrName>
                                        </p:attrNameLst>
                                      </p:cBhvr>
                                      <p:to>
                                        <p:strVal val="visible"/>
                                      </p:to>
                                    </p:set>
                                    <p:animEffect transition="in" filter="slide(fromBottom)">
                                      <p:cBhvr>
                                        <p:cTn id="20" dur="500"/>
                                        <p:tgtEl>
                                          <p:spTgt spid="759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0" grpId="0"/>
      <p:bldP spid="759811" grpId="0"/>
      <p:bldP spid="759813" grpId="0"/>
    </p:bldLst>
  </p:timing>
</p:sld>
</file>

<file path=ppt/slides/slide4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8449" name="文本框 760833"/>
          <p:cNvSpPr txBox="1">
            <a:spLocks noChangeArrowheads="1"/>
          </p:cNvSpPr>
          <p:nvPr/>
        </p:nvSpPr>
        <p:spPr bwMode="auto">
          <a:xfrm>
            <a:off x="2424113" y="836613"/>
            <a:ext cx="2971800" cy="641350"/>
          </a:xfrm>
          <a:prstGeom prst="rect">
            <a:avLst/>
          </a:prstGeom>
          <a:noFill/>
          <a:ln w="57150">
            <a:noFill/>
            <a:miter lim="800000"/>
          </a:ln>
        </p:spPr>
        <p:txBody>
          <a:bodyPr>
            <a:spAutoFit/>
          </a:bodyPr>
          <a:lstStyle/>
          <a:p>
            <a:pPr eaLnBrk="0" hangingPunct="0">
              <a:spcBef>
                <a:spcPct val="50000"/>
              </a:spcBef>
            </a:pPr>
            <a:endParaRPr lang="zh-CN" altLang="zh-CN" sz="3600">
              <a:solidFill>
                <a:srgbClr val="CC0066"/>
              </a:solidFill>
              <a:latin typeface="Times New Roman" panose="02020603050405020304" pitchFamily="18" charset="0"/>
              <a:ea typeface="隶书" panose="02010509060101010101" pitchFamily="49" charset="-122"/>
            </a:endParaRPr>
          </a:p>
        </p:txBody>
      </p:sp>
      <p:sp>
        <p:nvSpPr>
          <p:cNvPr id="502786" name="文本框 760834"/>
          <p:cNvSpPr txBox="1">
            <a:spLocks noChangeArrowheads="1"/>
          </p:cNvSpPr>
          <p:nvPr/>
        </p:nvSpPr>
        <p:spPr bwMode="auto">
          <a:xfrm>
            <a:off x="1919289" y="3068639"/>
            <a:ext cx="8353425" cy="2021579"/>
          </a:xfrm>
          <a:prstGeom prst="rect">
            <a:avLst/>
          </a:prstGeom>
          <a:noFill/>
          <a:ln w="57150">
            <a:noFill/>
            <a:miter lim="800000"/>
          </a:ln>
        </p:spPr>
        <p:txBody>
          <a:bodyPr>
            <a:spAutoFit/>
          </a:bodyPr>
          <a:lstStyle/>
          <a:p>
            <a:pPr eaLnBrk="0" hangingPunct="0">
              <a:lnSpc>
                <a:spcPct val="130000"/>
              </a:lnSpc>
              <a:spcBef>
                <a:spcPct val="50000"/>
              </a:spcBef>
              <a:buClr>
                <a:srgbClr val="FF3300"/>
              </a:buClr>
              <a:buFont typeface="Wingdings" panose="05000000000000000000" pitchFamily="2" charset="2"/>
              <a:buNone/>
            </a:pPr>
            <a:r>
              <a:rPr lang="zh-CN" altLang="en-US" dirty="0">
                <a:solidFill>
                  <a:schemeClr val="accent2"/>
                </a:solidFill>
                <a:latin typeface="Verdana" panose="020B0604030504040204" pitchFamily="34" charset="0"/>
              </a:rPr>
              <a:t>　　</a:t>
            </a:r>
            <a:r>
              <a:rPr lang="zh-CN" altLang="en-US" sz="2000" dirty="0">
                <a:latin typeface="Verdana" panose="020B0604030504040204" pitchFamily="34" charset="0"/>
              </a:rPr>
              <a:t>“唯物主义者认为我们的感觉是唯一的和最终的客观实在的映象，所谓最终的，并不是说客观实在已经被彻底认识了，而是说除了它，没有而且也不能有别的客观实在。”</a:t>
            </a:r>
          </a:p>
          <a:p>
            <a:pPr eaLnBrk="0" hangingPunct="0">
              <a:lnSpc>
                <a:spcPct val="80000"/>
              </a:lnSpc>
              <a:spcBef>
                <a:spcPct val="50000"/>
              </a:spcBef>
              <a:buClr>
                <a:srgbClr val="FF3300"/>
              </a:buClr>
              <a:buFont typeface="Wingdings" panose="05000000000000000000" pitchFamily="2" charset="2"/>
              <a:buNone/>
            </a:pPr>
            <a:r>
              <a:rPr lang="zh-CN" altLang="en-US" sz="2000" b="1" dirty="0">
                <a:solidFill>
                  <a:schemeClr val="accent2"/>
                </a:solidFill>
                <a:latin typeface="Verdana" panose="020B0604030504040204" pitchFamily="34" charset="0"/>
              </a:rPr>
              <a:t>　　　　　　　　　　　　　　　　　　</a:t>
            </a:r>
            <a:r>
              <a:rPr lang="en-US" altLang="zh-CN" sz="2000" b="1" dirty="0">
                <a:solidFill>
                  <a:schemeClr val="accent2"/>
                </a:solidFill>
                <a:latin typeface="Verdana" panose="020B0604030504040204" pitchFamily="34" charset="0"/>
                <a:ea typeface="隶书" panose="02010509060101010101" pitchFamily="49" charset="-122"/>
              </a:rPr>
              <a:t>——</a:t>
            </a:r>
            <a:r>
              <a:rPr lang="zh-CN" altLang="en-US" sz="2000" b="1" dirty="0">
                <a:solidFill>
                  <a:schemeClr val="accent2"/>
                </a:solidFill>
                <a:latin typeface="Verdana" panose="020B0604030504040204" pitchFamily="34" charset="0"/>
                <a:ea typeface="隶书" panose="02010509060101010101" pitchFamily="49" charset="-122"/>
              </a:rPr>
              <a:t>列宁</a:t>
            </a:r>
          </a:p>
          <a:p>
            <a:pPr algn="ctr" eaLnBrk="0" hangingPunct="0">
              <a:lnSpc>
                <a:spcPct val="50000"/>
              </a:lnSpc>
              <a:spcBef>
                <a:spcPct val="50000"/>
              </a:spcBef>
              <a:buClr>
                <a:srgbClr val="FF3300"/>
              </a:buClr>
              <a:buFont typeface="Wingdings" panose="05000000000000000000" pitchFamily="2" charset="2"/>
              <a:buNone/>
            </a:pPr>
            <a:r>
              <a:rPr lang="zh-CN" altLang="en-US" sz="2000" dirty="0">
                <a:latin typeface="Verdana" panose="020B0604030504040204" pitchFamily="34" charset="0"/>
              </a:rPr>
              <a:t>（</a:t>
            </a:r>
            <a:r>
              <a:rPr lang="en-US" altLang="zh-CN" sz="2000" dirty="0">
                <a:latin typeface="Verdana" panose="020B0604030504040204" pitchFamily="34" charset="0"/>
              </a:rPr>
              <a:t>《</a:t>
            </a:r>
            <a:r>
              <a:rPr lang="zh-CN" altLang="en-US" sz="2000" dirty="0">
                <a:latin typeface="Verdana" panose="020B0604030504040204" pitchFamily="34" charset="0"/>
              </a:rPr>
              <a:t>列宁选集</a:t>
            </a:r>
            <a:r>
              <a:rPr lang="en-US" altLang="zh-CN" sz="2000" dirty="0">
                <a:latin typeface="Verdana" panose="020B0604030504040204" pitchFamily="34" charset="0"/>
              </a:rPr>
              <a:t>》</a:t>
            </a:r>
            <a:r>
              <a:rPr lang="zh-CN" altLang="en-US" sz="2000" dirty="0">
                <a:latin typeface="Verdana" panose="020B0604030504040204" pitchFamily="34" charset="0"/>
              </a:rPr>
              <a:t>第</a:t>
            </a:r>
            <a:r>
              <a:rPr lang="en-US" altLang="zh-CN" sz="2000" dirty="0">
                <a:latin typeface="Verdana" panose="020B0604030504040204" pitchFamily="34" charset="0"/>
              </a:rPr>
              <a:t>2</a:t>
            </a:r>
            <a:r>
              <a:rPr lang="zh-CN" altLang="en-US" sz="2000" dirty="0">
                <a:latin typeface="Verdana" panose="020B0604030504040204" pitchFamily="34" charset="0"/>
              </a:rPr>
              <a:t>卷，人民出版社</a:t>
            </a:r>
            <a:r>
              <a:rPr lang="en-US" altLang="zh-CN" sz="2000" dirty="0">
                <a:latin typeface="Verdana" panose="020B0604030504040204" pitchFamily="34" charset="0"/>
              </a:rPr>
              <a:t>1995</a:t>
            </a:r>
            <a:r>
              <a:rPr lang="zh-CN" altLang="en-US" sz="2000" dirty="0">
                <a:latin typeface="Verdana" panose="020B0604030504040204" pitchFamily="34" charset="0"/>
              </a:rPr>
              <a:t>年版，第</a:t>
            </a:r>
            <a:r>
              <a:rPr lang="en-US" altLang="zh-CN" sz="2000" dirty="0">
                <a:latin typeface="Verdana" panose="020B0604030504040204" pitchFamily="34" charset="0"/>
              </a:rPr>
              <a:t>88</a:t>
            </a:r>
            <a:r>
              <a:rPr lang="zh-CN" altLang="en-US" sz="2000" dirty="0">
                <a:latin typeface="Verdana" panose="020B0604030504040204" pitchFamily="34" charset="0"/>
              </a:rPr>
              <a:t>页）</a:t>
            </a:r>
            <a:r>
              <a:rPr lang="zh-CN" altLang="en-US" b="1" dirty="0">
                <a:solidFill>
                  <a:schemeClr val="accent2"/>
                </a:solidFill>
                <a:latin typeface="Verdana" panose="020B0604030504040204" pitchFamily="34" charset="0"/>
              </a:rPr>
              <a:t> </a:t>
            </a:r>
          </a:p>
        </p:txBody>
      </p:sp>
      <p:sp>
        <p:nvSpPr>
          <p:cNvPr id="760837" name="文本框 760836"/>
          <p:cNvSpPr txBox="1">
            <a:spLocks noChangeArrowheads="1"/>
          </p:cNvSpPr>
          <p:nvPr/>
        </p:nvSpPr>
        <p:spPr bwMode="auto">
          <a:xfrm>
            <a:off x="2351089" y="1484314"/>
            <a:ext cx="7704137" cy="1231363"/>
          </a:xfrm>
          <a:prstGeom prst="rect">
            <a:avLst/>
          </a:prstGeom>
          <a:noFill/>
          <a:ln w="57150">
            <a:noFill/>
            <a:miter lim="800000"/>
          </a:ln>
        </p:spPr>
        <p:txBody>
          <a:bodyPr>
            <a:spAutoFit/>
          </a:bodyPr>
          <a:lstStyle/>
          <a:p>
            <a:pPr eaLnBrk="0" hangingPunct="0">
              <a:lnSpc>
                <a:spcPct val="140000"/>
              </a:lnSpc>
              <a:spcBef>
                <a:spcPct val="50000"/>
              </a:spcBef>
              <a:buClr>
                <a:srgbClr val="FF3300"/>
              </a:buClr>
              <a:buFont typeface="Wingdings" panose="05000000000000000000" pitchFamily="2" charset="2"/>
              <a:buNone/>
            </a:pPr>
            <a:r>
              <a:rPr lang="zh-CN" altLang="en-US" sz="2800" dirty="0">
                <a:solidFill>
                  <a:schemeClr val="accent2"/>
                </a:solidFill>
                <a:latin typeface="Verdana" panose="020B0604030504040204" pitchFamily="34" charset="0"/>
              </a:rPr>
              <a:t>　</a:t>
            </a:r>
            <a:r>
              <a:rPr lang="zh-CN" altLang="en-US" sz="2400" b="1" dirty="0">
                <a:latin typeface="楷体" panose="02010609060101010101" pitchFamily="49" charset="-122"/>
                <a:ea typeface="楷体" panose="02010609060101010101" pitchFamily="49" charset="-122"/>
              </a:rPr>
              <a:t>第一，它是指真理内容的客观性和真理的正确性。因此，承认了真理的客观性就等于承认了绝对真理。</a:t>
            </a:r>
            <a:r>
              <a:rPr lang="zh-CN" altLang="en-US" sz="2800" dirty="0">
                <a:latin typeface="楷体" panose="02010609060101010101" pitchFamily="49" charset="-122"/>
                <a:ea typeface="楷体" panose="02010609060101010101" pitchFamily="49" charset="-122"/>
              </a:rPr>
              <a:t>　</a:t>
            </a:r>
            <a:endParaRPr lang="zh-CN" altLang="en-US" sz="2800" b="1" dirty="0">
              <a:latin typeface="楷体" panose="02010609060101010101" pitchFamily="49" charset="-122"/>
              <a:ea typeface="楷体" panose="02010609060101010101" pitchFamily="49" charset="-122"/>
            </a:endParaRPr>
          </a:p>
        </p:txBody>
      </p:sp>
      <p:sp>
        <p:nvSpPr>
          <p:cNvPr id="502788"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481</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0837"/>
                                        </p:tgtEl>
                                        <p:attrNameLst>
                                          <p:attrName>style.visibility</p:attrName>
                                        </p:attrNameLst>
                                      </p:cBhvr>
                                      <p:to>
                                        <p:strVal val="visible"/>
                                      </p:to>
                                    </p:set>
                                    <p:animEffect transition="in" filter="blinds(horizontal)">
                                      <p:cBhvr>
                                        <p:cTn id="7" dur="1000"/>
                                        <p:tgtEl>
                                          <p:spTgt spid="76083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02786"/>
                                        </p:tgtEl>
                                        <p:attrNameLst>
                                          <p:attrName>style.visibility</p:attrName>
                                        </p:attrNameLst>
                                      </p:cBhvr>
                                      <p:to>
                                        <p:strVal val="visible"/>
                                      </p:to>
                                    </p:set>
                                    <p:animEffect transition="in" filter="strips(downRight)">
                                      <p:cBhvr>
                                        <p:cTn id="12" dur="500"/>
                                        <p:tgtEl>
                                          <p:spTgt spid="502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6" grpId="0"/>
      <p:bldP spid="760837"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3809" name="文本框 768002"/>
          <p:cNvSpPr txBox="1">
            <a:spLocks noChangeArrowheads="1"/>
          </p:cNvSpPr>
          <p:nvPr/>
        </p:nvSpPr>
        <p:spPr bwMode="auto">
          <a:xfrm>
            <a:off x="2314575" y="4057650"/>
            <a:ext cx="7958139" cy="1541448"/>
          </a:xfrm>
          <a:prstGeom prst="rect">
            <a:avLst/>
          </a:prstGeom>
          <a:noFill/>
          <a:ln w="57150">
            <a:noFill/>
            <a:miter lim="800000"/>
          </a:ln>
        </p:spPr>
        <p:txBody>
          <a:bodyPr wrap="square">
            <a:spAutoFit/>
          </a:bodyPr>
          <a:lstStyle/>
          <a:p>
            <a:pPr eaLnBrk="0" hangingPunct="0">
              <a:lnSpc>
                <a:spcPct val="130000"/>
              </a:lnSpc>
              <a:spcBef>
                <a:spcPct val="50000"/>
              </a:spcBef>
              <a:buClr>
                <a:srgbClr val="FF3300"/>
              </a:buClr>
              <a:buFont typeface="Wingdings" panose="05000000000000000000" pitchFamily="2" charset="2"/>
              <a:buNone/>
            </a:pPr>
            <a:r>
              <a:rPr lang="zh-CN" altLang="en-US" dirty="0">
                <a:solidFill>
                  <a:schemeClr val="accent2"/>
                </a:solidFill>
                <a:latin typeface="Verdana" panose="020B0604030504040204" pitchFamily="34" charset="0"/>
              </a:rPr>
              <a:t>　　</a:t>
            </a:r>
            <a:r>
              <a:rPr lang="zh-CN" altLang="en-US" dirty="0">
                <a:latin typeface="Verdana" panose="020B0604030504040204" pitchFamily="34" charset="0"/>
              </a:rPr>
              <a:t>“对自然界的一切真实的认识，都是对永恒的东西、对无限的东西的认识，因而本质上是绝对的。”</a:t>
            </a:r>
          </a:p>
          <a:p>
            <a:pPr eaLnBrk="0" hangingPunct="0">
              <a:lnSpc>
                <a:spcPct val="80000"/>
              </a:lnSpc>
              <a:spcBef>
                <a:spcPct val="50000"/>
              </a:spcBef>
              <a:buClr>
                <a:srgbClr val="FF3300"/>
              </a:buClr>
              <a:buFont typeface="Wingdings" panose="05000000000000000000" pitchFamily="2" charset="2"/>
              <a:buNone/>
            </a:pPr>
            <a:r>
              <a:rPr lang="zh-CN" altLang="en-US" b="1" dirty="0">
                <a:solidFill>
                  <a:schemeClr val="accent2"/>
                </a:solidFill>
                <a:latin typeface="Verdana" panose="020B0604030504040204" pitchFamily="34" charset="0"/>
              </a:rPr>
              <a:t>　　　　　　　　　　　　　　　　　　</a:t>
            </a:r>
            <a:r>
              <a:rPr lang="en-US" altLang="zh-CN" sz="2000" b="1" dirty="0">
                <a:solidFill>
                  <a:schemeClr val="accent2"/>
                </a:solidFill>
                <a:latin typeface="Verdana" panose="020B0604030504040204" pitchFamily="34" charset="0"/>
                <a:ea typeface="隶书" panose="02010509060101010101" pitchFamily="49" charset="-122"/>
              </a:rPr>
              <a:t>——</a:t>
            </a:r>
            <a:r>
              <a:rPr lang="zh-CN" altLang="en-US" sz="2000" b="1" dirty="0">
                <a:solidFill>
                  <a:schemeClr val="accent2"/>
                </a:solidFill>
                <a:latin typeface="Verdana" panose="020B0604030504040204" pitchFamily="34" charset="0"/>
                <a:ea typeface="隶书" panose="02010509060101010101" pitchFamily="49" charset="-122"/>
              </a:rPr>
              <a:t>恩格斯</a:t>
            </a:r>
          </a:p>
          <a:p>
            <a:pPr algn="ctr" eaLnBrk="0" hangingPunct="0">
              <a:lnSpc>
                <a:spcPct val="50000"/>
              </a:lnSpc>
              <a:spcBef>
                <a:spcPct val="50000"/>
              </a:spcBef>
              <a:buClr>
                <a:srgbClr val="FF3300"/>
              </a:buClr>
              <a:buFont typeface="Wingdings" panose="05000000000000000000" pitchFamily="2" charset="2"/>
              <a:buNone/>
            </a:pPr>
            <a:r>
              <a:rPr lang="zh-CN" altLang="en-US" sz="2000" dirty="0">
                <a:latin typeface="Verdana" panose="020B0604030504040204" pitchFamily="34" charset="0"/>
              </a:rPr>
              <a:t>（</a:t>
            </a:r>
            <a:r>
              <a:rPr lang="en-US" altLang="zh-CN" sz="2000" dirty="0">
                <a:latin typeface="Verdana" panose="020B0604030504040204" pitchFamily="34" charset="0"/>
              </a:rPr>
              <a:t>《</a:t>
            </a:r>
            <a:r>
              <a:rPr lang="zh-CN" altLang="en-US" sz="2000" dirty="0">
                <a:latin typeface="Verdana" panose="020B0604030504040204" pitchFamily="34" charset="0"/>
              </a:rPr>
              <a:t>马克思恩格斯选集</a:t>
            </a:r>
            <a:r>
              <a:rPr lang="en-US" altLang="zh-CN" sz="2000" dirty="0">
                <a:latin typeface="Verdana" panose="020B0604030504040204" pitchFamily="34" charset="0"/>
              </a:rPr>
              <a:t>》</a:t>
            </a:r>
            <a:r>
              <a:rPr lang="zh-CN" altLang="en-US" sz="2000" dirty="0">
                <a:latin typeface="Verdana" panose="020B0604030504040204" pitchFamily="34" charset="0"/>
              </a:rPr>
              <a:t>第</a:t>
            </a:r>
            <a:r>
              <a:rPr lang="en-US" altLang="zh-CN" sz="2000" dirty="0">
                <a:latin typeface="Verdana" panose="020B0604030504040204" pitchFamily="34" charset="0"/>
              </a:rPr>
              <a:t>4</a:t>
            </a:r>
            <a:r>
              <a:rPr lang="zh-CN" altLang="en-US" sz="2000" dirty="0">
                <a:latin typeface="Verdana" panose="020B0604030504040204" pitchFamily="34" charset="0"/>
              </a:rPr>
              <a:t>卷，人民出版社</a:t>
            </a:r>
            <a:r>
              <a:rPr lang="en-US" altLang="zh-CN" sz="2000" dirty="0">
                <a:latin typeface="Verdana" panose="020B0604030504040204" pitchFamily="34" charset="0"/>
              </a:rPr>
              <a:t>1995</a:t>
            </a:r>
            <a:r>
              <a:rPr lang="zh-CN" altLang="en-US" sz="2000" dirty="0">
                <a:latin typeface="Verdana" panose="020B0604030504040204" pitchFamily="34" charset="0"/>
              </a:rPr>
              <a:t>年版，第</a:t>
            </a:r>
            <a:r>
              <a:rPr lang="en-US" altLang="zh-CN" sz="2000" dirty="0">
                <a:latin typeface="Verdana" panose="020B0604030504040204" pitchFamily="34" charset="0"/>
              </a:rPr>
              <a:t>341</a:t>
            </a:r>
            <a:r>
              <a:rPr lang="zh-CN" altLang="en-US" sz="2000" dirty="0">
                <a:latin typeface="Verdana" panose="020B0604030504040204" pitchFamily="34" charset="0"/>
              </a:rPr>
              <a:t>页）</a:t>
            </a:r>
            <a:r>
              <a:rPr lang="zh-CN" altLang="en-US" b="1" dirty="0">
                <a:solidFill>
                  <a:schemeClr val="accent2"/>
                </a:solidFill>
                <a:latin typeface="Verdana" panose="020B0604030504040204" pitchFamily="34" charset="0"/>
              </a:rPr>
              <a:t> </a:t>
            </a:r>
          </a:p>
        </p:txBody>
      </p:sp>
      <p:sp>
        <p:nvSpPr>
          <p:cNvPr id="768004" name="文本框 768003"/>
          <p:cNvSpPr txBox="1">
            <a:spLocks noChangeArrowheads="1"/>
          </p:cNvSpPr>
          <p:nvPr/>
        </p:nvSpPr>
        <p:spPr bwMode="auto">
          <a:xfrm>
            <a:off x="2424113" y="1484314"/>
            <a:ext cx="7631112" cy="2364237"/>
          </a:xfrm>
          <a:prstGeom prst="rect">
            <a:avLst/>
          </a:prstGeom>
          <a:noFill/>
          <a:ln w="57150">
            <a:noFill/>
            <a:miter lim="800000"/>
          </a:ln>
        </p:spPr>
        <p:txBody>
          <a:bodyPr>
            <a:spAutoFit/>
          </a:bodyPr>
          <a:lstStyle/>
          <a:p>
            <a:pPr eaLnBrk="0" hangingPunct="0">
              <a:lnSpc>
                <a:spcPct val="140000"/>
              </a:lnSpc>
              <a:spcBef>
                <a:spcPct val="50000"/>
              </a:spcBef>
              <a:buClr>
                <a:srgbClr val="FF3300"/>
              </a:buClr>
              <a:buFont typeface="Wingdings" panose="05000000000000000000" pitchFamily="2" charset="2"/>
              <a:buNone/>
            </a:pPr>
            <a:r>
              <a:rPr lang="zh-CN" altLang="en-US" dirty="0">
                <a:solidFill>
                  <a:schemeClr val="accent2"/>
                </a:solidFill>
                <a:latin typeface="Verdana" panose="020B0604030504040204" pitchFamily="34" charset="0"/>
              </a:rPr>
              <a:t>　</a:t>
            </a:r>
            <a:r>
              <a:rPr lang="zh-CN" altLang="en-US" sz="2800"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第二，人类按其认识能力能够正确认识无限发展着的物质世界。因此，承认了世界的可知性就等于承认了绝对真理。 </a:t>
            </a:r>
          </a:p>
          <a:p>
            <a:pPr eaLnBrk="0" hangingPunct="0">
              <a:lnSpc>
                <a:spcPct val="130000"/>
              </a:lnSpc>
              <a:spcBef>
                <a:spcPct val="50000"/>
              </a:spcBef>
              <a:buClr>
                <a:srgbClr val="FF3300"/>
              </a:buClr>
              <a:buFont typeface="Wingdings" panose="05000000000000000000" pitchFamily="2" charset="2"/>
              <a:buNone/>
            </a:pPr>
            <a:r>
              <a:rPr lang="zh-CN" altLang="en-US" dirty="0">
                <a:latin typeface="Verdana" panose="020B0604030504040204" pitchFamily="34" charset="0"/>
              </a:rPr>
              <a:t>　　</a:t>
            </a:r>
          </a:p>
        </p:txBody>
      </p:sp>
      <p:sp>
        <p:nvSpPr>
          <p:cNvPr id="50381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482</a:t>
            </a:fld>
            <a:endParaRPr lang="zh-CN" altLang="zh-CN" noProof="1"/>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04"/>
                                        </p:tgtEl>
                                        <p:attrNameLst>
                                          <p:attrName>style.visibility</p:attrName>
                                        </p:attrNameLst>
                                      </p:cBhvr>
                                      <p:to>
                                        <p:strVal val="visible"/>
                                      </p:to>
                                    </p:set>
                                    <p:animEffect transition="in" filter="blinds(horizontal)">
                                      <p:cBhvr>
                                        <p:cTn id="7" dur="1000"/>
                                        <p:tgtEl>
                                          <p:spTgt spid="76800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03809"/>
                                        </p:tgtEl>
                                        <p:attrNameLst>
                                          <p:attrName>style.visibility</p:attrName>
                                        </p:attrNameLst>
                                      </p:cBhvr>
                                      <p:to>
                                        <p:strVal val="visible"/>
                                      </p:to>
                                    </p:set>
                                    <p:animEffect transition="in" filter="strips(downRight)">
                                      <p:cBhvr>
                                        <p:cTn id="12" dur="500"/>
                                        <p:tgtEl>
                                          <p:spTgt spid="503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09" grpId="0"/>
      <p:bldP spid="768004"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3907" name="矩形 763906"/>
          <p:cNvSpPr/>
          <p:nvPr/>
        </p:nvSpPr>
        <p:spPr>
          <a:xfrm>
            <a:off x="1981200" y="1066800"/>
            <a:ext cx="2770188" cy="76200"/>
          </a:xfrm>
          <a:prstGeom prst="rect">
            <a:avLst/>
          </a:prstGeom>
          <a:gradFill rotWithShape="0">
            <a:gsLst>
              <a:gs pos="0">
                <a:schemeClr val="bg1"/>
              </a:gs>
              <a:gs pos="50000">
                <a:srgbClr val="FF3300"/>
              </a:gs>
              <a:gs pos="100000">
                <a:schemeClr val="bg1"/>
              </a:gs>
            </a:gsLst>
            <a:lin ang="5400000" scaled="1"/>
            <a:tileRect/>
          </a:gradFill>
          <a:ln w="9525" cap="flat" cmpd="sng">
            <a:solidFill>
              <a:schemeClr val="bg1"/>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491523" name="文本框 763907"/>
          <p:cNvSpPr txBox="1">
            <a:spLocks noChangeArrowheads="1"/>
          </p:cNvSpPr>
          <p:nvPr/>
        </p:nvSpPr>
        <p:spPr bwMode="auto">
          <a:xfrm>
            <a:off x="2971800" y="1371600"/>
            <a:ext cx="6934200" cy="369332"/>
          </a:xfrm>
          <a:prstGeom prst="rect">
            <a:avLst/>
          </a:prstGeom>
          <a:noFill/>
          <a:ln w="57150">
            <a:noFill/>
            <a:miter lim="800000"/>
          </a:ln>
        </p:spPr>
        <p:txBody>
          <a:bodyPr>
            <a:spAutoFit/>
          </a:bodyPr>
          <a:lstStyle/>
          <a:p>
            <a:pPr algn="ctr" eaLnBrk="0" hangingPunct="0">
              <a:spcBef>
                <a:spcPct val="50000"/>
              </a:spcBef>
            </a:pPr>
            <a:endParaRPr lang="zh-CN" altLang="zh-CN">
              <a:latin typeface="Times New Roman" panose="02020603050405020304" pitchFamily="18" charset="0"/>
            </a:endParaRPr>
          </a:p>
        </p:txBody>
      </p:sp>
      <p:sp>
        <p:nvSpPr>
          <p:cNvPr id="505860" name="文本框 763908"/>
          <p:cNvSpPr txBox="1">
            <a:spLocks noChangeArrowheads="1"/>
          </p:cNvSpPr>
          <p:nvPr/>
        </p:nvSpPr>
        <p:spPr bwMode="auto">
          <a:xfrm>
            <a:off x="2143125" y="1143001"/>
            <a:ext cx="5495925" cy="4519507"/>
          </a:xfrm>
          <a:prstGeom prst="rect">
            <a:avLst/>
          </a:prstGeom>
          <a:noFill/>
          <a:ln w="57150">
            <a:noFill/>
            <a:miter lim="800000"/>
          </a:ln>
        </p:spPr>
        <p:txBody>
          <a:bodyPr wrap="square">
            <a:spAutoFit/>
          </a:bodyPr>
          <a:lstStyle/>
          <a:p>
            <a:pPr eaLnBrk="0" hangingPunct="0">
              <a:lnSpc>
                <a:spcPct val="130000"/>
              </a:lnSpc>
              <a:spcBef>
                <a:spcPct val="50000"/>
              </a:spcBef>
              <a:buClr>
                <a:srgbClr val="FF3300"/>
              </a:buClr>
              <a:buFont typeface="Wingdings" panose="05000000000000000000" pitchFamily="2" charset="2"/>
              <a:buNone/>
            </a:pPr>
            <a:r>
              <a:rPr lang="zh-CN" altLang="en-US" sz="2800" b="1" dirty="0">
                <a:latin typeface="Times New Roman" panose="02020603050405020304" pitchFamily="18" charset="0"/>
                <a:ea typeface="方正大黑简体"/>
                <a:cs typeface="方正大黑简体"/>
              </a:rPr>
              <a:t>（二）真理的相对性</a:t>
            </a:r>
            <a:endParaRPr lang="en-US" altLang="zh-CN" sz="2800" b="1" dirty="0">
              <a:latin typeface="Times New Roman" panose="02020603050405020304" pitchFamily="18" charset="0"/>
              <a:ea typeface="方正大黑简体"/>
              <a:cs typeface="方正大黑简体"/>
            </a:endParaRPr>
          </a:p>
          <a:p>
            <a:pPr eaLnBrk="0" hangingPunct="0">
              <a:lnSpc>
                <a:spcPct val="130000"/>
              </a:lnSpc>
              <a:spcBef>
                <a:spcPct val="50000"/>
              </a:spcBef>
              <a:buClr>
                <a:srgbClr val="FF3300"/>
              </a:buClr>
              <a:buFont typeface="Wingdings" panose="05000000000000000000" pitchFamily="2" charset="2"/>
              <a:buNone/>
            </a:pPr>
            <a:r>
              <a:rPr lang="en-US" altLang="zh-CN" sz="2400" b="1" dirty="0">
                <a:latin typeface="楷体" panose="02010609060101010101" pitchFamily="49" charset="-122"/>
                <a:ea typeface="楷体" panose="02010609060101010101" pitchFamily="49" charset="-122"/>
                <a:cs typeface="方正大黑简体"/>
              </a:rPr>
              <a:t>1.</a:t>
            </a:r>
            <a:r>
              <a:rPr lang="zh-CN" altLang="en-US" sz="2400" b="1" dirty="0">
                <a:latin typeface="楷体" panose="02010609060101010101" pitchFamily="49" charset="-122"/>
                <a:ea typeface="楷体" panose="02010609060101010101" pitchFamily="49" charset="-122"/>
                <a:cs typeface="方正大黑简体"/>
              </a:rPr>
              <a:t>从广度看：人的认识是有限的，有待于进一步扩展。因此，承认了世界上尚有未知之物就等于承认了相对真理。</a:t>
            </a:r>
          </a:p>
          <a:p>
            <a:pPr eaLnBrk="0" hangingPunct="0">
              <a:lnSpc>
                <a:spcPct val="130000"/>
              </a:lnSpc>
              <a:spcBef>
                <a:spcPct val="50000"/>
              </a:spcBef>
              <a:buClr>
                <a:srgbClr val="FF3300"/>
              </a:buClr>
              <a:buFont typeface="Wingdings" panose="05000000000000000000" pitchFamily="2" charset="2"/>
              <a:buNone/>
            </a:pP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从深度看：人的认识是有限的，有待于进一步深化。因此，承认了真理的近似性就等于承认了相对真理。</a:t>
            </a:r>
          </a:p>
          <a:p>
            <a:pPr eaLnBrk="0" hangingPunct="0">
              <a:lnSpc>
                <a:spcPct val="130000"/>
              </a:lnSpc>
              <a:spcBef>
                <a:spcPct val="50000"/>
              </a:spcBef>
              <a:buClr>
                <a:srgbClr val="FF3300"/>
              </a:buClr>
              <a:buFont typeface="Wingdings" panose="05000000000000000000" pitchFamily="2" charset="2"/>
              <a:buNone/>
            </a:pPr>
            <a:endParaRPr lang="zh-CN" altLang="en-US" sz="2400" b="1" dirty="0">
              <a:latin typeface="Times New Roman" panose="02020603050405020304" pitchFamily="18" charset="0"/>
              <a:ea typeface="方正大黑简体"/>
              <a:cs typeface="方正大黑简体"/>
            </a:endParaRPr>
          </a:p>
        </p:txBody>
      </p:sp>
      <p:pic>
        <p:nvPicPr>
          <p:cNvPr id="763910" name="图片 763909" descr="无限数"/>
          <p:cNvPicPr>
            <a:picLocks noChangeAspect="1"/>
          </p:cNvPicPr>
          <p:nvPr/>
        </p:nvPicPr>
        <p:blipFill>
          <a:blip r:embed="rId2"/>
          <a:srcRect/>
          <a:stretch>
            <a:fillRect/>
          </a:stretch>
        </p:blipFill>
        <p:spPr bwMode="auto">
          <a:xfrm>
            <a:off x="7742239" y="2943225"/>
            <a:ext cx="3276600" cy="2438400"/>
          </a:xfrm>
          <a:prstGeom prst="rect">
            <a:avLst/>
          </a:prstGeom>
          <a:noFill/>
          <a:ln w="9525">
            <a:solidFill>
              <a:srgbClr val="66FF33"/>
            </a:solidFill>
            <a:miter lim="800000"/>
            <a:headEnd/>
            <a:tailEnd/>
          </a:ln>
        </p:spPr>
      </p:pic>
      <p:pic>
        <p:nvPicPr>
          <p:cNvPr id="763911" name="图片 763910" descr="地球2"/>
          <p:cNvPicPr>
            <a:picLocks noChangeAspect="1"/>
          </p:cNvPicPr>
          <p:nvPr/>
        </p:nvPicPr>
        <p:blipFill>
          <a:blip r:embed="rId3"/>
          <a:srcRect/>
          <a:stretch>
            <a:fillRect/>
          </a:stretch>
        </p:blipFill>
        <p:spPr bwMode="auto">
          <a:xfrm>
            <a:off x="8666164" y="4381500"/>
            <a:ext cx="3505200" cy="2438400"/>
          </a:xfrm>
          <a:prstGeom prst="rect">
            <a:avLst/>
          </a:prstGeom>
          <a:noFill/>
          <a:ln w="9525">
            <a:solidFill>
              <a:srgbClr val="66FF33"/>
            </a:solidFill>
            <a:miter lim="800000"/>
            <a:headEnd/>
            <a:tailEnd/>
          </a:ln>
        </p:spPr>
      </p:pic>
      <p:sp>
        <p:nvSpPr>
          <p:cNvPr id="763912" name="矩形 763911"/>
          <p:cNvSpPr/>
          <p:nvPr/>
        </p:nvSpPr>
        <p:spPr>
          <a:xfrm>
            <a:off x="1703389" y="6381750"/>
            <a:ext cx="8351837" cy="71438"/>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5860"/>
                                        </p:tgtEl>
                                        <p:attrNameLst>
                                          <p:attrName>style.visibility</p:attrName>
                                        </p:attrNameLst>
                                      </p:cBhvr>
                                      <p:to>
                                        <p:strVal val="visible"/>
                                      </p:to>
                                    </p:set>
                                    <p:anim calcmode="lin" valueType="num">
                                      <p:cBhvr additive="base">
                                        <p:cTn id="7" dur="500" fill="hold"/>
                                        <p:tgtEl>
                                          <p:spTgt spid="505860"/>
                                        </p:tgtEl>
                                        <p:attrNameLst>
                                          <p:attrName>ppt_x</p:attrName>
                                        </p:attrNameLst>
                                      </p:cBhvr>
                                      <p:tavLst>
                                        <p:tav tm="0">
                                          <p:val>
                                            <p:strVal val="0-#ppt_w/2"/>
                                          </p:val>
                                        </p:tav>
                                        <p:tav tm="100000">
                                          <p:val>
                                            <p:strVal val="#ppt_x"/>
                                          </p:val>
                                        </p:tav>
                                      </p:tavLst>
                                    </p:anim>
                                    <p:anim calcmode="lin" valueType="num">
                                      <p:cBhvr additive="base">
                                        <p:cTn id="8" dur="500" fill="hold"/>
                                        <p:tgtEl>
                                          <p:spTgt spid="5058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63911"/>
                                        </p:tgtEl>
                                        <p:attrNameLst>
                                          <p:attrName>style.visibility</p:attrName>
                                        </p:attrNameLst>
                                      </p:cBhvr>
                                      <p:to>
                                        <p:strVal val="visible"/>
                                      </p:to>
                                    </p:set>
                                    <p:anim calcmode="lin" valueType="num">
                                      <p:cBhvr additive="base">
                                        <p:cTn id="12" dur="500" fill="hold"/>
                                        <p:tgtEl>
                                          <p:spTgt spid="763911"/>
                                        </p:tgtEl>
                                        <p:attrNameLst>
                                          <p:attrName>ppt_x</p:attrName>
                                        </p:attrNameLst>
                                      </p:cBhvr>
                                      <p:tavLst>
                                        <p:tav tm="0">
                                          <p:val>
                                            <p:strVal val="1+#ppt_w/2"/>
                                          </p:val>
                                        </p:tav>
                                        <p:tav tm="100000">
                                          <p:val>
                                            <p:strVal val="#ppt_x"/>
                                          </p:val>
                                        </p:tav>
                                      </p:tavLst>
                                    </p:anim>
                                    <p:anim calcmode="lin" valueType="num">
                                      <p:cBhvr additive="base">
                                        <p:cTn id="13" dur="500" fill="hold"/>
                                        <p:tgtEl>
                                          <p:spTgt spid="7639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63910"/>
                                        </p:tgtEl>
                                        <p:attrNameLst>
                                          <p:attrName>style.visibility</p:attrName>
                                        </p:attrNameLst>
                                      </p:cBhvr>
                                      <p:to>
                                        <p:strVal val="visible"/>
                                      </p:to>
                                    </p:set>
                                    <p:anim calcmode="lin" valueType="num">
                                      <p:cBhvr additive="base">
                                        <p:cTn id="17" dur="500" fill="hold"/>
                                        <p:tgtEl>
                                          <p:spTgt spid="763910"/>
                                        </p:tgtEl>
                                        <p:attrNameLst>
                                          <p:attrName>ppt_x</p:attrName>
                                        </p:attrNameLst>
                                      </p:cBhvr>
                                      <p:tavLst>
                                        <p:tav tm="0">
                                          <p:val>
                                            <p:strVal val="0-#ppt_w/2"/>
                                          </p:val>
                                        </p:tav>
                                        <p:tav tm="100000">
                                          <p:val>
                                            <p:strVal val="#ppt_x"/>
                                          </p:val>
                                        </p:tav>
                                      </p:tavLst>
                                    </p:anim>
                                    <p:anim calcmode="lin" valueType="num">
                                      <p:cBhvr additive="base">
                                        <p:cTn id="18" dur="500" fill="hold"/>
                                        <p:tgtEl>
                                          <p:spTgt spid="7639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0"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5954" name="文本框 765953"/>
          <p:cNvSpPr txBox="1">
            <a:spLocks noChangeArrowheads="1"/>
          </p:cNvSpPr>
          <p:nvPr/>
        </p:nvSpPr>
        <p:spPr bwMode="auto">
          <a:xfrm>
            <a:off x="5105400" y="1447801"/>
            <a:ext cx="1371600" cy="523220"/>
          </a:xfrm>
          <a:prstGeom prst="rect">
            <a:avLst/>
          </a:prstGeom>
          <a:noFill/>
          <a:ln w="9525">
            <a:solidFill>
              <a:srgbClr val="660066"/>
            </a:solidFill>
            <a:miter lim="800000"/>
          </a:ln>
        </p:spPr>
        <p:txBody>
          <a:bodyPr>
            <a:spAutoFit/>
          </a:bodyPr>
          <a:lstStyle/>
          <a:p>
            <a:pPr algn="ctr" eaLnBrk="0" hangingPunct="0">
              <a:spcBef>
                <a:spcPct val="50000"/>
              </a:spcBef>
            </a:pPr>
            <a:r>
              <a:rPr lang="zh-CN" altLang="en-US" sz="2800" dirty="0">
                <a:latin typeface="Times New Roman" panose="02020603050405020304" pitchFamily="18" charset="0"/>
                <a:ea typeface="方正琥珀简体"/>
                <a:cs typeface="方正琥珀简体"/>
              </a:rPr>
              <a:t>真理</a:t>
            </a:r>
          </a:p>
        </p:txBody>
      </p:sp>
      <p:sp>
        <p:nvSpPr>
          <p:cNvPr id="765955" name="直接连接符 765954"/>
          <p:cNvSpPr>
            <a:spLocks noChangeShapeType="1"/>
          </p:cNvSpPr>
          <p:nvPr/>
        </p:nvSpPr>
        <p:spPr bwMode="auto">
          <a:xfrm flipH="1">
            <a:off x="3124200" y="2590800"/>
            <a:ext cx="1981200" cy="0"/>
          </a:xfrm>
          <a:prstGeom prst="line">
            <a:avLst/>
          </a:prstGeom>
          <a:noFill/>
          <a:ln w="38100">
            <a:solidFill>
              <a:srgbClr val="FF3399"/>
            </a:solidFill>
            <a:round/>
          </a:ln>
        </p:spPr>
        <p:txBody>
          <a:bodyPr/>
          <a:lstStyle/>
          <a:p>
            <a:endParaRPr lang="zh-CN" altLang="en-US"/>
          </a:p>
        </p:txBody>
      </p:sp>
      <p:sp>
        <p:nvSpPr>
          <p:cNvPr id="765956" name="直接连接符 765955"/>
          <p:cNvSpPr>
            <a:spLocks noChangeShapeType="1"/>
          </p:cNvSpPr>
          <p:nvPr/>
        </p:nvSpPr>
        <p:spPr bwMode="auto">
          <a:xfrm>
            <a:off x="3124200" y="2590800"/>
            <a:ext cx="0" cy="685800"/>
          </a:xfrm>
          <a:prstGeom prst="line">
            <a:avLst/>
          </a:prstGeom>
          <a:noFill/>
          <a:ln w="38100">
            <a:solidFill>
              <a:srgbClr val="FF3399"/>
            </a:solidFill>
            <a:round/>
            <a:tailEnd type="triangle" w="med" len="med"/>
          </a:ln>
        </p:spPr>
        <p:txBody>
          <a:bodyPr/>
          <a:lstStyle/>
          <a:p>
            <a:endParaRPr lang="zh-CN" altLang="en-US"/>
          </a:p>
        </p:txBody>
      </p:sp>
      <p:sp>
        <p:nvSpPr>
          <p:cNvPr id="765957" name="矩形 765956"/>
          <p:cNvSpPr/>
          <p:nvPr/>
        </p:nvSpPr>
        <p:spPr>
          <a:xfrm>
            <a:off x="2400300" y="3333750"/>
            <a:ext cx="1447800" cy="762000"/>
          </a:xfrm>
          <a:prstGeom prst="rect">
            <a:avLst/>
          </a:prstGeom>
          <a:gradFill rotWithShape="0">
            <a:gsLst>
              <a:gs pos="0">
                <a:srgbClr val="FF0000"/>
              </a:gs>
              <a:gs pos="50000">
                <a:schemeClr val="bg1"/>
              </a:gs>
              <a:gs pos="100000">
                <a:srgbClr val="FF0000"/>
              </a:gs>
            </a:gsLst>
            <a:lin ang="5400000" scaled="1"/>
            <a:tileRect/>
          </a:gradFill>
          <a:ln w="9525" cap="flat" cmpd="sng">
            <a:solidFill>
              <a:schemeClr val="tx1"/>
            </a:solidFill>
            <a:prstDash val="solid"/>
            <a:miter/>
            <a:headEnd type="none" w="med" len="med"/>
            <a:tailEnd type="none" w="med" len="med"/>
          </a:ln>
        </p:spPr>
        <p:txBody>
          <a:bodyPr wrap="none" anchor="ctr"/>
          <a:lstStyle/>
          <a:p>
            <a:pPr algn="ctr" eaLnBrk="0" hangingPunct="0">
              <a:defRPr/>
            </a:pPr>
            <a:r>
              <a:rPr lang="zh-CN" altLang="en-US" dirty="0">
                <a:solidFill>
                  <a:srgbClr val="000099"/>
                </a:solidFill>
                <a:latin typeface="Times New Roman" panose="02020603050405020304" pitchFamily="18" charset="0"/>
                <a:ea typeface="方正大黑简体" pitchFamily="2" charset="-122"/>
              </a:rPr>
              <a:t>确定性、</a:t>
            </a:r>
          </a:p>
          <a:p>
            <a:pPr algn="ctr" eaLnBrk="0" hangingPunct="0">
              <a:defRPr/>
            </a:pPr>
            <a:r>
              <a:rPr lang="zh-CN" altLang="en-US" dirty="0">
                <a:solidFill>
                  <a:srgbClr val="000099"/>
                </a:solidFill>
                <a:latin typeface="Times New Roman" panose="02020603050405020304" pitchFamily="18" charset="0"/>
                <a:ea typeface="方正大黑简体" pitchFamily="2" charset="-122"/>
              </a:rPr>
              <a:t>无条件性</a:t>
            </a:r>
            <a:endParaRPr lang="zh-CN" altLang="en-US">
              <a:solidFill>
                <a:srgbClr val="000099"/>
              </a:solidFill>
              <a:latin typeface="Times New Roman" panose="02020603050405020304" pitchFamily="18" charset="0"/>
              <a:ea typeface="方正大黑简体" pitchFamily="2" charset="-122"/>
            </a:endParaRPr>
          </a:p>
        </p:txBody>
      </p:sp>
      <p:sp>
        <p:nvSpPr>
          <p:cNvPr id="765958" name="直接连接符 765957"/>
          <p:cNvSpPr>
            <a:spLocks noChangeShapeType="1"/>
          </p:cNvSpPr>
          <p:nvPr/>
        </p:nvSpPr>
        <p:spPr bwMode="auto">
          <a:xfrm>
            <a:off x="3124200" y="4114800"/>
            <a:ext cx="0" cy="838200"/>
          </a:xfrm>
          <a:prstGeom prst="line">
            <a:avLst/>
          </a:prstGeom>
          <a:noFill/>
          <a:ln w="38100">
            <a:solidFill>
              <a:srgbClr val="FF3399"/>
            </a:solidFill>
            <a:round/>
            <a:tailEnd type="triangle" w="med" len="med"/>
          </a:ln>
        </p:spPr>
        <p:txBody>
          <a:bodyPr/>
          <a:lstStyle/>
          <a:p>
            <a:endParaRPr lang="zh-CN" altLang="en-US"/>
          </a:p>
        </p:txBody>
      </p:sp>
      <p:sp>
        <p:nvSpPr>
          <p:cNvPr id="765959" name="椭圆 765958"/>
          <p:cNvSpPr/>
          <p:nvPr/>
        </p:nvSpPr>
        <p:spPr>
          <a:xfrm>
            <a:off x="2305050" y="5010150"/>
            <a:ext cx="1600200" cy="762000"/>
          </a:xfrm>
          <a:prstGeom prst="ellipse">
            <a:avLst/>
          </a:prstGeom>
          <a:gradFill rotWithShape="0">
            <a:gsLst>
              <a:gs pos="0">
                <a:srgbClr val="6600FF"/>
              </a:gs>
              <a:gs pos="50000">
                <a:schemeClr val="bg1"/>
              </a:gs>
              <a:gs pos="100000">
                <a:srgbClr val="6600FF"/>
              </a:gs>
            </a:gsLst>
            <a:lin ang="5400000" scaled="1"/>
            <a:tileRect/>
          </a:gradFill>
          <a:ln w="9525" cap="flat" cmpd="sng">
            <a:solidFill>
              <a:schemeClr val="tx1"/>
            </a:solidFill>
            <a:prstDash val="solid"/>
            <a:headEnd type="none" w="med" len="med"/>
            <a:tailEnd type="none" w="med" len="med"/>
          </a:ln>
        </p:spPr>
        <p:txBody>
          <a:bodyPr wrap="none" anchor="ctr"/>
          <a:lstStyle/>
          <a:p>
            <a:pPr algn="ctr" eaLnBrk="0" hangingPunct="0">
              <a:defRPr/>
            </a:pPr>
            <a:r>
              <a:rPr lang="zh-CN" altLang="en-US" dirty="0">
                <a:latin typeface="Times New Roman" panose="02020603050405020304" pitchFamily="18" charset="0"/>
                <a:ea typeface="方正大黑简体" pitchFamily="2" charset="-122"/>
              </a:rPr>
              <a:t>绝对性</a:t>
            </a:r>
            <a:endParaRPr lang="zh-CN" altLang="en-US">
              <a:latin typeface="Times New Roman" panose="02020603050405020304" pitchFamily="18" charset="0"/>
              <a:ea typeface="方正大黑简体" pitchFamily="2" charset="-122"/>
            </a:endParaRPr>
          </a:p>
        </p:txBody>
      </p:sp>
      <p:sp>
        <p:nvSpPr>
          <p:cNvPr id="765960" name="直接连接符 765959"/>
          <p:cNvSpPr>
            <a:spLocks noChangeShapeType="1"/>
          </p:cNvSpPr>
          <p:nvPr/>
        </p:nvSpPr>
        <p:spPr bwMode="auto">
          <a:xfrm>
            <a:off x="6477000" y="2590800"/>
            <a:ext cx="1828800" cy="0"/>
          </a:xfrm>
          <a:prstGeom prst="line">
            <a:avLst/>
          </a:prstGeom>
          <a:noFill/>
          <a:ln w="38100">
            <a:solidFill>
              <a:srgbClr val="FF3399"/>
            </a:solidFill>
            <a:round/>
          </a:ln>
        </p:spPr>
        <p:txBody>
          <a:bodyPr/>
          <a:lstStyle/>
          <a:p>
            <a:endParaRPr lang="zh-CN" altLang="en-US"/>
          </a:p>
        </p:txBody>
      </p:sp>
      <p:sp>
        <p:nvSpPr>
          <p:cNvPr id="765961" name="直接连接符 765960"/>
          <p:cNvSpPr>
            <a:spLocks noChangeShapeType="1"/>
          </p:cNvSpPr>
          <p:nvPr/>
        </p:nvSpPr>
        <p:spPr bwMode="auto">
          <a:xfrm>
            <a:off x="8324850" y="2590800"/>
            <a:ext cx="0" cy="685800"/>
          </a:xfrm>
          <a:prstGeom prst="line">
            <a:avLst/>
          </a:prstGeom>
          <a:noFill/>
          <a:ln w="38100">
            <a:solidFill>
              <a:srgbClr val="FF3399"/>
            </a:solidFill>
            <a:round/>
            <a:tailEnd type="triangle" w="med" len="med"/>
          </a:ln>
        </p:spPr>
        <p:txBody>
          <a:bodyPr/>
          <a:lstStyle/>
          <a:p>
            <a:endParaRPr lang="zh-CN" altLang="en-US"/>
          </a:p>
        </p:txBody>
      </p:sp>
      <p:sp>
        <p:nvSpPr>
          <p:cNvPr id="765962" name="矩形 765961"/>
          <p:cNvSpPr/>
          <p:nvPr/>
        </p:nvSpPr>
        <p:spPr>
          <a:xfrm>
            <a:off x="7620000" y="3295650"/>
            <a:ext cx="1390650" cy="762000"/>
          </a:xfrm>
          <a:prstGeom prst="rect">
            <a:avLst/>
          </a:prstGeom>
          <a:gradFill rotWithShape="0">
            <a:gsLst>
              <a:gs pos="0">
                <a:srgbClr val="FF0000"/>
              </a:gs>
              <a:gs pos="50000">
                <a:schemeClr val="bg1"/>
              </a:gs>
              <a:gs pos="100000">
                <a:srgbClr val="FF0000"/>
              </a:gs>
            </a:gsLst>
            <a:lin ang="5400000" scaled="1"/>
            <a:tileRect/>
          </a:gradFill>
          <a:ln w="9525" cap="flat" cmpd="sng">
            <a:solidFill>
              <a:schemeClr val="tx1"/>
            </a:solidFill>
            <a:prstDash val="solid"/>
            <a:miter/>
            <a:headEnd type="none" w="med" len="med"/>
            <a:tailEnd type="none" w="med" len="med"/>
          </a:ln>
        </p:spPr>
        <p:txBody>
          <a:bodyPr wrap="none" anchor="ctr"/>
          <a:lstStyle/>
          <a:p>
            <a:pPr algn="ctr" eaLnBrk="0" hangingPunct="0">
              <a:defRPr/>
            </a:pPr>
            <a:r>
              <a:rPr lang="zh-CN" altLang="en-US" dirty="0">
                <a:solidFill>
                  <a:srgbClr val="000099"/>
                </a:solidFill>
                <a:latin typeface="Times New Roman" panose="02020603050405020304" pitchFamily="18" charset="0"/>
                <a:ea typeface="方正大黑简体" pitchFamily="2" charset="-122"/>
              </a:rPr>
              <a:t>近似性、</a:t>
            </a:r>
          </a:p>
          <a:p>
            <a:pPr algn="ctr" eaLnBrk="0" hangingPunct="0">
              <a:defRPr/>
            </a:pPr>
            <a:r>
              <a:rPr lang="zh-CN" altLang="en-US" dirty="0">
                <a:solidFill>
                  <a:srgbClr val="000099"/>
                </a:solidFill>
                <a:latin typeface="Times New Roman" panose="02020603050405020304" pitchFamily="18" charset="0"/>
                <a:ea typeface="方正大黑简体" pitchFamily="2" charset="-122"/>
              </a:rPr>
              <a:t>有条件性</a:t>
            </a:r>
            <a:endParaRPr lang="zh-CN" altLang="en-US">
              <a:solidFill>
                <a:srgbClr val="000099"/>
              </a:solidFill>
              <a:latin typeface="Times New Roman" panose="02020603050405020304" pitchFamily="18" charset="0"/>
              <a:ea typeface="方正大黑简体" pitchFamily="2" charset="-122"/>
            </a:endParaRPr>
          </a:p>
        </p:txBody>
      </p:sp>
      <p:sp>
        <p:nvSpPr>
          <p:cNvPr id="765963" name="直接连接符 765962"/>
          <p:cNvSpPr>
            <a:spLocks noChangeShapeType="1"/>
          </p:cNvSpPr>
          <p:nvPr/>
        </p:nvSpPr>
        <p:spPr bwMode="auto">
          <a:xfrm>
            <a:off x="8324850" y="4076700"/>
            <a:ext cx="0" cy="838200"/>
          </a:xfrm>
          <a:prstGeom prst="line">
            <a:avLst/>
          </a:prstGeom>
          <a:noFill/>
          <a:ln w="38100">
            <a:solidFill>
              <a:srgbClr val="FF3399"/>
            </a:solidFill>
            <a:round/>
            <a:tailEnd type="triangle" w="med" len="med"/>
          </a:ln>
        </p:spPr>
        <p:txBody>
          <a:bodyPr/>
          <a:lstStyle/>
          <a:p>
            <a:endParaRPr lang="zh-CN" altLang="en-US"/>
          </a:p>
        </p:txBody>
      </p:sp>
      <p:sp>
        <p:nvSpPr>
          <p:cNvPr id="765964" name="椭圆 765963"/>
          <p:cNvSpPr/>
          <p:nvPr/>
        </p:nvSpPr>
        <p:spPr>
          <a:xfrm>
            <a:off x="7620000" y="4991100"/>
            <a:ext cx="1428750" cy="742950"/>
          </a:xfrm>
          <a:prstGeom prst="ellipse">
            <a:avLst/>
          </a:prstGeom>
          <a:gradFill rotWithShape="0">
            <a:gsLst>
              <a:gs pos="0">
                <a:srgbClr val="6600FF"/>
              </a:gs>
              <a:gs pos="50000">
                <a:schemeClr val="bg1"/>
              </a:gs>
              <a:gs pos="100000">
                <a:srgbClr val="6600FF"/>
              </a:gs>
            </a:gsLst>
            <a:lin ang="5400000" scaled="1"/>
            <a:tileRect/>
          </a:gradFill>
          <a:ln w="9525" cap="flat" cmpd="sng">
            <a:solidFill>
              <a:schemeClr val="tx1"/>
            </a:solidFill>
            <a:prstDash val="solid"/>
            <a:headEnd type="none" w="med" len="med"/>
            <a:tailEnd type="none" w="med" len="med"/>
          </a:ln>
        </p:spPr>
        <p:txBody>
          <a:bodyPr wrap="none" anchor="ctr"/>
          <a:lstStyle/>
          <a:p>
            <a:pPr algn="ctr" eaLnBrk="0" hangingPunct="0">
              <a:defRPr/>
            </a:pPr>
            <a:r>
              <a:rPr lang="zh-CN" altLang="en-US" dirty="0">
                <a:latin typeface="Times New Roman" panose="02020603050405020304" pitchFamily="18" charset="0"/>
                <a:ea typeface="方正大黑简体" pitchFamily="2" charset="-122"/>
              </a:rPr>
              <a:t>相对性</a:t>
            </a:r>
            <a:endParaRPr lang="zh-CN" altLang="en-US">
              <a:latin typeface="Times New Roman" panose="02020603050405020304" pitchFamily="18" charset="0"/>
              <a:ea typeface="方正大黑简体" pitchFamily="2" charset="-122"/>
            </a:endParaRPr>
          </a:p>
        </p:txBody>
      </p:sp>
      <p:grpSp>
        <p:nvGrpSpPr>
          <p:cNvPr id="765965" name="组合 765964"/>
          <p:cNvGrpSpPr/>
          <p:nvPr/>
        </p:nvGrpSpPr>
        <p:grpSpPr bwMode="auto">
          <a:xfrm>
            <a:off x="3981450" y="5392738"/>
            <a:ext cx="3619500" cy="74612"/>
            <a:chOff x="1728" y="3456"/>
            <a:chExt cx="1872" cy="0"/>
          </a:xfrm>
        </p:grpSpPr>
        <p:sp>
          <p:nvSpPr>
            <p:cNvPr id="493588" name="直接连接符 765965"/>
            <p:cNvSpPr>
              <a:spLocks noChangeShapeType="1"/>
            </p:cNvSpPr>
            <p:nvPr/>
          </p:nvSpPr>
          <p:spPr bwMode="auto">
            <a:xfrm flipH="1">
              <a:off x="1728" y="3456"/>
              <a:ext cx="864" cy="0"/>
            </a:xfrm>
            <a:prstGeom prst="line">
              <a:avLst/>
            </a:prstGeom>
            <a:noFill/>
            <a:ln w="38100">
              <a:solidFill>
                <a:srgbClr val="FF3399"/>
              </a:solidFill>
              <a:round/>
              <a:tailEnd type="triangle" w="med" len="med"/>
            </a:ln>
          </p:spPr>
          <p:txBody>
            <a:bodyPr/>
            <a:lstStyle/>
            <a:p>
              <a:endParaRPr lang="zh-CN" altLang="en-US"/>
            </a:p>
          </p:txBody>
        </p:sp>
        <p:sp>
          <p:nvSpPr>
            <p:cNvPr id="493589" name="直接连接符 765966"/>
            <p:cNvSpPr>
              <a:spLocks noChangeShapeType="1"/>
            </p:cNvSpPr>
            <p:nvPr/>
          </p:nvSpPr>
          <p:spPr bwMode="auto">
            <a:xfrm>
              <a:off x="2592" y="3456"/>
              <a:ext cx="1008" cy="0"/>
            </a:xfrm>
            <a:prstGeom prst="line">
              <a:avLst/>
            </a:prstGeom>
            <a:noFill/>
            <a:ln w="38100">
              <a:solidFill>
                <a:srgbClr val="FF3399"/>
              </a:solidFill>
              <a:round/>
              <a:tailEnd type="triangle" w="med" len="med"/>
            </a:ln>
          </p:spPr>
          <p:txBody>
            <a:bodyPr/>
            <a:lstStyle/>
            <a:p>
              <a:endParaRPr lang="zh-CN" altLang="en-US"/>
            </a:p>
          </p:txBody>
        </p:sp>
      </p:grpSp>
      <p:sp>
        <p:nvSpPr>
          <p:cNvPr id="765968" name="文本框 765967"/>
          <p:cNvSpPr txBox="1">
            <a:spLocks noChangeArrowheads="1"/>
          </p:cNvSpPr>
          <p:nvPr/>
        </p:nvSpPr>
        <p:spPr bwMode="auto">
          <a:xfrm>
            <a:off x="3276600" y="1752601"/>
            <a:ext cx="1752600" cy="646331"/>
          </a:xfrm>
          <a:prstGeom prst="rect">
            <a:avLst/>
          </a:prstGeom>
          <a:noFill/>
          <a:ln w="9525">
            <a:noFill/>
            <a:miter lim="800000"/>
          </a:ln>
        </p:spPr>
        <p:txBody>
          <a:bodyPr>
            <a:spAutoFit/>
          </a:bodyPr>
          <a:lstStyle/>
          <a:p>
            <a:pPr eaLnBrk="0" hangingPunct="0">
              <a:spcBef>
                <a:spcPct val="50000"/>
              </a:spcBef>
            </a:pPr>
            <a:r>
              <a:rPr lang="zh-CN" altLang="en-US" dirty="0">
                <a:solidFill>
                  <a:srgbClr val="000099"/>
                </a:solidFill>
                <a:latin typeface="Times New Roman" panose="02020603050405020304" pitchFamily="18" charset="0"/>
                <a:ea typeface="方正大黑简体"/>
                <a:cs typeface="方正大黑简体"/>
              </a:rPr>
              <a:t>从内容和认识能力上看</a:t>
            </a:r>
          </a:p>
        </p:txBody>
      </p:sp>
      <p:sp>
        <p:nvSpPr>
          <p:cNvPr id="765969" name="文本框 765968"/>
          <p:cNvSpPr txBox="1">
            <a:spLocks noChangeArrowheads="1"/>
          </p:cNvSpPr>
          <p:nvPr/>
        </p:nvSpPr>
        <p:spPr bwMode="auto">
          <a:xfrm>
            <a:off x="6629400" y="1768476"/>
            <a:ext cx="1524000" cy="646331"/>
          </a:xfrm>
          <a:prstGeom prst="rect">
            <a:avLst/>
          </a:prstGeom>
          <a:noFill/>
          <a:ln w="9525">
            <a:noFill/>
            <a:miter lim="800000"/>
          </a:ln>
        </p:spPr>
        <p:txBody>
          <a:bodyPr>
            <a:spAutoFit/>
          </a:bodyPr>
          <a:lstStyle/>
          <a:p>
            <a:pPr eaLnBrk="0" hangingPunct="0">
              <a:spcBef>
                <a:spcPct val="50000"/>
              </a:spcBef>
            </a:pPr>
            <a:r>
              <a:rPr lang="zh-CN" altLang="en-US">
                <a:solidFill>
                  <a:srgbClr val="000099"/>
                </a:solidFill>
                <a:latin typeface="Times New Roman" panose="02020603050405020304" pitchFamily="18" charset="0"/>
                <a:ea typeface="方正大黑简体"/>
                <a:cs typeface="方正大黑简体"/>
              </a:rPr>
              <a:t>从广度和深度上看</a:t>
            </a:r>
          </a:p>
        </p:txBody>
      </p:sp>
      <p:sp>
        <p:nvSpPr>
          <p:cNvPr id="765970" name="文本框 765969" descr="6章背景1"/>
          <p:cNvSpPr txBox="1">
            <a:spLocks noChangeArrowheads="1"/>
          </p:cNvSpPr>
          <p:nvPr/>
        </p:nvSpPr>
        <p:spPr bwMode="auto">
          <a:xfrm>
            <a:off x="4248150" y="4800600"/>
            <a:ext cx="3124200" cy="369332"/>
          </a:xfrm>
          <a:prstGeom prst="rect">
            <a:avLst/>
          </a:prstGeom>
          <a:blipFill dpi="0" rotWithShape="0">
            <a:blip r:embed="rId2"/>
            <a:srcRect/>
            <a:stretch>
              <a:fillRect/>
            </a:stretch>
          </a:blipFill>
          <a:ln w="9525">
            <a:noFill/>
            <a:miter lim="800000"/>
          </a:ln>
        </p:spPr>
        <p:txBody>
          <a:bodyPr>
            <a:spAutoFit/>
          </a:bodyPr>
          <a:lstStyle/>
          <a:p>
            <a:pPr eaLnBrk="0" hangingPunct="0">
              <a:spcBef>
                <a:spcPct val="50000"/>
              </a:spcBef>
            </a:pPr>
            <a:r>
              <a:rPr lang="zh-CN" altLang="en-US">
                <a:solidFill>
                  <a:srgbClr val="000099"/>
                </a:solidFill>
                <a:latin typeface="Times New Roman" panose="02020603050405020304" pitchFamily="18" charset="0"/>
                <a:ea typeface="方正大黑简体"/>
                <a:cs typeface="方正大黑简体"/>
              </a:rPr>
              <a:t>同一真理的两种属性</a:t>
            </a:r>
          </a:p>
        </p:txBody>
      </p:sp>
      <p:sp>
        <p:nvSpPr>
          <p:cNvPr id="765971" name="文本框 765970"/>
          <p:cNvSpPr txBox="1">
            <a:spLocks noChangeArrowheads="1"/>
          </p:cNvSpPr>
          <p:nvPr/>
        </p:nvSpPr>
        <p:spPr bwMode="auto">
          <a:xfrm>
            <a:off x="2857500" y="457200"/>
            <a:ext cx="7559676" cy="579438"/>
          </a:xfrm>
          <a:prstGeom prst="rect">
            <a:avLst/>
          </a:prstGeom>
          <a:noFill/>
          <a:ln w="57150">
            <a:noFill/>
            <a:miter lim="800000"/>
          </a:ln>
        </p:spPr>
        <p:txBody>
          <a:bodyPr wrap="square">
            <a:spAutoFit/>
          </a:bodyPr>
          <a:lstStyle/>
          <a:p>
            <a:pPr eaLnBrk="0" hangingPunct="0">
              <a:spcBef>
                <a:spcPct val="50000"/>
              </a:spcBef>
            </a:pPr>
            <a:r>
              <a:rPr lang="zh-CN" altLang="en-US" sz="3200" dirty="0">
                <a:solidFill>
                  <a:srgbClr val="CC0066"/>
                </a:solidFill>
                <a:latin typeface="Times New Roman" panose="02020603050405020304" pitchFamily="18" charset="0"/>
                <a:ea typeface="隶书" panose="02010509060101010101" pitchFamily="49" charset="-122"/>
              </a:rPr>
              <a:t>（三）真理的绝对性和相对性的辩证关系</a:t>
            </a:r>
          </a:p>
        </p:txBody>
      </p:sp>
      <p:sp>
        <p:nvSpPr>
          <p:cNvPr id="765972" name="矩形 765971"/>
          <p:cNvSpPr>
            <a:spLocks noChangeArrowheads="1"/>
          </p:cNvSpPr>
          <p:nvPr/>
        </p:nvSpPr>
        <p:spPr bwMode="auto">
          <a:xfrm>
            <a:off x="1919289" y="1052513"/>
            <a:ext cx="7786687" cy="69850"/>
          </a:xfrm>
          <a:prstGeom prst="rect">
            <a:avLst/>
          </a:prstGeom>
          <a:solidFill>
            <a:srgbClr val="3366FF"/>
          </a:solidFill>
          <a:ln w="9525">
            <a:solidFill>
              <a:schemeClr val="bg1"/>
            </a:solidFill>
            <a:miter lim="800000"/>
          </a:ln>
        </p:spPr>
        <p:txBody>
          <a:bodyPr/>
          <a:lstStyle/>
          <a:p>
            <a:endParaRPr lang="zh-CN" altLang="en-US"/>
          </a:p>
        </p:txBody>
      </p:sp>
      <p:sp>
        <p:nvSpPr>
          <p:cNvPr id="765973" name="矩形 765972"/>
          <p:cNvSpPr/>
          <p:nvPr/>
        </p:nvSpPr>
        <p:spPr>
          <a:xfrm>
            <a:off x="1847850" y="6308725"/>
            <a:ext cx="8351838" cy="71438"/>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493587" name="文本框 765973"/>
          <p:cNvSpPr txBox="1">
            <a:spLocks noChangeArrowheads="1"/>
          </p:cNvSpPr>
          <p:nvPr/>
        </p:nvSpPr>
        <p:spPr bwMode="auto">
          <a:xfrm>
            <a:off x="2187576" y="987426"/>
            <a:ext cx="1516762" cy="595804"/>
          </a:xfrm>
          <a:prstGeom prst="rect">
            <a:avLst/>
          </a:prstGeom>
          <a:noFill/>
          <a:ln w="9525">
            <a:noFill/>
            <a:miter lim="800000"/>
          </a:ln>
        </p:spPr>
        <p:txBody>
          <a:bodyPr wrap="none">
            <a:spAutoFit/>
          </a:bodyPr>
          <a:lstStyle/>
          <a:p>
            <a:pPr marL="812800" indent="-812800">
              <a:lnSpc>
                <a:spcPct val="130000"/>
              </a:lnSpc>
              <a:spcBef>
                <a:spcPct val="20000"/>
              </a:spcBef>
              <a:buClr>
                <a:schemeClr val="accent2"/>
              </a:buClr>
            </a:pPr>
            <a:r>
              <a:rPr lang="en-US" altLang="zh-CN" sz="2800" b="1" dirty="0">
                <a:latin typeface="Verdana" panose="020B0604030504040204" pitchFamily="34" charset="0"/>
              </a:rPr>
              <a:t>1</a:t>
            </a:r>
            <a:r>
              <a:rPr lang="zh-CN" altLang="en-US" sz="2800" b="1" dirty="0">
                <a:latin typeface="Verdana" panose="020B0604030504040204" pitchFamily="34" charset="0"/>
              </a:rPr>
              <a:t>、区别</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65972"/>
                                        </p:tgtEl>
                                        <p:attrNameLst>
                                          <p:attrName>style.visibility</p:attrName>
                                        </p:attrNameLst>
                                      </p:cBhvr>
                                      <p:to>
                                        <p:strVal val="visible"/>
                                      </p:to>
                                    </p:set>
                                    <p:animEffect transition="in" filter="barn(inVertical)">
                                      <p:cBhvr>
                                        <p:cTn id="7" dur="500"/>
                                        <p:tgtEl>
                                          <p:spTgt spid="76597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65971"/>
                                        </p:tgtEl>
                                        <p:attrNameLst>
                                          <p:attrName>style.visibility</p:attrName>
                                        </p:attrNameLst>
                                      </p:cBhvr>
                                      <p:to>
                                        <p:strVal val="visible"/>
                                      </p:to>
                                    </p:set>
                                    <p:anim calcmode="lin" valueType="num">
                                      <p:cBhvr>
                                        <p:cTn id="11" dur="500" fill="hold"/>
                                        <p:tgtEl>
                                          <p:spTgt spid="765971"/>
                                        </p:tgtEl>
                                        <p:attrNameLst>
                                          <p:attrName>ppt_w</p:attrName>
                                        </p:attrNameLst>
                                      </p:cBhvr>
                                      <p:tavLst>
                                        <p:tav tm="0">
                                          <p:val>
                                            <p:fltVal val="0"/>
                                          </p:val>
                                        </p:tav>
                                        <p:tav tm="100000">
                                          <p:val>
                                            <p:strVal val="#ppt_w"/>
                                          </p:val>
                                        </p:tav>
                                      </p:tavLst>
                                    </p:anim>
                                    <p:anim calcmode="lin" valueType="num">
                                      <p:cBhvr>
                                        <p:cTn id="12" dur="500" fill="hold"/>
                                        <p:tgtEl>
                                          <p:spTgt spid="765971"/>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765954"/>
                                        </p:tgtEl>
                                        <p:attrNameLst>
                                          <p:attrName>style.visibility</p:attrName>
                                        </p:attrNameLst>
                                      </p:cBhvr>
                                      <p:to>
                                        <p:strVal val="visible"/>
                                      </p:to>
                                    </p:set>
                                    <p:anim calcmode="lin" valueType="num">
                                      <p:cBhvr>
                                        <p:cTn id="16" dur="500" fill="hold"/>
                                        <p:tgtEl>
                                          <p:spTgt spid="765954"/>
                                        </p:tgtEl>
                                        <p:attrNameLst>
                                          <p:attrName>ppt_w</p:attrName>
                                        </p:attrNameLst>
                                      </p:cBhvr>
                                      <p:tavLst>
                                        <p:tav tm="0">
                                          <p:val>
                                            <p:fltVal val="0"/>
                                          </p:val>
                                        </p:tav>
                                        <p:tav tm="100000">
                                          <p:val>
                                            <p:strVal val="#ppt_w"/>
                                          </p:val>
                                        </p:tav>
                                      </p:tavLst>
                                    </p:anim>
                                    <p:anim calcmode="lin" valueType="num">
                                      <p:cBhvr>
                                        <p:cTn id="17" dur="500" fill="hold"/>
                                        <p:tgtEl>
                                          <p:spTgt spid="76595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7" presetClass="entr" presetSubtype="2" fill="hold" grpId="0" nodeType="afterEffect">
                                  <p:stCondLst>
                                    <p:cond delay="0"/>
                                  </p:stCondLst>
                                  <p:childTnLst>
                                    <p:set>
                                      <p:cBhvr>
                                        <p:cTn id="20" dur="1" fill="hold">
                                          <p:stCondLst>
                                            <p:cond delay="0"/>
                                          </p:stCondLst>
                                        </p:cTn>
                                        <p:tgtEl>
                                          <p:spTgt spid="765955"/>
                                        </p:tgtEl>
                                        <p:attrNameLst>
                                          <p:attrName>style.visibility</p:attrName>
                                        </p:attrNameLst>
                                      </p:cBhvr>
                                      <p:to>
                                        <p:strVal val="visible"/>
                                      </p:to>
                                    </p:set>
                                    <p:anim calcmode="lin" valueType="num">
                                      <p:cBhvr>
                                        <p:cTn id="21" dur="500" fill="hold"/>
                                        <p:tgtEl>
                                          <p:spTgt spid="765955"/>
                                        </p:tgtEl>
                                        <p:attrNameLst>
                                          <p:attrName>ppt_x</p:attrName>
                                        </p:attrNameLst>
                                      </p:cBhvr>
                                      <p:tavLst>
                                        <p:tav tm="0">
                                          <p:val>
                                            <p:strVal val="#ppt_x+#ppt_w/2"/>
                                          </p:val>
                                        </p:tav>
                                        <p:tav tm="100000">
                                          <p:val>
                                            <p:strVal val="#ppt_x"/>
                                          </p:val>
                                        </p:tav>
                                      </p:tavLst>
                                    </p:anim>
                                    <p:anim calcmode="lin" valueType="num">
                                      <p:cBhvr>
                                        <p:cTn id="22" dur="500" fill="hold"/>
                                        <p:tgtEl>
                                          <p:spTgt spid="765955"/>
                                        </p:tgtEl>
                                        <p:attrNameLst>
                                          <p:attrName>ppt_y</p:attrName>
                                        </p:attrNameLst>
                                      </p:cBhvr>
                                      <p:tavLst>
                                        <p:tav tm="0">
                                          <p:val>
                                            <p:strVal val="#ppt_y"/>
                                          </p:val>
                                        </p:tav>
                                        <p:tav tm="100000">
                                          <p:val>
                                            <p:strVal val="#ppt_y"/>
                                          </p:val>
                                        </p:tav>
                                      </p:tavLst>
                                    </p:anim>
                                    <p:anim calcmode="lin" valueType="num">
                                      <p:cBhvr>
                                        <p:cTn id="23" dur="500" fill="hold"/>
                                        <p:tgtEl>
                                          <p:spTgt spid="765955"/>
                                        </p:tgtEl>
                                        <p:attrNameLst>
                                          <p:attrName>ppt_w</p:attrName>
                                        </p:attrNameLst>
                                      </p:cBhvr>
                                      <p:tavLst>
                                        <p:tav tm="0">
                                          <p:val>
                                            <p:fltVal val="0"/>
                                          </p:val>
                                        </p:tav>
                                        <p:tav tm="100000">
                                          <p:val>
                                            <p:strVal val="#ppt_w"/>
                                          </p:val>
                                        </p:tav>
                                      </p:tavLst>
                                    </p:anim>
                                    <p:anim calcmode="lin" valueType="num">
                                      <p:cBhvr>
                                        <p:cTn id="24" dur="500" fill="hold"/>
                                        <p:tgtEl>
                                          <p:spTgt spid="765955"/>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17" presetClass="entr" presetSubtype="10" fill="hold" grpId="0" nodeType="afterEffect">
                                  <p:stCondLst>
                                    <p:cond delay="0"/>
                                  </p:stCondLst>
                                  <p:childTnLst>
                                    <p:set>
                                      <p:cBhvr>
                                        <p:cTn id="27" dur="1" fill="hold">
                                          <p:stCondLst>
                                            <p:cond delay="0"/>
                                          </p:stCondLst>
                                        </p:cTn>
                                        <p:tgtEl>
                                          <p:spTgt spid="765968"/>
                                        </p:tgtEl>
                                        <p:attrNameLst>
                                          <p:attrName>style.visibility</p:attrName>
                                        </p:attrNameLst>
                                      </p:cBhvr>
                                      <p:to>
                                        <p:strVal val="visible"/>
                                      </p:to>
                                    </p:set>
                                    <p:anim calcmode="lin" valueType="num">
                                      <p:cBhvr>
                                        <p:cTn id="28" dur="500" fill="hold"/>
                                        <p:tgtEl>
                                          <p:spTgt spid="765968"/>
                                        </p:tgtEl>
                                        <p:attrNameLst>
                                          <p:attrName>ppt_w</p:attrName>
                                        </p:attrNameLst>
                                      </p:cBhvr>
                                      <p:tavLst>
                                        <p:tav tm="0">
                                          <p:val>
                                            <p:fltVal val="0"/>
                                          </p:val>
                                        </p:tav>
                                        <p:tav tm="100000">
                                          <p:val>
                                            <p:strVal val="#ppt_w"/>
                                          </p:val>
                                        </p:tav>
                                      </p:tavLst>
                                    </p:anim>
                                    <p:anim calcmode="lin" valueType="num">
                                      <p:cBhvr>
                                        <p:cTn id="29" dur="500" fill="hold"/>
                                        <p:tgtEl>
                                          <p:spTgt spid="765968"/>
                                        </p:tgtEl>
                                        <p:attrNameLst>
                                          <p:attrName>ppt_h</p:attrName>
                                        </p:attrNameLst>
                                      </p:cBhvr>
                                      <p:tavLst>
                                        <p:tav tm="0">
                                          <p:val>
                                            <p:strVal val="#ppt_h"/>
                                          </p:val>
                                        </p:tav>
                                        <p:tav tm="100000">
                                          <p:val>
                                            <p:strVal val="#ppt_h"/>
                                          </p:val>
                                        </p:tav>
                                      </p:tavLst>
                                    </p:anim>
                                  </p:childTnLst>
                                </p:cTn>
                              </p:par>
                            </p:childTnLst>
                          </p:cTn>
                        </p:par>
                        <p:par>
                          <p:cTn id="30" fill="hold">
                            <p:stCondLst>
                              <p:cond delay="2500"/>
                            </p:stCondLst>
                            <p:childTnLst>
                              <p:par>
                                <p:cTn id="31" presetID="17" presetClass="entr" presetSubtype="1" fill="hold" grpId="0" nodeType="afterEffect">
                                  <p:stCondLst>
                                    <p:cond delay="0"/>
                                  </p:stCondLst>
                                  <p:childTnLst>
                                    <p:set>
                                      <p:cBhvr>
                                        <p:cTn id="32" dur="1" fill="hold">
                                          <p:stCondLst>
                                            <p:cond delay="0"/>
                                          </p:stCondLst>
                                        </p:cTn>
                                        <p:tgtEl>
                                          <p:spTgt spid="765956"/>
                                        </p:tgtEl>
                                        <p:attrNameLst>
                                          <p:attrName>style.visibility</p:attrName>
                                        </p:attrNameLst>
                                      </p:cBhvr>
                                      <p:to>
                                        <p:strVal val="visible"/>
                                      </p:to>
                                    </p:set>
                                    <p:anim calcmode="lin" valueType="num">
                                      <p:cBhvr>
                                        <p:cTn id="33" dur="500" fill="hold"/>
                                        <p:tgtEl>
                                          <p:spTgt spid="765956"/>
                                        </p:tgtEl>
                                        <p:attrNameLst>
                                          <p:attrName>ppt_x</p:attrName>
                                        </p:attrNameLst>
                                      </p:cBhvr>
                                      <p:tavLst>
                                        <p:tav tm="0">
                                          <p:val>
                                            <p:strVal val="#ppt_x"/>
                                          </p:val>
                                        </p:tav>
                                        <p:tav tm="100000">
                                          <p:val>
                                            <p:strVal val="#ppt_x"/>
                                          </p:val>
                                        </p:tav>
                                      </p:tavLst>
                                    </p:anim>
                                    <p:anim calcmode="lin" valueType="num">
                                      <p:cBhvr>
                                        <p:cTn id="34" dur="500" fill="hold"/>
                                        <p:tgtEl>
                                          <p:spTgt spid="765956"/>
                                        </p:tgtEl>
                                        <p:attrNameLst>
                                          <p:attrName>ppt_y</p:attrName>
                                        </p:attrNameLst>
                                      </p:cBhvr>
                                      <p:tavLst>
                                        <p:tav tm="0">
                                          <p:val>
                                            <p:strVal val="#ppt_y-#ppt_h/2"/>
                                          </p:val>
                                        </p:tav>
                                        <p:tav tm="100000">
                                          <p:val>
                                            <p:strVal val="#ppt_y"/>
                                          </p:val>
                                        </p:tav>
                                      </p:tavLst>
                                    </p:anim>
                                    <p:anim calcmode="lin" valueType="num">
                                      <p:cBhvr>
                                        <p:cTn id="35" dur="500" fill="hold"/>
                                        <p:tgtEl>
                                          <p:spTgt spid="765956"/>
                                        </p:tgtEl>
                                        <p:attrNameLst>
                                          <p:attrName>ppt_w</p:attrName>
                                        </p:attrNameLst>
                                      </p:cBhvr>
                                      <p:tavLst>
                                        <p:tav tm="0">
                                          <p:val>
                                            <p:strVal val="#ppt_w"/>
                                          </p:val>
                                        </p:tav>
                                        <p:tav tm="100000">
                                          <p:val>
                                            <p:strVal val="#ppt_w"/>
                                          </p:val>
                                        </p:tav>
                                      </p:tavLst>
                                    </p:anim>
                                    <p:anim calcmode="lin" valueType="num">
                                      <p:cBhvr>
                                        <p:cTn id="36" dur="500" fill="hold"/>
                                        <p:tgtEl>
                                          <p:spTgt spid="765956"/>
                                        </p:tgtEl>
                                        <p:attrNameLst>
                                          <p:attrName>ppt_h</p:attrName>
                                        </p:attrNameLst>
                                      </p:cBhvr>
                                      <p:tavLst>
                                        <p:tav tm="0">
                                          <p:val>
                                            <p:fltVal val="0"/>
                                          </p:val>
                                        </p:tav>
                                        <p:tav tm="100000">
                                          <p:val>
                                            <p:strVal val="#ppt_h"/>
                                          </p:val>
                                        </p:tav>
                                      </p:tavLst>
                                    </p:anim>
                                  </p:childTnLst>
                                </p:cTn>
                              </p:par>
                            </p:childTnLst>
                          </p:cTn>
                        </p:par>
                        <p:par>
                          <p:cTn id="37" fill="hold">
                            <p:stCondLst>
                              <p:cond delay="3000"/>
                            </p:stCondLst>
                            <p:childTnLst>
                              <p:par>
                                <p:cTn id="38" presetID="12" presetClass="entr" presetSubtype="1" fill="hold" grpId="0" nodeType="afterEffect">
                                  <p:stCondLst>
                                    <p:cond delay="0"/>
                                  </p:stCondLst>
                                  <p:childTnLst>
                                    <p:set>
                                      <p:cBhvr>
                                        <p:cTn id="39" dur="1" fill="hold">
                                          <p:stCondLst>
                                            <p:cond delay="0"/>
                                          </p:stCondLst>
                                        </p:cTn>
                                        <p:tgtEl>
                                          <p:spTgt spid="765957"/>
                                        </p:tgtEl>
                                        <p:attrNameLst>
                                          <p:attrName>style.visibility</p:attrName>
                                        </p:attrNameLst>
                                      </p:cBhvr>
                                      <p:to>
                                        <p:strVal val="visible"/>
                                      </p:to>
                                    </p:set>
                                    <p:animEffect transition="in" filter="slide(fromTop)">
                                      <p:cBhvr>
                                        <p:cTn id="40" dur="500"/>
                                        <p:tgtEl>
                                          <p:spTgt spid="765957"/>
                                        </p:tgtEl>
                                      </p:cBhvr>
                                    </p:animEffect>
                                  </p:childTnLst>
                                </p:cTn>
                              </p:par>
                            </p:childTnLst>
                          </p:cTn>
                        </p:par>
                        <p:par>
                          <p:cTn id="41" fill="hold">
                            <p:stCondLst>
                              <p:cond delay="3500"/>
                            </p:stCondLst>
                            <p:childTnLst>
                              <p:par>
                                <p:cTn id="42" presetID="17" presetClass="entr" presetSubtype="1" fill="hold" grpId="0" nodeType="afterEffect">
                                  <p:stCondLst>
                                    <p:cond delay="0"/>
                                  </p:stCondLst>
                                  <p:childTnLst>
                                    <p:set>
                                      <p:cBhvr>
                                        <p:cTn id="43" dur="1" fill="hold">
                                          <p:stCondLst>
                                            <p:cond delay="0"/>
                                          </p:stCondLst>
                                        </p:cTn>
                                        <p:tgtEl>
                                          <p:spTgt spid="765958"/>
                                        </p:tgtEl>
                                        <p:attrNameLst>
                                          <p:attrName>style.visibility</p:attrName>
                                        </p:attrNameLst>
                                      </p:cBhvr>
                                      <p:to>
                                        <p:strVal val="visible"/>
                                      </p:to>
                                    </p:set>
                                    <p:anim calcmode="lin" valueType="num">
                                      <p:cBhvr>
                                        <p:cTn id="44" dur="500" fill="hold"/>
                                        <p:tgtEl>
                                          <p:spTgt spid="765958"/>
                                        </p:tgtEl>
                                        <p:attrNameLst>
                                          <p:attrName>ppt_x</p:attrName>
                                        </p:attrNameLst>
                                      </p:cBhvr>
                                      <p:tavLst>
                                        <p:tav tm="0">
                                          <p:val>
                                            <p:strVal val="#ppt_x"/>
                                          </p:val>
                                        </p:tav>
                                        <p:tav tm="100000">
                                          <p:val>
                                            <p:strVal val="#ppt_x"/>
                                          </p:val>
                                        </p:tav>
                                      </p:tavLst>
                                    </p:anim>
                                    <p:anim calcmode="lin" valueType="num">
                                      <p:cBhvr>
                                        <p:cTn id="45" dur="500" fill="hold"/>
                                        <p:tgtEl>
                                          <p:spTgt spid="765958"/>
                                        </p:tgtEl>
                                        <p:attrNameLst>
                                          <p:attrName>ppt_y</p:attrName>
                                        </p:attrNameLst>
                                      </p:cBhvr>
                                      <p:tavLst>
                                        <p:tav tm="0">
                                          <p:val>
                                            <p:strVal val="#ppt_y-#ppt_h/2"/>
                                          </p:val>
                                        </p:tav>
                                        <p:tav tm="100000">
                                          <p:val>
                                            <p:strVal val="#ppt_y"/>
                                          </p:val>
                                        </p:tav>
                                      </p:tavLst>
                                    </p:anim>
                                    <p:anim calcmode="lin" valueType="num">
                                      <p:cBhvr>
                                        <p:cTn id="46" dur="500" fill="hold"/>
                                        <p:tgtEl>
                                          <p:spTgt spid="765958"/>
                                        </p:tgtEl>
                                        <p:attrNameLst>
                                          <p:attrName>ppt_w</p:attrName>
                                        </p:attrNameLst>
                                      </p:cBhvr>
                                      <p:tavLst>
                                        <p:tav tm="0">
                                          <p:val>
                                            <p:strVal val="#ppt_w"/>
                                          </p:val>
                                        </p:tav>
                                        <p:tav tm="100000">
                                          <p:val>
                                            <p:strVal val="#ppt_w"/>
                                          </p:val>
                                        </p:tav>
                                      </p:tavLst>
                                    </p:anim>
                                    <p:anim calcmode="lin" valueType="num">
                                      <p:cBhvr>
                                        <p:cTn id="47" dur="500" fill="hold"/>
                                        <p:tgtEl>
                                          <p:spTgt spid="765958"/>
                                        </p:tgtEl>
                                        <p:attrNameLst>
                                          <p:attrName>ppt_h</p:attrName>
                                        </p:attrNameLst>
                                      </p:cBhvr>
                                      <p:tavLst>
                                        <p:tav tm="0">
                                          <p:val>
                                            <p:fltVal val="0"/>
                                          </p:val>
                                        </p:tav>
                                        <p:tav tm="100000">
                                          <p:val>
                                            <p:strVal val="#ppt_h"/>
                                          </p:val>
                                        </p:tav>
                                      </p:tavLst>
                                    </p:anim>
                                  </p:childTnLst>
                                </p:cTn>
                              </p:par>
                            </p:childTnLst>
                          </p:cTn>
                        </p:par>
                        <p:par>
                          <p:cTn id="48" fill="hold">
                            <p:stCondLst>
                              <p:cond delay="4000"/>
                            </p:stCondLst>
                            <p:childTnLst>
                              <p:par>
                                <p:cTn id="49" presetID="12" presetClass="entr" presetSubtype="1" fill="hold" grpId="0" nodeType="afterEffect">
                                  <p:stCondLst>
                                    <p:cond delay="0"/>
                                  </p:stCondLst>
                                  <p:childTnLst>
                                    <p:set>
                                      <p:cBhvr>
                                        <p:cTn id="50" dur="1" fill="hold">
                                          <p:stCondLst>
                                            <p:cond delay="0"/>
                                          </p:stCondLst>
                                        </p:cTn>
                                        <p:tgtEl>
                                          <p:spTgt spid="765959"/>
                                        </p:tgtEl>
                                        <p:attrNameLst>
                                          <p:attrName>style.visibility</p:attrName>
                                        </p:attrNameLst>
                                      </p:cBhvr>
                                      <p:to>
                                        <p:strVal val="visible"/>
                                      </p:to>
                                    </p:set>
                                    <p:animEffect transition="in" filter="slide(fromTop)">
                                      <p:cBhvr>
                                        <p:cTn id="51" dur="500"/>
                                        <p:tgtEl>
                                          <p:spTgt spid="765959"/>
                                        </p:tgtEl>
                                      </p:cBhvr>
                                    </p:animEffect>
                                  </p:childTnLst>
                                </p:cTn>
                              </p:par>
                            </p:childTnLst>
                          </p:cTn>
                        </p:par>
                        <p:par>
                          <p:cTn id="52" fill="hold">
                            <p:stCondLst>
                              <p:cond delay="4500"/>
                            </p:stCondLst>
                            <p:childTnLst>
                              <p:par>
                                <p:cTn id="53" presetID="17" presetClass="entr" presetSubtype="8" fill="hold" grpId="0" nodeType="afterEffect">
                                  <p:stCondLst>
                                    <p:cond delay="0"/>
                                  </p:stCondLst>
                                  <p:childTnLst>
                                    <p:set>
                                      <p:cBhvr>
                                        <p:cTn id="54" dur="1" fill="hold">
                                          <p:stCondLst>
                                            <p:cond delay="0"/>
                                          </p:stCondLst>
                                        </p:cTn>
                                        <p:tgtEl>
                                          <p:spTgt spid="765960"/>
                                        </p:tgtEl>
                                        <p:attrNameLst>
                                          <p:attrName>style.visibility</p:attrName>
                                        </p:attrNameLst>
                                      </p:cBhvr>
                                      <p:to>
                                        <p:strVal val="visible"/>
                                      </p:to>
                                    </p:set>
                                    <p:anim calcmode="lin" valueType="num">
                                      <p:cBhvr>
                                        <p:cTn id="55" dur="500" fill="hold"/>
                                        <p:tgtEl>
                                          <p:spTgt spid="765960"/>
                                        </p:tgtEl>
                                        <p:attrNameLst>
                                          <p:attrName>ppt_x</p:attrName>
                                        </p:attrNameLst>
                                      </p:cBhvr>
                                      <p:tavLst>
                                        <p:tav tm="0">
                                          <p:val>
                                            <p:strVal val="#ppt_x-#ppt_w/2"/>
                                          </p:val>
                                        </p:tav>
                                        <p:tav tm="100000">
                                          <p:val>
                                            <p:strVal val="#ppt_x"/>
                                          </p:val>
                                        </p:tav>
                                      </p:tavLst>
                                    </p:anim>
                                    <p:anim calcmode="lin" valueType="num">
                                      <p:cBhvr>
                                        <p:cTn id="56" dur="500" fill="hold"/>
                                        <p:tgtEl>
                                          <p:spTgt spid="765960"/>
                                        </p:tgtEl>
                                        <p:attrNameLst>
                                          <p:attrName>ppt_y</p:attrName>
                                        </p:attrNameLst>
                                      </p:cBhvr>
                                      <p:tavLst>
                                        <p:tav tm="0">
                                          <p:val>
                                            <p:strVal val="#ppt_y"/>
                                          </p:val>
                                        </p:tav>
                                        <p:tav tm="100000">
                                          <p:val>
                                            <p:strVal val="#ppt_y"/>
                                          </p:val>
                                        </p:tav>
                                      </p:tavLst>
                                    </p:anim>
                                    <p:anim calcmode="lin" valueType="num">
                                      <p:cBhvr>
                                        <p:cTn id="57" dur="500" fill="hold"/>
                                        <p:tgtEl>
                                          <p:spTgt spid="765960"/>
                                        </p:tgtEl>
                                        <p:attrNameLst>
                                          <p:attrName>ppt_w</p:attrName>
                                        </p:attrNameLst>
                                      </p:cBhvr>
                                      <p:tavLst>
                                        <p:tav tm="0">
                                          <p:val>
                                            <p:fltVal val="0"/>
                                          </p:val>
                                        </p:tav>
                                        <p:tav tm="100000">
                                          <p:val>
                                            <p:strVal val="#ppt_w"/>
                                          </p:val>
                                        </p:tav>
                                      </p:tavLst>
                                    </p:anim>
                                    <p:anim calcmode="lin" valueType="num">
                                      <p:cBhvr>
                                        <p:cTn id="58" dur="500" fill="hold"/>
                                        <p:tgtEl>
                                          <p:spTgt spid="765960"/>
                                        </p:tgtEl>
                                        <p:attrNameLst>
                                          <p:attrName>ppt_h</p:attrName>
                                        </p:attrNameLst>
                                      </p:cBhvr>
                                      <p:tavLst>
                                        <p:tav tm="0">
                                          <p:val>
                                            <p:strVal val="#ppt_h"/>
                                          </p:val>
                                        </p:tav>
                                        <p:tav tm="100000">
                                          <p:val>
                                            <p:strVal val="#ppt_h"/>
                                          </p:val>
                                        </p:tav>
                                      </p:tavLst>
                                    </p:anim>
                                  </p:childTnLst>
                                </p:cTn>
                              </p:par>
                            </p:childTnLst>
                          </p:cTn>
                        </p:par>
                        <p:par>
                          <p:cTn id="59" fill="hold">
                            <p:stCondLst>
                              <p:cond delay="5000"/>
                            </p:stCondLst>
                            <p:childTnLst>
                              <p:par>
                                <p:cTn id="60" presetID="17" presetClass="entr" presetSubtype="10" fill="hold" grpId="0" nodeType="afterEffect">
                                  <p:stCondLst>
                                    <p:cond delay="0"/>
                                  </p:stCondLst>
                                  <p:childTnLst>
                                    <p:set>
                                      <p:cBhvr>
                                        <p:cTn id="61" dur="1" fill="hold">
                                          <p:stCondLst>
                                            <p:cond delay="0"/>
                                          </p:stCondLst>
                                        </p:cTn>
                                        <p:tgtEl>
                                          <p:spTgt spid="765969"/>
                                        </p:tgtEl>
                                        <p:attrNameLst>
                                          <p:attrName>style.visibility</p:attrName>
                                        </p:attrNameLst>
                                      </p:cBhvr>
                                      <p:to>
                                        <p:strVal val="visible"/>
                                      </p:to>
                                    </p:set>
                                    <p:anim calcmode="lin" valueType="num">
                                      <p:cBhvr>
                                        <p:cTn id="62" dur="500" fill="hold"/>
                                        <p:tgtEl>
                                          <p:spTgt spid="765969"/>
                                        </p:tgtEl>
                                        <p:attrNameLst>
                                          <p:attrName>ppt_w</p:attrName>
                                        </p:attrNameLst>
                                      </p:cBhvr>
                                      <p:tavLst>
                                        <p:tav tm="0">
                                          <p:val>
                                            <p:fltVal val="0"/>
                                          </p:val>
                                        </p:tav>
                                        <p:tav tm="100000">
                                          <p:val>
                                            <p:strVal val="#ppt_w"/>
                                          </p:val>
                                        </p:tav>
                                      </p:tavLst>
                                    </p:anim>
                                    <p:anim calcmode="lin" valueType="num">
                                      <p:cBhvr>
                                        <p:cTn id="63" dur="500" fill="hold"/>
                                        <p:tgtEl>
                                          <p:spTgt spid="765969"/>
                                        </p:tgtEl>
                                        <p:attrNameLst>
                                          <p:attrName>ppt_h</p:attrName>
                                        </p:attrNameLst>
                                      </p:cBhvr>
                                      <p:tavLst>
                                        <p:tav tm="0">
                                          <p:val>
                                            <p:strVal val="#ppt_h"/>
                                          </p:val>
                                        </p:tav>
                                        <p:tav tm="100000">
                                          <p:val>
                                            <p:strVal val="#ppt_h"/>
                                          </p:val>
                                        </p:tav>
                                      </p:tavLst>
                                    </p:anim>
                                  </p:childTnLst>
                                </p:cTn>
                              </p:par>
                            </p:childTnLst>
                          </p:cTn>
                        </p:par>
                        <p:par>
                          <p:cTn id="64" fill="hold">
                            <p:stCondLst>
                              <p:cond delay="5500"/>
                            </p:stCondLst>
                            <p:childTnLst>
                              <p:par>
                                <p:cTn id="65" presetID="17" presetClass="entr" presetSubtype="1" fill="hold" grpId="0" nodeType="afterEffect">
                                  <p:stCondLst>
                                    <p:cond delay="0"/>
                                  </p:stCondLst>
                                  <p:childTnLst>
                                    <p:set>
                                      <p:cBhvr>
                                        <p:cTn id="66" dur="1" fill="hold">
                                          <p:stCondLst>
                                            <p:cond delay="0"/>
                                          </p:stCondLst>
                                        </p:cTn>
                                        <p:tgtEl>
                                          <p:spTgt spid="765961"/>
                                        </p:tgtEl>
                                        <p:attrNameLst>
                                          <p:attrName>style.visibility</p:attrName>
                                        </p:attrNameLst>
                                      </p:cBhvr>
                                      <p:to>
                                        <p:strVal val="visible"/>
                                      </p:to>
                                    </p:set>
                                    <p:anim calcmode="lin" valueType="num">
                                      <p:cBhvr>
                                        <p:cTn id="67" dur="500" fill="hold"/>
                                        <p:tgtEl>
                                          <p:spTgt spid="765961"/>
                                        </p:tgtEl>
                                        <p:attrNameLst>
                                          <p:attrName>ppt_x</p:attrName>
                                        </p:attrNameLst>
                                      </p:cBhvr>
                                      <p:tavLst>
                                        <p:tav tm="0">
                                          <p:val>
                                            <p:strVal val="#ppt_x"/>
                                          </p:val>
                                        </p:tav>
                                        <p:tav tm="100000">
                                          <p:val>
                                            <p:strVal val="#ppt_x"/>
                                          </p:val>
                                        </p:tav>
                                      </p:tavLst>
                                    </p:anim>
                                    <p:anim calcmode="lin" valueType="num">
                                      <p:cBhvr>
                                        <p:cTn id="68" dur="500" fill="hold"/>
                                        <p:tgtEl>
                                          <p:spTgt spid="765961"/>
                                        </p:tgtEl>
                                        <p:attrNameLst>
                                          <p:attrName>ppt_y</p:attrName>
                                        </p:attrNameLst>
                                      </p:cBhvr>
                                      <p:tavLst>
                                        <p:tav tm="0">
                                          <p:val>
                                            <p:strVal val="#ppt_y-#ppt_h/2"/>
                                          </p:val>
                                        </p:tav>
                                        <p:tav tm="100000">
                                          <p:val>
                                            <p:strVal val="#ppt_y"/>
                                          </p:val>
                                        </p:tav>
                                      </p:tavLst>
                                    </p:anim>
                                    <p:anim calcmode="lin" valueType="num">
                                      <p:cBhvr>
                                        <p:cTn id="69" dur="500" fill="hold"/>
                                        <p:tgtEl>
                                          <p:spTgt spid="765961"/>
                                        </p:tgtEl>
                                        <p:attrNameLst>
                                          <p:attrName>ppt_w</p:attrName>
                                        </p:attrNameLst>
                                      </p:cBhvr>
                                      <p:tavLst>
                                        <p:tav tm="0">
                                          <p:val>
                                            <p:strVal val="#ppt_w"/>
                                          </p:val>
                                        </p:tav>
                                        <p:tav tm="100000">
                                          <p:val>
                                            <p:strVal val="#ppt_w"/>
                                          </p:val>
                                        </p:tav>
                                      </p:tavLst>
                                    </p:anim>
                                    <p:anim calcmode="lin" valueType="num">
                                      <p:cBhvr>
                                        <p:cTn id="70" dur="500" fill="hold"/>
                                        <p:tgtEl>
                                          <p:spTgt spid="765961"/>
                                        </p:tgtEl>
                                        <p:attrNameLst>
                                          <p:attrName>ppt_h</p:attrName>
                                        </p:attrNameLst>
                                      </p:cBhvr>
                                      <p:tavLst>
                                        <p:tav tm="0">
                                          <p:val>
                                            <p:fltVal val="0"/>
                                          </p:val>
                                        </p:tav>
                                        <p:tav tm="100000">
                                          <p:val>
                                            <p:strVal val="#ppt_h"/>
                                          </p:val>
                                        </p:tav>
                                      </p:tavLst>
                                    </p:anim>
                                  </p:childTnLst>
                                </p:cTn>
                              </p:par>
                            </p:childTnLst>
                          </p:cTn>
                        </p:par>
                        <p:par>
                          <p:cTn id="71" fill="hold">
                            <p:stCondLst>
                              <p:cond delay="6000"/>
                            </p:stCondLst>
                            <p:childTnLst>
                              <p:par>
                                <p:cTn id="72" presetID="12" presetClass="entr" presetSubtype="1" fill="hold" grpId="0" nodeType="afterEffect">
                                  <p:stCondLst>
                                    <p:cond delay="0"/>
                                  </p:stCondLst>
                                  <p:childTnLst>
                                    <p:set>
                                      <p:cBhvr>
                                        <p:cTn id="73" dur="1" fill="hold">
                                          <p:stCondLst>
                                            <p:cond delay="0"/>
                                          </p:stCondLst>
                                        </p:cTn>
                                        <p:tgtEl>
                                          <p:spTgt spid="765962"/>
                                        </p:tgtEl>
                                        <p:attrNameLst>
                                          <p:attrName>style.visibility</p:attrName>
                                        </p:attrNameLst>
                                      </p:cBhvr>
                                      <p:to>
                                        <p:strVal val="visible"/>
                                      </p:to>
                                    </p:set>
                                    <p:animEffect transition="in" filter="slide(fromTop)">
                                      <p:cBhvr>
                                        <p:cTn id="74" dur="500"/>
                                        <p:tgtEl>
                                          <p:spTgt spid="765962"/>
                                        </p:tgtEl>
                                      </p:cBhvr>
                                    </p:animEffect>
                                  </p:childTnLst>
                                </p:cTn>
                              </p:par>
                            </p:childTnLst>
                          </p:cTn>
                        </p:par>
                        <p:par>
                          <p:cTn id="75" fill="hold">
                            <p:stCondLst>
                              <p:cond delay="6500"/>
                            </p:stCondLst>
                            <p:childTnLst>
                              <p:par>
                                <p:cTn id="76" presetID="17" presetClass="entr" presetSubtype="1" fill="hold" grpId="0" nodeType="afterEffect">
                                  <p:stCondLst>
                                    <p:cond delay="0"/>
                                  </p:stCondLst>
                                  <p:childTnLst>
                                    <p:set>
                                      <p:cBhvr>
                                        <p:cTn id="77" dur="1" fill="hold">
                                          <p:stCondLst>
                                            <p:cond delay="0"/>
                                          </p:stCondLst>
                                        </p:cTn>
                                        <p:tgtEl>
                                          <p:spTgt spid="765963"/>
                                        </p:tgtEl>
                                        <p:attrNameLst>
                                          <p:attrName>style.visibility</p:attrName>
                                        </p:attrNameLst>
                                      </p:cBhvr>
                                      <p:to>
                                        <p:strVal val="visible"/>
                                      </p:to>
                                    </p:set>
                                    <p:anim calcmode="lin" valueType="num">
                                      <p:cBhvr>
                                        <p:cTn id="78" dur="500" fill="hold"/>
                                        <p:tgtEl>
                                          <p:spTgt spid="765963"/>
                                        </p:tgtEl>
                                        <p:attrNameLst>
                                          <p:attrName>ppt_x</p:attrName>
                                        </p:attrNameLst>
                                      </p:cBhvr>
                                      <p:tavLst>
                                        <p:tav tm="0">
                                          <p:val>
                                            <p:strVal val="#ppt_x"/>
                                          </p:val>
                                        </p:tav>
                                        <p:tav tm="100000">
                                          <p:val>
                                            <p:strVal val="#ppt_x"/>
                                          </p:val>
                                        </p:tav>
                                      </p:tavLst>
                                    </p:anim>
                                    <p:anim calcmode="lin" valueType="num">
                                      <p:cBhvr>
                                        <p:cTn id="79" dur="500" fill="hold"/>
                                        <p:tgtEl>
                                          <p:spTgt spid="765963"/>
                                        </p:tgtEl>
                                        <p:attrNameLst>
                                          <p:attrName>ppt_y</p:attrName>
                                        </p:attrNameLst>
                                      </p:cBhvr>
                                      <p:tavLst>
                                        <p:tav tm="0">
                                          <p:val>
                                            <p:strVal val="#ppt_y-#ppt_h/2"/>
                                          </p:val>
                                        </p:tav>
                                        <p:tav tm="100000">
                                          <p:val>
                                            <p:strVal val="#ppt_y"/>
                                          </p:val>
                                        </p:tav>
                                      </p:tavLst>
                                    </p:anim>
                                    <p:anim calcmode="lin" valueType="num">
                                      <p:cBhvr>
                                        <p:cTn id="80" dur="500" fill="hold"/>
                                        <p:tgtEl>
                                          <p:spTgt spid="765963"/>
                                        </p:tgtEl>
                                        <p:attrNameLst>
                                          <p:attrName>ppt_w</p:attrName>
                                        </p:attrNameLst>
                                      </p:cBhvr>
                                      <p:tavLst>
                                        <p:tav tm="0">
                                          <p:val>
                                            <p:strVal val="#ppt_w"/>
                                          </p:val>
                                        </p:tav>
                                        <p:tav tm="100000">
                                          <p:val>
                                            <p:strVal val="#ppt_w"/>
                                          </p:val>
                                        </p:tav>
                                      </p:tavLst>
                                    </p:anim>
                                    <p:anim calcmode="lin" valueType="num">
                                      <p:cBhvr>
                                        <p:cTn id="81" dur="500" fill="hold"/>
                                        <p:tgtEl>
                                          <p:spTgt spid="765963"/>
                                        </p:tgtEl>
                                        <p:attrNameLst>
                                          <p:attrName>ppt_h</p:attrName>
                                        </p:attrNameLst>
                                      </p:cBhvr>
                                      <p:tavLst>
                                        <p:tav tm="0">
                                          <p:val>
                                            <p:fltVal val="0"/>
                                          </p:val>
                                        </p:tav>
                                        <p:tav tm="100000">
                                          <p:val>
                                            <p:strVal val="#ppt_h"/>
                                          </p:val>
                                        </p:tav>
                                      </p:tavLst>
                                    </p:anim>
                                  </p:childTnLst>
                                </p:cTn>
                              </p:par>
                            </p:childTnLst>
                          </p:cTn>
                        </p:par>
                        <p:par>
                          <p:cTn id="82" fill="hold">
                            <p:stCondLst>
                              <p:cond delay="7000"/>
                            </p:stCondLst>
                            <p:childTnLst>
                              <p:par>
                                <p:cTn id="83" presetID="12" presetClass="entr" presetSubtype="1" fill="hold" grpId="0" nodeType="afterEffect">
                                  <p:stCondLst>
                                    <p:cond delay="0"/>
                                  </p:stCondLst>
                                  <p:childTnLst>
                                    <p:set>
                                      <p:cBhvr>
                                        <p:cTn id="84" dur="1" fill="hold">
                                          <p:stCondLst>
                                            <p:cond delay="0"/>
                                          </p:stCondLst>
                                        </p:cTn>
                                        <p:tgtEl>
                                          <p:spTgt spid="765964"/>
                                        </p:tgtEl>
                                        <p:attrNameLst>
                                          <p:attrName>style.visibility</p:attrName>
                                        </p:attrNameLst>
                                      </p:cBhvr>
                                      <p:to>
                                        <p:strVal val="visible"/>
                                      </p:to>
                                    </p:set>
                                    <p:animEffect transition="in" filter="slide(fromTop)">
                                      <p:cBhvr>
                                        <p:cTn id="85" dur="500"/>
                                        <p:tgtEl>
                                          <p:spTgt spid="765964"/>
                                        </p:tgtEl>
                                      </p:cBhvr>
                                    </p:animEffect>
                                  </p:childTnLst>
                                </p:cTn>
                              </p:par>
                            </p:childTnLst>
                          </p:cTn>
                        </p:par>
                        <p:par>
                          <p:cTn id="86" fill="hold">
                            <p:stCondLst>
                              <p:cond delay="7500"/>
                            </p:stCondLst>
                            <p:childTnLst>
                              <p:par>
                                <p:cTn id="87" presetID="16" presetClass="entr" presetSubtype="21" fill="hold" nodeType="afterEffect">
                                  <p:stCondLst>
                                    <p:cond delay="0"/>
                                  </p:stCondLst>
                                  <p:childTnLst>
                                    <p:set>
                                      <p:cBhvr>
                                        <p:cTn id="88" dur="1" fill="hold">
                                          <p:stCondLst>
                                            <p:cond delay="0"/>
                                          </p:stCondLst>
                                        </p:cTn>
                                        <p:tgtEl>
                                          <p:spTgt spid="765965"/>
                                        </p:tgtEl>
                                        <p:attrNameLst>
                                          <p:attrName>style.visibility</p:attrName>
                                        </p:attrNameLst>
                                      </p:cBhvr>
                                      <p:to>
                                        <p:strVal val="visible"/>
                                      </p:to>
                                    </p:set>
                                    <p:animEffect transition="in" filter="barn(inVertical)">
                                      <p:cBhvr>
                                        <p:cTn id="89" dur="500"/>
                                        <p:tgtEl>
                                          <p:spTgt spid="765965"/>
                                        </p:tgtEl>
                                      </p:cBhvr>
                                    </p:animEffect>
                                  </p:childTnLst>
                                </p:cTn>
                              </p:par>
                            </p:childTnLst>
                          </p:cTn>
                        </p:par>
                        <p:par>
                          <p:cTn id="90" fill="hold">
                            <p:stCondLst>
                              <p:cond delay="8000"/>
                            </p:stCondLst>
                            <p:childTnLst>
                              <p:par>
                                <p:cTn id="91" presetID="16" presetClass="entr" presetSubtype="37" fill="hold" grpId="0" nodeType="afterEffect">
                                  <p:stCondLst>
                                    <p:cond delay="0"/>
                                  </p:stCondLst>
                                  <p:childTnLst>
                                    <p:set>
                                      <p:cBhvr>
                                        <p:cTn id="92" dur="1" fill="hold">
                                          <p:stCondLst>
                                            <p:cond delay="0"/>
                                          </p:stCondLst>
                                        </p:cTn>
                                        <p:tgtEl>
                                          <p:spTgt spid="765970"/>
                                        </p:tgtEl>
                                        <p:attrNameLst>
                                          <p:attrName>style.visibility</p:attrName>
                                        </p:attrNameLst>
                                      </p:cBhvr>
                                      <p:to>
                                        <p:strVal val="visible"/>
                                      </p:to>
                                    </p:set>
                                    <p:animEffect transition="in" filter="barn(outVertical)">
                                      <p:cBhvr>
                                        <p:cTn id="93" dur="500"/>
                                        <p:tgtEl>
                                          <p:spTgt spid="76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4" grpId="0" bldLvl="0" animBg="1"/>
      <p:bldP spid="765955" grpId="0" animBg="1"/>
      <p:bldP spid="765956" grpId="0" animBg="1"/>
      <p:bldP spid="765957" grpId="0" bldLvl="0" animBg="1"/>
      <p:bldP spid="765958" grpId="0" animBg="1"/>
      <p:bldP spid="765959" grpId="0" bldLvl="0" animBg="1"/>
      <p:bldP spid="765960" grpId="0" animBg="1"/>
      <p:bldP spid="765961" grpId="0" animBg="1"/>
      <p:bldP spid="765962" grpId="0" bldLvl="0" animBg="1"/>
      <p:bldP spid="765963" grpId="0" animBg="1"/>
      <p:bldP spid="765964" grpId="0" bldLvl="0" animBg="1"/>
      <p:bldP spid="765968" grpId="0"/>
      <p:bldP spid="765969" grpId="0"/>
      <p:bldP spid="765970" grpId="0" bldLvl="0" animBg="1"/>
      <p:bldP spid="765971"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文本框 772097"/>
          <p:cNvSpPr txBox="1">
            <a:spLocks noChangeArrowheads="1"/>
          </p:cNvSpPr>
          <p:nvPr/>
        </p:nvSpPr>
        <p:spPr bwMode="auto">
          <a:xfrm>
            <a:off x="2135188" y="1916114"/>
            <a:ext cx="7848600" cy="2850011"/>
          </a:xfrm>
          <a:prstGeom prst="rect">
            <a:avLst/>
          </a:prstGeom>
          <a:noFill/>
          <a:ln w="9525">
            <a:noFill/>
            <a:miter lim="800000"/>
          </a:ln>
        </p:spPr>
        <p:txBody>
          <a:bodyPr>
            <a:spAutoFit/>
          </a:bodyPr>
          <a:lstStyle/>
          <a:p>
            <a:pPr eaLnBrk="0" hangingPunct="0">
              <a:lnSpc>
                <a:spcPct val="90000"/>
              </a:lnSpc>
              <a:spcBef>
                <a:spcPct val="50000"/>
              </a:spcBef>
            </a:pPr>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1</a:t>
            </a:r>
            <a:r>
              <a:rPr lang="zh-CN" altLang="en-US" sz="2800" b="1" dirty="0">
                <a:latin typeface="楷体" panose="02010609060101010101" pitchFamily="49" charset="-122"/>
                <a:ea typeface="楷体" panose="02010609060101010101" pitchFamily="49" charset="-122"/>
                <a:cs typeface="楷体_GB2312"/>
              </a:rPr>
              <a:t>）二者相互渗透、相互包含。第一，相对之中有绝对，</a:t>
            </a:r>
            <a:r>
              <a:rPr lang="zh-CN" altLang="en-US" sz="2800" b="1" dirty="0">
                <a:solidFill>
                  <a:srgbClr val="FF0000"/>
                </a:solidFill>
                <a:latin typeface="楷体" panose="02010609060101010101" pitchFamily="49" charset="-122"/>
                <a:ea typeface="楷体" panose="02010609060101010101" pitchFamily="49" charset="-122"/>
                <a:cs typeface="楷体_GB2312"/>
              </a:rPr>
              <a:t>任何相对真理中都包含有绝对真理的颗粒；</a:t>
            </a:r>
            <a:r>
              <a:rPr lang="zh-CN" altLang="en-US" sz="2800" b="1" dirty="0">
                <a:latin typeface="楷体" panose="02010609060101010101" pitchFamily="49" charset="-122"/>
                <a:ea typeface="楷体" panose="02010609060101010101" pitchFamily="49" charset="-122"/>
                <a:cs typeface="楷体_GB2312"/>
              </a:rPr>
              <a:t>第二，绝对之中有相对，相对是绝对的一个成分，</a:t>
            </a:r>
            <a:r>
              <a:rPr lang="zh-CN" altLang="en-US" sz="2800" b="1" dirty="0">
                <a:solidFill>
                  <a:srgbClr val="FF0000"/>
                </a:solidFill>
                <a:latin typeface="楷体" panose="02010609060101010101" pitchFamily="49" charset="-122"/>
                <a:ea typeface="楷体" panose="02010609060101010101" pitchFamily="49" charset="-122"/>
                <a:cs typeface="楷体_GB2312"/>
              </a:rPr>
              <a:t>无数相对真理之总和构成绝对真理</a:t>
            </a:r>
            <a:r>
              <a:rPr lang="zh-CN" altLang="en-US" sz="2800" b="1" dirty="0">
                <a:latin typeface="楷体" panose="02010609060101010101" pitchFamily="49" charset="-122"/>
                <a:ea typeface="楷体" panose="02010609060101010101" pitchFamily="49" charset="-122"/>
                <a:cs typeface="楷体_GB2312"/>
              </a:rPr>
              <a:t>。</a:t>
            </a:r>
          </a:p>
          <a:p>
            <a:pPr eaLnBrk="0" hangingPunct="0">
              <a:lnSpc>
                <a:spcPct val="90000"/>
              </a:lnSpc>
              <a:spcBef>
                <a:spcPct val="50000"/>
              </a:spcBef>
            </a:pPr>
            <a:r>
              <a:rPr lang="zh-CN" altLang="en-US" sz="2800" b="1" dirty="0">
                <a:latin typeface="楷体" panose="02010609060101010101" pitchFamily="49" charset="-122"/>
                <a:ea typeface="楷体" panose="02010609060101010101" pitchFamily="49" charset="-122"/>
                <a:cs typeface="楷体_GB2312"/>
              </a:rPr>
              <a:t>（</a:t>
            </a:r>
            <a:r>
              <a:rPr lang="en-US" altLang="zh-CN" sz="2800" b="1" dirty="0">
                <a:latin typeface="楷体" panose="02010609060101010101" pitchFamily="49" charset="-122"/>
                <a:ea typeface="楷体" panose="02010609060101010101" pitchFamily="49" charset="-122"/>
                <a:cs typeface="楷体_GB2312"/>
              </a:rPr>
              <a:t>2</a:t>
            </a:r>
            <a:r>
              <a:rPr lang="zh-CN" altLang="en-US" sz="2800" b="1" dirty="0">
                <a:latin typeface="楷体" panose="02010609060101010101" pitchFamily="49" charset="-122"/>
                <a:ea typeface="楷体" panose="02010609060101010101" pitchFamily="49" charset="-122"/>
                <a:cs typeface="楷体_GB2312"/>
              </a:rPr>
              <a:t>）二者又是辩证转化的。真理是一个过程，</a:t>
            </a:r>
          </a:p>
          <a:p>
            <a:pPr eaLnBrk="0" hangingPunct="0">
              <a:lnSpc>
                <a:spcPct val="90000"/>
              </a:lnSpc>
              <a:spcBef>
                <a:spcPct val="50000"/>
              </a:spcBef>
            </a:pPr>
            <a:r>
              <a:rPr lang="zh-CN" altLang="en-US" sz="2800" b="1" dirty="0">
                <a:latin typeface="楷体" panose="02010609060101010101" pitchFamily="49" charset="-122"/>
                <a:ea typeface="楷体" panose="02010609060101010101" pitchFamily="49" charset="-122"/>
                <a:cs typeface="楷体_GB2312"/>
              </a:rPr>
              <a:t>永远处在由相对向绝对的转化和发展过程中。</a:t>
            </a:r>
            <a:r>
              <a:rPr lang="zh-CN" altLang="en-US" b="1" dirty="0">
                <a:latin typeface="楷体" panose="02010609060101010101" pitchFamily="49" charset="-122"/>
                <a:ea typeface="楷体" panose="02010609060101010101" pitchFamily="49" charset="-122"/>
                <a:cs typeface="楷体_GB2312"/>
              </a:rPr>
              <a:t>  </a:t>
            </a:r>
          </a:p>
        </p:txBody>
      </p:sp>
      <p:sp>
        <p:nvSpPr>
          <p:cNvPr id="494594" name="文本框 772099"/>
          <p:cNvSpPr txBox="1">
            <a:spLocks noChangeArrowheads="1"/>
          </p:cNvSpPr>
          <p:nvPr/>
        </p:nvSpPr>
        <p:spPr bwMode="auto">
          <a:xfrm>
            <a:off x="2686050" y="866775"/>
            <a:ext cx="7372351" cy="667683"/>
          </a:xfrm>
          <a:prstGeom prst="rect">
            <a:avLst/>
          </a:prstGeom>
          <a:noFill/>
          <a:ln w="57150">
            <a:noFill/>
            <a:miter lim="800000"/>
          </a:ln>
        </p:spPr>
        <p:txBody>
          <a:bodyPr wrap="square">
            <a:spAutoFit/>
          </a:bodyPr>
          <a:lstStyle/>
          <a:p>
            <a:pPr marL="812800" indent="-812800">
              <a:lnSpc>
                <a:spcPct val="130000"/>
              </a:lnSpc>
              <a:spcBef>
                <a:spcPct val="20000"/>
              </a:spcBef>
              <a:buClr>
                <a:schemeClr val="accent2"/>
              </a:buClr>
            </a:pPr>
            <a:r>
              <a:rPr lang="en-US" altLang="zh-CN" sz="3200" b="1" dirty="0">
                <a:solidFill>
                  <a:srgbClr val="CC0066"/>
                </a:solidFill>
                <a:latin typeface="Times New Roman" panose="02020603050405020304" pitchFamily="18" charset="0"/>
                <a:ea typeface="隶书" panose="02010509060101010101" pitchFamily="49" charset="-122"/>
              </a:rPr>
              <a:t>2.</a:t>
            </a:r>
            <a:r>
              <a:rPr lang="zh-CN" altLang="en-US" sz="3200" b="1" dirty="0">
                <a:solidFill>
                  <a:srgbClr val="CC0066"/>
                </a:solidFill>
                <a:latin typeface="Times New Roman" panose="02020603050405020304" pitchFamily="18" charset="0"/>
                <a:ea typeface="隶书" panose="02010509060101010101" pitchFamily="49" charset="-122"/>
              </a:rPr>
              <a:t>联系</a:t>
            </a:r>
            <a:endParaRPr lang="zh-CN" altLang="en-US" b="1" dirty="0">
              <a:solidFill>
                <a:schemeClr val="accent2"/>
              </a:solidFill>
              <a:latin typeface="Verdana" panose="020B0604030504040204" pitchFamily="34" charset="0"/>
            </a:endParaRPr>
          </a:p>
        </p:txBody>
      </p:sp>
      <p:sp>
        <p:nvSpPr>
          <p:cNvPr id="50893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485</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72098"/>
                                        </p:tgtEl>
                                        <p:attrNameLst>
                                          <p:attrName>style.visibility</p:attrName>
                                        </p:attrNameLst>
                                      </p:cBhvr>
                                      <p:to>
                                        <p:strVal val="visible"/>
                                      </p:to>
                                    </p:set>
                                    <p:animEffect transition="in" filter="strips(downRight)">
                                      <p:cBhvr>
                                        <p:cTn id="7" dur="1000"/>
                                        <p:tgtEl>
                                          <p:spTgt spid="772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4146" name="文本框 774145"/>
          <p:cNvSpPr txBox="1">
            <a:spLocks noChangeArrowheads="1"/>
          </p:cNvSpPr>
          <p:nvPr/>
        </p:nvSpPr>
        <p:spPr bwMode="auto">
          <a:xfrm>
            <a:off x="2208213" y="1989138"/>
            <a:ext cx="7345362" cy="2571750"/>
          </a:xfrm>
          <a:prstGeom prst="rect">
            <a:avLst/>
          </a:prstGeom>
          <a:noFill/>
          <a:ln w="9525">
            <a:noFill/>
            <a:miter lim="800000"/>
          </a:ln>
        </p:spPr>
        <p:txBody>
          <a:bodyPr>
            <a:spAutoFit/>
          </a:bodyPr>
          <a:lstStyle/>
          <a:p>
            <a:pPr eaLnBrk="0" hangingPunct="0">
              <a:lnSpc>
                <a:spcPct val="140000"/>
              </a:lnSpc>
              <a:spcBef>
                <a:spcPct val="50000"/>
              </a:spcBef>
            </a:pPr>
            <a:r>
              <a:rPr lang="zh-CN" altLang="en-US" dirty="0">
                <a:solidFill>
                  <a:schemeClr val="accent2"/>
                </a:solidFill>
                <a:latin typeface="Verdana" panose="020B0604030504040204" pitchFamily="34" charset="0"/>
              </a:rPr>
              <a:t>　　 </a:t>
            </a:r>
            <a:r>
              <a:rPr lang="zh-CN" altLang="en-US" sz="2800" b="1" dirty="0">
                <a:latin typeface="楷体" panose="02010609060101010101" pitchFamily="49" charset="-122"/>
                <a:ea typeface="楷体" panose="02010609060101010101" pitchFamily="49" charset="-122"/>
              </a:rPr>
              <a:t>绝对主义真理观夸大真理的绝对性，否认真理的相对性，把已有的理论看成永恒不变的教条。教条主义和思想</a:t>
            </a:r>
          </a:p>
          <a:p>
            <a:pPr eaLnBrk="0" hangingPunct="0">
              <a:lnSpc>
                <a:spcPct val="110000"/>
              </a:lnSpc>
              <a:spcBef>
                <a:spcPct val="50000"/>
              </a:spcBef>
            </a:pPr>
            <a:r>
              <a:rPr lang="zh-CN" altLang="en-US" sz="2800" b="1" dirty="0">
                <a:latin typeface="楷体" panose="02010609060101010101" pitchFamily="49" charset="-122"/>
                <a:ea typeface="楷体" panose="02010609060101010101" pitchFamily="49" charset="-122"/>
              </a:rPr>
              <a:t>僵化是其现实表现。 </a:t>
            </a:r>
          </a:p>
        </p:txBody>
      </p:sp>
      <p:sp>
        <p:nvSpPr>
          <p:cNvPr id="495618" name="文本框 774146"/>
          <p:cNvSpPr txBox="1">
            <a:spLocks noChangeArrowheads="1"/>
          </p:cNvSpPr>
          <p:nvPr/>
        </p:nvSpPr>
        <p:spPr bwMode="auto">
          <a:xfrm>
            <a:off x="2400300" y="1122362"/>
            <a:ext cx="7943850" cy="523220"/>
          </a:xfrm>
          <a:prstGeom prst="rect">
            <a:avLst/>
          </a:prstGeom>
          <a:noFill/>
          <a:ln w="57150">
            <a:noFill/>
            <a:miter lim="800000"/>
          </a:ln>
        </p:spPr>
        <p:txBody>
          <a:bodyPr wrap="square">
            <a:spAutoFit/>
          </a:bodyPr>
          <a:lstStyle/>
          <a:p>
            <a:pPr eaLnBrk="0" hangingPunct="0">
              <a:spcBef>
                <a:spcPct val="50000"/>
              </a:spcBef>
            </a:pP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反对真理问题上的绝对主义和相对主义 </a:t>
            </a:r>
          </a:p>
        </p:txBody>
      </p:sp>
      <p:pic>
        <p:nvPicPr>
          <p:cNvPr id="495619" name="图片 774147" descr="user posted image"/>
          <p:cNvPicPr>
            <a:picLocks noChangeAspect="1"/>
          </p:cNvPicPr>
          <p:nvPr/>
        </p:nvPicPr>
        <p:blipFill>
          <a:blip r:embed="rId2"/>
          <a:srcRect/>
          <a:stretch>
            <a:fillRect/>
          </a:stretch>
        </p:blipFill>
        <p:spPr bwMode="auto">
          <a:xfrm>
            <a:off x="6311900" y="3357564"/>
            <a:ext cx="3810000" cy="2619375"/>
          </a:xfrm>
          <a:prstGeom prst="rect">
            <a:avLst/>
          </a:prstGeom>
          <a:noFill/>
          <a:ln w="9525">
            <a:noFill/>
            <a:miter lim="800000"/>
            <a:headEnd/>
            <a:tailEnd/>
          </a:ln>
        </p:spPr>
      </p:pic>
      <p:sp>
        <p:nvSpPr>
          <p:cNvPr id="509956"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486</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74146"/>
                                        </p:tgtEl>
                                        <p:attrNameLst>
                                          <p:attrName>style.visibility</p:attrName>
                                        </p:attrNameLst>
                                      </p:cBhvr>
                                      <p:to>
                                        <p:strVal val="visible"/>
                                      </p:to>
                                    </p:set>
                                    <p:animEffect transition="in" filter="strips(downRight)">
                                      <p:cBhvr>
                                        <p:cTn id="7" dur="1000"/>
                                        <p:tgtEl>
                                          <p:spTgt spid="774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6" grpId="0"/>
    </p:bldLst>
  </p:timing>
</p:sld>
</file>

<file path=ppt/slides/slide4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0977" name="文本框 775169"/>
          <p:cNvSpPr txBox="1">
            <a:spLocks noChangeArrowheads="1"/>
          </p:cNvSpPr>
          <p:nvPr/>
        </p:nvSpPr>
        <p:spPr bwMode="auto">
          <a:xfrm>
            <a:off x="2208213" y="2565401"/>
            <a:ext cx="7345362" cy="1501775"/>
          </a:xfrm>
          <a:prstGeom prst="rect">
            <a:avLst/>
          </a:prstGeom>
          <a:noFill/>
          <a:ln w="9525">
            <a:noFill/>
            <a:miter lim="800000"/>
          </a:ln>
        </p:spPr>
        <p:txBody>
          <a:bodyPr>
            <a:spAutoFit/>
          </a:bodyPr>
          <a:lstStyle/>
          <a:p>
            <a:pPr eaLnBrk="0" hangingPunct="0">
              <a:lnSpc>
                <a:spcPct val="110000"/>
              </a:lnSpc>
              <a:spcBef>
                <a:spcPct val="50000"/>
              </a:spcBef>
            </a:pPr>
            <a:r>
              <a:rPr lang="zh-CN" altLang="en-US" dirty="0">
                <a:solidFill>
                  <a:schemeClr val="accent2"/>
                </a:solidFill>
                <a:latin typeface="Verdana" panose="020B0604030504040204" pitchFamily="34" charset="0"/>
              </a:rPr>
              <a:t>　　 </a:t>
            </a:r>
            <a:r>
              <a:rPr lang="zh-CN" altLang="en-US" sz="2800" b="1" dirty="0">
                <a:latin typeface="楷体" panose="02010609060101010101" pitchFamily="49" charset="-122"/>
                <a:ea typeface="楷体" panose="02010609060101010101" pitchFamily="49" charset="-122"/>
              </a:rPr>
              <a:t>相对主义真理观则否认真理的绝对性，夸大真理的相对性，怀疑科学理论的可靠性和客观性。怀疑主义和诡辩论是其现实表现。 </a:t>
            </a:r>
          </a:p>
        </p:txBody>
      </p:sp>
      <p:sp>
        <p:nvSpPr>
          <p:cNvPr id="496643" name="矩形 775173"/>
          <p:cNvSpPr>
            <a:spLocks noChangeArrowheads="1"/>
          </p:cNvSpPr>
          <p:nvPr/>
        </p:nvSpPr>
        <p:spPr bwMode="auto">
          <a:xfrm>
            <a:off x="2063751" y="6097831"/>
            <a:ext cx="184731" cy="304314"/>
          </a:xfrm>
          <a:prstGeom prst="rect">
            <a:avLst/>
          </a:prstGeom>
          <a:solidFill>
            <a:schemeClr val="bg2"/>
          </a:solidFill>
          <a:ln w="9525">
            <a:noFill/>
            <a:miter lim="800000"/>
          </a:ln>
        </p:spPr>
        <p:txBody>
          <a:bodyPr wrap="none" anchor="ctr">
            <a:spAutoFit/>
          </a:bodyPr>
          <a:lstStyle/>
          <a:p>
            <a:pPr>
              <a:lnSpc>
                <a:spcPct val="130000"/>
              </a:lnSpc>
            </a:pPr>
            <a:endParaRPr lang="zh-CN" altLang="zh-CN" sz="1200" b="1">
              <a:solidFill>
                <a:schemeClr val="accent2"/>
              </a:solidFill>
              <a:latin typeface="Verdana" panose="020B0604030504040204" pitchFamily="34" charset="0"/>
            </a:endParaRPr>
          </a:p>
        </p:txBody>
      </p:sp>
      <p:sp>
        <p:nvSpPr>
          <p:cNvPr id="51098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487</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10977"/>
                                        </p:tgtEl>
                                        <p:attrNameLst>
                                          <p:attrName>style.visibility</p:attrName>
                                        </p:attrNameLst>
                                      </p:cBhvr>
                                      <p:to>
                                        <p:strVal val="visible"/>
                                      </p:to>
                                    </p:set>
                                    <p:animEffect transition="in" filter="strips(downRight)">
                                      <p:cBhvr>
                                        <p:cTn id="7" dur="1000"/>
                                        <p:tgtEl>
                                          <p:spTgt spid="510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7"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7666" name="文本占位符 951298"/>
          <p:cNvSpPr>
            <a:spLocks noGrp="1"/>
          </p:cNvSpPr>
          <p:nvPr>
            <p:ph type="body" idx="4294967295"/>
          </p:nvPr>
        </p:nvSpPr>
        <p:spPr>
          <a:xfrm>
            <a:off x="2212258" y="1366684"/>
            <a:ext cx="8638305" cy="4776941"/>
          </a:xfrm>
        </p:spPr>
        <p:txBody>
          <a:bodyPr>
            <a:normAutofit/>
          </a:bodyPr>
          <a:lstStyle/>
          <a:p>
            <a:pPr eaLnBrk="1" hangingPunct="1"/>
            <a:r>
              <a:rPr lang="zh-CN" altLang="en-US" sz="2800" b="1" dirty="0">
                <a:solidFill>
                  <a:srgbClr val="C00000"/>
                </a:solidFill>
                <a:latin typeface="楷体" panose="02010609060101010101" pitchFamily="49" charset="-122"/>
                <a:ea typeface="楷体" panose="02010609060101010101" pitchFamily="49" charset="-122"/>
                <a:cs typeface="楷体_GB2312"/>
              </a:rPr>
              <a:t>例题：马克思主义作为人类认识的成果是</a:t>
            </a:r>
            <a:br>
              <a:rPr lang="zh-CN" altLang="en-US" sz="2800" b="1" dirty="0">
                <a:solidFill>
                  <a:srgbClr val="C00000"/>
                </a:solidFill>
                <a:latin typeface="楷体" panose="02010609060101010101" pitchFamily="49" charset="-122"/>
                <a:ea typeface="楷体" panose="02010609060101010101" pitchFamily="49" charset="-122"/>
                <a:cs typeface="楷体_GB2312"/>
              </a:rPr>
            </a:br>
            <a:r>
              <a:rPr lang="en-US" altLang="zh-CN" sz="2800" dirty="0">
                <a:latin typeface="楷体" panose="02010609060101010101" pitchFamily="49" charset="-122"/>
                <a:ea typeface="楷体" panose="02010609060101010101" pitchFamily="49" charset="-122"/>
                <a:cs typeface="楷体_GB2312"/>
              </a:rPr>
              <a:t>A.</a:t>
            </a:r>
            <a:r>
              <a:rPr lang="zh-CN" altLang="en-US" sz="2800" dirty="0">
                <a:latin typeface="楷体" panose="02010609060101010101" pitchFamily="49" charset="-122"/>
                <a:ea typeface="楷体" panose="02010609060101010101" pitchFamily="49" charset="-122"/>
                <a:cs typeface="楷体_GB2312"/>
              </a:rPr>
              <a:t>完备无缺的绝对真理             </a:t>
            </a:r>
            <a:endParaRPr lang="en-US" altLang="zh-CN" sz="2800" dirty="0">
              <a:latin typeface="楷体" panose="02010609060101010101" pitchFamily="49" charset="-122"/>
              <a:ea typeface="楷体" panose="02010609060101010101" pitchFamily="49" charset="-122"/>
              <a:cs typeface="楷体_GB2312"/>
            </a:endParaRPr>
          </a:p>
          <a:p>
            <a:pPr marL="0" indent="0">
              <a:buNone/>
            </a:pPr>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B.</a:t>
            </a:r>
            <a:r>
              <a:rPr lang="zh-CN" altLang="en-US" sz="2800" dirty="0">
                <a:latin typeface="楷体" panose="02010609060101010101" pitchFamily="49" charset="-122"/>
                <a:ea typeface="楷体" panose="02010609060101010101" pitchFamily="49" charset="-122"/>
                <a:cs typeface="楷体_GB2312"/>
              </a:rPr>
              <a:t>颠扑不破的真理</a:t>
            </a:r>
          </a:p>
          <a:p>
            <a:pPr marL="0" indent="0" eaLnBrk="1" hangingPunct="1">
              <a:buNone/>
            </a:pPr>
            <a:r>
              <a:rPr lang="en-US" altLang="zh-CN" sz="2800" dirty="0">
                <a:latin typeface="楷体" panose="02010609060101010101" pitchFamily="49" charset="-122"/>
                <a:ea typeface="楷体" panose="02010609060101010101" pitchFamily="49" charset="-122"/>
                <a:cs typeface="楷体_GB2312"/>
              </a:rPr>
              <a:t> C.</a:t>
            </a:r>
            <a:r>
              <a:rPr lang="zh-CN" altLang="en-US" sz="2800" dirty="0">
                <a:latin typeface="楷体" panose="02010609060101010101" pitchFamily="49" charset="-122"/>
                <a:ea typeface="楷体" panose="02010609060101010101" pitchFamily="49" charset="-122"/>
                <a:cs typeface="楷体_GB2312"/>
              </a:rPr>
              <a:t>绝对真理与相对真理的统一       </a:t>
            </a:r>
            <a:endParaRPr lang="en-US" altLang="zh-CN" sz="2800" dirty="0">
              <a:latin typeface="楷体" panose="02010609060101010101" pitchFamily="49" charset="-122"/>
              <a:ea typeface="楷体" panose="02010609060101010101" pitchFamily="49" charset="-122"/>
              <a:cs typeface="楷体_GB2312"/>
            </a:endParaRPr>
          </a:p>
          <a:p>
            <a:pPr marL="0" indent="0">
              <a:buNone/>
            </a:pPr>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D.</a:t>
            </a:r>
            <a:r>
              <a:rPr lang="zh-CN" altLang="en-US" sz="2800" dirty="0">
                <a:latin typeface="楷体" panose="02010609060101010101" pitchFamily="49" charset="-122"/>
                <a:ea typeface="楷体" panose="02010609060101010101" pitchFamily="49" charset="-122"/>
                <a:cs typeface="楷体_GB2312"/>
              </a:rPr>
              <a:t>包罗各种知识的终极真理</a:t>
            </a: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cs typeface="楷体_GB2312"/>
              </a:rPr>
              <a:t> </a:t>
            </a:r>
            <a:r>
              <a:rPr lang="en-US" altLang="zh-CN" sz="2800" dirty="0">
                <a:latin typeface="楷体" panose="02010609060101010101" pitchFamily="49" charset="-122"/>
                <a:ea typeface="楷体" panose="02010609060101010101" pitchFamily="49" charset="-122"/>
                <a:cs typeface="楷体_GB2312"/>
              </a:rPr>
              <a:t>E.</a:t>
            </a:r>
            <a:r>
              <a:rPr lang="zh-CN" altLang="en-US" sz="2800" dirty="0">
                <a:latin typeface="楷体" panose="02010609060101010101" pitchFamily="49" charset="-122"/>
                <a:ea typeface="楷体" panose="02010609060101010101" pitchFamily="49" charset="-122"/>
                <a:cs typeface="楷体_GB2312"/>
              </a:rPr>
              <a:t>开辟了人类认识真理的道路</a:t>
            </a:r>
          </a:p>
        </p:txBody>
      </p:sp>
      <p:sp>
        <p:nvSpPr>
          <p:cNvPr id="51200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488</a:t>
            </a:fld>
            <a:endParaRPr lang="zh-CN" altLang="zh-CN" noProof="1"/>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indefinite" fill="hold">
                                          <p:stCondLst>
                                            <p:cond delay="0"/>
                                          </p:stCondLst>
                                        </p:cTn>
                                        <p:tgtEl>
                                          <p:spTgt spid="497666">
                                            <p:txEl>
                                              <p:pRg st="0" end="0"/>
                                            </p:txEl>
                                          </p:spTgt>
                                        </p:tgtEl>
                                        <p:attrNameLst>
                                          <p:attrName>style.visibility</p:attrName>
                                        </p:attrNameLst>
                                      </p:cBhvr>
                                      <p:to>
                                        <p:strVal val="visible"/>
                                      </p:to>
                                    </p:set>
                                    <p:anim calcmode="lin" valueType="num">
                                      <p:cBhvr>
                                        <p:cTn id="7" dur="500" fill="hold"/>
                                        <p:tgtEl>
                                          <p:spTgt spid="497666">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497666">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497666">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497666">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49766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indefinite" fill="hold">
                                          <p:stCondLst>
                                            <p:cond delay="0"/>
                                          </p:stCondLst>
                                        </p:cTn>
                                        <p:tgtEl>
                                          <p:spTgt spid="497666">
                                            <p:txEl>
                                              <p:pRg st="1" end="1"/>
                                            </p:txEl>
                                          </p:spTgt>
                                        </p:tgtEl>
                                        <p:attrNameLst>
                                          <p:attrName>style.visibility</p:attrName>
                                        </p:attrNameLst>
                                      </p:cBhvr>
                                      <p:to>
                                        <p:strVal val="visible"/>
                                      </p:to>
                                    </p:set>
                                    <p:anim calcmode="lin" valueType="num">
                                      <p:cBhvr>
                                        <p:cTn id="16" dur="500" fill="hold"/>
                                        <p:tgtEl>
                                          <p:spTgt spid="497666">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497666">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497666">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497666">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49766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indefinite" fill="hold">
                                          <p:stCondLst>
                                            <p:cond delay="0"/>
                                          </p:stCondLst>
                                        </p:cTn>
                                        <p:tgtEl>
                                          <p:spTgt spid="497666">
                                            <p:txEl>
                                              <p:pRg st="2" end="2"/>
                                            </p:txEl>
                                          </p:spTgt>
                                        </p:tgtEl>
                                        <p:attrNameLst>
                                          <p:attrName>style.visibility</p:attrName>
                                        </p:attrNameLst>
                                      </p:cBhvr>
                                      <p:to>
                                        <p:strVal val="visible"/>
                                      </p:to>
                                    </p:set>
                                    <p:anim calcmode="lin" valueType="num">
                                      <p:cBhvr>
                                        <p:cTn id="25" dur="500" fill="hold"/>
                                        <p:tgtEl>
                                          <p:spTgt spid="497666">
                                            <p:txEl>
                                              <p:pRg st="2" end="2"/>
                                            </p:txEl>
                                          </p:spTgt>
                                        </p:tgtEl>
                                        <p:attrNameLst>
                                          <p:attrName>ppt_w</p:attrName>
                                        </p:attrNameLst>
                                      </p:cBhvr>
                                      <p:tavLst>
                                        <p:tav tm="0">
                                          <p:val>
                                            <p:strVal val="#ppt_w*0.05"/>
                                          </p:val>
                                        </p:tav>
                                        <p:tav tm="100000">
                                          <p:val>
                                            <p:strVal val="#ppt_w"/>
                                          </p:val>
                                        </p:tav>
                                      </p:tavLst>
                                    </p:anim>
                                    <p:anim calcmode="lin" valueType="num">
                                      <p:cBhvr>
                                        <p:cTn id="26" dur="500" fill="hold"/>
                                        <p:tgtEl>
                                          <p:spTgt spid="497666">
                                            <p:txEl>
                                              <p:pRg st="2" end="2"/>
                                            </p:txEl>
                                          </p:spTgt>
                                        </p:tgtEl>
                                        <p:attrNameLst>
                                          <p:attrName>ppt_h</p:attrName>
                                        </p:attrNameLst>
                                      </p:cBhvr>
                                      <p:tavLst>
                                        <p:tav tm="0">
                                          <p:val>
                                            <p:strVal val="#ppt_h"/>
                                          </p:val>
                                        </p:tav>
                                        <p:tav tm="100000">
                                          <p:val>
                                            <p:strVal val="#ppt_h"/>
                                          </p:val>
                                        </p:tav>
                                      </p:tavLst>
                                    </p:anim>
                                    <p:anim calcmode="lin" valueType="num">
                                      <p:cBhvr>
                                        <p:cTn id="27" dur="500" fill="hold"/>
                                        <p:tgtEl>
                                          <p:spTgt spid="497666">
                                            <p:txEl>
                                              <p:pRg st="2" end="2"/>
                                            </p:txEl>
                                          </p:spTgt>
                                        </p:tgtEl>
                                        <p:attrNameLst>
                                          <p:attrName>ppt_x</p:attrName>
                                        </p:attrNameLst>
                                      </p:cBhvr>
                                      <p:tavLst>
                                        <p:tav tm="0">
                                          <p:val>
                                            <p:strVal val="#ppt_x-.2"/>
                                          </p:val>
                                        </p:tav>
                                        <p:tav tm="100000">
                                          <p:val>
                                            <p:strVal val="#ppt_x"/>
                                          </p:val>
                                        </p:tav>
                                      </p:tavLst>
                                    </p:anim>
                                    <p:anim calcmode="lin" valueType="num">
                                      <p:cBhvr>
                                        <p:cTn id="28" dur="500" fill="hold"/>
                                        <p:tgtEl>
                                          <p:spTgt spid="497666">
                                            <p:txEl>
                                              <p:pRg st="2" end="2"/>
                                            </p:txEl>
                                          </p:spTgt>
                                        </p:tgtEl>
                                        <p:attrNameLst>
                                          <p:attrName>ppt_y</p:attrName>
                                        </p:attrNameLst>
                                      </p:cBhvr>
                                      <p:tavLst>
                                        <p:tav tm="0">
                                          <p:val>
                                            <p:strVal val="#ppt_y"/>
                                          </p:val>
                                        </p:tav>
                                        <p:tav tm="100000">
                                          <p:val>
                                            <p:strVal val="#ppt_y"/>
                                          </p:val>
                                        </p:tav>
                                      </p:tavLst>
                                    </p:anim>
                                    <p:animEffect transition="in" filter="fade">
                                      <p:cBhvr>
                                        <p:cTn id="29" dur="500"/>
                                        <p:tgtEl>
                                          <p:spTgt spid="49766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indefinite" fill="hold">
                                          <p:stCondLst>
                                            <p:cond delay="0"/>
                                          </p:stCondLst>
                                        </p:cTn>
                                        <p:tgtEl>
                                          <p:spTgt spid="497666">
                                            <p:txEl>
                                              <p:pRg st="3" end="3"/>
                                            </p:txEl>
                                          </p:spTgt>
                                        </p:tgtEl>
                                        <p:attrNameLst>
                                          <p:attrName>style.visibility</p:attrName>
                                        </p:attrNameLst>
                                      </p:cBhvr>
                                      <p:to>
                                        <p:strVal val="visible"/>
                                      </p:to>
                                    </p:set>
                                    <p:anim calcmode="lin" valueType="num">
                                      <p:cBhvr>
                                        <p:cTn id="34" dur="500" fill="hold"/>
                                        <p:tgtEl>
                                          <p:spTgt spid="497666">
                                            <p:txEl>
                                              <p:pRg st="3" end="3"/>
                                            </p:txEl>
                                          </p:spTgt>
                                        </p:tgtEl>
                                        <p:attrNameLst>
                                          <p:attrName>ppt_w</p:attrName>
                                        </p:attrNameLst>
                                      </p:cBhvr>
                                      <p:tavLst>
                                        <p:tav tm="0">
                                          <p:val>
                                            <p:strVal val="#ppt_w*0.05"/>
                                          </p:val>
                                        </p:tav>
                                        <p:tav tm="100000">
                                          <p:val>
                                            <p:strVal val="#ppt_w"/>
                                          </p:val>
                                        </p:tav>
                                      </p:tavLst>
                                    </p:anim>
                                    <p:anim calcmode="lin" valueType="num">
                                      <p:cBhvr>
                                        <p:cTn id="35" dur="500" fill="hold"/>
                                        <p:tgtEl>
                                          <p:spTgt spid="497666">
                                            <p:txEl>
                                              <p:pRg st="3" end="3"/>
                                            </p:txEl>
                                          </p:spTgt>
                                        </p:tgtEl>
                                        <p:attrNameLst>
                                          <p:attrName>ppt_h</p:attrName>
                                        </p:attrNameLst>
                                      </p:cBhvr>
                                      <p:tavLst>
                                        <p:tav tm="0">
                                          <p:val>
                                            <p:strVal val="#ppt_h"/>
                                          </p:val>
                                        </p:tav>
                                        <p:tav tm="100000">
                                          <p:val>
                                            <p:strVal val="#ppt_h"/>
                                          </p:val>
                                        </p:tav>
                                      </p:tavLst>
                                    </p:anim>
                                    <p:anim calcmode="lin" valueType="num">
                                      <p:cBhvr>
                                        <p:cTn id="36" dur="500" fill="hold"/>
                                        <p:tgtEl>
                                          <p:spTgt spid="497666">
                                            <p:txEl>
                                              <p:pRg st="3" end="3"/>
                                            </p:txEl>
                                          </p:spTgt>
                                        </p:tgtEl>
                                        <p:attrNameLst>
                                          <p:attrName>ppt_x</p:attrName>
                                        </p:attrNameLst>
                                      </p:cBhvr>
                                      <p:tavLst>
                                        <p:tav tm="0">
                                          <p:val>
                                            <p:strVal val="#ppt_x-.2"/>
                                          </p:val>
                                        </p:tav>
                                        <p:tav tm="100000">
                                          <p:val>
                                            <p:strVal val="#ppt_x"/>
                                          </p:val>
                                        </p:tav>
                                      </p:tavLst>
                                    </p:anim>
                                    <p:anim calcmode="lin" valueType="num">
                                      <p:cBhvr>
                                        <p:cTn id="37" dur="500" fill="hold"/>
                                        <p:tgtEl>
                                          <p:spTgt spid="497666">
                                            <p:txEl>
                                              <p:pRg st="3" end="3"/>
                                            </p:txEl>
                                          </p:spTgt>
                                        </p:tgtEl>
                                        <p:attrNameLst>
                                          <p:attrName>ppt_y</p:attrName>
                                        </p:attrNameLst>
                                      </p:cBhvr>
                                      <p:tavLst>
                                        <p:tav tm="0">
                                          <p:val>
                                            <p:strVal val="#ppt_y"/>
                                          </p:val>
                                        </p:tav>
                                        <p:tav tm="100000">
                                          <p:val>
                                            <p:strVal val="#ppt_y"/>
                                          </p:val>
                                        </p:tav>
                                      </p:tavLst>
                                    </p:anim>
                                    <p:animEffect transition="in" filter="fade">
                                      <p:cBhvr>
                                        <p:cTn id="38" dur="500"/>
                                        <p:tgtEl>
                                          <p:spTgt spid="49766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indefinite" fill="hold">
                                          <p:stCondLst>
                                            <p:cond delay="0"/>
                                          </p:stCondLst>
                                        </p:cTn>
                                        <p:tgtEl>
                                          <p:spTgt spid="497666">
                                            <p:txEl>
                                              <p:pRg st="4" end="4"/>
                                            </p:txEl>
                                          </p:spTgt>
                                        </p:tgtEl>
                                        <p:attrNameLst>
                                          <p:attrName>style.visibility</p:attrName>
                                        </p:attrNameLst>
                                      </p:cBhvr>
                                      <p:to>
                                        <p:strVal val="visible"/>
                                      </p:to>
                                    </p:set>
                                    <p:anim calcmode="lin" valueType="num">
                                      <p:cBhvr>
                                        <p:cTn id="43" dur="500" fill="hold"/>
                                        <p:tgtEl>
                                          <p:spTgt spid="497666">
                                            <p:txEl>
                                              <p:pRg st="4" end="4"/>
                                            </p:txEl>
                                          </p:spTgt>
                                        </p:tgtEl>
                                        <p:attrNameLst>
                                          <p:attrName>ppt_w</p:attrName>
                                        </p:attrNameLst>
                                      </p:cBhvr>
                                      <p:tavLst>
                                        <p:tav tm="0">
                                          <p:val>
                                            <p:strVal val="#ppt_w*0.05"/>
                                          </p:val>
                                        </p:tav>
                                        <p:tav tm="100000">
                                          <p:val>
                                            <p:strVal val="#ppt_w"/>
                                          </p:val>
                                        </p:tav>
                                      </p:tavLst>
                                    </p:anim>
                                    <p:anim calcmode="lin" valueType="num">
                                      <p:cBhvr>
                                        <p:cTn id="44" dur="500" fill="hold"/>
                                        <p:tgtEl>
                                          <p:spTgt spid="497666">
                                            <p:txEl>
                                              <p:pRg st="4" end="4"/>
                                            </p:txEl>
                                          </p:spTgt>
                                        </p:tgtEl>
                                        <p:attrNameLst>
                                          <p:attrName>ppt_h</p:attrName>
                                        </p:attrNameLst>
                                      </p:cBhvr>
                                      <p:tavLst>
                                        <p:tav tm="0">
                                          <p:val>
                                            <p:strVal val="#ppt_h"/>
                                          </p:val>
                                        </p:tav>
                                        <p:tav tm="100000">
                                          <p:val>
                                            <p:strVal val="#ppt_h"/>
                                          </p:val>
                                        </p:tav>
                                      </p:tavLst>
                                    </p:anim>
                                    <p:anim calcmode="lin" valueType="num">
                                      <p:cBhvr>
                                        <p:cTn id="45" dur="500" fill="hold"/>
                                        <p:tgtEl>
                                          <p:spTgt spid="497666">
                                            <p:txEl>
                                              <p:pRg st="4" end="4"/>
                                            </p:txEl>
                                          </p:spTgt>
                                        </p:tgtEl>
                                        <p:attrNameLst>
                                          <p:attrName>ppt_x</p:attrName>
                                        </p:attrNameLst>
                                      </p:cBhvr>
                                      <p:tavLst>
                                        <p:tav tm="0">
                                          <p:val>
                                            <p:strVal val="#ppt_x-.2"/>
                                          </p:val>
                                        </p:tav>
                                        <p:tav tm="100000">
                                          <p:val>
                                            <p:strVal val="#ppt_x"/>
                                          </p:val>
                                        </p:tav>
                                      </p:tavLst>
                                    </p:anim>
                                    <p:anim calcmode="lin" valueType="num">
                                      <p:cBhvr>
                                        <p:cTn id="46" dur="500" fill="hold"/>
                                        <p:tgtEl>
                                          <p:spTgt spid="497666">
                                            <p:txEl>
                                              <p:pRg st="4" end="4"/>
                                            </p:txEl>
                                          </p:spTgt>
                                        </p:tgtEl>
                                        <p:attrNameLst>
                                          <p:attrName>ppt_y</p:attrName>
                                        </p:attrNameLst>
                                      </p:cBhvr>
                                      <p:tavLst>
                                        <p:tav tm="0">
                                          <p:val>
                                            <p:strVal val="#ppt_y"/>
                                          </p:val>
                                        </p:tav>
                                        <p:tav tm="100000">
                                          <p:val>
                                            <p:strVal val="#ppt_y"/>
                                          </p:val>
                                        </p:tav>
                                      </p:tavLst>
                                    </p:anim>
                                    <p:animEffect transition="in" filter="fade">
                                      <p:cBhvr>
                                        <p:cTn id="47" dur="500"/>
                                        <p:tgtEl>
                                          <p:spTgt spid="497666">
                                            <p:txEl>
                                              <p:pRg st="4" end="4"/>
                                            </p:txEl>
                                          </p:spTgt>
                                        </p:tgtEl>
                                      </p:cBhvr>
                                    </p:animEffect>
                                  </p:childTnLst>
                                </p:cTn>
                              </p:par>
                              <p:par>
                                <p:cTn id="48" presetID="22" presetClass="exit" presetSubtype="8" fill="hold" grpId="1" nodeType="withEffect">
                                  <p:stCondLst>
                                    <p:cond delay="0"/>
                                  </p:stCondLst>
                                  <p:childTnLst>
                                    <p:animEffect transition="out" filter="wipe(left)">
                                      <p:cBhvr>
                                        <p:cTn id="49" dur="500"/>
                                        <p:tgtEl>
                                          <p:spTgt spid="497666">
                                            <p:txEl>
                                              <p:pRg st="0" end="0"/>
                                            </p:txEl>
                                          </p:spTgt>
                                        </p:tgtEl>
                                      </p:cBhvr>
                                    </p:animEffect>
                                    <p:set>
                                      <p:cBhvr>
                                        <p:cTn id="50" dur="indefinite" fill="hold">
                                          <p:stCondLst>
                                            <p:cond delay="497"/>
                                          </p:stCondLst>
                                        </p:cTn>
                                        <p:tgtEl>
                                          <p:spTgt spid="497666">
                                            <p:txEl>
                                              <p:pRg st="0" end="0"/>
                                            </p:txEl>
                                          </p:spTgt>
                                        </p:tgtEl>
                                        <p:attrNameLst>
                                          <p:attrName>style.visibility</p:attrName>
                                        </p:attrNameLst>
                                      </p:cBhvr>
                                      <p:to>
                                        <p:strVal val="hidden"/>
                                      </p:to>
                                    </p:set>
                                  </p:childTnLst>
                                </p:cTn>
                              </p:par>
                              <p:par>
                                <p:cTn id="51" presetID="22" presetClass="exit" presetSubtype="8" fill="hold" grpId="1" nodeType="withEffect">
                                  <p:stCondLst>
                                    <p:cond delay="0"/>
                                  </p:stCondLst>
                                  <p:childTnLst>
                                    <p:animEffect transition="out" filter="wipe(left)">
                                      <p:cBhvr>
                                        <p:cTn id="52" dur="500"/>
                                        <p:tgtEl>
                                          <p:spTgt spid="497666">
                                            <p:txEl>
                                              <p:pRg st="1" end="1"/>
                                            </p:txEl>
                                          </p:spTgt>
                                        </p:tgtEl>
                                      </p:cBhvr>
                                    </p:animEffect>
                                    <p:set>
                                      <p:cBhvr>
                                        <p:cTn id="53" dur="indefinite" fill="hold">
                                          <p:stCondLst>
                                            <p:cond delay="497"/>
                                          </p:stCondLst>
                                        </p:cTn>
                                        <p:tgtEl>
                                          <p:spTgt spid="497666">
                                            <p:txEl>
                                              <p:pRg st="1" end="1"/>
                                            </p:txEl>
                                          </p:spTgt>
                                        </p:tgtEl>
                                        <p:attrNameLst>
                                          <p:attrName>style.visibility</p:attrName>
                                        </p:attrNameLst>
                                      </p:cBhvr>
                                      <p:to>
                                        <p:strVal val="hidden"/>
                                      </p:to>
                                    </p:set>
                                  </p:childTnLst>
                                </p:cTn>
                              </p:par>
                              <p:par>
                                <p:cTn id="54" presetID="22" presetClass="exit" presetSubtype="8" fill="hold" grpId="1" nodeType="withEffect">
                                  <p:stCondLst>
                                    <p:cond delay="0"/>
                                  </p:stCondLst>
                                  <p:childTnLst>
                                    <p:animEffect transition="out" filter="wipe(left)">
                                      <p:cBhvr>
                                        <p:cTn id="55" dur="500"/>
                                        <p:tgtEl>
                                          <p:spTgt spid="497666">
                                            <p:txEl>
                                              <p:pRg st="2" end="2"/>
                                            </p:txEl>
                                          </p:spTgt>
                                        </p:tgtEl>
                                      </p:cBhvr>
                                    </p:animEffect>
                                    <p:set>
                                      <p:cBhvr>
                                        <p:cTn id="56" dur="indefinite" fill="hold">
                                          <p:stCondLst>
                                            <p:cond delay="497"/>
                                          </p:stCondLst>
                                        </p:cTn>
                                        <p:tgtEl>
                                          <p:spTgt spid="497666">
                                            <p:txEl>
                                              <p:pRg st="2" end="2"/>
                                            </p:txEl>
                                          </p:spTgt>
                                        </p:tgtEl>
                                        <p:attrNameLst>
                                          <p:attrName>style.visibility</p:attrName>
                                        </p:attrNameLst>
                                      </p:cBhvr>
                                      <p:to>
                                        <p:strVal val="hidden"/>
                                      </p:to>
                                    </p:set>
                                  </p:childTnLst>
                                </p:cTn>
                              </p:par>
                              <p:par>
                                <p:cTn id="57" presetID="22" presetClass="exit" presetSubtype="8" fill="hold" grpId="1" nodeType="withEffect">
                                  <p:stCondLst>
                                    <p:cond delay="0"/>
                                  </p:stCondLst>
                                  <p:childTnLst>
                                    <p:animEffect transition="out" filter="wipe(left)">
                                      <p:cBhvr>
                                        <p:cTn id="58" dur="500"/>
                                        <p:tgtEl>
                                          <p:spTgt spid="497666">
                                            <p:txEl>
                                              <p:pRg st="3" end="3"/>
                                            </p:txEl>
                                          </p:spTgt>
                                        </p:tgtEl>
                                      </p:cBhvr>
                                    </p:animEffect>
                                    <p:set>
                                      <p:cBhvr>
                                        <p:cTn id="59" dur="indefinite" fill="hold">
                                          <p:stCondLst>
                                            <p:cond delay="497"/>
                                          </p:stCondLst>
                                        </p:cTn>
                                        <p:tgtEl>
                                          <p:spTgt spid="497666">
                                            <p:txEl>
                                              <p:pRg st="3" end="3"/>
                                            </p:txEl>
                                          </p:spTgt>
                                        </p:tgtEl>
                                        <p:attrNameLst>
                                          <p:attrName>style.visibility</p:attrName>
                                        </p:attrNameLst>
                                      </p:cBhvr>
                                      <p:to>
                                        <p:strVal val="hidden"/>
                                      </p:to>
                                    </p:set>
                                  </p:childTnLst>
                                </p:cTn>
                              </p:par>
                              <p:par>
                                <p:cTn id="60" presetID="22" presetClass="exit" presetSubtype="8" fill="hold" grpId="1" nodeType="withEffect">
                                  <p:stCondLst>
                                    <p:cond delay="0"/>
                                  </p:stCondLst>
                                  <p:childTnLst>
                                    <p:animEffect transition="out" filter="wipe(left)">
                                      <p:cBhvr>
                                        <p:cTn id="61" dur="500"/>
                                        <p:tgtEl>
                                          <p:spTgt spid="497666">
                                            <p:txEl>
                                              <p:pRg st="4" end="4"/>
                                            </p:txEl>
                                          </p:spTgt>
                                        </p:tgtEl>
                                      </p:cBhvr>
                                    </p:animEffect>
                                    <p:set>
                                      <p:cBhvr>
                                        <p:cTn id="62" dur="indefinite" fill="hold">
                                          <p:stCondLst>
                                            <p:cond delay="497"/>
                                          </p:stCondLst>
                                        </p:cTn>
                                        <p:tgtEl>
                                          <p:spTgt spid="49766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build="p"/>
      <p:bldP spid="497666" grpId="1" build="allAtOnce"/>
    </p:bldLst>
  </p:timing>
</p:sld>
</file>

<file path=ppt/slides/slide4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7458" name="文本框 787457"/>
          <p:cNvSpPr txBox="1">
            <a:spLocks noChangeArrowheads="1"/>
          </p:cNvSpPr>
          <p:nvPr/>
        </p:nvSpPr>
        <p:spPr bwMode="auto">
          <a:xfrm>
            <a:off x="2135188" y="1916113"/>
            <a:ext cx="7993062" cy="4659352"/>
          </a:xfrm>
          <a:prstGeom prst="rect">
            <a:avLst/>
          </a:prstGeom>
          <a:noFill/>
          <a:ln w="9525">
            <a:noFill/>
            <a:miter lim="800000"/>
          </a:ln>
        </p:spPr>
        <p:txBody>
          <a:bodyPr>
            <a:spAutoFit/>
          </a:bodyPr>
          <a:lstStyle/>
          <a:p>
            <a:pPr eaLnBrk="0" hangingPunct="0">
              <a:lnSpc>
                <a:spcPct val="140000"/>
              </a:lnSpc>
              <a:spcBef>
                <a:spcPct val="50000"/>
              </a:spcBef>
            </a:pPr>
            <a:r>
              <a:rPr lang="en-US" altLang="zh-CN" b="1" dirty="0">
                <a:solidFill>
                  <a:schemeClr val="hlink"/>
                </a:solidFill>
                <a:latin typeface="宋体" panose="02010600030101010101" pitchFamily="2" charset="-122"/>
              </a:rPr>
              <a:t>  </a:t>
            </a:r>
            <a:r>
              <a:rPr lang="zh-CN" altLang="en-US" sz="2400" b="1" dirty="0">
                <a:solidFill>
                  <a:schemeClr val="hlink"/>
                </a:solidFill>
                <a:latin typeface="Verdana" panose="020B0604030504040204" pitchFamily="34" charset="0"/>
              </a:rPr>
              <a:t>（</a:t>
            </a:r>
            <a:r>
              <a:rPr lang="zh-CN" altLang="en-US" sz="2400" b="1" dirty="0">
                <a:solidFill>
                  <a:schemeClr val="hlink"/>
                </a:solidFill>
                <a:latin typeface="楷体" panose="02010609060101010101" pitchFamily="49" charset="-122"/>
                <a:ea typeface="楷体" panose="02010609060101010101" pitchFamily="49" charset="-122"/>
              </a:rPr>
              <a:t>一）实践是检验真理的唯一标准的提出</a:t>
            </a:r>
          </a:p>
          <a:p>
            <a:pPr algn="just" eaLnBrk="0" hangingPunct="0">
              <a:lnSpc>
                <a:spcPct val="140000"/>
              </a:lnSpc>
              <a:spcBef>
                <a:spcPct val="50000"/>
              </a:spcBef>
            </a:pPr>
            <a:r>
              <a:rPr lang="zh-CN" altLang="en-US" sz="2400" b="1" dirty="0">
                <a:solidFill>
                  <a:schemeClr val="accent2"/>
                </a:solidFill>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“人的思维是否具有客观的真理性，这不是一个理论的问题，而是一个实践的问题。人应该在实践中证明自己思维的真理性，即自己思维的现实性和力量，自己思维的此岸性。”</a:t>
            </a:r>
          </a:p>
          <a:p>
            <a:pPr algn="just" eaLnBrk="0" hangingPunct="0">
              <a:lnSpc>
                <a:spcPct val="70000"/>
              </a:lnSpc>
              <a:spcBef>
                <a:spcPct val="50000"/>
              </a:spcBef>
            </a:pPr>
            <a:r>
              <a:rPr lang="zh-CN" altLang="en-US" sz="2400" b="1" dirty="0">
                <a:solidFill>
                  <a:schemeClr val="accent2"/>
                </a:solidFill>
                <a:latin typeface="楷体" panose="02010609060101010101" pitchFamily="49" charset="-122"/>
                <a:ea typeface="楷体" panose="02010609060101010101" pitchFamily="49" charset="-122"/>
              </a:rPr>
              <a:t>                                    </a:t>
            </a:r>
            <a:r>
              <a:rPr lang="en-US" altLang="zh-CN" sz="2400" b="1" dirty="0">
                <a:solidFill>
                  <a:schemeClr val="accent2"/>
                </a:solidFill>
                <a:latin typeface="楷体" panose="02010609060101010101" pitchFamily="49" charset="-122"/>
                <a:ea typeface="楷体" panose="02010609060101010101" pitchFamily="49" charset="-122"/>
              </a:rPr>
              <a:t>——</a:t>
            </a:r>
            <a:r>
              <a:rPr lang="zh-CN" altLang="en-US" sz="2400" b="1" dirty="0">
                <a:solidFill>
                  <a:schemeClr val="accent2"/>
                </a:solidFill>
                <a:latin typeface="楷体" panose="02010609060101010101" pitchFamily="49" charset="-122"/>
                <a:ea typeface="楷体" panose="02010609060101010101" pitchFamily="49" charset="-122"/>
              </a:rPr>
              <a:t>马克思</a:t>
            </a:r>
          </a:p>
          <a:p>
            <a:pPr algn="just" eaLnBrk="0" hangingPunct="0">
              <a:lnSpc>
                <a:spcPct val="140000"/>
              </a:lnSpc>
              <a:spcBef>
                <a:spcPct val="50000"/>
              </a:spcBef>
            </a:pPr>
            <a:endParaRPr lang="zh-CN" altLang="en-US" sz="2400" dirty="0">
              <a:latin typeface="楷体" panose="02010609060101010101" pitchFamily="49" charset="-122"/>
              <a:ea typeface="楷体" panose="02010609060101010101" pitchFamily="49" charset="-122"/>
            </a:endParaRPr>
          </a:p>
          <a:p>
            <a:pPr eaLnBrk="0" hangingPunct="0">
              <a:lnSpc>
                <a:spcPct val="150000"/>
              </a:lnSpc>
              <a:spcBef>
                <a:spcPct val="50000"/>
              </a:spcBef>
            </a:pPr>
            <a:r>
              <a:rPr lang="zh-CN" altLang="en-US" sz="2400" b="1" dirty="0">
                <a:solidFill>
                  <a:schemeClr val="accent2"/>
                </a:solidFill>
                <a:latin typeface="楷体" panose="02010609060101010101" pitchFamily="49" charset="-122"/>
                <a:ea typeface="楷体" panose="02010609060101010101" pitchFamily="49" charset="-122"/>
              </a:rPr>
              <a:t> </a:t>
            </a:r>
          </a:p>
        </p:txBody>
      </p:sp>
      <p:sp>
        <p:nvSpPr>
          <p:cNvPr id="499714" name="文本框 787458"/>
          <p:cNvSpPr txBox="1">
            <a:spLocks noChangeArrowheads="1"/>
          </p:cNvSpPr>
          <p:nvPr/>
        </p:nvSpPr>
        <p:spPr bwMode="auto">
          <a:xfrm>
            <a:off x="2279651" y="908050"/>
            <a:ext cx="8208963" cy="579438"/>
          </a:xfrm>
          <a:prstGeom prst="rect">
            <a:avLst/>
          </a:prstGeom>
          <a:noFill/>
          <a:ln w="57150">
            <a:noFill/>
            <a:miter lim="800000"/>
          </a:ln>
        </p:spPr>
        <p:txBody>
          <a:bodyPr>
            <a:spAutoFit/>
          </a:bodyPr>
          <a:lstStyle/>
          <a:p>
            <a:pPr eaLnBrk="0" hangingPunct="0">
              <a:spcBef>
                <a:spcPct val="50000"/>
              </a:spcBef>
            </a:pPr>
            <a:r>
              <a:rPr lang="zh-CN" altLang="en-US" sz="3200" dirty="0">
                <a:solidFill>
                  <a:srgbClr val="CC0066"/>
                </a:solidFill>
                <a:latin typeface="Verdana" panose="020B0604030504040204" pitchFamily="34" charset="0"/>
                <a:ea typeface="隶书" panose="02010509060101010101" pitchFamily="49" charset="-122"/>
              </a:rPr>
              <a:t>三、真理的检验标准</a:t>
            </a:r>
            <a:r>
              <a:rPr lang="zh-CN" altLang="en-US" sz="3200" dirty="0">
                <a:solidFill>
                  <a:schemeClr val="accent2"/>
                </a:solidFill>
                <a:latin typeface="Verdana" panose="020B0604030504040204" pitchFamily="34" charset="0"/>
              </a:rPr>
              <a:t> </a:t>
            </a:r>
          </a:p>
        </p:txBody>
      </p:sp>
      <p:sp>
        <p:nvSpPr>
          <p:cNvPr id="51405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489</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87458"/>
                                        </p:tgtEl>
                                        <p:attrNameLst>
                                          <p:attrName>style.visibility</p:attrName>
                                        </p:attrNameLst>
                                      </p:cBhvr>
                                      <p:to>
                                        <p:strVal val="visible"/>
                                      </p:to>
                                    </p:set>
                                    <p:animEffect transition="in" filter="strips(downRight)">
                                      <p:cBhvr>
                                        <p:cTn id="7" dur="1000"/>
                                        <p:tgtEl>
                                          <p:spTgt spid="787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p:cNvSpPr>
            <a:spLocks noGrp="1"/>
          </p:cNvSpPr>
          <p:nvPr>
            <p:ph sz="half" idx="2"/>
          </p:nvPr>
        </p:nvSpPr>
        <p:spPr>
          <a:xfrm>
            <a:off x="1686560" y="1310640"/>
            <a:ext cx="8656320" cy="4879023"/>
          </a:xfrm>
        </p:spPr>
        <p:txBody>
          <a:bodyPr>
            <a:normAutofit/>
          </a:bodyPr>
          <a:lstStyle/>
          <a:p>
            <a:r>
              <a:rPr lang="zh-CN" altLang="en-US" sz="3200" dirty="0">
                <a:latin typeface="华文楷体" panose="02010600040101010101" pitchFamily="2" charset="-122"/>
                <a:ea typeface="华文楷体" panose="02010600040101010101" pitchFamily="2" charset="-122"/>
              </a:rPr>
              <a:t> </a:t>
            </a:r>
            <a:r>
              <a:rPr lang="en-US" altLang="zh-CN" sz="3200" b="1" dirty="0">
                <a:latin typeface="+mj-ea"/>
                <a:ea typeface="+mj-ea"/>
              </a:rPr>
              <a:t>2.</a:t>
            </a:r>
            <a:r>
              <a:rPr lang="zh-CN" altLang="en-US" sz="3200" b="1" dirty="0">
                <a:latin typeface="+mj-ea"/>
                <a:ea typeface="+mj-ea"/>
              </a:rPr>
              <a:t>无私奉献恩格斯</a:t>
            </a:r>
            <a:endParaRPr lang="en-US" altLang="zh-CN" sz="3200" b="1" dirty="0">
              <a:latin typeface="+mj-ea"/>
              <a:ea typeface="+mj-ea"/>
            </a:endParaRPr>
          </a:p>
          <a:p>
            <a:r>
              <a:rPr lang="zh-CN" altLang="en-US" sz="2800" dirty="0">
                <a:latin typeface="华文楷体" panose="02010600040101010101" pitchFamily="2" charset="-122"/>
                <a:ea typeface="华文楷体" panose="02010600040101010101" pitchFamily="2" charset="-122"/>
              </a:rPr>
              <a:t>    马克思、恩格斯的革命友谊长达</a:t>
            </a:r>
            <a:r>
              <a:rPr lang="en-US" altLang="zh-CN" sz="2800" dirty="0">
                <a:latin typeface="华文楷体" panose="02010600040101010101" pitchFamily="2" charset="-122"/>
                <a:ea typeface="华文楷体" panose="02010600040101010101" pitchFamily="2" charset="-122"/>
              </a:rPr>
              <a:t>40</a:t>
            </a:r>
            <a:r>
              <a:rPr lang="zh-CN" altLang="en-US" sz="2800" dirty="0">
                <a:latin typeface="华文楷体" panose="02010600040101010101" pitchFamily="2" charset="-122"/>
                <a:ea typeface="华文楷体" panose="02010600040101010101" pitchFamily="2" charset="-122"/>
              </a:rPr>
              <a:t>年。正如列宁所说：“古老传说中有各种非常动人的友谊故事”，但马克思、恩格斯的友谊“超过了古人关于人类友谊的一切最动人的传说”。马克思无私资助革命事业，即使在自己生活极度困难的情况下仍然尽最大努力帮助革命战友。</a:t>
            </a:r>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smtClean="0"/>
              <a:t>49</a:t>
            </a:fld>
            <a:endParaRPr lang="zh-CN" altLang="en-US"/>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0737" name="文本框 788482"/>
          <p:cNvSpPr txBox="1">
            <a:spLocks noChangeArrowheads="1"/>
          </p:cNvSpPr>
          <p:nvPr/>
        </p:nvSpPr>
        <p:spPr bwMode="auto">
          <a:xfrm>
            <a:off x="2428875" y="984825"/>
            <a:ext cx="8239125" cy="584775"/>
          </a:xfrm>
          <a:prstGeom prst="rect">
            <a:avLst/>
          </a:prstGeom>
          <a:noFill/>
          <a:ln w="57150">
            <a:noFill/>
            <a:miter lim="800000"/>
          </a:ln>
        </p:spPr>
        <p:txBody>
          <a:bodyPr wrap="square">
            <a:spAutoFit/>
          </a:bodyPr>
          <a:lstStyle/>
          <a:p>
            <a:pPr eaLnBrk="0" hangingPunct="0">
              <a:spcBef>
                <a:spcPct val="50000"/>
              </a:spcBef>
            </a:pPr>
            <a:r>
              <a:rPr lang="zh-CN" altLang="en-US" sz="3200" b="1" dirty="0">
                <a:solidFill>
                  <a:schemeClr val="hlink"/>
                </a:solidFill>
                <a:latin typeface="宋体" panose="02010600030101010101" pitchFamily="2" charset="-122"/>
                <a:ea typeface="宋体" panose="02010600030101010101" pitchFamily="2" charset="-122"/>
              </a:rPr>
              <a:t>真理标准大讨论</a:t>
            </a:r>
          </a:p>
        </p:txBody>
      </p:sp>
      <p:pic>
        <p:nvPicPr>
          <p:cNvPr id="500738" name="图片 788484" descr="F2005052614083500000"/>
          <p:cNvPicPr>
            <a:picLocks noChangeAspect="1"/>
          </p:cNvPicPr>
          <p:nvPr/>
        </p:nvPicPr>
        <p:blipFill>
          <a:blip r:embed="rId2"/>
          <a:srcRect/>
          <a:stretch>
            <a:fillRect/>
          </a:stretch>
        </p:blipFill>
        <p:spPr bwMode="auto">
          <a:xfrm>
            <a:off x="6413500" y="2181043"/>
            <a:ext cx="2990850" cy="4762500"/>
          </a:xfrm>
          <a:prstGeom prst="rect">
            <a:avLst/>
          </a:prstGeom>
          <a:noFill/>
          <a:ln w="9525">
            <a:noFill/>
            <a:miter lim="800000"/>
            <a:headEnd/>
            <a:tailEnd/>
          </a:ln>
        </p:spPr>
      </p:pic>
      <p:pic>
        <p:nvPicPr>
          <p:cNvPr id="500739" name="图片 788485" descr="11708348769146273_small">
            <a:hlinkClick r:id="rId3"/>
          </p:cNvPr>
          <p:cNvPicPr>
            <a:picLocks noChangeAspect="1"/>
          </p:cNvPicPr>
          <p:nvPr/>
        </p:nvPicPr>
        <p:blipFill>
          <a:blip r:embed="rId4"/>
          <a:srcRect/>
          <a:stretch>
            <a:fillRect/>
          </a:stretch>
        </p:blipFill>
        <p:spPr bwMode="auto">
          <a:xfrm>
            <a:off x="3143251" y="2568712"/>
            <a:ext cx="2952750" cy="2938463"/>
          </a:xfrm>
          <a:prstGeom prst="rect">
            <a:avLst/>
          </a:prstGeom>
          <a:noFill/>
          <a:ln w="9525">
            <a:noFill/>
            <a:miter lim="800000"/>
            <a:headEnd/>
            <a:tailEnd/>
          </a:ln>
        </p:spPr>
      </p:pic>
      <p:sp>
        <p:nvSpPr>
          <p:cNvPr id="500740" name="矩形 788486"/>
          <p:cNvSpPr>
            <a:spLocks noChangeArrowheads="1"/>
          </p:cNvSpPr>
          <p:nvPr/>
        </p:nvSpPr>
        <p:spPr bwMode="auto">
          <a:xfrm>
            <a:off x="1703389" y="5614313"/>
            <a:ext cx="4537075" cy="861774"/>
          </a:xfrm>
          <a:prstGeom prst="rect">
            <a:avLst/>
          </a:prstGeom>
          <a:solidFill>
            <a:srgbClr val="FFFF99"/>
          </a:solidFill>
          <a:ln w="9525">
            <a:noFill/>
            <a:miter lim="800000"/>
          </a:ln>
        </p:spPr>
        <p:txBody>
          <a:bodyPr anchor="ctr">
            <a:spAutoFit/>
          </a:bodyPr>
          <a:lstStyle/>
          <a:p>
            <a:pPr>
              <a:spcBef>
                <a:spcPct val="5000"/>
              </a:spcBef>
            </a:pPr>
            <a:r>
              <a:rPr lang="en-US" altLang="zh-CN" sz="1600" b="1">
                <a:latin typeface="楷体_GB2312"/>
                <a:ea typeface="楷体_GB2312"/>
                <a:cs typeface="楷体_GB2312"/>
              </a:rPr>
              <a:t>1977</a:t>
            </a:r>
            <a:r>
              <a:rPr lang="zh-CN" altLang="en-US" sz="1600" b="1">
                <a:latin typeface="楷体_GB2312"/>
                <a:ea typeface="楷体_GB2312"/>
                <a:cs typeface="楷体_GB2312"/>
              </a:rPr>
              <a:t>年</a:t>
            </a:r>
            <a:r>
              <a:rPr lang="en-US" altLang="zh-CN" sz="1600" b="1">
                <a:latin typeface="楷体_GB2312"/>
                <a:ea typeface="楷体_GB2312"/>
                <a:cs typeface="楷体_GB2312"/>
              </a:rPr>
              <a:t>2</a:t>
            </a:r>
            <a:r>
              <a:rPr lang="zh-CN" altLang="en-US" sz="1600" b="1">
                <a:latin typeface="楷体_GB2312"/>
                <a:ea typeface="楷体_GB2312"/>
                <a:cs typeface="楷体_GB2312"/>
              </a:rPr>
              <a:t>月</a:t>
            </a:r>
            <a:r>
              <a:rPr lang="en-US" altLang="zh-CN" sz="1600" b="1">
                <a:latin typeface="楷体_GB2312"/>
                <a:ea typeface="楷体_GB2312"/>
                <a:cs typeface="楷体_GB2312"/>
              </a:rPr>
              <a:t>7</a:t>
            </a:r>
            <a:r>
              <a:rPr lang="zh-CN" altLang="en-US" sz="1600" b="1">
                <a:latin typeface="楷体_GB2312"/>
                <a:ea typeface="楷体_GB2312"/>
                <a:cs typeface="楷体_GB2312"/>
              </a:rPr>
              <a:t>日的</a:t>
            </a:r>
            <a:r>
              <a:rPr lang="en-US" altLang="zh-CN" sz="1600" b="1">
                <a:latin typeface="楷体_GB2312"/>
                <a:ea typeface="楷体_GB2312"/>
                <a:cs typeface="楷体_GB2312"/>
              </a:rPr>
              <a:t>《</a:t>
            </a:r>
            <a:r>
              <a:rPr lang="zh-CN" altLang="en-US" sz="1600" b="1">
                <a:latin typeface="楷体_GB2312"/>
                <a:ea typeface="楷体_GB2312"/>
                <a:cs typeface="楷体_GB2312"/>
              </a:rPr>
              <a:t>学好文件抓住纲</a:t>
            </a:r>
            <a:r>
              <a:rPr lang="en-US" altLang="zh-CN" sz="1600" b="1">
                <a:latin typeface="楷体_GB2312"/>
                <a:ea typeface="楷体_GB2312"/>
                <a:cs typeface="楷体_GB2312"/>
              </a:rPr>
              <a:t>》</a:t>
            </a:r>
            <a:r>
              <a:rPr lang="zh-CN" altLang="en-US" sz="1600" b="1">
                <a:latin typeface="楷体_GB2312"/>
                <a:ea typeface="楷体_GB2312"/>
                <a:cs typeface="楷体_GB2312"/>
              </a:rPr>
              <a:t>，社论提出“凡是毛主席作出的决策，我们都坚决维护，凡是毛主席的指示，我们都始终不渝地遵循”。</a:t>
            </a:r>
            <a:r>
              <a:rPr lang="zh-CN" altLang="en-US" b="1">
                <a:solidFill>
                  <a:schemeClr val="hlink"/>
                </a:solidFill>
                <a:latin typeface="宋体" panose="02010600030101010101" pitchFamily="2" charset="-122"/>
              </a:rPr>
              <a:t> </a:t>
            </a:r>
          </a:p>
        </p:txBody>
      </p:sp>
      <p:sp>
        <p:nvSpPr>
          <p:cNvPr id="788482" name="文本框 788481"/>
          <p:cNvSpPr txBox="1">
            <a:spLocks noChangeArrowheads="1"/>
          </p:cNvSpPr>
          <p:nvPr/>
        </p:nvSpPr>
        <p:spPr bwMode="auto">
          <a:xfrm>
            <a:off x="3071814" y="1844675"/>
            <a:ext cx="1944687" cy="616900"/>
          </a:xfrm>
          <a:prstGeom prst="rect">
            <a:avLst/>
          </a:prstGeom>
          <a:solidFill>
            <a:srgbClr val="FFFFCC">
              <a:alpha val="70195"/>
            </a:srgbClr>
          </a:solidFill>
          <a:ln w="9525">
            <a:solidFill>
              <a:srgbClr val="FF9900"/>
            </a:solidFill>
            <a:prstDash val="lgDashDotDot"/>
            <a:miter lim="800000"/>
          </a:ln>
        </p:spPr>
        <p:txBody>
          <a:bodyPr>
            <a:spAutoFit/>
          </a:bodyPr>
          <a:lstStyle/>
          <a:p>
            <a:pPr eaLnBrk="0" hangingPunct="0">
              <a:lnSpc>
                <a:spcPct val="140000"/>
              </a:lnSpc>
              <a:spcBef>
                <a:spcPct val="50000"/>
              </a:spcBef>
            </a:pPr>
            <a:r>
              <a:rPr lang="zh-CN" altLang="en-US" sz="2800" b="1">
                <a:solidFill>
                  <a:schemeClr val="accent2"/>
                </a:solidFill>
                <a:latin typeface="Verdana" panose="020B0604030504040204" pitchFamily="34" charset="0"/>
                <a:ea typeface="黑体" panose="02010609060101010101" pitchFamily="49" charset="-122"/>
              </a:rPr>
              <a:t>两个凡是       </a:t>
            </a:r>
          </a:p>
        </p:txBody>
      </p:sp>
      <p:sp>
        <p:nvSpPr>
          <p:cNvPr id="515078"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490</a:t>
            </a:fld>
            <a:endParaRPr lang="zh-CN" altLang="zh-CN" noProof="1"/>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88482"/>
                                        </p:tgtEl>
                                        <p:attrNameLst>
                                          <p:attrName>style.visibility</p:attrName>
                                        </p:attrNameLst>
                                      </p:cBhvr>
                                      <p:to>
                                        <p:strVal val="visible"/>
                                      </p:to>
                                    </p:set>
                                    <p:animEffect transition="in" filter="strips(downRight)">
                                      <p:cBhvr>
                                        <p:cTn id="7" dur="1000"/>
                                        <p:tgtEl>
                                          <p:spTgt spid="78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2" grpId="0" bldLvl="0" animBg="1"/>
    </p:bldLst>
  </p:timing>
</p:sld>
</file>

<file path=ppt/slides/slide4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1" name="文本框 789505"/>
          <p:cNvSpPr txBox="1">
            <a:spLocks noChangeArrowheads="1"/>
          </p:cNvSpPr>
          <p:nvPr/>
        </p:nvSpPr>
        <p:spPr bwMode="auto">
          <a:xfrm>
            <a:off x="2459038" y="765175"/>
            <a:ext cx="8208962" cy="641350"/>
          </a:xfrm>
          <a:prstGeom prst="rect">
            <a:avLst/>
          </a:prstGeom>
          <a:noFill/>
          <a:ln w="57150">
            <a:noFill/>
            <a:miter lim="800000"/>
          </a:ln>
        </p:spPr>
        <p:txBody>
          <a:bodyPr>
            <a:spAutoFit/>
          </a:bodyPr>
          <a:lstStyle/>
          <a:p>
            <a:pPr eaLnBrk="0" hangingPunct="0">
              <a:spcBef>
                <a:spcPct val="50000"/>
              </a:spcBef>
            </a:pPr>
            <a:r>
              <a:rPr lang="zh-CN" altLang="en-US" sz="3600" b="1">
                <a:solidFill>
                  <a:schemeClr val="hlink"/>
                </a:solidFill>
                <a:latin typeface="Verdana" panose="020B0604030504040204" pitchFamily="34" charset="0"/>
                <a:ea typeface="隶书" panose="02010509060101010101" pitchFamily="49" charset="-122"/>
              </a:rPr>
              <a:t>真理标准大讨论</a:t>
            </a:r>
          </a:p>
        </p:txBody>
      </p:sp>
      <p:sp>
        <p:nvSpPr>
          <p:cNvPr id="501762" name="矩形 789508"/>
          <p:cNvSpPr>
            <a:spLocks noChangeArrowheads="1"/>
          </p:cNvSpPr>
          <p:nvPr/>
        </p:nvSpPr>
        <p:spPr bwMode="auto">
          <a:xfrm>
            <a:off x="5232401" y="5112047"/>
            <a:ext cx="4537075" cy="923330"/>
          </a:xfrm>
          <a:prstGeom prst="rect">
            <a:avLst/>
          </a:prstGeom>
          <a:solidFill>
            <a:srgbClr val="FFFFCC"/>
          </a:solidFill>
          <a:ln w="9525">
            <a:noFill/>
            <a:miter lim="800000"/>
          </a:ln>
        </p:spPr>
        <p:txBody>
          <a:bodyPr anchor="ctr">
            <a:spAutoFit/>
          </a:bodyPr>
          <a:lstStyle/>
          <a:p>
            <a:pPr>
              <a:spcBef>
                <a:spcPct val="5000"/>
              </a:spcBef>
            </a:pPr>
            <a:r>
              <a:rPr lang="en-US" altLang="zh-CN">
                <a:latin typeface="宋体" panose="02010600030101010101" pitchFamily="2" charset="-122"/>
              </a:rPr>
              <a:t>1978</a:t>
            </a:r>
            <a:r>
              <a:rPr lang="zh-CN" altLang="en-US">
                <a:latin typeface="宋体" panose="02010600030101010101" pitchFamily="2" charset="-122"/>
              </a:rPr>
              <a:t>年</a:t>
            </a:r>
            <a:r>
              <a:rPr lang="en-US" altLang="zh-CN">
                <a:latin typeface="宋体" panose="02010600030101010101" pitchFamily="2" charset="-122"/>
              </a:rPr>
              <a:t>5</a:t>
            </a:r>
            <a:r>
              <a:rPr lang="zh-CN" altLang="en-US">
                <a:latin typeface="宋体" panose="02010600030101010101" pitchFamily="2" charset="-122"/>
              </a:rPr>
              <a:t>月</a:t>
            </a:r>
            <a:r>
              <a:rPr lang="en-US" altLang="zh-CN">
                <a:latin typeface="宋体" panose="02010600030101010101" pitchFamily="2" charset="-122"/>
              </a:rPr>
              <a:t>11</a:t>
            </a:r>
            <a:r>
              <a:rPr lang="zh-CN" altLang="en-US">
                <a:latin typeface="宋体" panose="02010600030101010101" pitchFamily="2" charset="-122"/>
              </a:rPr>
              <a:t>日，</a:t>
            </a:r>
            <a:r>
              <a:rPr lang="en-US" altLang="zh-CN">
                <a:latin typeface="宋体" panose="02010600030101010101" pitchFamily="2" charset="-122"/>
              </a:rPr>
              <a:t>《</a:t>
            </a:r>
            <a:r>
              <a:rPr lang="zh-CN" altLang="en-US">
                <a:latin typeface="宋体" panose="02010600030101010101" pitchFamily="2" charset="-122"/>
              </a:rPr>
              <a:t>光明日报</a:t>
            </a:r>
            <a:r>
              <a:rPr lang="en-US" altLang="zh-CN">
                <a:latin typeface="宋体" panose="02010600030101010101" pitchFamily="2" charset="-122"/>
              </a:rPr>
              <a:t>》</a:t>
            </a:r>
            <a:r>
              <a:rPr lang="zh-CN" altLang="en-US">
                <a:latin typeface="宋体" panose="02010600030101010101" pitchFamily="2" charset="-122"/>
              </a:rPr>
              <a:t>发表了</a:t>
            </a:r>
            <a:r>
              <a:rPr lang="en-US" altLang="zh-CN">
                <a:latin typeface="宋体" panose="02010600030101010101" pitchFamily="2" charset="-122"/>
              </a:rPr>
              <a:t>《</a:t>
            </a:r>
            <a:r>
              <a:rPr lang="zh-CN" altLang="en-US">
                <a:latin typeface="宋体" panose="02010600030101010101" pitchFamily="2" charset="-122"/>
              </a:rPr>
              <a:t>实践是检验真理的唯一标准</a:t>
            </a:r>
            <a:r>
              <a:rPr lang="en-US" altLang="zh-CN">
                <a:latin typeface="宋体" panose="02010600030101010101" pitchFamily="2" charset="-122"/>
              </a:rPr>
              <a:t>》</a:t>
            </a:r>
            <a:r>
              <a:rPr lang="zh-CN" altLang="en-US">
                <a:latin typeface="宋体" panose="02010600030101010101" pitchFamily="2" charset="-122"/>
              </a:rPr>
              <a:t>的特约评论员文章，拉开了真理标准大讨论的序幕。</a:t>
            </a:r>
          </a:p>
        </p:txBody>
      </p:sp>
      <p:pic>
        <p:nvPicPr>
          <p:cNvPr id="501763" name="图片 789510" descr="F200606230829106540176651"/>
          <p:cNvPicPr>
            <a:picLocks noChangeAspect="1"/>
          </p:cNvPicPr>
          <p:nvPr/>
        </p:nvPicPr>
        <p:blipFill>
          <a:blip r:embed="rId2"/>
          <a:srcRect/>
          <a:stretch>
            <a:fillRect/>
          </a:stretch>
        </p:blipFill>
        <p:spPr bwMode="auto">
          <a:xfrm>
            <a:off x="5318125" y="2303464"/>
            <a:ext cx="4572000" cy="2619375"/>
          </a:xfrm>
          <a:prstGeom prst="rect">
            <a:avLst/>
          </a:prstGeom>
          <a:noFill/>
          <a:ln w="9525">
            <a:noFill/>
            <a:miter lim="800000"/>
            <a:headEnd/>
            <a:tailEnd/>
          </a:ln>
        </p:spPr>
      </p:pic>
      <p:pic>
        <p:nvPicPr>
          <p:cNvPr id="501764" name="图片 789511" descr="1-05"/>
          <p:cNvPicPr>
            <a:picLocks noChangeAspect="1"/>
          </p:cNvPicPr>
          <p:nvPr/>
        </p:nvPicPr>
        <p:blipFill>
          <a:blip r:embed="rId3"/>
          <a:srcRect/>
          <a:stretch>
            <a:fillRect/>
          </a:stretch>
        </p:blipFill>
        <p:spPr bwMode="auto">
          <a:xfrm>
            <a:off x="2301875" y="2139652"/>
            <a:ext cx="2857500" cy="3895725"/>
          </a:xfrm>
          <a:prstGeom prst="rect">
            <a:avLst/>
          </a:prstGeom>
          <a:noFill/>
          <a:ln w="9525">
            <a:noFill/>
            <a:miter lim="800000"/>
            <a:headEnd/>
            <a:tailEnd/>
          </a:ln>
        </p:spPr>
      </p:pic>
      <p:sp>
        <p:nvSpPr>
          <p:cNvPr id="51610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491</a:t>
            </a:fld>
            <a:endParaRPr lang="zh-CN" altLang="zh-CN" noProof="1"/>
          </a:p>
        </p:txBody>
      </p:sp>
    </p:spTree>
  </p:cSld>
  <p:clrMapOvr>
    <a:masterClrMapping/>
  </p:clrMapOvr>
  <p:transition>
    <p:comb/>
  </p:transition>
</p:sld>
</file>

<file path=ppt/slides/slide4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2785" name="文本框 790529"/>
          <p:cNvSpPr txBox="1">
            <a:spLocks noChangeArrowheads="1"/>
          </p:cNvSpPr>
          <p:nvPr/>
        </p:nvSpPr>
        <p:spPr bwMode="auto">
          <a:xfrm>
            <a:off x="2459038" y="765175"/>
            <a:ext cx="8208962" cy="641350"/>
          </a:xfrm>
          <a:prstGeom prst="rect">
            <a:avLst/>
          </a:prstGeom>
          <a:noFill/>
          <a:ln w="57150">
            <a:noFill/>
            <a:miter lim="800000"/>
          </a:ln>
        </p:spPr>
        <p:txBody>
          <a:bodyPr>
            <a:spAutoFit/>
          </a:bodyPr>
          <a:lstStyle/>
          <a:p>
            <a:pPr eaLnBrk="0" hangingPunct="0">
              <a:spcBef>
                <a:spcPct val="50000"/>
              </a:spcBef>
            </a:pPr>
            <a:r>
              <a:rPr lang="zh-CN" altLang="en-US" sz="3600" b="1">
                <a:solidFill>
                  <a:schemeClr val="hlink"/>
                </a:solidFill>
                <a:latin typeface="Verdana" panose="020B0604030504040204" pitchFamily="34" charset="0"/>
                <a:ea typeface="隶书" panose="02010509060101010101" pitchFamily="49" charset="-122"/>
              </a:rPr>
              <a:t>真理标准大讨论</a:t>
            </a:r>
          </a:p>
        </p:txBody>
      </p:sp>
      <p:sp>
        <p:nvSpPr>
          <p:cNvPr id="502786" name="矩形 790532"/>
          <p:cNvSpPr>
            <a:spLocks noChangeArrowheads="1"/>
          </p:cNvSpPr>
          <p:nvPr/>
        </p:nvSpPr>
        <p:spPr bwMode="auto">
          <a:xfrm>
            <a:off x="2135189" y="1916113"/>
            <a:ext cx="4537075" cy="3981450"/>
          </a:xfrm>
          <a:prstGeom prst="rect">
            <a:avLst/>
          </a:prstGeom>
          <a:noFill/>
          <a:ln w="9525">
            <a:noFill/>
            <a:miter lim="800000"/>
          </a:ln>
        </p:spPr>
        <p:txBody>
          <a:bodyPr anchor="ctr">
            <a:spAutoFit/>
          </a:bodyPr>
          <a:lstStyle/>
          <a:p>
            <a:pPr>
              <a:lnSpc>
                <a:spcPct val="130000"/>
              </a:lnSpc>
              <a:spcBef>
                <a:spcPct val="5000"/>
              </a:spcBef>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真理标准问题的讨论，是一场全国范围内的马克思主义思想解放运动，它冲破了长期以来“左”的错误思想束缚，为党的十一届三中全会的胜利召开作了充分的思想准备。</a:t>
            </a:r>
            <a:r>
              <a:rPr lang="zh-CN" altLang="en-US" b="1" dirty="0">
                <a:solidFill>
                  <a:schemeClr val="accent2"/>
                </a:solidFill>
                <a:latin typeface="楷体" panose="02010609060101010101" pitchFamily="49" charset="-122"/>
                <a:ea typeface="楷体" panose="02010609060101010101" pitchFamily="49" charset="-122"/>
              </a:rPr>
              <a:t> </a:t>
            </a:r>
          </a:p>
        </p:txBody>
      </p:sp>
      <p:pic>
        <p:nvPicPr>
          <p:cNvPr id="502787" name="图片 790534" descr="200312180962_357734"/>
          <p:cNvPicPr>
            <a:picLocks noChangeAspect="1"/>
          </p:cNvPicPr>
          <p:nvPr/>
        </p:nvPicPr>
        <p:blipFill>
          <a:blip r:embed="rId2"/>
          <a:srcRect/>
          <a:stretch>
            <a:fillRect/>
          </a:stretch>
        </p:blipFill>
        <p:spPr bwMode="auto">
          <a:xfrm>
            <a:off x="6959601" y="2060576"/>
            <a:ext cx="3306763" cy="2257425"/>
          </a:xfrm>
          <a:prstGeom prst="rect">
            <a:avLst/>
          </a:prstGeom>
          <a:noFill/>
          <a:ln w="9525">
            <a:noFill/>
            <a:miter lim="800000"/>
            <a:headEnd/>
            <a:tailEnd/>
          </a:ln>
        </p:spPr>
      </p:pic>
      <p:sp>
        <p:nvSpPr>
          <p:cNvPr id="502788" name="矩形 790535"/>
          <p:cNvSpPr>
            <a:spLocks noChangeArrowheads="1"/>
          </p:cNvSpPr>
          <p:nvPr/>
        </p:nvSpPr>
        <p:spPr bwMode="auto">
          <a:xfrm>
            <a:off x="6959601" y="4823122"/>
            <a:ext cx="3313113" cy="923330"/>
          </a:xfrm>
          <a:prstGeom prst="rect">
            <a:avLst/>
          </a:prstGeom>
          <a:solidFill>
            <a:srgbClr val="FFFFCC"/>
          </a:solidFill>
          <a:ln w="9525">
            <a:noFill/>
            <a:miter lim="800000"/>
          </a:ln>
        </p:spPr>
        <p:txBody>
          <a:bodyPr anchor="ctr">
            <a:spAutoFit/>
          </a:bodyPr>
          <a:lstStyle/>
          <a:p>
            <a:r>
              <a:rPr lang="zh-CN" altLang="en-US" b="1">
                <a:solidFill>
                  <a:srgbClr val="CC0066"/>
                </a:solidFill>
                <a:latin typeface="Verdana" panose="020B0604030504040204" pitchFamily="34" charset="0"/>
              </a:rPr>
              <a:t>一九七八年十二月十三日，邓小平做</a:t>
            </a:r>
            <a:r>
              <a:rPr lang="en-US" altLang="zh-CN" b="1">
                <a:solidFill>
                  <a:srgbClr val="CC0066"/>
                </a:solidFill>
                <a:latin typeface="Verdana" panose="020B0604030504040204" pitchFamily="34" charset="0"/>
              </a:rPr>
              <a:t>《</a:t>
            </a:r>
            <a:r>
              <a:rPr lang="zh-CN" altLang="en-US" b="1">
                <a:solidFill>
                  <a:srgbClr val="CC0066"/>
                </a:solidFill>
                <a:latin typeface="Verdana" panose="020B0604030504040204" pitchFamily="34" charset="0"/>
              </a:rPr>
              <a:t>解放思想，实事求是，团结一致向前看</a:t>
            </a:r>
            <a:r>
              <a:rPr lang="en-US" altLang="zh-CN" b="1">
                <a:solidFill>
                  <a:srgbClr val="CC0066"/>
                </a:solidFill>
                <a:latin typeface="Verdana" panose="020B0604030504040204" pitchFamily="34" charset="0"/>
              </a:rPr>
              <a:t>》</a:t>
            </a:r>
            <a:r>
              <a:rPr lang="zh-CN" altLang="en-US" b="1">
                <a:solidFill>
                  <a:srgbClr val="CC0066"/>
                </a:solidFill>
                <a:latin typeface="Verdana" panose="020B0604030504040204" pitchFamily="34" charset="0"/>
              </a:rPr>
              <a:t>的报告。</a:t>
            </a:r>
            <a:r>
              <a:rPr lang="zh-CN" altLang="en-US" b="1">
                <a:solidFill>
                  <a:schemeClr val="accent2"/>
                </a:solidFill>
                <a:latin typeface="Verdana" panose="020B0604030504040204" pitchFamily="34" charset="0"/>
              </a:rPr>
              <a:t> </a:t>
            </a:r>
          </a:p>
        </p:txBody>
      </p:sp>
      <p:sp>
        <p:nvSpPr>
          <p:cNvPr id="51712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492</a:t>
            </a:fld>
            <a:endParaRPr lang="zh-CN" altLang="zh-CN" noProof="1"/>
          </a:p>
        </p:txBody>
      </p:sp>
    </p:spTree>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2579" name="文本框 792578"/>
          <p:cNvSpPr txBox="1">
            <a:spLocks noChangeArrowheads="1"/>
          </p:cNvSpPr>
          <p:nvPr/>
        </p:nvSpPr>
        <p:spPr bwMode="auto">
          <a:xfrm>
            <a:off x="3071813" y="3213101"/>
            <a:ext cx="1066800" cy="830997"/>
          </a:xfrm>
          <a:prstGeom prst="rect">
            <a:avLst/>
          </a:prstGeom>
          <a:noFill/>
          <a:ln w="9525">
            <a:solidFill>
              <a:schemeClr val="tx1"/>
            </a:solidFill>
            <a:miter lim="800000"/>
          </a:ln>
        </p:spPr>
        <p:txBody>
          <a:bodyPr>
            <a:spAutoFit/>
          </a:bodyPr>
          <a:lstStyle/>
          <a:p>
            <a:pPr eaLnBrk="0" hangingPunct="0">
              <a:spcBef>
                <a:spcPct val="50000"/>
              </a:spcBef>
            </a:pPr>
            <a:r>
              <a:rPr lang="zh-CN" altLang="en-US" sz="2400" dirty="0">
                <a:latin typeface="Times New Roman" panose="02020603050405020304" pitchFamily="18" charset="0"/>
                <a:ea typeface="方正大黑简体"/>
                <a:cs typeface="方正大黑简体"/>
              </a:rPr>
              <a:t>主观认识</a:t>
            </a:r>
          </a:p>
        </p:txBody>
      </p:sp>
      <p:sp>
        <p:nvSpPr>
          <p:cNvPr id="792580" name="文本框 792579"/>
          <p:cNvSpPr txBox="1">
            <a:spLocks noChangeArrowheads="1"/>
          </p:cNvSpPr>
          <p:nvPr/>
        </p:nvSpPr>
        <p:spPr bwMode="auto">
          <a:xfrm>
            <a:off x="8328025" y="3284539"/>
            <a:ext cx="1066800" cy="830997"/>
          </a:xfrm>
          <a:prstGeom prst="rect">
            <a:avLst/>
          </a:prstGeom>
          <a:noFill/>
          <a:ln w="9525">
            <a:solidFill>
              <a:schemeClr val="tx1"/>
            </a:solidFill>
            <a:miter lim="800000"/>
          </a:ln>
        </p:spPr>
        <p:txBody>
          <a:bodyPr>
            <a:spAutoFit/>
          </a:bodyPr>
          <a:lstStyle/>
          <a:p>
            <a:pPr eaLnBrk="0" hangingPunct="0">
              <a:spcBef>
                <a:spcPct val="50000"/>
              </a:spcBef>
            </a:pPr>
            <a:r>
              <a:rPr lang="zh-CN" altLang="en-US" sz="2400" dirty="0">
                <a:latin typeface="Times New Roman" panose="02020603050405020304" pitchFamily="18" charset="0"/>
                <a:ea typeface="方正大黑简体"/>
                <a:cs typeface="方正大黑简体"/>
              </a:rPr>
              <a:t>客观效果</a:t>
            </a:r>
          </a:p>
        </p:txBody>
      </p:sp>
      <p:sp>
        <p:nvSpPr>
          <p:cNvPr id="792581" name="椭圆 792580"/>
          <p:cNvSpPr>
            <a:spLocks noChangeArrowheads="1"/>
          </p:cNvSpPr>
          <p:nvPr/>
        </p:nvSpPr>
        <p:spPr bwMode="auto">
          <a:xfrm>
            <a:off x="5303838" y="3429000"/>
            <a:ext cx="1905000" cy="914400"/>
          </a:xfrm>
          <a:prstGeom prst="ellipse">
            <a:avLst/>
          </a:prstGeom>
          <a:noFill/>
          <a:ln w="9525">
            <a:solidFill>
              <a:schemeClr val="tx1"/>
            </a:solidFill>
            <a:round/>
          </a:ln>
        </p:spPr>
        <p:txBody>
          <a:bodyPr wrap="none" anchor="ctr"/>
          <a:lstStyle/>
          <a:p>
            <a:pPr algn="ctr" eaLnBrk="0" hangingPunct="0"/>
            <a:r>
              <a:rPr lang="zh-CN" altLang="en-US" sz="2400" dirty="0">
                <a:latin typeface="Times New Roman" panose="02020603050405020304" pitchFamily="18" charset="0"/>
                <a:ea typeface="方正大黑简体"/>
                <a:cs typeface="方正大黑简体"/>
              </a:rPr>
              <a:t>实践</a:t>
            </a:r>
          </a:p>
        </p:txBody>
      </p:sp>
      <p:sp>
        <p:nvSpPr>
          <p:cNvPr id="792582" name="直接连接符 792581"/>
          <p:cNvSpPr>
            <a:spLocks noChangeShapeType="1"/>
          </p:cNvSpPr>
          <p:nvPr/>
        </p:nvSpPr>
        <p:spPr bwMode="auto">
          <a:xfrm>
            <a:off x="4151313" y="3860800"/>
            <a:ext cx="1143000" cy="0"/>
          </a:xfrm>
          <a:prstGeom prst="line">
            <a:avLst/>
          </a:prstGeom>
          <a:noFill/>
          <a:ln w="38100">
            <a:solidFill>
              <a:srgbClr val="FF3399"/>
            </a:solidFill>
            <a:prstDash val="sysDot"/>
            <a:round/>
            <a:tailEnd type="triangle" w="med" len="med"/>
          </a:ln>
        </p:spPr>
        <p:txBody>
          <a:bodyPr/>
          <a:lstStyle/>
          <a:p>
            <a:endParaRPr lang="zh-CN" altLang="en-US"/>
          </a:p>
        </p:txBody>
      </p:sp>
      <p:sp>
        <p:nvSpPr>
          <p:cNvPr id="792583" name="直接连接符 792582"/>
          <p:cNvSpPr>
            <a:spLocks noChangeShapeType="1"/>
          </p:cNvSpPr>
          <p:nvPr/>
        </p:nvSpPr>
        <p:spPr bwMode="auto">
          <a:xfrm>
            <a:off x="7175500" y="3860800"/>
            <a:ext cx="1066800" cy="0"/>
          </a:xfrm>
          <a:prstGeom prst="line">
            <a:avLst/>
          </a:prstGeom>
          <a:noFill/>
          <a:ln w="38100">
            <a:solidFill>
              <a:srgbClr val="FF3399"/>
            </a:solidFill>
            <a:prstDash val="sysDot"/>
            <a:round/>
            <a:tailEnd type="triangle" w="med" len="med"/>
          </a:ln>
        </p:spPr>
        <p:txBody>
          <a:bodyPr/>
          <a:lstStyle/>
          <a:p>
            <a:endParaRPr lang="zh-CN" altLang="en-US"/>
          </a:p>
        </p:txBody>
      </p:sp>
      <p:grpSp>
        <p:nvGrpSpPr>
          <p:cNvPr id="792584" name="组合 792583"/>
          <p:cNvGrpSpPr/>
          <p:nvPr/>
        </p:nvGrpSpPr>
        <p:grpSpPr bwMode="auto">
          <a:xfrm>
            <a:off x="3432175" y="4365625"/>
            <a:ext cx="5334000" cy="533400"/>
            <a:chOff x="768" y="2400"/>
            <a:chExt cx="3360" cy="336"/>
          </a:xfrm>
        </p:grpSpPr>
        <p:sp>
          <p:nvSpPr>
            <p:cNvPr id="503834" name="直接连接符 792584"/>
            <p:cNvSpPr>
              <a:spLocks noChangeShapeType="1"/>
            </p:cNvSpPr>
            <p:nvPr/>
          </p:nvSpPr>
          <p:spPr bwMode="auto">
            <a:xfrm>
              <a:off x="768" y="2400"/>
              <a:ext cx="0" cy="336"/>
            </a:xfrm>
            <a:prstGeom prst="line">
              <a:avLst/>
            </a:prstGeom>
            <a:noFill/>
            <a:ln w="38100">
              <a:solidFill>
                <a:srgbClr val="FF3399"/>
              </a:solidFill>
              <a:prstDash val="sysDot"/>
              <a:round/>
            </a:ln>
          </p:spPr>
          <p:txBody>
            <a:bodyPr/>
            <a:lstStyle/>
            <a:p>
              <a:endParaRPr lang="zh-CN" altLang="en-US"/>
            </a:p>
          </p:txBody>
        </p:sp>
        <p:sp>
          <p:nvSpPr>
            <p:cNvPr id="503835" name="直接连接符 792585"/>
            <p:cNvSpPr>
              <a:spLocks noChangeShapeType="1"/>
            </p:cNvSpPr>
            <p:nvPr/>
          </p:nvSpPr>
          <p:spPr bwMode="auto">
            <a:xfrm>
              <a:off x="4128" y="2400"/>
              <a:ext cx="0" cy="336"/>
            </a:xfrm>
            <a:prstGeom prst="line">
              <a:avLst/>
            </a:prstGeom>
            <a:noFill/>
            <a:ln w="38100">
              <a:solidFill>
                <a:srgbClr val="FF3399"/>
              </a:solidFill>
              <a:prstDash val="sysDot"/>
              <a:round/>
            </a:ln>
          </p:spPr>
          <p:txBody>
            <a:bodyPr/>
            <a:lstStyle/>
            <a:p>
              <a:endParaRPr lang="zh-CN" altLang="en-US"/>
            </a:p>
          </p:txBody>
        </p:sp>
      </p:grpSp>
      <p:grpSp>
        <p:nvGrpSpPr>
          <p:cNvPr id="792587" name="组合 792586"/>
          <p:cNvGrpSpPr/>
          <p:nvPr/>
        </p:nvGrpSpPr>
        <p:grpSpPr bwMode="auto">
          <a:xfrm>
            <a:off x="3432175" y="4941888"/>
            <a:ext cx="5334000" cy="0"/>
            <a:chOff x="960" y="2448"/>
            <a:chExt cx="3360" cy="0"/>
          </a:xfrm>
        </p:grpSpPr>
        <p:sp>
          <p:nvSpPr>
            <p:cNvPr id="503832" name="直接连接符 792587"/>
            <p:cNvSpPr>
              <a:spLocks noChangeShapeType="1"/>
            </p:cNvSpPr>
            <p:nvPr/>
          </p:nvSpPr>
          <p:spPr bwMode="auto">
            <a:xfrm>
              <a:off x="960" y="2448"/>
              <a:ext cx="1680" cy="0"/>
            </a:xfrm>
            <a:prstGeom prst="line">
              <a:avLst/>
            </a:prstGeom>
            <a:noFill/>
            <a:ln w="38100">
              <a:solidFill>
                <a:srgbClr val="FF3399"/>
              </a:solidFill>
              <a:prstDash val="sysDot"/>
              <a:round/>
              <a:tailEnd type="triangle" w="med" len="med"/>
            </a:ln>
          </p:spPr>
          <p:txBody>
            <a:bodyPr/>
            <a:lstStyle/>
            <a:p>
              <a:endParaRPr lang="zh-CN" altLang="en-US"/>
            </a:p>
          </p:txBody>
        </p:sp>
        <p:sp>
          <p:nvSpPr>
            <p:cNvPr id="503833" name="直接连接符 792588"/>
            <p:cNvSpPr>
              <a:spLocks noChangeShapeType="1"/>
            </p:cNvSpPr>
            <p:nvPr/>
          </p:nvSpPr>
          <p:spPr bwMode="auto">
            <a:xfrm flipH="1">
              <a:off x="2640" y="2448"/>
              <a:ext cx="1680" cy="0"/>
            </a:xfrm>
            <a:prstGeom prst="line">
              <a:avLst/>
            </a:prstGeom>
            <a:noFill/>
            <a:ln w="38100">
              <a:solidFill>
                <a:srgbClr val="FF3399"/>
              </a:solidFill>
              <a:prstDash val="sysDot"/>
              <a:round/>
              <a:tailEnd type="triangle" w="med" len="med"/>
            </a:ln>
          </p:spPr>
          <p:txBody>
            <a:bodyPr/>
            <a:lstStyle/>
            <a:p>
              <a:endParaRPr lang="zh-CN" altLang="en-US"/>
            </a:p>
          </p:txBody>
        </p:sp>
      </p:grpSp>
      <p:grpSp>
        <p:nvGrpSpPr>
          <p:cNvPr id="792590" name="组合 792589"/>
          <p:cNvGrpSpPr/>
          <p:nvPr/>
        </p:nvGrpSpPr>
        <p:grpSpPr bwMode="auto">
          <a:xfrm>
            <a:off x="5951538" y="5013325"/>
            <a:ext cx="228600" cy="762000"/>
            <a:chOff x="2352" y="2736"/>
            <a:chExt cx="144" cy="480"/>
          </a:xfrm>
        </p:grpSpPr>
        <p:sp>
          <p:nvSpPr>
            <p:cNvPr id="503830" name="直接连接符 792590"/>
            <p:cNvSpPr>
              <a:spLocks noChangeShapeType="1"/>
            </p:cNvSpPr>
            <p:nvPr/>
          </p:nvSpPr>
          <p:spPr bwMode="auto">
            <a:xfrm>
              <a:off x="2352" y="2736"/>
              <a:ext cx="0" cy="480"/>
            </a:xfrm>
            <a:prstGeom prst="line">
              <a:avLst/>
            </a:prstGeom>
            <a:noFill/>
            <a:ln w="38100">
              <a:solidFill>
                <a:srgbClr val="FF3399"/>
              </a:solidFill>
              <a:prstDash val="sysDot"/>
              <a:round/>
            </a:ln>
          </p:spPr>
          <p:txBody>
            <a:bodyPr/>
            <a:lstStyle/>
            <a:p>
              <a:endParaRPr lang="zh-CN" altLang="en-US"/>
            </a:p>
          </p:txBody>
        </p:sp>
        <p:sp>
          <p:nvSpPr>
            <p:cNvPr id="503831" name="直接连接符 792591"/>
            <p:cNvSpPr>
              <a:spLocks noChangeShapeType="1"/>
            </p:cNvSpPr>
            <p:nvPr/>
          </p:nvSpPr>
          <p:spPr bwMode="auto">
            <a:xfrm>
              <a:off x="2496" y="2736"/>
              <a:ext cx="0" cy="480"/>
            </a:xfrm>
            <a:prstGeom prst="line">
              <a:avLst/>
            </a:prstGeom>
            <a:noFill/>
            <a:ln w="38100">
              <a:solidFill>
                <a:srgbClr val="FF3399"/>
              </a:solidFill>
              <a:prstDash val="sysDot"/>
              <a:round/>
            </a:ln>
          </p:spPr>
          <p:txBody>
            <a:bodyPr/>
            <a:lstStyle/>
            <a:p>
              <a:endParaRPr lang="zh-CN" altLang="en-US"/>
            </a:p>
          </p:txBody>
        </p:sp>
      </p:grpSp>
      <p:grpSp>
        <p:nvGrpSpPr>
          <p:cNvPr id="792593" name="组合 792592"/>
          <p:cNvGrpSpPr/>
          <p:nvPr/>
        </p:nvGrpSpPr>
        <p:grpSpPr bwMode="auto">
          <a:xfrm>
            <a:off x="3648075" y="5734050"/>
            <a:ext cx="5029200" cy="0"/>
            <a:chOff x="1104" y="2928"/>
            <a:chExt cx="3168" cy="0"/>
          </a:xfrm>
        </p:grpSpPr>
        <p:sp>
          <p:nvSpPr>
            <p:cNvPr id="503828" name="直接连接符 792593"/>
            <p:cNvSpPr>
              <a:spLocks noChangeShapeType="1"/>
            </p:cNvSpPr>
            <p:nvPr/>
          </p:nvSpPr>
          <p:spPr bwMode="auto">
            <a:xfrm flipH="1" flipV="1">
              <a:off x="1104" y="2928"/>
              <a:ext cx="1440" cy="0"/>
            </a:xfrm>
            <a:prstGeom prst="line">
              <a:avLst/>
            </a:prstGeom>
            <a:noFill/>
            <a:ln w="38100">
              <a:solidFill>
                <a:srgbClr val="FF3399"/>
              </a:solidFill>
              <a:prstDash val="sysDot"/>
              <a:round/>
              <a:tailEnd type="triangle" w="med" len="med"/>
            </a:ln>
          </p:spPr>
          <p:txBody>
            <a:bodyPr/>
            <a:lstStyle/>
            <a:p>
              <a:endParaRPr lang="zh-CN" altLang="en-US"/>
            </a:p>
          </p:txBody>
        </p:sp>
        <p:sp>
          <p:nvSpPr>
            <p:cNvPr id="503829" name="直接连接符 792594"/>
            <p:cNvSpPr>
              <a:spLocks noChangeShapeType="1"/>
            </p:cNvSpPr>
            <p:nvPr/>
          </p:nvSpPr>
          <p:spPr bwMode="auto">
            <a:xfrm flipV="1">
              <a:off x="2736" y="2928"/>
              <a:ext cx="1536" cy="0"/>
            </a:xfrm>
            <a:prstGeom prst="line">
              <a:avLst/>
            </a:prstGeom>
            <a:noFill/>
            <a:ln w="38100">
              <a:solidFill>
                <a:srgbClr val="FF3399"/>
              </a:solidFill>
              <a:prstDash val="sysDot"/>
              <a:round/>
              <a:tailEnd type="triangle" w="med" len="med"/>
            </a:ln>
          </p:spPr>
          <p:txBody>
            <a:bodyPr/>
            <a:lstStyle/>
            <a:p>
              <a:endParaRPr lang="zh-CN" altLang="en-US"/>
            </a:p>
          </p:txBody>
        </p:sp>
      </p:grpSp>
      <p:grpSp>
        <p:nvGrpSpPr>
          <p:cNvPr id="792596" name="组合 792595"/>
          <p:cNvGrpSpPr/>
          <p:nvPr/>
        </p:nvGrpSpPr>
        <p:grpSpPr bwMode="auto">
          <a:xfrm>
            <a:off x="2279650" y="5300663"/>
            <a:ext cx="7772400" cy="704850"/>
            <a:chOff x="240" y="2700"/>
            <a:chExt cx="4896" cy="444"/>
          </a:xfrm>
        </p:grpSpPr>
        <p:sp>
          <p:nvSpPr>
            <p:cNvPr id="503826" name="椭圆 792596"/>
            <p:cNvSpPr>
              <a:spLocks noChangeArrowheads="1"/>
            </p:cNvSpPr>
            <p:nvPr/>
          </p:nvSpPr>
          <p:spPr bwMode="auto">
            <a:xfrm>
              <a:off x="240" y="2712"/>
              <a:ext cx="937" cy="432"/>
            </a:xfrm>
            <a:prstGeom prst="ellipse">
              <a:avLst/>
            </a:prstGeom>
            <a:noFill/>
            <a:ln w="9525">
              <a:solidFill>
                <a:schemeClr val="tx1"/>
              </a:solidFill>
              <a:round/>
            </a:ln>
          </p:spPr>
          <p:txBody>
            <a:bodyPr wrap="none" anchor="ctr"/>
            <a:lstStyle/>
            <a:p>
              <a:pPr algn="ctr" eaLnBrk="0" hangingPunct="0"/>
              <a:r>
                <a:rPr lang="zh-CN" altLang="en-US" sz="2400" dirty="0">
                  <a:latin typeface="Times New Roman" panose="02020603050405020304" pitchFamily="18" charset="0"/>
                  <a:ea typeface="方正大黑简体"/>
                  <a:cs typeface="方正大黑简体"/>
                </a:rPr>
                <a:t>真理</a:t>
              </a:r>
            </a:p>
          </p:txBody>
        </p:sp>
        <p:sp>
          <p:nvSpPr>
            <p:cNvPr id="503827" name="椭圆 792597"/>
            <p:cNvSpPr>
              <a:spLocks noChangeArrowheads="1"/>
            </p:cNvSpPr>
            <p:nvPr/>
          </p:nvSpPr>
          <p:spPr bwMode="auto">
            <a:xfrm>
              <a:off x="4320" y="2700"/>
              <a:ext cx="816" cy="432"/>
            </a:xfrm>
            <a:prstGeom prst="ellipse">
              <a:avLst/>
            </a:prstGeom>
            <a:noFill/>
            <a:ln w="9525">
              <a:solidFill>
                <a:schemeClr val="tx1"/>
              </a:solidFill>
              <a:round/>
            </a:ln>
          </p:spPr>
          <p:txBody>
            <a:bodyPr wrap="none" anchor="ctr"/>
            <a:lstStyle/>
            <a:p>
              <a:pPr algn="ctr" eaLnBrk="0" hangingPunct="0"/>
              <a:r>
                <a:rPr lang="zh-CN" altLang="en-US" sz="2400" dirty="0">
                  <a:latin typeface="Times New Roman" panose="02020603050405020304" pitchFamily="18" charset="0"/>
                  <a:ea typeface="方正大黑简体"/>
                  <a:cs typeface="方正大黑简体"/>
                </a:rPr>
                <a:t>谬误</a:t>
              </a:r>
            </a:p>
          </p:txBody>
        </p:sp>
      </p:grpSp>
      <p:grpSp>
        <p:nvGrpSpPr>
          <p:cNvPr id="792599" name="组合 792598"/>
          <p:cNvGrpSpPr/>
          <p:nvPr/>
        </p:nvGrpSpPr>
        <p:grpSpPr bwMode="auto">
          <a:xfrm>
            <a:off x="4440238" y="5084769"/>
            <a:ext cx="3200400" cy="369888"/>
            <a:chOff x="1632" y="2580"/>
            <a:chExt cx="2016" cy="233"/>
          </a:xfrm>
        </p:grpSpPr>
        <p:sp>
          <p:nvSpPr>
            <p:cNvPr id="792600" name="文本框 792599"/>
            <p:cNvSpPr txBox="1"/>
            <p:nvPr/>
          </p:nvSpPr>
          <p:spPr>
            <a:xfrm>
              <a:off x="1632" y="2580"/>
              <a:ext cx="528" cy="233"/>
            </a:xfrm>
            <a:prstGeom prst="rect">
              <a:avLst/>
            </a:prstGeom>
            <a:gradFill rotWithShape="0">
              <a:gsLst>
                <a:gs pos="0">
                  <a:srgbClr val="FF3399"/>
                </a:gs>
                <a:gs pos="50000">
                  <a:schemeClr val="bg1"/>
                </a:gs>
                <a:gs pos="100000">
                  <a:srgbClr val="FF3399"/>
                </a:gs>
              </a:gsLst>
              <a:lin ang="5400000" scaled="1"/>
              <a:tileRect/>
            </a:gradFill>
            <a:ln w="9525" cap="flat" cmpd="sng">
              <a:solidFill>
                <a:srgbClr val="CC00CC"/>
              </a:solidFill>
              <a:prstDash val="solid"/>
              <a:miter/>
              <a:headEnd type="none" w="med" len="med"/>
              <a:tailEnd type="none" w="med" len="med"/>
            </a:ln>
          </p:spPr>
          <p:txBody>
            <a:bodyPr>
              <a:spAutoFit/>
            </a:bodyPr>
            <a:lstStyle/>
            <a:p>
              <a:pPr eaLnBrk="0" hangingPunct="0">
                <a:spcBef>
                  <a:spcPct val="50000"/>
                </a:spcBef>
                <a:defRPr/>
              </a:pPr>
              <a:r>
                <a:rPr lang="zh-CN" altLang="en-US" dirty="0">
                  <a:latin typeface="Times New Roman" panose="02020603050405020304" pitchFamily="18" charset="0"/>
                  <a:ea typeface="方正大黑简体" pitchFamily="2" charset="-122"/>
                </a:rPr>
                <a:t>相符</a:t>
              </a:r>
              <a:endParaRPr lang="zh-CN" altLang="en-US">
                <a:latin typeface="Times New Roman" panose="02020603050405020304" pitchFamily="18" charset="0"/>
                <a:ea typeface="方正大黑简体" pitchFamily="2" charset="-122"/>
              </a:endParaRPr>
            </a:p>
          </p:txBody>
        </p:sp>
        <p:sp>
          <p:nvSpPr>
            <p:cNvPr id="792601" name="文本框 792600"/>
            <p:cNvSpPr txBox="1"/>
            <p:nvPr/>
          </p:nvSpPr>
          <p:spPr>
            <a:xfrm>
              <a:off x="3120" y="2580"/>
              <a:ext cx="528" cy="233"/>
            </a:xfrm>
            <a:prstGeom prst="rect">
              <a:avLst/>
            </a:prstGeom>
            <a:gradFill rotWithShape="0">
              <a:gsLst>
                <a:gs pos="0">
                  <a:srgbClr val="FF3399"/>
                </a:gs>
                <a:gs pos="50000">
                  <a:schemeClr val="bg1"/>
                </a:gs>
                <a:gs pos="100000">
                  <a:srgbClr val="FF3399"/>
                </a:gs>
              </a:gsLst>
              <a:lin ang="5400000" scaled="1"/>
              <a:tileRect/>
            </a:gradFill>
            <a:ln w="9525" cap="flat" cmpd="sng">
              <a:solidFill>
                <a:srgbClr val="CC00CC"/>
              </a:solidFill>
              <a:prstDash val="solid"/>
              <a:miter/>
              <a:headEnd type="none" w="med" len="med"/>
              <a:tailEnd type="none" w="med" len="med"/>
            </a:ln>
          </p:spPr>
          <p:txBody>
            <a:bodyPr>
              <a:spAutoFit/>
            </a:bodyPr>
            <a:lstStyle/>
            <a:p>
              <a:pPr eaLnBrk="0" hangingPunct="0">
                <a:spcBef>
                  <a:spcPct val="50000"/>
                </a:spcBef>
                <a:defRPr/>
              </a:pPr>
              <a:r>
                <a:rPr lang="zh-CN" altLang="en-US" dirty="0">
                  <a:latin typeface="Times New Roman" panose="02020603050405020304" pitchFamily="18" charset="0"/>
                  <a:ea typeface="方正大黑简体" pitchFamily="2" charset="-122"/>
                </a:rPr>
                <a:t>不符</a:t>
              </a:r>
              <a:endParaRPr lang="zh-CN" altLang="en-US">
                <a:latin typeface="Times New Roman" panose="02020603050405020304" pitchFamily="18" charset="0"/>
                <a:ea typeface="方正大黑简体" pitchFamily="2" charset="-122"/>
              </a:endParaRPr>
            </a:p>
          </p:txBody>
        </p:sp>
      </p:grpSp>
      <p:sp>
        <p:nvSpPr>
          <p:cNvPr id="503820" name="文本框 792603"/>
          <p:cNvSpPr txBox="1">
            <a:spLocks noChangeArrowheads="1"/>
          </p:cNvSpPr>
          <p:nvPr/>
        </p:nvSpPr>
        <p:spPr bwMode="auto">
          <a:xfrm>
            <a:off x="1581150" y="1092161"/>
            <a:ext cx="8763000" cy="523220"/>
          </a:xfrm>
          <a:prstGeom prst="rect">
            <a:avLst/>
          </a:prstGeom>
          <a:noFill/>
          <a:ln w="57150">
            <a:noFill/>
            <a:miter lim="800000"/>
          </a:ln>
        </p:spPr>
        <p:txBody>
          <a:bodyPr wrap="square">
            <a:spAutoFit/>
          </a:bodyPr>
          <a:lstStyle/>
          <a:p>
            <a:pPr eaLnBrk="0" hangingPunct="0">
              <a:spcBef>
                <a:spcPct val="50000"/>
              </a:spcBef>
            </a:pPr>
            <a:r>
              <a:rPr lang="zh-CN" altLang="en-US" sz="2800" b="1" dirty="0">
                <a:solidFill>
                  <a:srgbClr val="CC0066"/>
                </a:solidFill>
                <a:latin typeface="宋体" panose="02010600030101010101" pitchFamily="2" charset="-122"/>
                <a:ea typeface="宋体" panose="02010600030101010101" pitchFamily="2" charset="-122"/>
              </a:rPr>
              <a:t>（二）为什么实践是检验真理的唯一标准？</a:t>
            </a:r>
            <a:r>
              <a:rPr lang="zh-CN" altLang="en-US" sz="2800" b="1" dirty="0">
                <a:solidFill>
                  <a:schemeClr val="accent2"/>
                </a:solidFill>
                <a:latin typeface="宋体" panose="02010600030101010101" pitchFamily="2" charset="-122"/>
                <a:ea typeface="宋体" panose="02010600030101010101" pitchFamily="2" charset="-122"/>
              </a:rPr>
              <a:t> </a:t>
            </a:r>
          </a:p>
        </p:txBody>
      </p:sp>
      <p:sp>
        <p:nvSpPr>
          <p:cNvPr id="503821" name="矩形 792604"/>
          <p:cNvSpPr>
            <a:spLocks noChangeArrowheads="1"/>
          </p:cNvSpPr>
          <p:nvPr/>
        </p:nvSpPr>
        <p:spPr bwMode="auto">
          <a:xfrm>
            <a:off x="2208213" y="2031960"/>
            <a:ext cx="8064500" cy="625556"/>
          </a:xfrm>
          <a:prstGeom prst="rect">
            <a:avLst/>
          </a:prstGeom>
          <a:noFill/>
          <a:ln w="9525">
            <a:noFill/>
            <a:miter lim="800000"/>
          </a:ln>
        </p:spPr>
        <p:txBody>
          <a:bodyPr anchor="ctr">
            <a:spAutoFit/>
          </a:bodyPr>
          <a:lstStyle/>
          <a:p>
            <a:pPr>
              <a:lnSpc>
                <a:spcPct val="140000"/>
              </a:lnSpc>
            </a:pPr>
            <a:r>
              <a:rPr lang="zh-CN" altLang="en-US" sz="2800" b="1" dirty="0">
                <a:solidFill>
                  <a:schemeClr val="hlink"/>
                </a:solidFill>
                <a:latin typeface="楷体" panose="02010609060101010101" pitchFamily="49" charset="-122"/>
                <a:ea typeface="楷体" panose="02010609060101010101" pitchFamily="49" charset="-122"/>
              </a:rPr>
              <a:t>这是由真理的本性和实践的特点决定的。</a:t>
            </a:r>
          </a:p>
        </p:txBody>
      </p:sp>
      <p:sp>
        <p:nvSpPr>
          <p:cNvPr id="503822" name="矩形 792605"/>
          <p:cNvSpPr>
            <a:spLocks noChangeArrowheads="1"/>
          </p:cNvSpPr>
          <p:nvPr/>
        </p:nvSpPr>
        <p:spPr bwMode="auto">
          <a:xfrm>
            <a:off x="1992313" y="2997200"/>
            <a:ext cx="8151812" cy="71438"/>
          </a:xfrm>
          <a:prstGeom prst="rect">
            <a:avLst/>
          </a:prstGeom>
          <a:solidFill>
            <a:srgbClr val="339966"/>
          </a:solidFill>
          <a:ln w="22225">
            <a:solidFill>
              <a:schemeClr val="bg1"/>
            </a:solidFill>
            <a:miter lim="800000"/>
          </a:ln>
        </p:spPr>
        <p:txBody>
          <a:bodyPr/>
          <a:lstStyle/>
          <a:p>
            <a:endParaRPr lang="zh-CN" altLang="en-US"/>
          </a:p>
        </p:txBody>
      </p:sp>
      <p:sp>
        <p:nvSpPr>
          <p:cNvPr id="51815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493</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92579"/>
                                        </p:tgtEl>
                                        <p:attrNameLst>
                                          <p:attrName>style.visibility</p:attrName>
                                        </p:attrNameLst>
                                      </p:cBhvr>
                                      <p:to>
                                        <p:strVal val="visible"/>
                                      </p:to>
                                    </p:set>
                                    <p:animEffect transition="in" filter="slide(fromLeft)">
                                      <p:cBhvr>
                                        <p:cTn id="7" dur="500"/>
                                        <p:tgtEl>
                                          <p:spTgt spid="792579"/>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792582"/>
                                        </p:tgtEl>
                                        <p:attrNameLst>
                                          <p:attrName>style.visibility</p:attrName>
                                        </p:attrNameLst>
                                      </p:cBhvr>
                                      <p:to>
                                        <p:strVal val="visible"/>
                                      </p:to>
                                    </p:set>
                                    <p:anim calcmode="lin" valueType="num">
                                      <p:cBhvr>
                                        <p:cTn id="11" dur="500" fill="hold"/>
                                        <p:tgtEl>
                                          <p:spTgt spid="792582"/>
                                        </p:tgtEl>
                                        <p:attrNameLst>
                                          <p:attrName>ppt_x</p:attrName>
                                        </p:attrNameLst>
                                      </p:cBhvr>
                                      <p:tavLst>
                                        <p:tav tm="0">
                                          <p:val>
                                            <p:strVal val="#ppt_x-#ppt_w/2"/>
                                          </p:val>
                                        </p:tav>
                                        <p:tav tm="100000">
                                          <p:val>
                                            <p:strVal val="#ppt_x"/>
                                          </p:val>
                                        </p:tav>
                                      </p:tavLst>
                                    </p:anim>
                                    <p:anim calcmode="lin" valueType="num">
                                      <p:cBhvr>
                                        <p:cTn id="12" dur="500" fill="hold"/>
                                        <p:tgtEl>
                                          <p:spTgt spid="792582"/>
                                        </p:tgtEl>
                                        <p:attrNameLst>
                                          <p:attrName>ppt_y</p:attrName>
                                        </p:attrNameLst>
                                      </p:cBhvr>
                                      <p:tavLst>
                                        <p:tav tm="0">
                                          <p:val>
                                            <p:strVal val="#ppt_y"/>
                                          </p:val>
                                        </p:tav>
                                        <p:tav tm="100000">
                                          <p:val>
                                            <p:strVal val="#ppt_y"/>
                                          </p:val>
                                        </p:tav>
                                      </p:tavLst>
                                    </p:anim>
                                    <p:anim calcmode="lin" valueType="num">
                                      <p:cBhvr>
                                        <p:cTn id="13" dur="500" fill="hold"/>
                                        <p:tgtEl>
                                          <p:spTgt spid="792582"/>
                                        </p:tgtEl>
                                        <p:attrNameLst>
                                          <p:attrName>ppt_w</p:attrName>
                                        </p:attrNameLst>
                                      </p:cBhvr>
                                      <p:tavLst>
                                        <p:tav tm="0">
                                          <p:val>
                                            <p:fltVal val="0"/>
                                          </p:val>
                                        </p:tav>
                                        <p:tav tm="100000">
                                          <p:val>
                                            <p:strVal val="#ppt_w"/>
                                          </p:val>
                                        </p:tav>
                                      </p:tavLst>
                                    </p:anim>
                                    <p:anim calcmode="lin" valueType="num">
                                      <p:cBhvr>
                                        <p:cTn id="14" dur="500" fill="hold"/>
                                        <p:tgtEl>
                                          <p:spTgt spid="792582"/>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92581"/>
                                        </p:tgtEl>
                                        <p:attrNameLst>
                                          <p:attrName>style.visibility</p:attrName>
                                        </p:attrNameLst>
                                      </p:cBhvr>
                                      <p:to>
                                        <p:strVal val="visible"/>
                                      </p:to>
                                    </p:set>
                                    <p:anim calcmode="lin" valueType="num">
                                      <p:cBhvr>
                                        <p:cTn id="18" dur="500" fill="hold"/>
                                        <p:tgtEl>
                                          <p:spTgt spid="792581"/>
                                        </p:tgtEl>
                                        <p:attrNameLst>
                                          <p:attrName>ppt_w</p:attrName>
                                        </p:attrNameLst>
                                      </p:cBhvr>
                                      <p:tavLst>
                                        <p:tav tm="0">
                                          <p:val>
                                            <p:fltVal val="0"/>
                                          </p:val>
                                        </p:tav>
                                        <p:tav tm="100000">
                                          <p:val>
                                            <p:strVal val="#ppt_w"/>
                                          </p:val>
                                        </p:tav>
                                      </p:tavLst>
                                    </p:anim>
                                    <p:anim calcmode="lin" valueType="num">
                                      <p:cBhvr>
                                        <p:cTn id="19" dur="500" fill="hold"/>
                                        <p:tgtEl>
                                          <p:spTgt spid="792581"/>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17" presetClass="entr" presetSubtype="8" fill="hold" grpId="0" nodeType="afterEffect">
                                  <p:stCondLst>
                                    <p:cond delay="0"/>
                                  </p:stCondLst>
                                  <p:childTnLst>
                                    <p:set>
                                      <p:cBhvr>
                                        <p:cTn id="22" dur="1" fill="hold">
                                          <p:stCondLst>
                                            <p:cond delay="0"/>
                                          </p:stCondLst>
                                        </p:cTn>
                                        <p:tgtEl>
                                          <p:spTgt spid="792583"/>
                                        </p:tgtEl>
                                        <p:attrNameLst>
                                          <p:attrName>style.visibility</p:attrName>
                                        </p:attrNameLst>
                                      </p:cBhvr>
                                      <p:to>
                                        <p:strVal val="visible"/>
                                      </p:to>
                                    </p:set>
                                    <p:anim calcmode="lin" valueType="num">
                                      <p:cBhvr>
                                        <p:cTn id="23" dur="500" fill="hold"/>
                                        <p:tgtEl>
                                          <p:spTgt spid="792583"/>
                                        </p:tgtEl>
                                        <p:attrNameLst>
                                          <p:attrName>ppt_x</p:attrName>
                                        </p:attrNameLst>
                                      </p:cBhvr>
                                      <p:tavLst>
                                        <p:tav tm="0">
                                          <p:val>
                                            <p:strVal val="#ppt_x-#ppt_w/2"/>
                                          </p:val>
                                        </p:tav>
                                        <p:tav tm="100000">
                                          <p:val>
                                            <p:strVal val="#ppt_x"/>
                                          </p:val>
                                        </p:tav>
                                      </p:tavLst>
                                    </p:anim>
                                    <p:anim calcmode="lin" valueType="num">
                                      <p:cBhvr>
                                        <p:cTn id="24" dur="500" fill="hold"/>
                                        <p:tgtEl>
                                          <p:spTgt spid="792583"/>
                                        </p:tgtEl>
                                        <p:attrNameLst>
                                          <p:attrName>ppt_y</p:attrName>
                                        </p:attrNameLst>
                                      </p:cBhvr>
                                      <p:tavLst>
                                        <p:tav tm="0">
                                          <p:val>
                                            <p:strVal val="#ppt_y"/>
                                          </p:val>
                                        </p:tav>
                                        <p:tav tm="100000">
                                          <p:val>
                                            <p:strVal val="#ppt_y"/>
                                          </p:val>
                                        </p:tav>
                                      </p:tavLst>
                                    </p:anim>
                                    <p:anim calcmode="lin" valueType="num">
                                      <p:cBhvr>
                                        <p:cTn id="25" dur="500" fill="hold"/>
                                        <p:tgtEl>
                                          <p:spTgt spid="792583"/>
                                        </p:tgtEl>
                                        <p:attrNameLst>
                                          <p:attrName>ppt_w</p:attrName>
                                        </p:attrNameLst>
                                      </p:cBhvr>
                                      <p:tavLst>
                                        <p:tav tm="0">
                                          <p:val>
                                            <p:fltVal val="0"/>
                                          </p:val>
                                        </p:tav>
                                        <p:tav tm="100000">
                                          <p:val>
                                            <p:strVal val="#ppt_w"/>
                                          </p:val>
                                        </p:tav>
                                      </p:tavLst>
                                    </p:anim>
                                    <p:anim calcmode="lin" valueType="num">
                                      <p:cBhvr>
                                        <p:cTn id="26" dur="500" fill="hold"/>
                                        <p:tgtEl>
                                          <p:spTgt spid="792583"/>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792580"/>
                                        </p:tgtEl>
                                        <p:attrNameLst>
                                          <p:attrName>style.visibility</p:attrName>
                                        </p:attrNameLst>
                                      </p:cBhvr>
                                      <p:to>
                                        <p:strVal val="visible"/>
                                      </p:to>
                                    </p:set>
                                    <p:animEffect transition="in" filter="slide(fromLeft)">
                                      <p:cBhvr>
                                        <p:cTn id="30" dur="500"/>
                                        <p:tgtEl>
                                          <p:spTgt spid="792580"/>
                                        </p:tgtEl>
                                      </p:cBhvr>
                                    </p:animEffect>
                                  </p:childTnLst>
                                </p:cTn>
                              </p:par>
                            </p:childTnLst>
                          </p:cTn>
                        </p:par>
                        <p:par>
                          <p:cTn id="31" fill="hold">
                            <p:stCondLst>
                              <p:cond delay="2500"/>
                            </p:stCondLst>
                            <p:childTnLst>
                              <p:par>
                                <p:cTn id="32" presetID="17" presetClass="entr" presetSubtype="1" fill="hold" nodeType="afterEffect">
                                  <p:stCondLst>
                                    <p:cond delay="0"/>
                                  </p:stCondLst>
                                  <p:childTnLst>
                                    <p:set>
                                      <p:cBhvr>
                                        <p:cTn id="33" dur="1" fill="hold">
                                          <p:stCondLst>
                                            <p:cond delay="0"/>
                                          </p:stCondLst>
                                        </p:cTn>
                                        <p:tgtEl>
                                          <p:spTgt spid="792584"/>
                                        </p:tgtEl>
                                        <p:attrNameLst>
                                          <p:attrName>style.visibility</p:attrName>
                                        </p:attrNameLst>
                                      </p:cBhvr>
                                      <p:to>
                                        <p:strVal val="visible"/>
                                      </p:to>
                                    </p:set>
                                    <p:anim calcmode="lin" valueType="num">
                                      <p:cBhvr>
                                        <p:cTn id="34" dur="500" fill="hold"/>
                                        <p:tgtEl>
                                          <p:spTgt spid="792584"/>
                                        </p:tgtEl>
                                        <p:attrNameLst>
                                          <p:attrName>ppt_x</p:attrName>
                                        </p:attrNameLst>
                                      </p:cBhvr>
                                      <p:tavLst>
                                        <p:tav tm="0">
                                          <p:val>
                                            <p:strVal val="#ppt_x"/>
                                          </p:val>
                                        </p:tav>
                                        <p:tav tm="100000">
                                          <p:val>
                                            <p:strVal val="#ppt_x"/>
                                          </p:val>
                                        </p:tav>
                                      </p:tavLst>
                                    </p:anim>
                                    <p:anim calcmode="lin" valueType="num">
                                      <p:cBhvr>
                                        <p:cTn id="35" dur="500" fill="hold"/>
                                        <p:tgtEl>
                                          <p:spTgt spid="792584"/>
                                        </p:tgtEl>
                                        <p:attrNameLst>
                                          <p:attrName>ppt_y</p:attrName>
                                        </p:attrNameLst>
                                      </p:cBhvr>
                                      <p:tavLst>
                                        <p:tav tm="0">
                                          <p:val>
                                            <p:strVal val="#ppt_y-#ppt_h/2"/>
                                          </p:val>
                                        </p:tav>
                                        <p:tav tm="100000">
                                          <p:val>
                                            <p:strVal val="#ppt_y"/>
                                          </p:val>
                                        </p:tav>
                                      </p:tavLst>
                                    </p:anim>
                                    <p:anim calcmode="lin" valueType="num">
                                      <p:cBhvr>
                                        <p:cTn id="36" dur="500" fill="hold"/>
                                        <p:tgtEl>
                                          <p:spTgt spid="792584"/>
                                        </p:tgtEl>
                                        <p:attrNameLst>
                                          <p:attrName>ppt_w</p:attrName>
                                        </p:attrNameLst>
                                      </p:cBhvr>
                                      <p:tavLst>
                                        <p:tav tm="0">
                                          <p:val>
                                            <p:strVal val="#ppt_w"/>
                                          </p:val>
                                        </p:tav>
                                        <p:tav tm="100000">
                                          <p:val>
                                            <p:strVal val="#ppt_w"/>
                                          </p:val>
                                        </p:tav>
                                      </p:tavLst>
                                    </p:anim>
                                    <p:anim calcmode="lin" valueType="num">
                                      <p:cBhvr>
                                        <p:cTn id="37" dur="500" fill="hold"/>
                                        <p:tgtEl>
                                          <p:spTgt spid="792584"/>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792587"/>
                                        </p:tgtEl>
                                        <p:attrNameLst>
                                          <p:attrName>style.visibility</p:attrName>
                                        </p:attrNameLst>
                                      </p:cBhvr>
                                      <p:to>
                                        <p:strVal val="visible"/>
                                      </p:to>
                                    </p:set>
                                    <p:animEffect transition="in" filter="barn(inVertical)">
                                      <p:cBhvr>
                                        <p:cTn id="41" dur="500"/>
                                        <p:tgtEl>
                                          <p:spTgt spid="792587"/>
                                        </p:tgtEl>
                                      </p:cBhvr>
                                    </p:animEffect>
                                  </p:childTnLst>
                                </p:cTn>
                              </p:par>
                            </p:childTnLst>
                          </p:cTn>
                        </p:par>
                        <p:par>
                          <p:cTn id="42" fill="hold">
                            <p:stCondLst>
                              <p:cond delay="3500"/>
                            </p:stCondLst>
                            <p:childTnLst>
                              <p:par>
                                <p:cTn id="43" presetID="17" presetClass="entr" presetSubtype="1" fill="hold" nodeType="afterEffect">
                                  <p:stCondLst>
                                    <p:cond delay="0"/>
                                  </p:stCondLst>
                                  <p:childTnLst>
                                    <p:set>
                                      <p:cBhvr>
                                        <p:cTn id="44" dur="1" fill="hold">
                                          <p:stCondLst>
                                            <p:cond delay="0"/>
                                          </p:stCondLst>
                                        </p:cTn>
                                        <p:tgtEl>
                                          <p:spTgt spid="792590"/>
                                        </p:tgtEl>
                                        <p:attrNameLst>
                                          <p:attrName>style.visibility</p:attrName>
                                        </p:attrNameLst>
                                      </p:cBhvr>
                                      <p:to>
                                        <p:strVal val="visible"/>
                                      </p:to>
                                    </p:set>
                                    <p:anim calcmode="lin" valueType="num">
                                      <p:cBhvr>
                                        <p:cTn id="45" dur="500" fill="hold"/>
                                        <p:tgtEl>
                                          <p:spTgt spid="792590"/>
                                        </p:tgtEl>
                                        <p:attrNameLst>
                                          <p:attrName>ppt_x</p:attrName>
                                        </p:attrNameLst>
                                      </p:cBhvr>
                                      <p:tavLst>
                                        <p:tav tm="0">
                                          <p:val>
                                            <p:strVal val="#ppt_x"/>
                                          </p:val>
                                        </p:tav>
                                        <p:tav tm="100000">
                                          <p:val>
                                            <p:strVal val="#ppt_x"/>
                                          </p:val>
                                        </p:tav>
                                      </p:tavLst>
                                    </p:anim>
                                    <p:anim calcmode="lin" valueType="num">
                                      <p:cBhvr>
                                        <p:cTn id="46" dur="500" fill="hold"/>
                                        <p:tgtEl>
                                          <p:spTgt spid="792590"/>
                                        </p:tgtEl>
                                        <p:attrNameLst>
                                          <p:attrName>ppt_y</p:attrName>
                                        </p:attrNameLst>
                                      </p:cBhvr>
                                      <p:tavLst>
                                        <p:tav tm="0">
                                          <p:val>
                                            <p:strVal val="#ppt_y-#ppt_h/2"/>
                                          </p:val>
                                        </p:tav>
                                        <p:tav tm="100000">
                                          <p:val>
                                            <p:strVal val="#ppt_y"/>
                                          </p:val>
                                        </p:tav>
                                      </p:tavLst>
                                    </p:anim>
                                    <p:anim calcmode="lin" valueType="num">
                                      <p:cBhvr>
                                        <p:cTn id="47" dur="500" fill="hold"/>
                                        <p:tgtEl>
                                          <p:spTgt spid="792590"/>
                                        </p:tgtEl>
                                        <p:attrNameLst>
                                          <p:attrName>ppt_w</p:attrName>
                                        </p:attrNameLst>
                                      </p:cBhvr>
                                      <p:tavLst>
                                        <p:tav tm="0">
                                          <p:val>
                                            <p:strVal val="#ppt_w"/>
                                          </p:val>
                                        </p:tav>
                                        <p:tav tm="100000">
                                          <p:val>
                                            <p:strVal val="#ppt_w"/>
                                          </p:val>
                                        </p:tav>
                                      </p:tavLst>
                                    </p:anim>
                                    <p:anim calcmode="lin" valueType="num">
                                      <p:cBhvr>
                                        <p:cTn id="48" dur="500" fill="hold"/>
                                        <p:tgtEl>
                                          <p:spTgt spid="792590"/>
                                        </p:tgtEl>
                                        <p:attrNameLst>
                                          <p:attrName>ppt_h</p:attrName>
                                        </p:attrNameLst>
                                      </p:cBhvr>
                                      <p:tavLst>
                                        <p:tav tm="0">
                                          <p:val>
                                            <p:fltVal val="0"/>
                                          </p:val>
                                        </p:tav>
                                        <p:tav tm="100000">
                                          <p:val>
                                            <p:strVal val="#ppt_h"/>
                                          </p:val>
                                        </p:tav>
                                      </p:tavLst>
                                    </p:anim>
                                  </p:childTnLst>
                                </p:cTn>
                              </p:par>
                            </p:childTnLst>
                          </p:cTn>
                        </p:par>
                        <p:par>
                          <p:cTn id="49" fill="hold">
                            <p:stCondLst>
                              <p:cond delay="4000"/>
                            </p:stCondLst>
                            <p:childTnLst>
                              <p:par>
                                <p:cTn id="50" presetID="16" presetClass="entr" presetSubtype="37" fill="hold" nodeType="afterEffect">
                                  <p:stCondLst>
                                    <p:cond delay="0"/>
                                  </p:stCondLst>
                                  <p:childTnLst>
                                    <p:set>
                                      <p:cBhvr>
                                        <p:cTn id="51" dur="1" fill="hold">
                                          <p:stCondLst>
                                            <p:cond delay="0"/>
                                          </p:stCondLst>
                                        </p:cTn>
                                        <p:tgtEl>
                                          <p:spTgt spid="792593"/>
                                        </p:tgtEl>
                                        <p:attrNameLst>
                                          <p:attrName>style.visibility</p:attrName>
                                        </p:attrNameLst>
                                      </p:cBhvr>
                                      <p:to>
                                        <p:strVal val="visible"/>
                                      </p:to>
                                    </p:set>
                                    <p:animEffect transition="in" filter="barn(outVertical)">
                                      <p:cBhvr>
                                        <p:cTn id="52" dur="500"/>
                                        <p:tgtEl>
                                          <p:spTgt spid="792593"/>
                                        </p:tgtEl>
                                      </p:cBhvr>
                                    </p:animEffect>
                                  </p:childTnLst>
                                </p:cTn>
                              </p:par>
                            </p:childTnLst>
                          </p:cTn>
                        </p:par>
                        <p:par>
                          <p:cTn id="53" fill="hold">
                            <p:stCondLst>
                              <p:cond delay="4500"/>
                            </p:stCondLst>
                            <p:childTnLst>
                              <p:par>
                                <p:cTn id="54" presetID="9" presetClass="entr" presetSubtype="0" fill="hold" nodeType="afterEffect">
                                  <p:stCondLst>
                                    <p:cond delay="0"/>
                                  </p:stCondLst>
                                  <p:childTnLst>
                                    <p:set>
                                      <p:cBhvr>
                                        <p:cTn id="55" dur="1" fill="hold">
                                          <p:stCondLst>
                                            <p:cond delay="0"/>
                                          </p:stCondLst>
                                        </p:cTn>
                                        <p:tgtEl>
                                          <p:spTgt spid="792599"/>
                                        </p:tgtEl>
                                        <p:attrNameLst>
                                          <p:attrName>style.visibility</p:attrName>
                                        </p:attrNameLst>
                                      </p:cBhvr>
                                      <p:to>
                                        <p:strVal val="visible"/>
                                      </p:to>
                                    </p:set>
                                    <p:animEffect transition="in" filter="dissolve">
                                      <p:cBhvr>
                                        <p:cTn id="56" dur="500"/>
                                        <p:tgtEl>
                                          <p:spTgt spid="792599"/>
                                        </p:tgtEl>
                                      </p:cBhvr>
                                    </p:animEffect>
                                  </p:childTnLst>
                                </p:cTn>
                              </p:par>
                            </p:childTnLst>
                          </p:cTn>
                        </p:par>
                        <p:par>
                          <p:cTn id="57" fill="hold">
                            <p:stCondLst>
                              <p:cond delay="5000"/>
                            </p:stCondLst>
                            <p:childTnLst>
                              <p:par>
                                <p:cTn id="58" presetID="9" presetClass="entr" presetSubtype="0" fill="hold" nodeType="afterEffect">
                                  <p:stCondLst>
                                    <p:cond delay="0"/>
                                  </p:stCondLst>
                                  <p:childTnLst>
                                    <p:set>
                                      <p:cBhvr>
                                        <p:cTn id="59" dur="1" fill="hold">
                                          <p:stCondLst>
                                            <p:cond delay="0"/>
                                          </p:stCondLst>
                                        </p:cTn>
                                        <p:tgtEl>
                                          <p:spTgt spid="792596"/>
                                        </p:tgtEl>
                                        <p:attrNameLst>
                                          <p:attrName>style.visibility</p:attrName>
                                        </p:attrNameLst>
                                      </p:cBhvr>
                                      <p:to>
                                        <p:strVal val="visible"/>
                                      </p:to>
                                    </p:set>
                                    <p:animEffect transition="in" filter="dissolve">
                                      <p:cBhvr>
                                        <p:cTn id="60" dur="500"/>
                                        <p:tgtEl>
                                          <p:spTgt spid="792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79" grpId="0" bldLvl="0" animBg="1"/>
      <p:bldP spid="792580" grpId="0" bldLvl="0" animBg="1"/>
      <p:bldP spid="792581" grpId="0" bldLvl="0" animBg="1"/>
      <p:bldP spid="792582" grpId="0" animBg="1"/>
      <p:bldP spid="792583" grpId="0" animBg="1"/>
    </p:bldLst>
  </p:timing>
</p:sld>
</file>

<file path=ppt/slides/slide4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4833" name="标题 793601"/>
          <p:cNvSpPr>
            <a:spLocks noGrp="1"/>
          </p:cNvSpPr>
          <p:nvPr>
            <p:ph type="title" idx="4294967295"/>
          </p:nvPr>
        </p:nvSpPr>
        <p:spPr>
          <a:xfrm>
            <a:off x="2733367" y="939800"/>
            <a:ext cx="5820697" cy="490538"/>
          </a:xfrm>
        </p:spPr>
        <p:txBody>
          <a:bodyPr anchor="b">
            <a:normAutofit fontScale="90000"/>
          </a:bodyPr>
          <a:lstStyle/>
          <a:p>
            <a:pPr eaLnBrk="1" hangingPunct="1"/>
            <a:r>
              <a:rPr lang="en-US" altLang="zh-CN" sz="2600" dirty="0">
                <a:solidFill>
                  <a:srgbClr val="CC0066"/>
                </a:solidFill>
                <a:ea typeface="隶书" panose="02010509060101010101" pitchFamily="49" charset="-122"/>
              </a:rPr>
              <a:t>“</a:t>
            </a:r>
            <a:r>
              <a:rPr lang="zh-CN" altLang="en-US" sz="2600" dirty="0">
                <a:solidFill>
                  <a:srgbClr val="CC0066"/>
                </a:solidFill>
                <a:ea typeface="隶书" panose="02010509060101010101" pitchFamily="49" charset="-122"/>
              </a:rPr>
              <a:t>实践是检验真理的唯一标准”原理内容</a:t>
            </a:r>
            <a:r>
              <a:rPr lang="zh-CN" altLang="en-US" dirty="0"/>
              <a:t> </a:t>
            </a:r>
          </a:p>
        </p:txBody>
      </p:sp>
      <p:sp>
        <p:nvSpPr>
          <p:cNvPr id="504834" name="文本占位符 793602"/>
          <p:cNvSpPr>
            <a:spLocks noGrp="1"/>
          </p:cNvSpPr>
          <p:nvPr>
            <p:ph type="body" idx="4294967295"/>
          </p:nvPr>
        </p:nvSpPr>
        <p:spPr>
          <a:xfrm>
            <a:off x="2212258" y="1844675"/>
            <a:ext cx="4599706" cy="4752975"/>
          </a:xfrm>
        </p:spPr>
        <p:txBody>
          <a:bodyPr/>
          <a:lstStyle/>
          <a:p>
            <a:pPr eaLnBrk="1" hangingPunct="1">
              <a:lnSpc>
                <a:spcPct val="140000"/>
              </a:lnSpc>
              <a:spcBef>
                <a:spcPct val="0"/>
              </a:spcBef>
              <a:buFont typeface="Arial" panose="020B0604020202020204" pitchFamily="34" charset="0"/>
              <a:buNone/>
            </a:pPr>
            <a:r>
              <a:rPr lang="en-US" altLang="zh-CN" sz="2400"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cs typeface="楷体_GB2312"/>
              </a:rPr>
              <a:t>首先，真理的本性是主观同客观的一致和符合。检验认识的真理性，就是检验人的认识同客观对象是否符合以及符合的程度。这在主观意识范围内无法解决，客观对象也不能回答这一问题</a:t>
            </a:r>
            <a:r>
              <a:rPr lang="zh-CN" altLang="en-US" b="1" dirty="0">
                <a:ea typeface="楷体_GB2312"/>
                <a:cs typeface="楷体_GB2312"/>
              </a:rPr>
              <a:t>。</a:t>
            </a:r>
          </a:p>
        </p:txBody>
      </p:sp>
      <p:sp>
        <p:nvSpPr>
          <p:cNvPr id="51917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494</a:t>
            </a:fld>
            <a:endParaRPr lang="zh-CN" altLang="zh-CN" noProof="1"/>
          </a:p>
        </p:txBody>
      </p:sp>
      <p:pic>
        <p:nvPicPr>
          <p:cNvPr id="504835" name="图片 793603" descr="200612722835144"/>
          <p:cNvPicPr>
            <a:picLocks noChangeAspect="1"/>
          </p:cNvPicPr>
          <p:nvPr/>
        </p:nvPicPr>
        <p:blipFill>
          <a:blip r:embed="rId2"/>
          <a:srcRect/>
          <a:stretch>
            <a:fillRect/>
          </a:stretch>
        </p:blipFill>
        <p:spPr bwMode="auto">
          <a:xfrm>
            <a:off x="7251956" y="3128962"/>
            <a:ext cx="3276600" cy="2184400"/>
          </a:xfrm>
          <a:prstGeom prst="rect">
            <a:avLst/>
          </a:prstGeom>
          <a:noFill/>
          <a:ln w="9525">
            <a:noFill/>
            <a:miter lim="800000"/>
            <a:headEnd/>
            <a:tailEnd/>
          </a:ln>
        </p:spPr>
      </p:pic>
      <p:sp>
        <p:nvSpPr>
          <p:cNvPr id="504836" name="矩形 793604"/>
          <p:cNvSpPr>
            <a:spLocks noChangeArrowheads="1"/>
          </p:cNvSpPr>
          <p:nvPr/>
        </p:nvSpPr>
        <p:spPr bwMode="auto">
          <a:xfrm>
            <a:off x="6811964" y="5511800"/>
            <a:ext cx="3260725" cy="406400"/>
          </a:xfrm>
          <a:prstGeom prst="rect">
            <a:avLst/>
          </a:prstGeom>
          <a:solidFill>
            <a:srgbClr val="FFFF99"/>
          </a:solidFill>
          <a:ln w="9525">
            <a:solidFill>
              <a:srgbClr val="FFCC99"/>
            </a:solidFill>
            <a:miter lim="800000"/>
          </a:ln>
        </p:spPr>
        <p:txBody>
          <a:bodyPr wrap="none" anchor="ctr">
            <a:spAutoFit/>
          </a:bodyPr>
          <a:lstStyle/>
          <a:p>
            <a:pPr algn="ctr"/>
            <a:r>
              <a:rPr lang="zh-CN" altLang="en-US" sz="2000" b="1" dirty="0">
                <a:solidFill>
                  <a:schemeClr val="accent2"/>
                </a:solidFill>
                <a:latin typeface="Verdana" panose="020B0604030504040204" pitchFamily="34" charset="0"/>
              </a:rPr>
              <a:t>我国地质力学创始人李四光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indefinite" fill="hold">
                                          <p:stCondLst>
                                            <p:cond delay="0"/>
                                          </p:stCondLst>
                                        </p:cTn>
                                        <p:tgtEl>
                                          <p:spTgt spid="504833"/>
                                        </p:tgtEl>
                                        <p:attrNameLst>
                                          <p:attrName>style.visibility</p:attrName>
                                        </p:attrNameLst>
                                      </p:cBhvr>
                                      <p:to>
                                        <p:strVal val="visible"/>
                                      </p:to>
                                    </p:set>
                                    <p:anim calcmode="lin" valueType="num">
                                      <p:cBhvr>
                                        <p:cTn id="7" dur="500" fill="hold"/>
                                        <p:tgtEl>
                                          <p:spTgt spid="504833"/>
                                        </p:tgtEl>
                                        <p:attrNameLst>
                                          <p:attrName>ppt_w</p:attrName>
                                        </p:attrNameLst>
                                      </p:cBhvr>
                                      <p:tavLst>
                                        <p:tav tm="0">
                                          <p:val>
                                            <p:fltVal val="0"/>
                                          </p:val>
                                        </p:tav>
                                        <p:tav tm="100000">
                                          <p:val>
                                            <p:strVal val="#ppt_w"/>
                                          </p:val>
                                        </p:tav>
                                      </p:tavLst>
                                    </p:anim>
                                    <p:anim calcmode="lin" valueType="num">
                                      <p:cBhvr>
                                        <p:cTn id="8" dur="500" fill="hold"/>
                                        <p:tgtEl>
                                          <p:spTgt spid="504833"/>
                                        </p:tgtEl>
                                        <p:attrNameLst>
                                          <p:attrName>ppt_h</p:attrName>
                                        </p:attrNameLst>
                                      </p:cBhvr>
                                      <p:tavLst>
                                        <p:tav tm="0">
                                          <p:val>
                                            <p:fltVal val="0"/>
                                          </p:val>
                                        </p:tav>
                                        <p:tav tm="100000">
                                          <p:val>
                                            <p:strVal val="#ppt_h"/>
                                          </p:val>
                                        </p:tav>
                                      </p:tavLst>
                                    </p:anim>
                                    <p:anim calcmode="lin" valueType="num">
                                      <p:cBhvr>
                                        <p:cTn id="9" dur="500" fill="hold"/>
                                        <p:tgtEl>
                                          <p:spTgt spid="504833"/>
                                        </p:tgtEl>
                                        <p:attrNameLst>
                                          <p:attrName>style.rotation</p:attrName>
                                        </p:attrNameLst>
                                      </p:cBhvr>
                                      <p:tavLst>
                                        <p:tav tm="0">
                                          <p:val>
                                            <p:fltVal val="360"/>
                                          </p:val>
                                        </p:tav>
                                        <p:tav tm="100000">
                                          <p:val>
                                            <p:fltVal val="0"/>
                                          </p:val>
                                        </p:tav>
                                      </p:tavLst>
                                    </p:anim>
                                    <p:animEffect transition="in" filter="fade">
                                      <p:cBhvr>
                                        <p:cTn id="10" dur="500"/>
                                        <p:tgtEl>
                                          <p:spTgt spid="50483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10000"/>
                                  </p:iterate>
                                  <p:childTnLst>
                                    <p:set>
                                      <p:cBhvr>
                                        <p:cTn id="14" dur="indefinite" fill="hold">
                                          <p:stCondLst>
                                            <p:cond delay="0"/>
                                          </p:stCondLst>
                                        </p:cTn>
                                        <p:tgtEl>
                                          <p:spTgt spid="504834">
                                            <p:txEl>
                                              <p:pRg st="0" end="0"/>
                                            </p:txEl>
                                          </p:spTgt>
                                        </p:tgtEl>
                                        <p:attrNameLst>
                                          <p:attrName>style.visibility</p:attrName>
                                        </p:attrNameLst>
                                      </p:cBhvr>
                                      <p:to>
                                        <p:strVal val="visible"/>
                                      </p:to>
                                    </p:set>
                                    <p:anim calcmode="lin" valueType="num">
                                      <p:cBhvr>
                                        <p:cTn id="15" dur="500" fill="hold"/>
                                        <p:tgtEl>
                                          <p:spTgt spid="50483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504834">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504834">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5048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3" grpId="0"/>
      <p:bldP spid="504834" grpId="0" build="p"/>
    </p:bldLst>
  </p:timing>
</p:sld>
</file>

<file path=ppt/slides/slide4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5857" name="文本占位符 794625"/>
          <p:cNvSpPr>
            <a:spLocks noGrp="1"/>
          </p:cNvSpPr>
          <p:nvPr>
            <p:ph type="body" idx="4294967295"/>
          </p:nvPr>
        </p:nvSpPr>
        <p:spPr>
          <a:xfrm>
            <a:off x="2271252" y="1844675"/>
            <a:ext cx="7216877" cy="4248150"/>
          </a:xfrm>
        </p:spPr>
        <p:txBody>
          <a:bodyPr>
            <a:normAutofit/>
          </a:bodyPr>
          <a:lstStyle/>
          <a:p>
            <a:pPr eaLnBrk="1" hangingPunct="1">
              <a:lnSpc>
                <a:spcPct val="130000"/>
              </a:lnSpc>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cs typeface="楷体_GB2312"/>
              </a:rPr>
              <a:t>其次，从实践的特点来看，实践不仅具有普遍性的特点，而且具有</a:t>
            </a:r>
            <a:r>
              <a:rPr lang="zh-CN" altLang="en-US" sz="2800" b="1" dirty="0">
                <a:solidFill>
                  <a:srgbClr val="FF0000"/>
                </a:solidFill>
                <a:latin typeface="楷体" panose="02010609060101010101" pitchFamily="49" charset="-122"/>
                <a:ea typeface="楷体" panose="02010609060101010101" pitchFamily="49" charset="-122"/>
                <a:cs typeface="楷体_GB2312"/>
              </a:rPr>
              <a:t>直接现实性</a:t>
            </a:r>
            <a:r>
              <a:rPr lang="zh-CN" altLang="en-US" sz="2800" b="1" dirty="0">
                <a:latin typeface="楷体" panose="02010609060101010101" pitchFamily="49" charset="-122"/>
                <a:ea typeface="楷体" panose="02010609060101010101" pitchFamily="49" charset="-122"/>
                <a:cs typeface="楷体_GB2312"/>
              </a:rPr>
              <a:t>的优点。实践能使理论变为直接的现实，从而直接检验出理论与现实是否相符合以及相符合的程度。</a:t>
            </a:r>
          </a:p>
          <a:p>
            <a:pPr eaLnBrk="1" hangingPunct="1">
              <a:lnSpc>
                <a:spcPct val="130000"/>
              </a:lnSpc>
              <a:buFont typeface="Arial" panose="020B0604020202020204" pitchFamily="34" charset="0"/>
              <a:buNone/>
            </a:pPr>
            <a:r>
              <a:rPr lang="zh-CN" altLang="en-US" sz="2800" b="1" dirty="0">
                <a:latin typeface="楷体" panose="02010609060101010101" pitchFamily="49" charset="-122"/>
                <a:ea typeface="楷体" panose="02010609060101010101" pitchFamily="49" charset="-122"/>
                <a:cs typeface="楷体_GB2312"/>
              </a:rPr>
              <a:t>         </a:t>
            </a:r>
          </a:p>
        </p:txBody>
      </p:sp>
      <p:sp>
        <p:nvSpPr>
          <p:cNvPr id="52019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495</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5857">
                                            <p:txEl>
                                              <p:pRg st="0" end="0"/>
                                            </p:txEl>
                                          </p:spTgt>
                                        </p:tgtEl>
                                        <p:attrNameLst>
                                          <p:attrName>style.visibility</p:attrName>
                                        </p:attrNameLst>
                                      </p:cBhvr>
                                      <p:to>
                                        <p:strVal val="visible"/>
                                      </p:to>
                                    </p:set>
                                    <p:animEffect transition="in" filter="dissolve">
                                      <p:cBhvr>
                                        <p:cTn id="7" dur="500"/>
                                        <p:tgtEl>
                                          <p:spTgt spid="5058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5857">
                                            <p:txEl>
                                              <p:pRg st="1" end="1"/>
                                            </p:txEl>
                                          </p:spTgt>
                                        </p:tgtEl>
                                        <p:attrNameLst>
                                          <p:attrName>style.visibility</p:attrName>
                                        </p:attrNameLst>
                                      </p:cBhvr>
                                      <p:to>
                                        <p:strVal val="visible"/>
                                      </p:to>
                                    </p:set>
                                    <p:animEffect transition="in" filter="dissolve">
                                      <p:cBhvr>
                                        <p:cTn id="12" dur="500"/>
                                        <p:tgtEl>
                                          <p:spTgt spid="5058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build="p"/>
    </p:bldLst>
  </p:timing>
</p:sld>
</file>

<file path=ppt/slides/slide4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7698" name="文本框 797697"/>
          <p:cNvSpPr txBox="1">
            <a:spLocks noChangeArrowheads="1"/>
          </p:cNvSpPr>
          <p:nvPr/>
        </p:nvSpPr>
        <p:spPr bwMode="auto">
          <a:xfrm>
            <a:off x="2351088" y="765175"/>
            <a:ext cx="7575550" cy="641350"/>
          </a:xfrm>
          <a:prstGeom prst="rect">
            <a:avLst/>
          </a:prstGeom>
          <a:noFill/>
          <a:ln w="57150">
            <a:noFill/>
            <a:miter lim="800000"/>
          </a:ln>
        </p:spPr>
        <p:txBody>
          <a:bodyPr>
            <a:spAutoFit/>
          </a:bodyPr>
          <a:lstStyle/>
          <a:p>
            <a:pPr eaLnBrk="0" hangingPunct="0">
              <a:spcBef>
                <a:spcPct val="50000"/>
              </a:spcBef>
            </a:pPr>
            <a:r>
              <a:rPr lang="zh-CN" altLang="en-US" sz="3600" dirty="0">
                <a:solidFill>
                  <a:srgbClr val="CC0066"/>
                </a:solidFill>
                <a:latin typeface="Times New Roman" panose="02020603050405020304" pitchFamily="18" charset="0"/>
                <a:ea typeface="隶书" panose="02010509060101010101" pitchFamily="49" charset="-122"/>
              </a:rPr>
              <a:t>（三）实践标准的确定性和不确定性</a:t>
            </a:r>
          </a:p>
        </p:txBody>
      </p:sp>
      <p:sp>
        <p:nvSpPr>
          <p:cNvPr id="797700" name="文本框 797699"/>
          <p:cNvSpPr txBox="1">
            <a:spLocks noChangeArrowheads="1"/>
          </p:cNvSpPr>
          <p:nvPr/>
        </p:nvSpPr>
        <p:spPr bwMode="auto">
          <a:xfrm>
            <a:off x="2135188" y="1844675"/>
            <a:ext cx="7848600" cy="3754874"/>
          </a:xfrm>
          <a:prstGeom prst="rect">
            <a:avLst/>
          </a:prstGeom>
          <a:noFill/>
          <a:ln w="57150">
            <a:noFill/>
            <a:miter lim="800000"/>
          </a:ln>
        </p:spPr>
        <p:txBody>
          <a:bodyPr>
            <a:spAutoFit/>
          </a:bodyPr>
          <a:lstStyle/>
          <a:p>
            <a:pPr eaLnBrk="0" hangingPunct="0">
              <a:lnSpc>
                <a:spcPct val="150000"/>
              </a:lnSpc>
              <a:spcBef>
                <a:spcPct val="50000"/>
              </a:spcBef>
              <a:buClr>
                <a:srgbClr val="FF3300"/>
              </a:buClr>
              <a:buFont typeface="Wingdings" panose="05000000000000000000" pitchFamily="2" charset="2"/>
              <a:buChar char="Ø"/>
            </a:pPr>
            <a:r>
              <a:rPr lang="en-US" altLang="zh-CN" sz="2800" dirty="0">
                <a:latin typeface="Times New Roman" panose="02020603050405020304" pitchFamily="18" charset="0"/>
              </a:rPr>
              <a:t>1.</a:t>
            </a:r>
            <a:r>
              <a:rPr lang="zh-CN" altLang="en-US" sz="2800" dirty="0">
                <a:latin typeface="Times New Roman" panose="02020603050405020304" pitchFamily="18" charset="0"/>
              </a:rPr>
              <a:t>实践标准的确定性或绝对性</a:t>
            </a:r>
          </a:p>
          <a:p>
            <a:pPr eaLnBrk="0" hangingPunct="0">
              <a:lnSpc>
                <a:spcPct val="150000"/>
              </a:lnSpc>
              <a:spcBef>
                <a:spcPct val="50000"/>
              </a:spcBef>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第一，实践是检验真理的唯一标准，此外再无别的标准。</a:t>
            </a:r>
          </a:p>
          <a:p>
            <a:pPr eaLnBrk="0" hangingPunct="0">
              <a:lnSpc>
                <a:spcPct val="150000"/>
              </a:lnSpc>
              <a:spcBef>
                <a:spcPct val="50000"/>
              </a:spcBef>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第二，无限发展着的实践最终能鉴别一切认识的真理性。</a:t>
            </a:r>
          </a:p>
        </p:txBody>
      </p:sp>
      <p:sp>
        <p:nvSpPr>
          <p:cNvPr id="52224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496</a:t>
            </a:fld>
            <a:endParaRPr lang="zh-CN" altLang="zh-CN" noProof="1"/>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97698"/>
                                        </p:tgtEl>
                                        <p:attrNameLst>
                                          <p:attrName>style.visibility</p:attrName>
                                        </p:attrNameLst>
                                      </p:cBhvr>
                                      <p:to>
                                        <p:strVal val="visible"/>
                                      </p:to>
                                    </p:set>
                                    <p:anim calcmode="lin" valueType="num">
                                      <p:cBhvr>
                                        <p:cTn id="7" dur="500" fill="hold"/>
                                        <p:tgtEl>
                                          <p:spTgt spid="797698"/>
                                        </p:tgtEl>
                                        <p:attrNameLst>
                                          <p:attrName>ppt_w</p:attrName>
                                        </p:attrNameLst>
                                      </p:cBhvr>
                                      <p:tavLst>
                                        <p:tav tm="0">
                                          <p:val>
                                            <p:fltVal val="0"/>
                                          </p:val>
                                        </p:tav>
                                        <p:tav tm="100000">
                                          <p:val>
                                            <p:strVal val="#ppt_w"/>
                                          </p:val>
                                        </p:tav>
                                      </p:tavLst>
                                    </p:anim>
                                    <p:anim calcmode="lin" valueType="num">
                                      <p:cBhvr>
                                        <p:cTn id="8" dur="500" fill="hold"/>
                                        <p:tgtEl>
                                          <p:spTgt spid="79769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97700"/>
                                        </p:tgtEl>
                                        <p:attrNameLst>
                                          <p:attrName>style.visibility</p:attrName>
                                        </p:attrNameLst>
                                      </p:cBhvr>
                                      <p:to>
                                        <p:strVal val="visible"/>
                                      </p:to>
                                    </p:set>
                                    <p:anim calcmode="lin" valueType="num">
                                      <p:cBhvr additive="base">
                                        <p:cTn id="12" dur="500" fill="hold"/>
                                        <p:tgtEl>
                                          <p:spTgt spid="797700"/>
                                        </p:tgtEl>
                                        <p:attrNameLst>
                                          <p:attrName>ppt_x</p:attrName>
                                        </p:attrNameLst>
                                      </p:cBhvr>
                                      <p:tavLst>
                                        <p:tav tm="0">
                                          <p:val>
                                            <p:strVal val="0-#ppt_w/2"/>
                                          </p:val>
                                        </p:tav>
                                        <p:tav tm="100000">
                                          <p:val>
                                            <p:strVal val="#ppt_x"/>
                                          </p:val>
                                        </p:tav>
                                      </p:tavLst>
                                    </p:anim>
                                    <p:anim calcmode="lin" valueType="num">
                                      <p:cBhvr additive="base">
                                        <p:cTn id="13" dur="500" fill="hold"/>
                                        <p:tgtEl>
                                          <p:spTgt spid="797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8" grpId="0"/>
      <p:bldP spid="797700"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24" name="文本框 798723"/>
          <p:cNvSpPr txBox="1">
            <a:spLocks noChangeArrowheads="1"/>
          </p:cNvSpPr>
          <p:nvPr/>
        </p:nvSpPr>
        <p:spPr bwMode="auto">
          <a:xfrm>
            <a:off x="5808663" y="6165851"/>
            <a:ext cx="990600" cy="519113"/>
          </a:xfrm>
          <a:prstGeom prst="rect">
            <a:avLst/>
          </a:prstGeom>
          <a:noFill/>
          <a:ln w="9525">
            <a:noFill/>
            <a:miter lim="800000"/>
          </a:ln>
        </p:spPr>
        <p:txBody>
          <a:bodyPr>
            <a:spAutoFit/>
          </a:bodyPr>
          <a:lstStyle/>
          <a:p>
            <a:pPr algn="ctr" eaLnBrk="0" hangingPunct="0">
              <a:spcBef>
                <a:spcPct val="50000"/>
              </a:spcBef>
            </a:pPr>
            <a:r>
              <a:rPr lang="en-US" altLang="zh-CN" sz="2800">
                <a:latin typeface="方正大黑简体"/>
                <a:ea typeface="方正大黑简体"/>
                <a:cs typeface="方正大黑简体"/>
              </a:rPr>
              <a:t>UFO</a:t>
            </a:r>
          </a:p>
        </p:txBody>
      </p:sp>
      <p:sp>
        <p:nvSpPr>
          <p:cNvPr id="798725" name="文本框 798724"/>
          <p:cNvSpPr txBox="1">
            <a:spLocks noChangeArrowheads="1"/>
          </p:cNvSpPr>
          <p:nvPr/>
        </p:nvSpPr>
        <p:spPr bwMode="auto">
          <a:xfrm>
            <a:off x="8401050" y="6237288"/>
            <a:ext cx="1219200" cy="369332"/>
          </a:xfrm>
          <a:prstGeom prst="rect">
            <a:avLst/>
          </a:prstGeom>
          <a:noFill/>
          <a:ln w="9525">
            <a:noFill/>
            <a:miter lim="800000"/>
          </a:ln>
        </p:spPr>
        <p:txBody>
          <a:bodyPr>
            <a:spAutoFit/>
          </a:bodyPr>
          <a:lstStyle/>
          <a:p>
            <a:pPr algn="ctr" eaLnBrk="0" hangingPunct="0">
              <a:spcBef>
                <a:spcPct val="50000"/>
              </a:spcBef>
            </a:pPr>
            <a:r>
              <a:rPr lang="zh-CN" altLang="en-US">
                <a:latin typeface="方正大黑简体"/>
                <a:ea typeface="方正大黑简体"/>
                <a:cs typeface="方正大黑简体"/>
              </a:rPr>
              <a:t>外星人</a:t>
            </a:r>
          </a:p>
        </p:txBody>
      </p:sp>
      <p:sp>
        <p:nvSpPr>
          <p:cNvPr id="798729" name="文本框 798728"/>
          <p:cNvSpPr txBox="1">
            <a:spLocks noChangeArrowheads="1"/>
          </p:cNvSpPr>
          <p:nvPr/>
        </p:nvSpPr>
        <p:spPr bwMode="auto">
          <a:xfrm>
            <a:off x="2279650" y="1700213"/>
            <a:ext cx="7632700" cy="3754874"/>
          </a:xfrm>
          <a:prstGeom prst="rect">
            <a:avLst/>
          </a:prstGeom>
          <a:noFill/>
          <a:ln w="57150">
            <a:noFill/>
            <a:miter lim="800000"/>
          </a:ln>
        </p:spPr>
        <p:txBody>
          <a:bodyPr>
            <a:spAutoFit/>
          </a:bodyPr>
          <a:lstStyle/>
          <a:p>
            <a:pPr eaLnBrk="0" hangingPunct="0">
              <a:lnSpc>
                <a:spcPct val="150000"/>
              </a:lnSpc>
              <a:spcBef>
                <a:spcPct val="50000"/>
              </a:spcBef>
              <a:buClr>
                <a:srgbClr val="FF3300"/>
              </a:buClr>
              <a:buFont typeface="Wingdings" panose="05000000000000000000" pitchFamily="2" charset="2"/>
              <a:buChar char="Ø"/>
            </a:pPr>
            <a:r>
              <a:rPr lang="en-US" altLang="zh-CN" sz="2800" dirty="0">
                <a:latin typeface="Times New Roman" panose="02020603050405020304" pitchFamily="18" charset="0"/>
              </a:rPr>
              <a:t>2.</a:t>
            </a:r>
            <a:r>
              <a:rPr lang="zh-CN" altLang="en-US" sz="2800" dirty="0">
                <a:latin typeface="Times New Roman" panose="02020603050405020304" pitchFamily="18" charset="0"/>
              </a:rPr>
              <a:t>实践标准的不确定性或相对性</a:t>
            </a:r>
          </a:p>
          <a:p>
            <a:pPr eaLnBrk="0" hangingPunct="0">
              <a:lnSpc>
                <a:spcPct val="150000"/>
              </a:lnSpc>
              <a:spcBef>
                <a:spcPct val="50000"/>
              </a:spcBef>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第一，任何历史条件下的实践都受是有局限性的，不能完全证实或驳倒当时的一切认识。</a:t>
            </a:r>
          </a:p>
          <a:p>
            <a:pPr eaLnBrk="0" hangingPunct="0">
              <a:lnSpc>
                <a:spcPct val="150000"/>
              </a:lnSpc>
              <a:spcBef>
                <a:spcPct val="50000"/>
              </a:spcBef>
              <a:buClr>
                <a:srgbClr val="FF3300"/>
              </a:buClr>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第二，已经被实践检验过的认识，仍需要接受新的实践的检验。</a:t>
            </a:r>
          </a:p>
        </p:txBody>
      </p:sp>
      <p:sp>
        <p:nvSpPr>
          <p:cNvPr id="798730" name="文本框 798729"/>
          <p:cNvSpPr txBox="1">
            <a:spLocks noChangeArrowheads="1"/>
          </p:cNvSpPr>
          <p:nvPr/>
        </p:nvSpPr>
        <p:spPr bwMode="auto">
          <a:xfrm>
            <a:off x="2424113" y="6237288"/>
            <a:ext cx="1905000" cy="369332"/>
          </a:xfrm>
          <a:prstGeom prst="rect">
            <a:avLst/>
          </a:prstGeom>
          <a:noFill/>
          <a:ln w="57150">
            <a:noFill/>
            <a:miter lim="800000"/>
          </a:ln>
        </p:spPr>
        <p:txBody>
          <a:bodyPr>
            <a:spAutoFit/>
          </a:bodyPr>
          <a:lstStyle/>
          <a:p>
            <a:pPr algn="ctr" eaLnBrk="0" hangingPunct="0">
              <a:spcBef>
                <a:spcPct val="50000"/>
              </a:spcBef>
            </a:pPr>
            <a:r>
              <a:rPr lang="zh-CN" altLang="en-US">
                <a:latin typeface="Times New Roman" panose="02020603050405020304" pitchFamily="18" charset="0"/>
                <a:ea typeface="方正大黑简体"/>
                <a:cs typeface="方正大黑简体"/>
              </a:rPr>
              <a:t>茫茫宇宙</a:t>
            </a:r>
          </a:p>
        </p:txBody>
      </p:sp>
      <p:sp>
        <p:nvSpPr>
          <p:cNvPr id="52326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497</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29"/>
                                        </p:tgtEl>
                                        <p:attrNameLst>
                                          <p:attrName>style.visibility</p:attrName>
                                        </p:attrNameLst>
                                      </p:cBhvr>
                                      <p:to>
                                        <p:strVal val="visible"/>
                                      </p:to>
                                    </p:set>
                                    <p:anim calcmode="lin" valueType="num">
                                      <p:cBhvr additive="base">
                                        <p:cTn id="7" dur="500" fill="hold"/>
                                        <p:tgtEl>
                                          <p:spTgt spid="798729"/>
                                        </p:tgtEl>
                                        <p:attrNameLst>
                                          <p:attrName>ppt_x</p:attrName>
                                        </p:attrNameLst>
                                      </p:cBhvr>
                                      <p:tavLst>
                                        <p:tav tm="0">
                                          <p:val>
                                            <p:strVal val="0-#ppt_w/2"/>
                                          </p:val>
                                        </p:tav>
                                        <p:tav tm="100000">
                                          <p:val>
                                            <p:strVal val="#ppt_x"/>
                                          </p:val>
                                        </p:tav>
                                      </p:tavLst>
                                    </p:anim>
                                    <p:anim calcmode="lin" valueType="num">
                                      <p:cBhvr additive="base">
                                        <p:cTn id="8" dur="500" fill="hold"/>
                                        <p:tgtEl>
                                          <p:spTgt spid="7987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798730"/>
                                        </p:tgtEl>
                                        <p:attrNameLst>
                                          <p:attrName>style.visibility</p:attrName>
                                        </p:attrNameLst>
                                      </p:cBhvr>
                                      <p:to>
                                        <p:strVal val="visible"/>
                                      </p:to>
                                    </p:set>
                                    <p:anim calcmode="lin" valueType="num">
                                      <p:cBhvr>
                                        <p:cTn id="12" dur="500" fill="hold"/>
                                        <p:tgtEl>
                                          <p:spTgt spid="798730"/>
                                        </p:tgtEl>
                                        <p:attrNameLst>
                                          <p:attrName>ppt_w</p:attrName>
                                        </p:attrNameLst>
                                      </p:cBhvr>
                                      <p:tavLst>
                                        <p:tav tm="0">
                                          <p:val>
                                            <p:fltVal val="0"/>
                                          </p:val>
                                        </p:tav>
                                        <p:tav tm="100000">
                                          <p:val>
                                            <p:strVal val="#ppt_w"/>
                                          </p:val>
                                        </p:tav>
                                      </p:tavLst>
                                    </p:anim>
                                    <p:anim calcmode="lin" valueType="num">
                                      <p:cBhvr>
                                        <p:cTn id="13" dur="500" fill="hold"/>
                                        <p:tgtEl>
                                          <p:spTgt spid="798730"/>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798724"/>
                                        </p:tgtEl>
                                        <p:attrNameLst>
                                          <p:attrName>style.visibility</p:attrName>
                                        </p:attrNameLst>
                                      </p:cBhvr>
                                      <p:to>
                                        <p:strVal val="visible"/>
                                      </p:to>
                                    </p:set>
                                    <p:anim calcmode="lin" valueType="num">
                                      <p:cBhvr>
                                        <p:cTn id="17" dur="500" fill="hold"/>
                                        <p:tgtEl>
                                          <p:spTgt spid="798724"/>
                                        </p:tgtEl>
                                        <p:attrNameLst>
                                          <p:attrName>ppt_w</p:attrName>
                                        </p:attrNameLst>
                                      </p:cBhvr>
                                      <p:tavLst>
                                        <p:tav tm="0">
                                          <p:val>
                                            <p:fltVal val="0"/>
                                          </p:val>
                                        </p:tav>
                                        <p:tav tm="100000">
                                          <p:val>
                                            <p:strVal val="#ppt_w"/>
                                          </p:val>
                                        </p:tav>
                                      </p:tavLst>
                                    </p:anim>
                                    <p:anim calcmode="lin" valueType="num">
                                      <p:cBhvr>
                                        <p:cTn id="18" dur="500" fill="hold"/>
                                        <p:tgtEl>
                                          <p:spTgt spid="798724"/>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798725"/>
                                        </p:tgtEl>
                                        <p:attrNameLst>
                                          <p:attrName>style.visibility</p:attrName>
                                        </p:attrNameLst>
                                      </p:cBhvr>
                                      <p:to>
                                        <p:strVal val="visible"/>
                                      </p:to>
                                    </p:set>
                                    <p:anim calcmode="lin" valueType="num">
                                      <p:cBhvr>
                                        <p:cTn id="22" dur="500" fill="hold"/>
                                        <p:tgtEl>
                                          <p:spTgt spid="798725"/>
                                        </p:tgtEl>
                                        <p:attrNameLst>
                                          <p:attrName>ppt_w</p:attrName>
                                        </p:attrNameLst>
                                      </p:cBhvr>
                                      <p:tavLst>
                                        <p:tav tm="0">
                                          <p:val>
                                            <p:fltVal val="0"/>
                                          </p:val>
                                        </p:tav>
                                        <p:tav tm="100000">
                                          <p:val>
                                            <p:strVal val="#ppt_w"/>
                                          </p:val>
                                        </p:tav>
                                      </p:tavLst>
                                    </p:anim>
                                    <p:anim calcmode="lin" valueType="num">
                                      <p:cBhvr>
                                        <p:cTn id="23" dur="500" fill="hold"/>
                                        <p:tgtEl>
                                          <p:spTgt spid="7987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4" grpId="0"/>
      <p:bldP spid="798725" grpId="0"/>
      <p:bldP spid="798729" grpId="0"/>
      <p:bldP spid="798730"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1251" name="文本框 821250"/>
          <p:cNvSpPr txBox="1">
            <a:spLocks noChangeArrowheads="1"/>
          </p:cNvSpPr>
          <p:nvPr/>
        </p:nvSpPr>
        <p:spPr bwMode="auto">
          <a:xfrm>
            <a:off x="2424114" y="1989139"/>
            <a:ext cx="7127875" cy="3683316"/>
          </a:xfrm>
          <a:prstGeom prst="rect">
            <a:avLst/>
          </a:prstGeom>
          <a:noFill/>
          <a:ln w="57150">
            <a:noFill/>
            <a:miter lim="800000"/>
          </a:ln>
        </p:spPr>
        <p:txBody>
          <a:bodyPr>
            <a:spAutoFit/>
          </a:bodyPr>
          <a:lstStyle/>
          <a:p>
            <a:pPr eaLnBrk="0" hangingPunct="0">
              <a:lnSpc>
                <a:spcPct val="150000"/>
              </a:lnSpc>
              <a:spcBef>
                <a:spcPct val="50000"/>
              </a:spcBef>
              <a:buClr>
                <a:srgbClr val="FF3300"/>
              </a:buClr>
              <a:buFont typeface="Wingdings" panose="05000000000000000000" pitchFamily="2" charset="2"/>
              <a:buNone/>
            </a:pPr>
            <a:r>
              <a:rPr lang="en-US" altLang="zh-CN" sz="2400" dirty="0">
                <a:solidFill>
                  <a:schemeClr val="accent2"/>
                </a:solidFill>
                <a:latin typeface="楷体" panose="02010609060101010101" pitchFamily="49" charset="-122"/>
                <a:ea typeface="楷体" panose="02010609060101010101" pitchFamily="49" charset="-122"/>
              </a:rPr>
              <a:t>     </a:t>
            </a:r>
            <a:r>
              <a:rPr lang="en-US" altLang="zh-CN" sz="2400" b="1" dirty="0">
                <a:solidFill>
                  <a:schemeClr val="hlink"/>
                </a:solidFill>
                <a:latin typeface="楷体" panose="02010609060101010101" pitchFamily="49" charset="-122"/>
                <a:ea typeface="楷体" panose="02010609060101010101" pitchFamily="49" charset="-122"/>
              </a:rPr>
              <a:t>“</a:t>
            </a:r>
            <a:r>
              <a:rPr lang="zh-CN" altLang="en-US" sz="2400" b="1" dirty="0">
                <a:solidFill>
                  <a:schemeClr val="hlink"/>
                </a:solidFill>
                <a:latin typeface="楷体" panose="02010609060101010101" pitchFamily="49" charset="-122"/>
                <a:ea typeface="楷体" panose="02010609060101010101" pitchFamily="49" charset="-122"/>
              </a:rPr>
              <a:t>实践标准实质上决不能证实或驳倒人类的任何表象。这个标准也是这样的‘不确定’，以便不至于使人的知识变成‘绝对’，同时他又是这样的确定，以便同唯心主义和不可知论的一切变种进行无情的斗争。”</a:t>
            </a:r>
          </a:p>
          <a:p>
            <a:pPr eaLnBrk="0" hangingPunct="0">
              <a:lnSpc>
                <a:spcPct val="20000"/>
              </a:lnSpc>
              <a:spcBef>
                <a:spcPct val="50000"/>
              </a:spcBef>
              <a:buClr>
                <a:srgbClr val="FF3300"/>
              </a:buClr>
              <a:buFont typeface="Wingdings" panose="05000000000000000000" pitchFamily="2" charset="2"/>
              <a:buNone/>
            </a:pPr>
            <a:r>
              <a:rPr lang="zh-CN" altLang="en-US" sz="2400" dirty="0">
                <a:solidFill>
                  <a:schemeClr val="accent2"/>
                </a:solidFill>
                <a:latin typeface="楷体" panose="02010609060101010101" pitchFamily="49" charset="-122"/>
                <a:ea typeface="楷体" panose="02010609060101010101" pitchFamily="49" charset="-122"/>
              </a:rPr>
              <a:t>                                       </a:t>
            </a:r>
            <a:r>
              <a:rPr lang="en-US" altLang="zh-CN" sz="2400" dirty="0">
                <a:solidFill>
                  <a:schemeClr val="accent2"/>
                </a:solidFill>
                <a:latin typeface="楷体" panose="02010609060101010101" pitchFamily="49" charset="-122"/>
                <a:ea typeface="楷体" panose="02010609060101010101" pitchFamily="49" charset="-122"/>
              </a:rPr>
              <a:t>——</a:t>
            </a:r>
            <a:r>
              <a:rPr lang="zh-CN" altLang="en-US" sz="2400" dirty="0">
                <a:solidFill>
                  <a:schemeClr val="accent2"/>
                </a:solidFill>
                <a:latin typeface="楷体" panose="02010609060101010101" pitchFamily="49" charset="-122"/>
                <a:ea typeface="楷体" panose="02010609060101010101" pitchFamily="49" charset="-122"/>
              </a:rPr>
              <a:t>列宁</a:t>
            </a:r>
          </a:p>
          <a:p>
            <a:pPr algn="ctr" eaLnBrk="0" hangingPunct="0">
              <a:lnSpc>
                <a:spcPct val="120000"/>
              </a:lnSpc>
              <a:spcBef>
                <a:spcPct val="50000"/>
              </a:spcBef>
              <a:buClr>
                <a:srgbClr val="FF3300"/>
              </a:buClr>
              <a:buFont typeface="Wingdings" panose="05000000000000000000" pitchFamily="2" charset="2"/>
              <a:buNone/>
            </a:pPr>
            <a:r>
              <a:rPr lang="zh-CN" altLang="en-US" sz="2000" dirty="0">
                <a:latin typeface="宋体" panose="02010600030101010101" pitchFamily="2" charset="-122"/>
              </a:rPr>
              <a:t>（</a:t>
            </a:r>
            <a:r>
              <a:rPr lang="en-US" altLang="zh-CN" sz="2000" dirty="0">
                <a:latin typeface="宋体" panose="02010600030101010101" pitchFamily="2" charset="-122"/>
              </a:rPr>
              <a:t>《</a:t>
            </a:r>
            <a:r>
              <a:rPr lang="zh-CN" altLang="en-US" sz="2000" dirty="0">
                <a:latin typeface="宋体" panose="02010600030101010101" pitchFamily="2" charset="-122"/>
              </a:rPr>
              <a:t>列宁选集</a:t>
            </a:r>
            <a:r>
              <a:rPr lang="en-US" altLang="zh-CN" sz="2000" dirty="0">
                <a:latin typeface="宋体" panose="02010600030101010101" pitchFamily="2" charset="-122"/>
              </a:rPr>
              <a:t>》</a:t>
            </a:r>
            <a:r>
              <a:rPr lang="zh-CN" altLang="en-US" sz="2000" dirty="0">
                <a:latin typeface="宋体" panose="02010600030101010101" pitchFamily="2" charset="-122"/>
              </a:rPr>
              <a:t>第</a:t>
            </a:r>
            <a:r>
              <a:rPr lang="en-US" altLang="zh-CN" sz="2000" dirty="0">
                <a:latin typeface="宋体" panose="02010600030101010101" pitchFamily="2" charset="-122"/>
              </a:rPr>
              <a:t>2</a:t>
            </a:r>
            <a:r>
              <a:rPr lang="zh-CN" altLang="en-US" sz="2000" dirty="0">
                <a:latin typeface="宋体" panose="02010600030101010101" pitchFamily="2" charset="-122"/>
              </a:rPr>
              <a:t>卷，人民出版社</a:t>
            </a:r>
            <a:r>
              <a:rPr lang="en-US" altLang="zh-CN" sz="2000" dirty="0">
                <a:latin typeface="宋体" panose="02010600030101010101" pitchFamily="2" charset="-122"/>
              </a:rPr>
              <a:t>1995</a:t>
            </a:r>
            <a:r>
              <a:rPr lang="zh-CN" altLang="en-US" sz="2000" dirty="0">
                <a:latin typeface="宋体" panose="02010600030101010101" pitchFamily="2" charset="-122"/>
              </a:rPr>
              <a:t>年版，第</a:t>
            </a:r>
            <a:r>
              <a:rPr lang="en-US" altLang="zh-CN" sz="2000" dirty="0">
                <a:latin typeface="宋体" panose="02010600030101010101" pitchFamily="2" charset="-122"/>
              </a:rPr>
              <a:t>142</a:t>
            </a:r>
            <a:r>
              <a:rPr lang="zh-CN" altLang="en-US" sz="2000" dirty="0">
                <a:latin typeface="宋体" panose="02010600030101010101" pitchFamily="2" charset="-122"/>
              </a:rPr>
              <a:t>页）</a:t>
            </a:r>
          </a:p>
        </p:txBody>
      </p:sp>
      <p:sp>
        <p:nvSpPr>
          <p:cNvPr id="52121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498</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21251"/>
                                        </p:tgtEl>
                                        <p:attrNameLst>
                                          <p:attrName>style.visibility</p:attrName>
                                        </p:attrNameLst>
                                      </p:cBhvr>
                                      <p:to>
                                        <p:strVal val="visible"/>
                                      </p:to>
                                    </p:set>
                                    <p:anim calcmode="lin" valueType="num">
                                      <p:cBhvr additive="base">
                                        <p:cTn id="7" dur="500" fill="hold"/>
                                        <p:tgtEl>
                                          <p:spTgt spid="821251"/>
                                        </p:tgtEl>
                                        <p:attrNameLst>
                                          <p:attrName>ppt_x</p:attrName>
                                        </p:attrNameLst>
                                      </p:cBhvr>
                                      <p:tavLst>
                                        <p:tav tm="0">
                                          <p:val>
                                            <p:strVal val="0-#ppt_w/2"/>
                                          </p:val>
                                        </p:tav>
                                        <p:tav tm="100000">
                                          <p:val>
                                            <p:strVal val="#ppt_x"/>
                                          </p:val>
                                        </p:tav>
                                      </p:tavLst>
                                    </p:anim>
                                    <p:anim calcmode="lin" valueType="num">
                                      <p:cBhvr additive="base">
                                        <p:cTn id="8" dur="500" fill="hold"/>
                                        <p:tgtEl>
                                          <p:spTgt spid="8212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1"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9953" name="标题 929793"/>
          <p:cNvSpPr>
            <a:spLocks noGrp="1"/>
          </p:cNvSpPr>
          <p:nvPr>
            <p:ph type="title" idx="4294967295"/>
          </p:nvPr>
        </p:nvSpPr>
        <p:spPr>
          <a:xfrm>
            <a:off x="0" y="0"/>
            <a:ext cx="10850563" cy="1028700"/>
          </a:xfrm>
        </p:spPr>
        <p:txBody>
          <a:bodyPr anchor="b"/>
          <a:lstStyle/>
          <a:p>
            <a:pPr eaLnBrk="1" hangingPunct="1"/>
            <a:r>
              <a:rPr lang="zh-CN" altLang="en-US" b="1" dirty="0">
                <a:solidFill>
                  <a:schemeClr val="accent2"/>
                </a:solidFill>
              </a:rPr>
              <a:t>                            </a:t>
            </a:r>
            <a:r>
              <a:rPr lang="zh-CN" altLang="en-US" b="1" dirty="0">
                <a:solidFill>
                  <a:srgbClr val="C00000"/>
                </a:solidFill>
              </a:rPr>
              <a:t>（四）实践检验和逻辑证明</a:t>
            </a:r>
          </a:p>
        </p:txBody>
      </p:sp>
      <p:sp>
        <p:nvSpPr>
          <p:cNvPr id="509954" name="文本占位符 929794"/>
          <p:cNvSpPr>
            <a:spLocks noGrp="1"/>
          </p:cNvSpPr>
          <p:nvPr>
            <p:ph type="body" idx="4294967295"/>
          </p:nvPr>
        </p:nvSpPr>
        <p:spPr>
          <a:xfrm>
            <a:off x="2204721" y="1869440"/>
            <a:ext cx="8290560" cy="4274185"/>
          </a:xfrm>
        </p:spPr>
        <p:txBody>
          <a:bodyPr/>
          <a:lstStyle/>
          <a:p>
            <a:pPr eaLnBrk="1" hangingPunct="1"/>
            <a:r>
              <a:rPr lang="en-US" altLang="zh-CN" sz="2800" dirty="0"/>
              <a:t>1</a:t>
            </a:r>
            <a:r>
              <a:rPr lang="zh-CN" altLang="en-US" sz="2800" dirty="0"/>
              <a:t>、逻辑证明的作用</a:t>
            </a:r>
          </a:p>
          <a:p>
            <a:pPr eaLnBrk="1" hangingPunct="1"/>
            <a:r>
              <a:rPr lang="zh-CN" altLang="en-US" sz="2800" b="1" dirty="0">
                <a:latin typeface="楷体" panose="02010609060101010101" pitchFamily="49" charset="-122"/>
                <a:ea typeface="楷体" panose="02010609060101010101" pitchFamily="49" charset="-122"/>
                <a:cs typeface="楷体_GB2312"/>
              </a:rPr>
              <a:t>第一，它人们发现和论证真理的重要手段之一</a:t>
            </a:r>
          </a:p>
          <a:p>
            <a:pPr eaLnBrk="1" hangingPunct="1"/>
            <a:r>
              <a:rPr lang="zh-CN" altLang="en-US" sz="2800" b="1" dirty="0">
                <a:latin typeface="楷体" panose="02010609060101010101" pitchFamily="49" charset="-122"/>
                <a:ea typeface="楷体" panose="02010609060101010101" pitchFamily="49" charset="-122"/>
                <a:cs typeface="楷体_GB2312"/>
              </a:rPr>
              <a:t>第二，它能给实践提供理论指导和依据。</a:t>
            </a:r>
          </a:p>
          <a:p>
            <a:pPr eaLnBrk="1" hangingPunct="1"/>
            <a:r>
              <a:rPr lang="zh-CN" altLang="en-US" sz="2800" b="1" dirty="0">
                <a:latin typeface="楷体" panose="02010609060101010101" pitchFamily="49" charset="-122"/>
                <a:ea typeface="楷体" panose="02010609060101010101" pitchFamily="49" charset="-122"/>
                <a:cs typeface="楷体_GB2312"/>
              </a:rPr>
              <a:t>第三，它能证明一些实践无法直接检验的真理的正确性</a:t>
            </a:r>
            <a:r>
              <a:rPr lang="zh-CN" altLang="en-US" b="1" dirty="0">
                <a:latin typeface="楷体" panose="02010609060101010101" pitchFamily="49" charset="-122"/>
                <a:ea typeface="楷体" panose="02010609060101010101" pitchFamily="49" charset="-122"/>
                <a:cs typeface="楷体_GB2312"/>
              </a:rPr>
              <a:t>。</a:t>
            </a:r>
          </a:p>
        </p:txBody>
      </p:sp>
      <p:sp>
        <p:nvSpPr>
          <p:cNvPr id="52429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499</a:t>
            </a:fld>
            <a:endParaRPr lang="zh-CN" altLang="zh-CN" noProof="1"/>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indefinite" fill="hold">
                                          <p:stCondLst>
                                            <p:cond delay="0"/>
                                          </p:stCondLst>
                                        </p:cTn>
                                        <p:tgtEl>
                                          <p:spTgt spid="509953"/>
                                        </p:tgtEl>
                                        <p:attrNameLst>
                                          <p:attrName>style.visibility</p:attrName>
                                        </p:attrNameLst>
                                      </p:cBhvr>
                                      <p:to>
                                        <p:strVal val="visible"/>
                                      </p:to>
                                    </p:set>
                                    <p:anim calcmode="lin" valueType="num">
                                      <p:cBhvr additive="base">
                                        <p:cTn id="7" dur="799" fill="hold">
                                          <p:stCondLst>
                                            <p:cond delay="0"/>
                                          </p:stCondLst>
                                        </p:cTn>
                                        <p:tgtEl>
                                          <p:spTgt spid="509953"/>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50995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509954">
                                            <p:txEl>
                                              <p:pRg st="0" end="0"/>
                                            </p:txEl>
                                          </p:spTgt>
                                        </p:tgtEl>
                                        <p:attrNameLst>
                                          <p:attrName>style.visibility</p:attrName>
                                        </p:attrNameLst>
                                      </p:cBhvr>
                                      <p:to>
                                        <p:strVal val="visible"/>
                                      </p:to>
                                    </p:set>
                                    <p:animEffect transition="in" filter="fade">
                                      <p:cBhvr>
                                        <p:cTn id="13" dur="1000"/>
                                        <p:tgtEl>
                                          <p:spTgt spid="509954">
                                            <p:txEl>
                                              <p:pRg st="0" end="0"/>
                                            </p:txEl>
                                          </p:spTgt>
                                        </p:tgtEl>
                                      </p:cBhvr>
                                    </p:animEffect>
                                    <p:anim calcmode="lin" valueType="num">
                                      <p:cBhvr>
                                        <p:cTn id="14" dur="1000" fill="hold"/>
                                        <p:tgtEl>
                                          <p:spTgt spid="509954">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5099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0" presetClass="entr" presetSubtype="0" fill="hold" grpId="0" nodeType="clickEffect">
                                  <p:stCondLst>
                                    <p:cond delay="0"/>
                                  </p:stCondLst>
                                  <p:iterate type="lt">
                                    <p:tmPct val="10000"/>
                                  </p:iterate>
                                  <p:childTnLst>
                                    <p:set>
                                      <p:cBhvr>
                                        <p:cTn id="19" dur="indefinite" fill="hold">
                                          <p:stCondLst>
                                            <p:cond delay="0"/>
                                          </p:stCondLst>
                                        </p:cTn>
                                        <p:tgtEl>
                                          <p:spTgt spid="509954">
                                            <p:txEl>
                                              <p:pRg st="1" end="1"/>
                                            </p:txEl>
                                          </p:spTgt>
                                        </p:tgtEl>
                                        <p:attrNameLst>
                                          <p:attrName>style.visibility</p:attrName>
                                        </p:attrNameLst>
                                      </p:cBhvr>
                                      <p:to>
                                        <p:strVal val="visible"/>
                                      </p:to>
                                    </p:set>
                                    <p:animEffect transition="in" filter="fade">
                                      <p:cBhvr>
                                        <p:cTn id="20" dur="1000"/>
                                        <p:tgtEl>
                                          <p:spTgt spid="509954">
                                            <p:txEl>
                                              <p:pRg st="1" end="1"/>
                                            </p:txEl>
                                          </p:spTgt>
                                        </p:tgtEl>
                                      </p:cBhvr>
                                    </p:animEffect>
                                    <p:anim calcmode="lin" valueType="num">
                                      <p:cBhvr>
                                        <p:cTn id="21" dur="1000" fill="hold"/>
                                        <p:tgtEl>
                                          <p:spTgt spid="509954">
                                            <p:txEl>
                                              <p:pRg st="1" end="1"/>
                                            </p:txEl>
                                          </p:spTgt>
                                        </p:tgtEl>
                                        <p:attrNameLst>
                                          <p:attrName>ppt_x</p:attrName>
                                        </p:attrNameLst>
                                      </p:cBhvr>
                                      <p:tavLst>
                                        <p:tav tm="0">
                                          <p:val>
                                            <p:strVal val="#ppt_x-.1"/>
                                          </p:val>
                                        </p:tav>
                                        <p:tav tm="100000">
                                          <p:val>
                                            <p:strVal val="#ppt_x"/>
                                          </p:val>
                                        </p:tav>
                                      </p:tavLst>
                                    </p:anim>
                                    <p:anim calcmode="lin" valueType="num">
                                      <p:cBhvr>
                                        <p:cTn id="22" dur="1000" fill="hold"/>
                                        <p:tgtEl>
                                          <p:spTgt spid="50995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0" presetClass="entr" presetSubtype="0" fill="hold" grpId="0" nodeType="clickEffect">
                                  <p:stCondLst>
                                    <p:cond delay="0"/>
                                  </p:stCondLst>
                                  <p:iterate type="lt">
                                    <p:tmPct val="10000"/>
                                  </p:iterate>
                                  <p:childTnLst>
                                    <p:set>
                                      <p:cBhvr>
                                        <p:cTn id="26" dur="indefinite" fill="hold">
                                          <p:stCondLst>
                                            <p:cond delay="0"/>
                                          </p:stCondLst>
                                        </p:cTn>
                                        <p:tgtEl>
                                          <p:spTgt spid="509954">
                                            <p:txEl>
                                              <p:pRg st="2" end="2"/>
                                            </p:txEl>
                                          </p:spTgt>
                                        </p:tgtEl>
                                        <p:attrNameLst>
                                          <p:attrName>style.visibility</p:attrName>
                                        </p:attrNameLst>
                                      </p:cBhvr>
                                      <p:to>
                                        <p:strVal val="visible"/>
                                      </p:to>
                                    </p:set>
                                    <p:animEffect transition="in" filter="fade">
                                      <p:cBhvr>
                                        <p:cTn id="27" dur="1000"/>
                                        <p:tgtEl>
                                          <p:spTgt spid="509954">
                                            <p:txEl>
                                              <p:pRg st="2" end="2"/>
                                            </p:txEl>
                                          </p:spTgt>
                                        </p:tgtEl>
                                      </p:cBhvr>
                                    </p:animEffect>
                                    <p:anim calcmode="lin" valueType="num">
                                      <p:cBhvr>
                                        <p:cTn id="28" dur="1000" fill="hold"/>
                                        <p:tgtEl>
                                          <p:spTgt spid="509954">
                                            <p:txEl>
                                              <p:pRg st="2" end="2"/>
                                            </p:txEl>
                                          </p:spTgt>
                                        </p:tgtEl>
                                        <p:attrNameLst>
                                          <p:attrName>ppt_x</p:attrName>
                                        </p:attrNameLst>
                                      </p:cBhvr>
                                      <p:tavLst>
                                        <p:tav tm="0">
                                          <p:val>
                                            <p:strVal val="#ppt_x-.1"/>
                                          </p:val>
                                        </p:tav>
                                        <p:tav tm="100000">
                                          <p:val>
                                            <p:strVal val="#ppt_x"/>
                                          </p:val>
                                        </p:tav>
                                      </p:tavLst>
                                    </p:anim>
                                    <p:anim calcmode="lin" valueType="num">
                                      <p:cBhvr>
                                        <p:cTn id="29" dur="1000" fill="hold"/>
                                        <p:tgtEl>
                                          <p:spTgt spid="50995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0" presetClass="entr" presetSubtype="0" fill="hold" grpId="0" nodeType="clickEffect">
                                  <p:stCondLst>
                                    <p:cond delay="0"/>
                                  </p:stCondLst>
                                  <p:iterate type="lt">
                                    <p:tmPct val="10000"/>
                                  </p:iterate>
                                  <p:childTnLst>
                                    <p:set>
                                      <p:cBhvr>
                                        <p:cTn id="33" dur="indefinite" fill="hold">
                                          <p:stCondLst>
                                            <p:cond delay="0"/>
                                          </p:stCondLst>
                                        </p:cTn>
                                        <p:tgtEl>
                                          <p:spTgt spid="509954">
                                            <p:txEl>
                                              <p:pRg st="3" end="3"/>
                                            </p:txEl>
                                          </p:spTgt>
                                        </p:tgtEl>
                                        <p:attrNameLst>
                                          <p:attrName>style.visibility</p:attrName>
                                        </p:attrNameLst>
                                      </p:cBhvr>
                                      <p:to>
                                        <p:strVal val="visible"/>
                                      </p:to>
                                    </p:set>
                                    <p:animEffect transition="in" filter="fade">
                                      <p:cBhvr>
                                        <p:cTn id="34" dur="1000"/>
                                        <p:tgtEl>
                                          <p:spTgt spid="509954">
                                            <p:txEl>
                                              <p:pRg st="3" end="3"/>
                                            </p:txEl>
                                          </p:spTgt>
                                        </p:tgtEl>
                                      </p:cBhvr>
                                    </p:animEffect>
                                    <p:anim calcmode="lin" valueType="num">
                                      <p:cBhvr>
                                        <p:cTn id="35" dur="1000" fill="hold"/>
                                        <p:tgtEl>
                                          <p:spTgt spid="509954">
                                            <p:txEl>
                                              <p:pRg st="3" end="3"/>
                                            </p:txEl>
                                          </p:spTgt>
                                        </p:tgtEl>
                                        <p:attrNameLst>
                                          <p:attrName>ppt_x</p:attrName>
                                        </p:attrNameLst>
                                      </p:cBhvr>
                                      <p:tavLst>
                                        <p:tav tm="0">
                                          <p:val>
                                            <p:strVal val="#ppt_x-.1"/>
                                          </p:val>
                                        </p:tav>
                                        <p:tav tm="100000">
                                          <p:val>
                                            <p:strVal val="#ppt_x"/>
                                          </p:val>
                                        </p:tav>
                                      </p:tavLst>
                                    </p:anim>
                                    <p:anim calcmode="lin" valueType="num">
                                      <p:cBhvr>
                                        <p:cTn id="36" dur="1000" fill="hold"/>
                                        <p:tgtEl>
                                          <p:spTgt spid="50995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3" grpId="0"/>
      <p:bldP spid="50995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0400" y="1493520"/>
            <a:ext cx="6339840" cy="3046988"/>
          </a:xfrm>
          <a:prstGeom prst="rect">
            <a:avLst/>
          </a:prstGeom>
          <a:noFill/>
        </p:spPr>
        <p:txBody>
          <a:bodyPr wrap="square" rtlCol="0">
            <a:spAutoFit/>
          </a:bodyPr>
          <a:lstStyle/>
          <a:p>
            <a:r>
              <a:rPr lang="zh-CN" altLang="en-US" sz="3200" b="1" dirty="0">
                <a:solidFill>
                  <a:srgbClr val="FF0000"/>
                </a:solidFill>
              </a:rPr>
              <a:t>三、教材问题</a:t>
            </a:r>
            <a:endParaRPr lang="en-US" altLang="zh-CN" sz="3200" b="1" dirty="0">
              <a:solidFill>
                <a:srgbClr val="FF0000"/>
              </a:solidFill>
            </a:endParaRPr>
          </a:p>
          <a:p>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导论</a:t>
            </a:r>
          </a:p>
          <a:p>
            <a:r>
              <a:rPr lang="zh-CN" altLang="en-US" sz="3200" dirty="0">
                <a:latin typeface="宋体" panose="02010600030101010101" pitchFamily="2" charset="-122"/>
                <a:ea typeface="宋体" panose="02010600030101010101" pitchFamily="2" charset="-122"/>
              </a:rPr>
              <a:t>哲学（第一、二、三章）</a:t>
            </a:r>
          </a:p>
          <a:p>
            <a:r>
              <a:rPr lang="zh-CN" altLang="en-US" sz="3200" dirty="0">
                <a:latin typeface="宋体" panose="02010600030101010101" pitchFamily="2" charset="-122"/>
                <a:ea typeface="宋体" panose="02010600030101010101" pitchFamily="2" charset="-122"/>
              </a:rPr>
              <a:t>政治经济学（第四、五章）</a:t>
            </a:r>
          </a:p>
          <a:p>
            <a:r>
              <a:rPr lang="zh-CN" altLang="en-US" sz="3200" dirty="0">
                <a:latin typeface="宋体" panose="02010600030101010101" pitchFamily="2" charset="-122"/>
                <a:ea typeface="宋体" panose="02010600030101010101" pitchFamily="2" charset="-122"/>
              </a:rPr>
              <a:t>科学社会主义（第六、七章）</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内容占位符 2"/>
          <p:cNvSpPr>
            <a:spLocks noGrp="1"/>
          </p:cNvSpPr>
          <p:nvPr>
            <p:ph idx="4294967295"/>
          </p:nvPr>
        </p:nvSpPr>
        <p:spPr>
          <a:xfrm>
            <a:off x="2448560" y="1268413"/>
            <a:ext cx="6959600" cy="4857750"/>
          </a:xfrm>
        </p:spPr>
        <p:txBody>
          <a:bodyPr>
            <a:normAutofit/>
          </a:bodyPr>
          <a:lstStyle/>
          <a:p>
            <a:pPr eaLnBrk="1" hangingPunct="1"/>
            <a:r>
              <a:rPr lang="zh-CN" altLang="en-US" sz="2800" dirty="0">
                <a:latin typeface="华文楷体" panose="02010600040101010101" pitchFamily="2" charset="-122"/>
                <a:ea typeface="华文楷体" panose="02010600040101010101" pitchFamily="2" charset="-122"/>
              </a:rPr>
              <a:t>    列宁说：“如果不是恩格斯牺牲自己而不断给予资助，马克思不但不能写成《资本论》而且势必会死于贫困。”对恩格斯的无私奉献,马克思非常感动,也十分不安，他在1867年致恩格斯的信中写道：“坦白地向你说，我的良心经常像被梦魔压着一样感到沉重，因为你的卓越才能主要是为了我才浪费在经商上，才让它们荒废，而且还要分担我的一切琐碎的忧患。”</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5777">
                                            <p:txEl>
                                              <p:pRg st="0" end="0"/>
                                            </p:txEl>
                                          </p:spTgt>
                                        </p:tgtEl>
                                        <p:attrNameLst>
                                          <p:attrName>style.visibility</p:attrName>
                                        </p:attrNameLst>
                                      </p:cBhvr>
                                      <p:to>
                                        <p:strVal val="visible"/>
                                      </p:to>
                                    </p:set>
                                    <p:animEffect transition="in" filter="wheel(1)">
                                      <p:cBhvr>
                                        <p:cTn id="7" dur="2000"/>
                                        <p:tgtEl>
                                          <p:spTgt spid="757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7" grpId="0" build="p"/>
    </p:bldLst>
  </p:timing>
</p:sld>
</file>

<file path=ppt/slides/slide5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0978" name="文本占位符 930818"/>
          <p:cNvSpPr>
            <a:spLocks noGrp="1"/>
          </p:cNvSpPr>
          <p:nvPr>
            <p:ph type="body" idx="4294967295"/>
          </p:nvPr>
        </p:nvSpPr>
        <p:spPr>
          <a:xfrm>
            <a:off x="2397761" y="1574800"/>
            <a:ext cx="7863840" cy="4568825"/>
          </a:xfrm>
        </p:spPr>
        <p:txBody>
          <a:bodyPr>
            <a:normAutofit/>
          </a:bodyPr>
          <a:lstStyle/>
          <a:p>
            <a:pPr eaLnBrk="1" hangingPunct="1"/>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逻辑证明只是实践检验的必要补充</a:t>
            </a:r>
          </a:p>
          <a:p>
            <a:pPr eaLnBrk="1" hangingPunct="1"/>
            <a:r>
              <a:rPr lang="zh-CN" altLang="en-US" sz="2800" b="1" dirty="0">
                <a:latin typeface="楷体" panose="02010609060101010101" pitchFamily="49" charset="-122"/>
                <a:ea typeface="楷体" panose="02010609060101010101" pitchFamily="49" charset="-122"/>
                <a:cs typeface="楷体_GB2312"/>
              </a:rPr>
              <a:t>第一，它的前提和规则是在实践中产生的。</a:t>
            </a:r>
          </a:p>
          <a:p>
            <a:pPr eaLnBrk="1" hangingPunct="1"/>
            <a:r>
              <a:rPr lang="zh-CN" altLang="en-US" sz="2800" b="1" dirty="0">
                <a:latin typeface="楷体" panose="02010609060101010101" pitchFamily="49" charset="-122"/>
                <a:ea typeface="楷体" panose="02010609060101010101" pitchFamily="49" charset="-122"/>
                <a:cs typeface="楷体_GB2312"/>
              </a:rPr>
              <a:t>第二，它的结论是否正确也需要实践的进一步检验。</a:t>
            </a:r>
          </a:p>
        </p:txBody>
      </p:sp>
      <p:sp>
        <p:nvSpPr>
          <p:cNvPr id="52531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500</a:t>
            </a:fld>
            <a:endParaRPr lang="zh-CN" altLang="zh-CN" noProof="1"/>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indefinite" fill="hold">
                                          <p:stCondLst>
                                            <p:cond delay="0"/>
                                          </p:stCondLst>
                                        </p:cTn>
                                        <p:tgtEl>
                                          <p:spTgt spid="510978">
                                            <p:txEl>
                                              <p:pRg st="0" end="0"/>
                                            </p:txEl>
                                          </p:spTgt>
                                        </p:tgtEl>
                                        <p:attrNameLst>
                                          <p:attrName>style.visibility</p:attrName>
                                        </p:attrNameLst>
                                      </p:cBhvr>
                                      <p:to>
                                        <p:strVal val="visible"/>
                                      </p:to>
                                    </p:set>
                                    <p:animEffect transition="in" filter="fade">
                                      <p:cBhvr>
                                        <p:cTn id="7" dur="500">
                                          <p:stCondLst>
                                            <p:cond delay="0"/>
                                          </p:stCondLst>
                                        </p:cTn>
                                        <p:tgtEl>
                                          <p:spTgt spid="510978">
                                            <p:txEl>
                                              <p:pRg st="0" end="0"/>
                                            </p:txEl>
                                          </p:spTgt>
                                        </p:tgtEl>
                                      </p:cBhvr>
                                    </p:animEffect>
                                    <p:anim calcmode="lin" valueType="num">
                                      <p:cBhvr>
                                        <p:cTn id="8" dur="500" fill="hold">
                                          <p:stCondLst>
                                            <p:cond delay="0"/>
                                          </p:stCondLst>
                                        </p:cTn>
                                        <p:tgtEl>
                                          <p:spTgt spid="510978">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5109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indefinite" fill="hold">
                                          <p:stCondLst>
                                            <p:cond delay="0"/>
                                          </p:stCondLst>
                                        </p:cTn>
                                        <p:tgtEl>
                                          <p:spTgt spid="510978">
                                            <p:txEl>
                                              <p:pRg st="1" end="1"/>
                                            </p:txEl>
                                          </p:spTgt>
                                        </p:tgtEl>
                                        <p:attrNameLst>
                                          <p:attrName>style.visibility</p:attrName>
                                        </p:attrNameLst>
                                      </p:cBhvr>
                                      <p:to>
                                        <p:strVal val="visible"/>
                                      </p:to>
                                    </p:set>
                                    <p:animEffect transition="in" filter="fade">
                                      <p:cBhvr>
                                        <p:cTn id="14" dur="500">
                                          <p:stCondLst>
                                            <p:cond delay="0"/>
                                          </p:stCondLst>
                                        </p:cTn>
                                        <p:tgtEl>
                                          <p:spTgt spid="510978">
                                            <p:txEl>
                                              <p:pRg st="1" end="1"/>
                                            </p:txEl>
                                          </p:spTgt>
                                        </p:tgtEl>
                                      </p:cBhvr>
                                    </p:animEffect>
                                    <p:anim calcmode="lin" valueType="num">
                                      <p:cBhvr>
                                        <p:cTn id="15" dur="500" fill="hold">
                                          <p:stCondLst>
                                            <p:cond delay="0"/>
                                          </p:stCondLst>
                                        </p:cTn>
                                        <p:tgtEl>
                                          <p:spTgt spid="510978">
                                            <p:txEl>
                                              <p:pRg st="1" end="1"/>
                                            </p:txEl>
                                          </p:spTgt>
                                        </p:tgtEl>
                                        <p:attrNameLst>
                                          <p:attrName>ppt_x</p:attrName>
                                        </p:attrNameLst>
                                      </p:cBhvr>
                                      <p:tavLst>
                                        <p:tav tm="0">
                                          <p:val>
                                            <p:strVal val="#ppt_x-.1"/>
                                          </p:val>
                                        </p:tav>
                                        <p:tav tm="100000">
                                          <p:val>
                                            <p:strVal val="#ppt_x"/>
                                          </p:val>
                                        </p:tav>
                                      </p:tavLst>
                                    </p:anim>
                                    <p:anim calcmode="lin" valueType="num">
                                      <p:cBhvr>
                                        <p:cTn id="16" dur="500" fill="hold">
                                          <p:stCondLst>
                                            <p:cond delay="0"/>
                                          </p:stCondLst>
                                        </p:cTn>
                                        <p:tgtEl>
                                          <p:spTgt spid="5109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0" presetClass="entr" presetSubtype="0" fill="hold" grpId="0" nodeType="clickEffect">
                                  <p:stCondLst>
                                    <p:cond delay="0"/>
                                  </p:stCondLst>
                                  <p:iterate type="lt">
                                    <p:tmPct val="10000"/>
                                  </p:iterate>
                                  <p:childTnLst>
                                    <p:set>
                                      <p:cBhvr>
                                        <p:cTn id="20" dur="indefinite" fill="hold">
                                          <p:stCondLst>
                                            <p:cond delay="0"/>
                                          </p:stCondLst>
                                        </p:cTn>
                                        <p:tgtEl>
                                          <p:spTgt spid="510978">
                                            <p:txEl>
                                              <p:pRg st="2" end="2"/>
                                            </p:txEl>
                                          </p:spTgt>
                                        </p:tgtEl>
                                        <p:attrNameLst>
                                          <p:attrName>style.visibility</p:attrName>
                                        </p:attrNameLst>
                                      </p:cBhvr>
                                      <p:to>
                                        <p:strVal val="visible"/>
                                      </p:to>
                                    </p:set>
                                    <p:animEffect transition="in" filter="fade">
                                      <p:cBhvr>
                                        <p:cTn id="21" dur="500">
                                          <p:stCondLst>
                                            <p:cond delay="0"/>
                                          </p:stCondLst>
                                        </p:cTn>
                                        <p:tgtEl>
                                          <p:spTgt spid="510978">
                                            <p:txEl>
                                              <p:pRg st="2" end="2"/>
                                            </p:txEl>
                                          </p:spTgt>
                                        </p:tgtEl>
                                      </p:cBhvr>
                                    </p:animEffect>
                                    <p:anim calcmode="lin" valueType="num">
                                      <p:cBhvr>
                                        <p:cTn id="22" dur="500" fill="hold">
                                          <p:stCondLst>
                                            <p:cond delay="0"/>
                                          </p:stCondLst>
                                        </p:cTn>
                                        <p:tgtEl>
                                          <p:spTgt spid="510978">
                                            <p:txEl>
                                              <p:pRg st="2" end="2"/>
                                            </p:txEl>
                                          </p:spTgt>
                                        </p:tgtEl>
                                        <p:attrNameLst>
                                          <p:attrName>ppt_x</p:attrName>
                                        </p:attrNameLst>
                                      </p:cBhvr>
                                      <p:tavLst>
                                        <p:tav tm="0">
                                          <p:val>
                                            <p:strVal val="#ppt_x-.1"/>
                                          </p:val>
                                        </p:tav>
                                        <p:tav tm="100000">
                                          <p:val>
                                            <p:strVal val="#ppt_x"/>
                                          </p:val>
                                        </p:tav>
                                      </p:tavLst>
                                    </p:anim>
                                    <p:anim calcmode="lin" valueType="num">
                                      <p:cBhvr>
                                        <p:cTn id="23" dur="500" fill="hold">
                                          <p:stCondLst>
                                            <p:cond delay="0"/>
                                          </p:stCondLst>
                                        </p:cTn>
                                        <p:tgtEl>
                                          <p:spTgt spid="51097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8" grpId="0" build="p"/>
    </p:bldLst>
  </p:timing>
</p:sld>
</file>

<file path=ppt/slides/slide5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01" name="标题 803841"/>
          <p:cNvSpPr>
            <a:spLocks noGrp="1"/>
          </p:cNvSpPr>
          <p:nvPr>
            <p:ph type="title" idx="4294967295"/>
          </p:nvPr>
        </p:nvSpPr>
        <p:spPr>
          <a:xfrm>
            <a:off x="3027681" y="400050"/>
            <a:ext cx="9164320" cy="1285875"/>
          </a:xfrm>
        </p:spPr>
        <p:txBody>
          <a:bodyPr anchor="b"/>
          <a:lstStyle/>
          <a:p>
            <a:pPr eaLnBrk="1" hangingPunct="1"/>
            <a:r>
              <a:rPr lang="zh-CN" altLang="en-US" b="1" dirty="0">
                <a:solidFill>
                  <a:srgbClr val="990033"/>
                </a:solidFill>
                <a:ea typeface="隶书" panose="02010509060101010101" pitchFamily="49" charset="-122"/>
              </a:rPr>
              <a:t>三、真理与价值的辩证统一</a:t>
            </a:r>
          </a:p>
        </p:txBody>
      </p:sp>
      <p:sp>
        <p:nvSpPr>
          <p:cNvPr id="512002" name="文本占位符 803842"/>
          <p:cNvSpPr>
            <a:spLocks noGrp="1"/>
          </p:cNvSpPr>
          <p:nvPr>
            <p:ph type="body" idx="4294967295"/>
          </p:nvPr>
        </p:nvSpPr>
        <p:spPr>
          <a:xfrm>
            <a:off x="2905760" y="1989138"/>
            <a:ext cx="5588000" cy="3598862"/>
          </a:xfrm>
        </p:spPr>
        <p:txBody>
          <a:bodyPr/>
          <a:lstStyle/>
          <a:p>
            <a:pPr eaLnBrk="1" hangingPunct="1">
              <a:lnSpc>
                <a:spcPct val="140000"/>
              </a:lnSpc>
              <a:buFont typeface="Arial" panose="020B0604020202020204" pitchFamily="34" charset="0"/>
              <a:buNone/>
            </a:pPr>
            <a:r>
              <a:rPr lang="en-US" altLang="zh-CN" dirty="0"/>
              <a:t>         </a:t>
            </a:r>
            <a:r>
              <a:rPr lang="zh-CN" altLang="en-US" sz="2800" dirty="0">
                <a:latin typeface="楷体" panose="02010609060101010101" pitchFamily="49" charset="-122"/>
                <a:ea typeface="楷体" panose="02010609060101010101" pitchFamily="49" charset="-122"/>
              </a:rPr>
              <a:t>人类认识世界的目的在于改造世界，而改造世界又是为了满足人类本身的需要。这就在追求真理的问题上提出了价值的问题。</a:t>
            </a:r>
          </a:p>
        </p:txBody>
      </p:sp>
      <p:sp>
        <p:nvSpPr>
          <p:cNvPr id="526339"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501</a:t>
            </a:fld>
            <a:endParaRPr lang="zh-CN" altLang="zh-CN" noProof="1"/>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indefinite" fill="hold">
                                          <p:stCondLst>
                                            <p:cond delay="0"/>
                                          </p:stCondLst>
                                        </p:cTn>
                                        <p:tgtEl>
                                          <p:spTgt spid="512001"/>
                                        </p:tgtEl>
                                        <p:attrNameLst>
                                          <p:attrName>style.visibility</p:attrName>
                                        </p:attrNameLst>
                                      </p:cBhvr>
                                      <p:to>
                                        <p:strVal val="visible"/>
                                      </p:to>
                                    </p:set>
                                    <p:animEffect transition="in" filter="fade">
                                      <p:cBhvr>
                                        <p:cTn id="7" dur="799" decel="100000"/>
                                        <p:tgtEl>
                                          <p:spTgt spid="512001"/>
                                        </p:tgtEl>
                                      </p:cBhvr>
                                    </p:animEffect>
                                    <p:anim calcmode="lin" valueType="num">
                                      <p:cBhvr>
                                        <p:cTn id="8" dur="799" decel="100000" fill="hold"/>
                                        <p:tgtEl>
                                          <p:spTgt spid="512001"/>
                                        </p:tgtEl>
                                        <p:attrNameLst>
                                          <p:attrName>style.rotation</p:attrName>
                                        </p:attrNameLst>
                                      </p:cBhvr>
                                      <p:tavLst>
                                        <p:tav tm="0">
                                          <p:val>
                                            <p:fltVal val="-90"/>
                                          </p:val>
                                        </p:tav>
                                        <p:tav tm="100000">
                                          <p:val>
                                            <p:fltVal val="0"/>
                                          </p:val>
                                        </p:tav>
                                      </p:tavLst>
                                    </p:anim>
                                    <p:anim calcmode="lin" valueType="num">
                                      <p:cBhvr>
                                        <p:cTn id="9" dur="799" decel="100000" fill="hold"/>
                                        <p:tgtEl>
                                          <p:spTgt spid="512001"/>
                                        </p:tgtEl>
                                        <p:attrNameLst>
                                          <p:attrName>ppt_x</p:attrName>
                                        </p:attrNameLst>
                                      </p:cBhvr>
                                      <p:tavLst>
                                        <p:tav tm="0">
                                          <p:val>
                                            <p:strVal val="#ppt_x+0.4"/>
                                          </p:val>
                                        </p:tav>
                                        <p:tav tm="100000">
                                          <p:val>
                                            <p:strVal val="#ppt_x-0.05"/>
                                          </p:val>
                                        </p:tav>
                                      </p:tavLst>
                                    </p:anim>
                                    <p:anim calcmode="lin" valueType="num">
                                      <p:cBhvr>
                                        <p:cTn id="10" dur="799" decel="100000" fill="hold"/>
                                        <p:tgtEl>
                                          <p:spTgt spid="512001"/>
                                        </p:tgtEl>
                                        <p:attrNameLst>
                                          <p:attrName>ppt_y</p:attrName>
                                        </p:attrNameLst>
                                      </p:cBhvr>
                                      <p:tavLst>
                                        <p:tav tm="0">
                                          <p:val>
                                            <p:strVal val="#ppt_y-0.4"/>
                                          </p:val>
                                        </p:tav>
                                        <p:tav tm="100000">
                                          <p:val>
                                            <p:strVal val="#ppt_y+0.1"/>
                                          </p:val>
                                        </p:tav>
                                      </p:tavLst>
                                    </p:anim>
                                    <p:anim calcmode="lin" valueType="num">
                                      <p:cBhvr>
                                        <p:cTn id="11" dur="199" accel="100000" fill="hold">
                                          <p:stCondLst>
                                            <p:cond delay="799"/>
                                          </p:stCondLst>
                                        </p:cTn>
                                        <p:tgtEl>
                                          <p:spTgt spid="512001"/>
                                        </p:tgtEl>
                                        <p:attrNameLst>
                                          <p:attrName>ppt_x</p:attrName>
                                        </p:attrNameLst>
                                      </p:cBhvr>
                                      <p:tavLst>
                                        <p:tav tm="0">
                                          <p:val>
                                            <p:strVal val="#ppt_x-0.05"/>
                                          </p:val>
                                        </p:tav>
                                        <p:tav tm="100000">
                                          <p:val>
                                            <p:strVal val="#ppt_x"/>
                                          </p:val>
                                        </p:tav>
                                      </p:tavLst>
                                    </p:anim>
                                    <p:anim calcmode="lin" valueType="num">
                                      <p:cBhvr>
                                        <p:cTn id="12" dur="199" accel="100000" fill="hold">
                                          <p:stCondLst>
                                            <p:cond delay="799"/>
                                          </p:stCondLst>
                                        </p:cTn>
                                        <p:tgtEl>
                                          <p:spTgt spid="51200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indefinite" fill="hold">
                                          <p:stCondLst>
                                            <p:cond delay="0"/>
                                          </p:stCondLst>
                                        </p:cTn>
                                        <p:tgtEl>
                                          <p:spTgt spid="512002">
                                            <p:txEl>
                                              <p:pRg st="0" end="0"/>
                                            </p:txEl>
                                          </p:spTgt>
                                        </p:tgtEl>
                                        <p:attrNameLst>
                                          <p:attrName>style.visibility</p:attrName>
                                        </p:attrNameLst>
                                      </p:cBhvr>
                                      <p:to>
                                        <p:strVal val="visible"/>
                                      </p:to>
                                    </p:set>
                                    <p:animEffect transition="in" filter="fade">
                                      <p:cBhvr>
                                        <p:cTn id="17" dur="1000"/>
                                        <p:tgtEl>
                                          <p:spTgt spid="512002">
                                            <p:txEl>
                                              <p:pRg st="0" end="0"/>
                                            </p:txEl>
                                          </p:spTgt>
                                        </p:tgtEl>
                                      </p:cBhvr>
                                    </p:animEffect>
                                    <p:anim calcmode="lin" valueType="num">
                                      <p:cBhvr>
                                        <p:cTn id="18" dur="1000" fill="hold"/>
                                        <p:tgtEl>
                                          <p:spTgt spid="51200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1200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1" grpId="0"/>
      <p:bldP spid="512002" grpId="0" build="p"/>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                       </a:t>
            </a:r>
            <a:r>
              <a:rPr lang="zh-CN" altLang="en-US" dirty="0">
                <a:solidFill>
                  <a:srgbClr val="C00000"/>
                </a:solidFill>
              </a:rPr>
              <a:t>（一）价值及其特征</a:t>
            </a:r>
          </a:p>
        </p:txBody>
      </p:sp>
      <p:sp>
        <p:nvSpPr>
          <p:cNvPr id="3" name="内容占位符 2"/>
          <p:cNvSpPr>
            <a:spLocks noGrp="1"/>
          </p:cNvSpPr>
          <p:nvPr>
            <p:ph idx="1"/>
          </p:nvPr>
        </p:nvSpPr>
        <p:spPr>
          <a:xfrm>
            <a:off x="1605279" y="1123950"/>
            <a:ext cx="7650481" cy="5019675"/>
          </a:xfrm>
        </p:spPr>
        <p:txBody>
          <a:bodyPr>
            <a:normAutofit lnSpcReduction="10000"/>
          </a:bodyPr>
          <a:lstStyle/>
          <a:p>
            <a:r>
              <a:rPr lang="en-US" altLang="zh-CN" sz="2800" dirty="0">
                <a:solidFill>
                  <a:srgbClr val="C00000"/>
                </a:solidFill>
                <a:latin typeface="楷体" panose="02010609060101010101" pitchFamily="49" charset="-122"/>
                <a:ea typeface="楷体" panose="02010609060101010101" pitchFamily="49" charset="-122"/>
              </a:rPr>
              <a:t>1.</a:t>
            </a:r>
            <a:r>
              <a:rPr lang="zh-CN" altLang="en-US" sz="2800" dirty="0">
                <a:solidFill>
                  <a:srgbClr val="C00000"/>
                </a:solidFill>
                <a:latin typeface="楷体" panose="02010609060101010101" pitchFamily="49" charset="-122"/>
                <a:ea typeface="楷体" panose="02010609060101010101" pitchFamily="49" charset="-122"/>
              </a:rPr>
              <a:t>价值的含义：</a:t>
            </a:r>
          </a:p>
          <a:p>
            <a:r>
              <a:rPr lang="zh-CN" altLang="en-US" sz="2800" dirty="0">
                <a:latin typeface="楷体" panose="02010609060101010101" pitchFamily="49" charset="-122"/>
                <a:ea typeface="楷体" panose="02010609060101010101" pitchFamily="49" charset="-122"/>
              </a:rPr>
              <a:t>价值是指在实践基础上形成的主体和客体之间的意义关系，是客体对主体社会生活和活动所具有的积极意义。</a:t>
            </a:r>
          </a:p>
          <a:p>
            <a:r>
              <a:rPr lang="en-US" altLang="zh-CN" sz="2800" dirty="0">
                <a:solidFill>
                  <a:srgbClr val="C00000"/>
                </a:solidFill>
                <a:latin typeface="楷体" panose="02010609060101010101" pitchFamily="49" charset="-122"/>
                <a:ea typeface="楷体" panose="02010609060101010101" pitchFamily="49" charset="-122"/>
              </a:rPr>
              <a:t>2.</a:t>
            </a:r>
            <a:r>
              <a:rPr lang="zh-CN" altLang="en-US" sz="2800" dirty="0">
                <a:solidFill>
                  <a:srgbClr val="C00000"/>
                </a:solidFill>
                <a:latin typeface="楷体" panose="02010609060101010101" pitchFamily="49" charset="-122"/>
                <a:ea typeface="楷体" panose="02010609060101010101" pitchFamily="49" charset="-122"/>
              </a:rPr>
              <a:t>价值的一般特性</a:t>
            </a:r>
            <a:endParaRPr lang="en-US" altLang="zh-CN" sz="2800" dirty="0">
              <a:solidFill>
                <a:srgbClr val="C00000"/>
              </a:solidFill>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）具有客观性：</a:t>
            </a:r>
          </a:p>
          <a:p>
            <a:r>
              <a:rPr lang="zh-CN" altLang="en-US" sz="2800" dirty="0">
                <a:latin typeface="楷体" panose="02010609060101010101" pitchFamily="49" charset="-122"/>
                <a:ea typeface="楷体" panose="02010609060101010101" pitchFamily="49" charset="-122"/>
              </a:rPr>
              <a:t>第一，价值客体及其属性是客观的：价值必须以客观事物本身所具有的属性为现实基础。</a:t>
            </a:r>
          </a:p>
          <a:p>
            <a:r>
              <a:rPr lang="zh-CN" altLang="en-US" sz="2800" dirty="0">
                <a:latin typeface="楷体" panose="02010609060101010101" pitchFamily="49" charset="-122"/>
                <a:ea typeface="楷体" panose="02010609060101010101" pitchFamily="49" charset="-122"/>
              </a:rPr>
              <a:t>第二，人的需要是客观的：人的需要受社会和历史条件制约。</a:t>
            </a:r>
          </a:p>
          <a:p>
            <a:r>
              <a:rPr lang="zh-CN" altLang="en-US" sz="2800" dirty="0">
                <a:latin typeface="楷体" panose="02010609060101010101" pitchFamily="49" charset="-122"/>
                <a:ea typeface="楷体" panose="02010609060101010101" pitchFamily="49" charset="-122"/>
              </a:rPr>
              <a:t>第三，价值主体与价值客体相互作用的过程、结果及其基础都是客观的。</a:t>
            </a:r>
          </a:p>
          <a:p>
            <a:endParaRPr lang="zh-CN" altLang="en-US"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49681" y="1249680"/>
            <a:ext cx="8707120" cy="4893945"/>
          </a:xfrm>
        </p:spPr>
        <p:txBody>
          <a:bodyPr/>
          <a:lstStyle/>
          <a:p>
            <a:r>
              <a:rPr lang="zh-CN" altLang="en-US" sz="2800" dirty="0"/>
              <a:t>（</a:t>
            </a:r>
            <a:r>
              <a:rPr lang="en-US" altLang="zh-CN" sz="2800" dirty="0"/>
              <a:t>2</a:t>
            </a:r>
            <a:r>
              <a:rPr lang="zh-CN" altLang="en-US" sz="2800" dirty="0"/>
              <a:t>）价值具有主体性：</a:t>
            </a:r>
          </a:p>
          <a:p>
            <a:r>
              <a:rPr lang="zh-CN" altLang="en-US" sz="2800" dirty="0">
                <a:latin typeface="楷体" panose="02010609060101010101" pitchFamily="49" charset="-122"/>
                <a:ea typeface="楷体" panose="02010609060101010101" pitchFamily="49" charset="-122"/>
              </a:rPr>
              <a:t>第一，价值关系的形成依赖于主体的存在</a:t>
            </a:r>
          </a:p>
          <a:p>
            <a:r>
              <a:rPr lang="zh-CN" altLang="en-US" sz="2800" dirty="0">
                <a:latin typeface="楷体" panose="02010609060101010101" pitchFamily="49" charset="-122"/>
                <a:ea typeface="楷体" panose="02010609060101010101" pitchFamily="49" charset="-122"/>
              </a:rPr>
              <a:t>第二，主体需要决定价值具有多样性；</a:t>
            </a:r>
          </a:p>
          <a:p>
            <a:r>
              <a:rPr lang="zh-CN" altLang="en-US" sz="2800" dirty="0">
                <a:latin typeface="楷体" panose="02010609060101010101" pitchFamily="49" charset="-122"/>
                <a:ea typeface="楷体" panose="02010609060101010101" pitchFamily="49" charset="-122"/>
              </a:rPr>
              <a:t>第三，主体需要以及需要满足形式的不断发展变化，决定了价值具有历史性；</a:t>
            </a:r>
          </a:p>
          <a:p>
            <a:r>
              <a:rPr lang="zh-CN" altLang="en-US" sz="2800" dirty="0">
                <a:latin typeface="楷体" panose="02010609060101010101" pitchFamily="49" charset="-122"/>
                <a:ea typeface="楷体" panose="02010609060101010101" pitchFamily="49" charset="-122"/>
              </a:rPr>
              <a:t>第四，主客体之间的价值关系是主体在实践基础上确立的同客体之间的一种创造性关系。</a:t>
            </a: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121" name="文本框 826384"/>
          <p:cNvSpPr txBox="1">
            <a:spLocks noChangeArrowheads="1"/>
          </p:cNvSpPr>
          <p:nvPr/>
        </p:nvSpPr>
        <p:spPr bwMode="auto">
          <a:xfrm>
            <a:off x="2208213" y="620714"/>
            <a:ext cx="8280400" cy="742319"/>
          </a:xfrm>
          <a:prstGeom prst="rect">
            <a:avLst/>
          </a:prstGeom>
          <a:noFill/>
          <a:ln w="9525">
            <a:noFill/>
            <a:miter lim="800000"/>
          </a:ln>
        </p:spPr>
        <p:txBody>
          <a:bodyPr>
            <a:spAutoFit/>
          </a:bodyPr>
          <a:lstStyle/>
          <a:p>
            <a:pPr marL="812800" indent="-812800">
              <a:lnSpc>
                <a:spcPct val="130000"/>
              </a:lnSpc>
              <a:spcBef>
                <a:spcPct val="20000"/>
              </a:spcBef>
              <a:buClr>
                <a:schemeClr val="accent2"/>
              </a:buClr>
            </a:pPr>
            <a:r>
              <a:rPr lang="zh-CN" altLang="en-US" sz="3600">
                <a:solidFill>
                  <a:srgbClr val="CC0066"/>
                </a:solidFill>
                <a:latin typeface="Verdana" panose="020B0604030504040204" pitchFamily="34" charset="0"/>
                <a:ea typeface="隶书" panose="02010509060101010101" pitchFamily="49" charset="-122"/>
              </a:rPr>
              <a:t>（二）价值评价</a:t>
            </a:r>
            <a:r>
              <a:rPr lang="zh-CN" altLang="en-US" sz="3200" b="1">
                <a:solidFill>
                  <a:schemeClr val="accent2"/>
                </a:solidFill>
                <a:latin typeface="Verdana" panose="020B0604030504040204" pitchFamily="34" charset="0"/>
              </a:rPr>
              <a:t> </a:t>
            </a:r>
            <a:endParaRPr lang="zh-CN" altLang="en-US" b="1">
              <a:solidFill>
                <a:schemeClr val="accent2"/>
              </a:solidFill>
              <a:latin typeface="Verdana" panose="020B0604030504040204" pitchFamily="34" charset="0"/>
            </a:endParaRPr>
          </a:p>
        </p:txBody>
      </p:sp>
      <p:sp>
        <p:nvSpPr>
          <p:cNvPr id="517122" name="文本框 826385"/>
          <p:cNvSpPr txBox="1">
            <a:spLocks noChangeArrowheads="1"/>
          </p:cNvSpPr>
          <p:nvPr/>
        </p:nvSpPr>
        <p:spPr bwMode="auto">
          <a:xfrm>
            <a:off x="2032000" y="2060575"/>
            <a:ext cx="8280400" cy="1294778"/>
          </a:xfrm>
          <a:prstGeom prst="rect">
            <a:avLst/>
          </a:prstGeom>
          <a:noFill/>
          <a:ln w="9525">
            <a:noFill/>
            <a:miter lim="800000"/>
          </a:ln>
        </p:spPr>
        <p:txBody>
          <a:bodyPr wrap="square">
            <a:spAutoFit/>
          </a:bodyPr>
          <a:lstStyle/>
          <a:p>
            <a:pPr marL="812800" indent="-812800">
              <a:lnSpc>
                <a:spcPct val="140000"/>
              </a:lnSpc>
              <a:spcBef>
                <a:spcPct val="20000"/>
              </a:spcBef>
              <a:buClr>
                <a:schemeClr val="accent2"/>
              </a:buClr>
            </a:pPr>
            <a:r>
              <a:rPr lang="en-US" altLang="zh-CN" sz="2800" dirty="0">
                <a:solidFill>
                  <a:schemeClr val="hlink"/>
                </a:solidFill>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价值评价，就是主体在对客体的价值及价</a:t>
            </a:r>
            <a:endParaRPr lang="en-US" altLang="zh-CN" sz="2800" dirty="0">
              <a:latin typeface="楷体" panose="02010609060101010101" pitchFamily="49" charset="-122"/>
              <a:ea typeface="楷体" panose="02010609060101010101" pitchFamily="49" charset="-122"/>
            </a:endParaRPr>
          </a:p>
          <a:p>
            <a:pPr marL="812800" indent="-812800">
              <a:lnSpc>
                <a:spcPct val="140000"/>
              </a:lnSpc>
              <a:spcBef>
                <a:spcPct val="20000"/>
              </a:spcBef>
              <a:buClr>
                <a:schemeClr val="accent2"/>
              </a:buClr>
            </a:pPr>
            <a:r>
              <a:rPr lang="zh-CN" altLang="en-US" sz="2800" dirty="0">
                <a:latin typeface="楷体" panose="02010609060101010101" pitchFamily="49" charset="-122"/>
                <a:ea typeface="楷体" panose="02010609060101010101" pitchFamily="49" charset="-122"/>
              </a:rPr>
              <a:t>值量所做的评判或判断，也可称之为价值判断。</a:t>
            </a:r>
          </a:p>
        </p:txBody>
      </p:sp>
      <p:sp>
        <p:nvSpPr>
          <p:cNvPr id="531459" name="文本占位符 826386"/>
          <p:cNvSpPr>
            <a:spLocks noGrp="1"/>
          </p:cNvSpPr>
          <p:nvPr>
            <p:ph type="body" idx="4294967295"/>
          </p:nvPr>
        </p:nvSpPr>
        <p:spPr>
          <a:xfrm>
            <a:off x="2032000" y="4297680"/>
            <a:ext cx="7366000" cy="1571308"/>
          </a:xfrm>
          <a:solidFill>
            <a:srgbClr val="FFFF99"/>
          </a:solidFill>
          <a:ln>
            <a:solidFill>
              <a:srgbClr val="CC99FF"/>
            </a:solidFill>
          </a:ln>
        </p:spPr>
        <p:txBody>
          <a:bodyPr/>
          <a:lstStyle/>
          <a:p>
            <a:pPr eaLnBrk="1" hangingPunct="1">
              <a:lnSpc>
                <a:spcPct val="140000"/>
              </a:lnSpc>
              <a:buFont typeface="Arial" panose="020B0604020202020204" pitchFamily="34" charset="0"/>
              <a:buNone/>
            </a:pPr>
            <a:r>
              <a:rPr lang="zh-CN" altLang="en-US" b="1" dirty="0">
                <a:solidFill>
                  <a:srgbClr val="006699"/>
                </a:solidFill>
              </a:rPr>
              <a:t>马克思主义认为：整个人类主体的根本利益是确定主体实际需要的最高尺度，也是价值评价的最高尺度。</a:t>
            </a:r>
            <a:r>
              <a:rPr lang="zh-CN" altLang="en-US" dirty="0"/>
              <a:t> </a:t>
            </a:r>
          </a:p>
        </p:txBody>
      </p:sp>
      <p:sp>
        <p:nvSpPr>
          <p:cNvPr id="531460"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504</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1459">
                                            <p:txEl>
                                              <p:pRg st="0" end="0"/>
                                            </p:txEl>
                                          </p:spTgt>
                                        </p:tgtEl>
                                        <p:attrNameLst>
                                          <p:attrName>style.visibility</p:attrName>
                                        </p:attrNameLst>
                                      </p:cBhvr>
                                      <p:to>
                                        <p:strVal val="visible"/>
                                      </p:to>
                                    </p:set>
                                    <p:animEffect transition="in" filter="dissolve">
                                      <p:cBhvr>
                                        <p:cTn id="7" dur="500"/>
                                        <p:tgtEl>
                                          <p:spTgt spid="531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18564" y="1473200"/>
            <a:ext cx="8951595" cy="4680585"/>
          </a:xfrm>
        </p:spPr>
        <p:txBody>
          <a:bodyPr>
            <a:normAutofit/>
          </a:bodyPr>
          <a:lstStyle/>
          <a:p>
            <a:r>
              <a:rPr lang="zh-CN" altLang="en-US" sz="2800" dirty="0"/>
              <a:t>价值评价的基本特征</a:t>
            </a:r>
            <a:endParaRPr lang="en-US" altLang="zh-CN" sz="2800" dirty="0"/>
          </a:p>
          <a:p>
            <a:r>
              <a:rPr lang="zh-CN" altLang="en-US" sz="2800" dirty="0">
                <a:latin typeface="楷体" panose="02010609060101010101" pitchFamily="49" charset="-122"/>
                <a:ea typeface="楷体" panose="02010609060101010101" pitchFamily="49" charset="-122"/>
              </a:rPr>
              <a:t>第一，评价是以主客体关系为对象。与知识性认识追求“真”不同，它主要是最求“善”和“美”。</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第二，主体的需要、特征等直接影响评价结果。</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第三，评价正确与否依赖于主体对客体以及自身的认识。</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标题 807937"/>
          <p:cNvSpPr>
            <a:spLocks noGrp="1"/>
          </p:cNvSpPr>
          <p:nvPr>
            <p:ph type="title" idx="4294967295"/>
          </p:nvPr>
        </p:nvSpPr>
        <p:spPr>
          <a:xfrm>
            <a:off x="4524375" y="400050"/>
            <a:ext cx="7667625" cy="1201738"/>
          </a:xfrm>
        </p:spPr>
        <p:txBody>
          <a:bodyPr anchor="b"/>
          <a:lstStyle/>
          <a:p>
            <a:pPr eaLnBrk="1" hangingPunct="1"/>
            <a:r>
              <a:rPr lang="zh-CN" altLang="en-US">
                <a:solidFill>
                  <a:srgbClr val="990033"/>
                </a:solidFill>
                <a:ea typeface="隶书" panose="02010509060101010101" pitchFamily="49" charset="-122"/>
              </a:rPr>
              <a:t>（三）价值选择及其实现</a:t>
            </a:r>
          </a:p>
        </p:txBody>
      </p:sp>
      <p:sp>
        <p:nvSpPr>
          <p:cNvPr id="518146" name="文本占位符 807938"/>
          <p:cNvSpPr>
            <a:spLocks noGrp="1"/>
          </p:cNvSpPr>
          <p:nvPr>
            <p:ph type="body" idx="4294967295"/>
          </p:nvPr>
        </p:nvSpPr>
        <p:spPr>
          <a:xfrm>
            <a:off x="2072641" y="1971675"/>
            <a:ext cx="8351519" cy="4103688"/>
          </a:xfrm>
        </p:spPr>
        <p:txBody>
          <a:bodyPr/>
          <a:lstStyle/>
          <a:p>
            <a:pPr marL="0" indent="0">
              <a:lnSpc>
                <a:spcPct val="160000"/>
              </a:lnSpc>
              <a:buNone/>
            </a:pP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人的价值选择既是多样的，又是统一的。</a:t>
            </a:r>
          </a:p>
          <a:p>
            <a:pPr marL="0" indent="0">
              <a:lnSpc>
                <a:spcPct val="160000"/>
              </a:lnSpc>
              <a:buNone/>
            </a:pP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在一个特定的社会中，人们的价值选择必然是在众多的价值取向中保持一种主流的价值导向，以引领价值选择的正确进行。</a:t>
            </a:r>
          </a:p>
          <a:p>
            <a:pPr marL="0" indent="0">
              <a:lnSpc>
                <a:spcPct val="160000"/>
              </a:lnSpc>
              <a:buNone/>
            </a:pP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树立正确的价值观是实现价值的首要前提。</a:t>
            </a:r>
          </a:p>
        </p:txBody>
      </p:sp>
      <p:sp>
        <p:nvSpPr>
          <p:cNvPr id="53248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506</a:t>
            </a:fld>
            <a:endParaRPr lang="zh-CN" altLang="zh-CN" noProof="1"/>
          </a:p>
        </p:txBody>
      </p:sp>
    </p:spTree>
  </p:cSld>
  <p:clrMapOvr>
    <a:masterClrMapping/>
  </p:clrMapOvr>
  <p:transition>
    <p:random/>
  </p:transition>
</p:sld>
</file>

<file path=ppt/slides/slide5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9169" name="文本占位符 813057"/>
          <p:cNvSpPr>
            <a:spLocks noGrp="1"/>
          </p:cNvSpPr>
          <p:nvPr>
            <p:ph type="body" idx="4294967295"/>
          </p:nvPr>
        </p:nvSpPr>
        <p:spPr>
          <a:xfrm>
            <a:off x="2011680" y="1485106"/>
            <a:ext cx="7920038" cy="4824413"/>
          </a:xfrm>
          <a:solidFill>
            <a:srgbClr val="FFFFCC"/>
          </a:solidFill>
          <a:ln>
            <a:solidFill>
              <a:srgbClr val="FF99CC"/>
            </a:solidFill>
          </a:ln>
        </p:spPr>
        <p:txBody>
          <a:bodyPr/>
          <a:lstStyle/>
          <a:p>
            <a:pPr eaLnBrk="1" hangingPunct="1">
              <a:lnSpc>
                <a:spcPct val="110000"/>
              </a:lnSpc>
              <a:buFont typeface="Arial" panose="020B0604020202020204" pitchFamily="34" charset="0"/>
              <a:buNone/>
            </a:pPr>
            <a:r>
              <a:rPr lang="zh-CN" altLang="en-US" b="1" dirty="0">
                <a:solidFill>
                  <a:srgbClr val="990033"/>
                </a:solidFill>
                <a:ea typeface="隶书" panose="02010509060101010101" pitchFamily="49" charset="-122"/>
              </a:rPr>
              <a:t>波兰作家雅辛集：</a:t>
            </a:r>
          </a:p>
          <a:p>
            <a:pPr eaLnBrk="1" hangingPunct="1">
              <a:lnSpc>
                <a:spcPct val="120000"/>
              </a:lnSpc>
              <a:buFont typeface="Arial" panose="020B0604020202020204" pitchFamily="34" charset="0"/>
              <a:buNone/>
            </a:pPr>
            <a:r>
              <a:rPr lang="zh-CN" altLang="en-US" sz="2000" dirty="0"/>
              <a:t>         </a:t>
            </a:r>
            <a:r>
              <a:rPr lang="zh-CN" altLang="en-US" b="1" dirty="0">
                <a:solidFill>
                  <a:schemeClr val="hlink"/>
                </a:solidFill>
                <a:ea typeface="楷体_GB2312"/>
                <a:cs typeface="楷体_GB2312"/>
              </a:rPr>
              <a:t>“有的人信神有的人不信神，这种区分不重要，这是教徒和俗人的区别。但有一种区分更重要，就是有的人相信神圣，有的人不信，人由此分出了高尚和卑鄙。相信神圣的人，心中总有所敬畏，对人类各种优秀的品质，如诚实、勤勉互助、吃苦耐劳等，充满敬重敬畏之心。他不一定都身体力行，但起码懂得爱戴和歌颂。人不是不可以怯懦和懒惰，但他不能把这些陋习伪装成高风亮节，不能由于自己做不到高尚，就诋毁所有做到了这些的人是伪善的。”</a:t>
            </a:r>
          </a:p>
        </p:txBody>
      </p:sp>
      <p:sp>
        <p:nvSpPr>
          <p:cNvPr id="519170" name="矩形 813058"/>
          <p:cNvSpPr>
            <a:spLocks noRot="1"/>
          </p:cNvSpPr>
          <p:nvPr/>
        </p:nvSpPr>
        <p:spPr bwMode="auto">
          <a:xfrm>
            <a:off x="3271520" y="260350"/>
            <a:ext cx="3931920" cy="896938"/>
          </a:xfrm>
          <a:prstGeom prst="rect">
            <a:avLst/>
          </a:prstGeom>
          <a:noFill/>
          <a:ln w="9525">
            <a:noFill/>
            <a:miter lim="800000"/>
          </a:ln>
        </p:spPr>
        <p:txBody>
          <a:bodyPr anchor="ctr"/>
          <a:lstStyle/>
          <a:p>
            <a:pPr>
              <a:buClr>
                <a:srgbClr val="000000"/>
              </a:buClr>
            </a:pPr>
            <a:r>
              <a:rPr lang="zh-CN" altLang="en-US" sz="3600" dirty="0">
                <a:solidFill>
                  <a:srgbClr val="CC0066"/>
                </a:solidFill>
                <a:latin typeface="Verdana" panose="020B0604030504040204" pitchFamily="34" charset="0"/>
                <a:ea typeface="隶书" panose="02010509060101010101" pitchFamily="49" charset="-122"/>
              </a:rPr>
              <a:t>让我们有所坚守    </a:t>
            </a:r>
          </a:p>
        </p:txBody>
      </p:sp>
      <p:sp>
        <p:nvSpPr>
          <p:cNvPr id="519171" name="直接连接符 813059"/>
          <p:cNvSpPr>
            <a:spLocks noChangeShapeType="1"/>
          </p:cNvSpPr>
          <p:nvPr/>
        </p:nvSpPr>
        <p:spPr bwMode="auto">
          <a:xfrm>
            <a:off x="1847850" y="1196975"/>
            <a:ext cx="4573588" cy="0"/>
          </a:xfrm>
          <a:prstGeom prst="line">
            <a:avLst/>
          </a:prstGeom>
          <a:noFill/>
          <a:ln w="76200" cmpd="tri">
            <a:solidFill>
              <a:srgbClr val="99CC00"/>
            </a:solidFill>
            <a:miter lim="800000"/>
          </a:ln>
        </p:spPr>
        <p:txBody>
          <a:bodyPr/>
          <a:lstStyle/>
          <a:p>
            <a:endParaRPr lang="zh-CN" altLang="en-US"/>
          </a:p>
        </p:txBody>
      </p:sp>
      <p:sp>
        <p:nvSpPr>
          <p:cNvPr id="519172" name="直接连接符 813060"/>
          <p:cNvSpPr>
            <a:spLocks noChangeShapeType="1"/>
          </p:cNvSpPr>
          <p:nvPr/>
        </p:nvSpPr>
        <p:spPr bwMode="auto">
          <a:xfrm>
            <a:off x="1524000" y="333375"/>
            <a:ext cx="9144000" cy="0"/>
          </a:xfrm>
          <a:prstGeom prst="line">
            <a:avLst/>
          </a:prstGeom>
          <a:noFill/>
          <a:ln w="9525">
            <a:solidFill>
              <a:schemeClr val="tx1"/>
            </a:solidFill>
            <a:miter lim="800000"/>
          </a:ln>
        </p:spPr>
        <p:txBody>
          <a:bodyPr/>
          <a:lstStyle/>
          <a:p>
            <a:endParaRPr lang="zh-CN" altLang="en-US"/>
          </a:p>
        </p:txBody>
      </p:sp>
      <p:sp>
        <p:nvSpPr>
          <p:cNvPr id="519173" name="直接连接符 813061"/>
          <p:cNvSpPr>
            <a:spLocks noChangeShapeType="1"/>
          </p:cNvSpPr>
          <p:nvPr/>
        </p:nvSpPr>
        <p:spPr bwMode="auto">
          <a:xfrm>
            <a:off x="1703388" y="6597650"/>
            <a:ext cx="9144000" cy="0"/>
          </a:xfrm>
          <a:prstGeom prst="line">
            <a:avLst/>
          </a:prstGeom>
          <a:noFill/>
          <a:ln w="9525">
            <a:solidFill>
              <a:schemeClr val="tx1"/>
            </a:solidFill>
            <a:miter lim="800000"/>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stCondLst>
                                            <p:cond delay="0"/>
                                          </p:stCondLst>
                                        </p:cTn>
                                        <p:tgtEl>
                                          <p:spTgt spid="519169">
                                            <p:txEl>
                                              <p:pRg st="0" end="0"/>
                                            </p:txEl>
                                          </p:spTgt>
                                        </p:tgtEl>
                                        <p:attrNameLst>
                                          <p:attrName>style.visibility</p:attrName>
                                        </p:attrNameLst>
                                      </p:cBhvr>
                                      <p:to>
                                        <p:strVal val="visible"/>
                                      </p:to>
                                    </p:set>
                                    <p:anim calcmode="lin" valueType="num">
                                      <p:cBhvr>
                                        <p:cTn id="7" dur="500" fill="hold"/>
                                        <p:tgtEl>
                                          <p:spTgt spid="51916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1916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stCondLst>
                                            <p:cond delay="0"/>
                                          </p:stCondLst>
                                        </p:cTn>
                                        <p:tgtEl>
                                          <p:spTgt spid="519169">
                                            <p:txEl>
                                              <p:pRg st="1" end="1"/>
                                            </p:txEl>
                                          </p:spTgt>
                                        </p:tgtEl>
                                        <p:attrNameLst>
                                          <p:attrName>style.visibility</p:attrName>
                                        </p:attrNameLst>
                                      </p:cBhvr>
                                      <p:to>
                                        <p:strVal val="visible"/>
                                      </p:to>
                                    </p:set>
                                    <p:anim calcmode="lin" valueType="num">
                                      <p:cBhvr>
                                        <p:cTn id="13" dur="500" fill="hold"/>
                                        <p:tgtEl>
                                          <p:spTgt spid="51916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19169">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69" grpId="0" build="p"/>
    </p:bldLst>
  </p:timing>
</p:sld>
</file>

<file path=ppt/slides/slide5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3505" name="文本框 839681"/>
          <p:cNvSpPr txBox="1">
            <a:spLocks noChangeArrowheads="1"/>
          </p:cNvSpPr>
          <p:nvPr/>
        </p:nvSpPr>
        <p:spPr bwMode="auto">
          <a:xfrm>
            <a:off x="2495550" y="1916113"/>
            <a:ext cx="6643688" cy="914400"/>
          </a:xfrm>
          <a:prstGeom prst="rect">
            <a:avLst/>
          </a:prstGeom>
          <a:noFill/>
          <a:ln w="9525">
            <a:noFill/>
            <a:miter lim="800000"/>
          </a:ln>
        </p:spPr>
        <p:txBody>
          <a:bodyPr>
            <a:spAutoFit/>
          </a:bodyPr>
          <a:lstStyle/>
          <a:p>
            <a:pPr algn="ctr">
              <a:spcBef>
                <a:spcPct val="50000"/>
              </a:spcBef>
              <a:buClr>
                <a:srgbClr val="000000"/>
              </a:buClr>
            </a:pPr>
            <a:r>
              <a:rPr lang="zh-CN" altLang="en-US" sz="5400" b="1">
                <a:solidFill>
                  <a:srgbClr val="CC0066"/>
                </a:solidFill>
                <a:latin typeface="黑体" panose="02010609060101010101" pitchFamily="49" charset="-122"/>
                <a:ea typeface="黑体" panose="02010609060101010101" pitchFamily="49" charset="-122"/>
              </a:rPr>
              <a:t>第三节</a:t>
            </a:r>
            <a:r>
              <a:rPr lang="zh-CN" altLang="en-US" sz="5400" b="1">
                <a:solidFill>
                  <a:srgbClr val="990033"/>
                </a:solidFill>
                <a:latin typeface="黑体" panose="02010609060101010101" pitchFamily="49" charset="-122"/>
                <a:ea typeface="黑体" panose="02010609060101010101" pitchFamily="49" charset="-122"/>
              </a:rPr>
              <a:t> </a:t>
            </a:r>
          </a:p>
        </p:txBody>
      </p:sp>
      <p:sp>
        <p:nvSpPr>
          <p:cNvPr id="533506" name="文本框 839682"/>
          <p:cNvSpPr txBox="1">
            <a:spLocks noChangeArrowheads="1"/>
          </p:cNvSpPr>
          <p:nvPr/>
        </p:nvSpPr>
        <p:spPr bwMode="auto">
          <a:xfrm>
            <a:off x="2927350" y="3213100"/>
            <a:ext cx="6121400" cy="914400"/>
          </a:xfrm>
          <a:prstGeom prst="rect">
            <a:avLst/>
          </a:prstGeom>
          <a:noFill/>
          <a:ln w="9525">
            <a:noFill/>
            <a:miter lim="800000"/>
          </a:ln>
        </p:spPr>
        <p:txBody>
          <a:bodyPr>
            <a:spAutoFit/>
          </a:bodyPr>
          <a:lstStyle/>
          <a:p>
            <a:pPr algn="dist">
              <a:spcBef>
                <a:spcPct val="50000"/>
              </a:spcBef>
              <a:buClr>
                <a:srgbClr val="000000"/>
              </a:buClr>
            </a:pPr>
            <a:r>
              <a:rPr lang="zh-CN" altLang="en-US" sz="5400" b="1">
                <a:solidFill>
                  <a:srgbClr val="CC0066"/>
                </a:solidFill>
                <a:latin typeface="黑体" panose="02010609060101010101" pitchFamily="49" charset="-122"/>
                <a:ea typeface="黑体" panose="02010609060101010101" pitchFamily="49" charset="-122"/>
              </a:rPr>
              <a:t>认识与实践的统一</a:t>
            </a:r>
          </a:p>
        </p:txBody>
      </p:sp>
      <p:sp>
        <p:nvSpPr>
          <p:cNvPr id="839684" name="矩形 839683"/>
          <p:cNvSpPr/>
          <p:nvPr/>
        </p:nvSpPr>
        <p:spPr>
          <a:xfrm>
            <a:off x="1992314" y="1052514"/>
            <a:ext cx="8351837"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
        <p:nvSpPr>
          <p:cNvPr id="839685" name="矩形 839684"/>
          <p:cNvSpPr/>
          <p:nvPr/>
        </p:nvSpPr>
        <p:spPr>
          <a:xfrm>
            <a:off x="1919289" y="5157789"/>
            <a:ext cx="8351837" cy="71437"/>
          </a:xfrm>
          <a:prstGeom prst="rect">
            <a:avLst/>
          </a:prstGeom>
          <a:gradFill rotWithShape="0">
            <a:gsLst>
              <a:gs pos="0">
                <a:schemeClr val="bg1"/>
              </a:gs>
              <a:gs pos="50000">
                <a:srgbClr val="FF3300"/>
              </a:gs>
              <a:gs pos="100000">
                <a:schemeClr val="bg1"/>
              </a:gs>
            </a:gsLst>
            <a:lin ang="5400000" scaled="1"/>
            <a:tileRect/>
          </a:gradFill>
          <a:ln w="9525" cap="flat" cmpd="sng">
            <a:solidFill>
              <a:srgbClr val="000000"/>
            </a:solidFill>
            <a:prstDash val="solid"/>
            <a:miter/>
            <a:headEnd type="none" w="med" len="med"/>
            <a:tailEnd type="none" w="med" len="med"/>
          </a:ln>
        </p:spPr>
        <p:txBody>
          <a:bodyPr/>
          <a:lstStyle/>
          <a:p>
            <a:pPr>
              <a:defRPr/>
            </a:pPr>
            <a:endParaRPr lang="zh-CN" altLang="en-US">
              <a:latin typeface="Arial" panose="020B0604020202020204" pitchFamily="34" charset="0"/>
              <a:ea typeface="宋体" panose="02010600030101010101" pitchFamily="2" charset="-122"/>
            </a:endParaRPr>
          </a:p>
        </p:txBody>
      </p:sp>
    </p:spTree>
  </p:cSld>
  <p:clrMapOvr>
    <a:masterClrMapping/>
  </p:clrMapOvr>
  <p:transition>
    <p:push dir="r"/>
  </p:transition>
</p:sld>
</file>

<file path=ppt/slides/slide5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4529" name="标题 841729"/>
          <p:cNvSpPr>
            <a:spLocks noGrp="1"/>
          </p:cNvSpPr>
          <p:nvPr>
            <p:ph type="title" idx="4294967295"/>
          </p:nvPr>
        </p:nvSpPr>
        <p:spPr>
          <a:xfrm>
            <a:off x="3048001" y="849313"/>
            <a:ext cx="9144000" cy="836612"/>
          </a:xfrm>
        </p:spPr>
        <p:txBody>
          <a:bodyPr anchor="b"/>
          <a:lstStyle/>
          <a:p>
            <a:pPr eaLnBrk="1" hangingPunct="1"/>
            <a:r>
              <a:rPr lang="zh-CN" altLang="en-US" dirty="0">
                <a:solidFill>
                  <a:srgbClr val="CC0066"/>
                </a:solidFill>
                <a:ea typeface="隶书" panose="02010509060101010101" pitchFamily="49" charset="-122"/>
              </a:rPr>
              <a:t>一、党的思想路线</a:t>
            </a:r>
          </a:p>
        </p:txBody>
      </p:sp>
      <p:sp>
        <p:nvSpPr>
          <p:cNvPr id="534530" name="文本占位符 841730"/>
          <p:cNvSpPr>
            <a:spLocks noGrp="1"/>
          </p:cNvSpPr>
          <p:nvPr>
            <p:ph type="body" idx="4294967295"/>
          </p:nvPr>
        </p:nvSpPr>
        <p:spPr>
          <a:xfrm>
            <a:off x="2621280" y="2268538"/>
            <a:ext cx="7589520" cy="3806825"/>
          </a:xfrm>
        </p:spPr>
        <p:txBody>
          <a:bodyPr/>
          <a:lstStyle/>
          <a:p>
            <a:pPr eaLnBrk="1" hangingPunct="1">
              <a:lnSpc>
                <a:spcPct val="130000"/>
              </a:lnSpc>
            </a:pPr>
            <a:r>
              <a:rPr lang="zh-CN" altLang="en-US" sz="3200" dirty="0">
                <a:latin typeface="宋体" panose="02010600030101010101" pitchFamily="2" charset="-122"/>
                <a:ea typeface="宋体" panose="02010600030101010101" pitchFamily="2" charset="-122"/>
              </a:rPr>
              <a:t>坚持一切从实际出发；理论联系实际；实事求是；在实践中坚持和发展真理。</a:t>
            </a:r>
            <a:endParaRPr lang="en-US" altLang="zh-CN" sz="3200" dirty="0">
              <a:latin typeface="宋体" panose="02010600030101010101" pitchFamily="2" charset="-122"/>
              <a:ea typeface="宋体" panose="02010600030101010101" pitchFamily="2" charset="-122"/>
            </a:endParaRPr>
          </a:p>
          <a:p>
            <a:pPr eaLnBrk="1" hangingPunct="1">
              <a:lnSpc>
                <a:spcPct val="130000"/>
              </a:lnSpc>
            </a:pPr>
            <a:r>
              <a:rPr lang="zh-CN" altLang="en-US" sz="3200" dirty="0">
                <a:latin typeface="宋体" panose="02010600030101010101" pitchFamily="2" charset="-122"/>
                <a:ea typeface="宋体" panose="02010600030101010101" pitchFamily="2" charset="-122"/>
              </a:rPr>
              <a:t>核心：“实事求是” </a:t>
            </a:r>
          </a:p>
        </p:txBody>
      </p:sp>
      <p:sp>
        <p:nvSpPr>
          <p:cNvPr id="54886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509</a:t>
            </a:fld>
            <a:endParaRPr lang="zh-CN" altLang="zh-CN" noProof="1"/>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indefinite" fill="hold">
                                          <p:stCondLst>
                                            <p:cond delay="0"/>
                                          </p:stCondLst>
                                        </p:cTn>
                                        <p:tgtEl>
                                          <p:spTgt spid="534529"/>
                                        </p:tgtEl>
                                        <p:attrNameLst>
                                          <p:attrName>style.visibility</p:attrName>
                                        </p:attrNameLst>
                                      </p:cBhvr>
                                      <p:to>
                                        <p:strVal val="visible"/>
                                      </p:to>
                                    </p:set>
                                    <p:anim calcmode="lin" valueType="num">
                                      <p:cBhvr>
                                        <p:cTn id="7" dur="1000" fill="hold"/>
                                        <p:tgtEl>
                                          <p:spTgt spid="534529"/>
                                        </p:tgtEl>
                                        <p:attrNameLst>
                                          <p:attrName>ppt_w</p:attrName>
                                        </p:attrNameLst>
                                      </p:cBhvr>
                                      <p:tavLst>
                                        <p:tav tm="0">
                                          <p:val>
                                            <p:strVal val="#ppt_w+.3"/>
                                          </p:val>
                                        </p:tav>
                                        <p:tav tm="100000">
                                          <p:val>
                                            <p:strVal val="#ppt_w"/>
                                          </p:val>
                                        </p:tav>
                                      </p:tavLst>
                                    </p:anim>
                                    <p:anim calcmode="lin" valueType="num">
                                      <p:cBhvr>
                                        <p:cTn id="8" dur="1000" fill="hold"/>
                                        <p:tgtEl>
                                          <p:spTgt spid="534529"/>
                                        </p:tgtEl>
                                        <p:attrNameLst>
                                          <p:attrName>ppt_h</p:attrName>
                                        </p:attrNameLst>
                                      </p:cBhvr>
                                      <p:tavLst>
                                        <p:tav tm="0">
                                          <p:val>
                                            <p:strVal val="#ppt_h"/>
                                          </p:val>
                                        </p:tav>
                                        <p:tav tm="100000">
                                          <p:val>
                                            <p:strVal val="#ppt_h"/>
                                          </p:val>
                                        </p:tav>
                                      </p:tavLst>
                                    </p:anim>
                                    <p:animEffect transition="in" filter="fade">
                                      <p:cBhvr>
                                        <p:cTn id="9" dur="1000"/>
                                        <p:tgtEl>
                                          <p:spTgt spid="53452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indefinite" fill="hold">
                                          <p:stCondLst>
                                            <p:cond delay="0"/>
                                          </p:stCondLst>
                                        </p:cTn>
                                        <p:tgtEl>
                                          <p:spTgt spid="534530">
                                            <p:txEl>
                                              <p:pRg st="0" end="0"/>
                                            </p:txEl>
                                          </p:spTgt>
                                        </p:tgtEl>
                                        <p:attrNameLst>
                                          <p:attrName>style.visibility</p:attrName>
                                        </p:attrNameLst>
                                      </p:cBhvr>
                                      <p:to>
                                        <p:strVal val="visible"/>
                                      </p:to>
                                    </p:set>
                                    <p:anim calcmode="lin" valueType="num">
                                      <p:cBhvr>
                                        <p:cTn id="14" dur="1000" fill="hold"/>
                                        <p:tgtEl>
                                          <p:spTgt spid="534530">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534530">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53453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indefinite" fill="hold">
                                          <p:stCondLst>
                                            <p:cond delay="0"/>
                                          </p:stCondLst>
                                        </p:cTn>
                                        <p:tgtEl>
                                          <p:spTgt spid="534530">
                                            <p:txEl>
                                              <p:pRg st="1" end="1"/>
                                            </p:txEl>
                                          </p:spTgt>
                                        </p:tgtEl>
                                        <p:attrNameLst>
                                          <p:attrName>style.visibility</p:attrName>
                                        </p:attrNameLst>
                                      </p:cBhvr>
                                      <p:to>
                                        <p:strVal val="visible"/>
                                      </p:to>
                                    </p:set>
                                    <p:anim calcmode="lin" valueType="num">
                                      <p:cBhvr>
                                        <p:cTn id="21" dur="1000" fill="hold"/>
                                        <p:tgtEl>
                                          <p:spTgt spid="534530">
                                            <p:txEl>
                                              <p:pRg st="1" end="1"/>
                                            </p:txEl>
                                          </p:spTgt>
                                        </p:tgtEl>
                                        <p:attrNameLst>
                                          <p:attrName>ppt_w</p:attrName>
                                        </p:attrNameLst>
                                      </p:cBhvr>
                                      <p:tavLst>
                                        <p:tav tm="0">
                                          <p:val>
                                            <p:strVal val="#ppt_w+.3"/>
                                          </p:val>
                                        </p:tav>
                                        <p:tav tm="100000">
                                          <p:val>
                                            <p:strVal val="#ppt_w"/>
                                          </p:val>
                                        </p:tav>
                                      </p:tavLst>
                                    </p:anim>
                                    <p:anim calcmode="lin" valueType="num">
                                      <p:cBhvr>
                                        <p:cTn id="22" dur="1000" fill="hold"/>
                                        <p:tgtEl>
                                          <p:spTgt spid="534530">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5345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29" grpId="0"/>
      <p:bldP spid="53453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内容占位符 3"/>
          <p:cNvSpPr>
            <a:spLocks noGrp="1"/>
          </p:cNvSpPr>
          <p:nvPr>
            <p:ph sz="half" idx="2"/>
          </p:nvPr>
        </p:nvSpPr>
        <p:spPr/>
        <p:txBody>
          <a:bodyPr/>
          <a:lstStyle/>
          <a:p>
            <a:r>
              <a:rPr lang="en-US" altLang="zh-CN" sz="3200">
                <a:latin typeface="楷体" panose="02010609060101010101" pitchFamily="49" charset="-122"/>
                <a:ea typeface="楷体" panose="02010609060101010101" pitchFamily="49" charset="-122"/>
                <a:cs typeface="楷体" panose="02010609060101010101" pitchFamily="49" charset="-122"/>
              </a:rPr>
              <a:t>“</a:t>
            </a:r>
            <a:r>
              <a:rPr lang="zh-CN" altLang="en-US" sz="3200">
                <a:latin typeface="楷体" panose="02010609060101010101" pitchFamily="49" charset="-122"/>
                <a:ea typeface="楷体" panose="02010609060101010101" pitchFamily="49" charset="-122"/>
                <a:cs typeface="楷体" panose="02010609060101010101" pitchFamily="49" charset="-122"/>
              </a:rPr>
              <a:t>把马克思和恩格斯两个人的名字作为现代社会主义奠基人的名字并列在一起是公正的。</a:t>
            </a:r>
            <a:r>
              <a:rPr lang="en-US" altLang="zh-CN" sz="3200">
                <a:latin typeface="楷体" panose="02010609060101010101" pitchFamily="49" charset="-122"/>
                <a:ea typeface="楷体" panose="02010609060101010101" pitchFamily="49" charset="-122"/>
                <a:cs typeface="楷体" panose="02010609060101010101" pitchFamily="49" charset="-122"/>
              </a:rPr>
              <a:t>”</a:t>
            </a:r>
          </a:p>
          <a:p>
            <a:r>
              <a:rPr lang="en-US" altLang="zh-CN" sz="3200">
                <a:latin typeface="楷体" panose="02010609060101010101" pitchFamily="49" charset="-122"/>
                <a:ea typeface="楷体" panose="02010609060101010101" pitchFamily="49" charset="-122"/>
                <a:cs typeface="楷体" panose="02010609060101010101" pitchFamily="49" charset="-122"/>
              </a:rPr>
              <a:t>——</a:t>
            </a:r>
            <a:r>
              <a:rPr lang="zh-CN" altLang="en-US" sz="3200">
                <a:latin typeface="楷体" panose="02010609060101010101" pitchFamily="49" charset="-122"/>
                <a:ea typeface="楷体" panose="02010609060101010101" pitchFamily="49" charset="-122"/>
                <a:cs typeface="楷体" panose="02010609060101010101" pitchFamily="49" charset="-122"/>
              </a:rPr>
              <a:t>列宁</a:t>
            </a:r>
          </a:p>
        </p:txBody>
      </p:sp>
      <p:sp>
        <p:nvSpPr>
          <p:cNvPr id="6" name="内容占位符 5"/>
          <p:cNvSpPr>
            <a:spLocks noGrp="1"/>
          </p:cNvSpPr>
          <p:nvPr>
            <p:ph sz="quarter" idx="4"/>
          </p:nvPr>
        </p:nvSpPr>
        <p:spPr>
          <a:xfrm>
            <a:off x="6172200" y="1943100"/>
            <a:ext cx="5183505" cy="4246880"/>
          </a:xfrm>
        </p:spPr>
        <p:txBody>
          <a:bodyPr/>
          <a:lstStyle/>
          <a:p>
            <a:r>
              <a:rPr lang="en-US" altLang="zh-CN" sz="3200" b="1">
                <a:latin typeface="楷体" panose="02010609060101010101" pitchFamily="49" charset="-122"/>
                <a:ea typeface="楷体" panose="02010609060101010101" pitchFamily="49" charset="-122"/>
                <a:cs typeface="楷体" panose="02010609060101010101" pitchFamily="49" charset="-122"/>
              </a:rPr>
              <a:t>“</a:t>
            </a:r>
            <a:r>
              <a:rPr lang="zh-CN" altLang="en-US" sz="3200" b="1">
                <a:latin typeface="楷体" panose="02010609060101010101" pitchFamily="49" charset="-122"/>
                <a:ea typeface="楷体" panose="02010609060101010101" pitchFamily="49" charset="-122"/>
                <a:cs typeface="楷体" panose="02010609060101010101" pitchFamily="49" charset="-122"/>
              </a:rPr>
              <a:t>要正确评价马克思的观点，无疑必须熟悉他最亲密的同志和合作者弗里德里希</a:t>
            </a:r>
            <a:r>
              <a:rPr lang="en-US" altLang="zh-CN" sz="3200" b="1">
                <a:latin typeface="楷体" panose="02010609060101010101" pitchFamily="49" charset="-122"/>
                <a:ea typeface="楷体" panose="02010609060101010101" pitchFamily="49" charset="-122"/>
                <a:cs typeface="楷体" panose="02010609060101010101" pitchFamily="49" charset="-122"/>
              </a:rPr>
              <a:t>·</a:t>
            </a:r>
            <a:r>
              <a:rPr lang="zh-CN" altLang="en-US" sz="3200" b="1">
                <a:latin typeface="楷体" panose="02010609060101010101" pitchFamily="49" charset="-122"/>
                <a:ea typeface="楷体" panose="02010609060101010101" pitchFamily="49" charset="-122"/>
                <a:cs typeface="楷体" panose="02010609060101010101" pitchFamily="49" charset="-122"/>
              </a:rPr>
              <a:t>恩格斯的著作。不研读恩格斯的全部著作，就不可能完整地阐述马克思主义。</a:t>
            </a:r>
            <a:r>
              <a:rPr lang="en-US" altLang="zh-CN" sz="3200" b="1">
                <a:latin typeface="楷体" panose="02010609060101010101" pitchFamily="49" charset="-122"/>
                <a:ea typeface="楷体" panose="02010609060101010101" pitchFamily="49" charset="-122"/>
                <a:cs typeface="楷体" panose="02010609060101010101" pitchFamily="49" charset="-122"/>
              </a:rPr>
              <a:t>”</a:t>
            </a:r>
          </a:p>
        </p:txBody>
      </p:sp>
      <p:sp>
        <p:nvSpPr>
          <p:cNvPr id="7" name="页脚占位符 6"/>
          <p:cNvSpPr>
            <a:spLocks noGrp="1"/>
          </p:cNvSpPr>
          <p:nvPr>
            <p:ph type="ftr" sz="quarter" idx="11"/>
          </p:nvPr>
        </p:nvSpPr>
        <p:spPr/>
        <p:txBody>
          <a:bodyPr/>
          <a:lstStyle/>
          <a:p>
            <a:pPr>
              <a:defRPr/>
            </a:pPr>
            <a:endParaRPr lang="zh-CN" altLang="en-US"/>
          </a:p>
        </p:txBody>
      </p:sp>
      <p:sp>
        <p:nvSpPr>
          <p:cNvPr id="8" name="灯片编号占位符 7"/>
          <p:cNvSpPr>
            <a:spLocks noGrp="1"/>
          </p:cNvSpPr>
          <p:nvPr>
            <p:ph type="sldNum" sz="quarter" idx="12"/>
          </p:nvPr>
        </p:nvSpPr>
        <p:spPr/>
        <p:txBody>
          <a:bodyPr/>
          <a:lstStyle/>
          <a:p>
            <a:pPr>
              <a:defRPr/>
            </a:pPr>
            <a:fld id="{D7EB41AB-3ED9-4F98-9AFC-C456462372BD}" type="slidenum">
              <a:rPr lang="zh-CN" altLang="en-US"/>
              <a:t>51</a:t>
            </a:fld>
            <a:endParaRPr lang="zh-CN" altLang="en-US"/>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5553" name="标题 842753"/>
          <p:cNvSpPr>
            <a:spLocks noGrp="1"/>
          </p:cNvSpPr>
          <p:nvPr>
            <p:ph type="title" idx="4294967295"/>
          </p:nvPr>
        </p:nvSpPr>
        <p:spPr>
          <a:xfrm>
            <a:off x="3139441" y="849313"/>
            <a:ext cx="9052560" cy="836612"/>
          </a:xfrm>
        </p:spPr>
        <p:txBody>
          <a:bodyPr anchor="b"/>
          <a:lstStyle/>
          <a:p>
            <a:pPr eaLnBrk="1" hangingPunct="1"/>
            <a:r>
              <a:rPr lang="zh-CN" altLang="en-US" dirty="0">
                <a:solidFill>
                  <a:srgbClr val="CC0066"/>
                </a:solidFill>
                <a:ea typeface="隶书" panose="02010509060101010101" pitchFamily="49" charset="-122"/>
              </a:rPr>
              <a:t>   （一）一切从实际出发</a:t>
            </a:r>
          </a:p>
        </p:txBody>
      </p:sp>
      <p:sp>
        <p:nvSpPr>
          <p:cNvPr id="535554" name="文本占位符 842754"/>
          <p:cNvSpPr>
            <a:spLocks noGrp="1"/>
          </p:cNvSpPr>
          <p:nvPr>
            <p:ph type="body" idx="4294967295"/>
          </p:nvPr>
        </p:nvSpPr>
        <p:spPr>
          <a:xfrm>
            <a:off x="2082800" y="1844675"/>
            <a:ext cx="6949440" cy="4464050"/>
          </a:xfrm>
        </p:spPr>
        <p:txBody>
          <a:bodyPr/>
          <a:lstStyle/>
          <a:p>
            <a:pPr marL="533400" indent="-533400" algn="just">
              <a:lnSpc>
                <a:spcPct val="130000"/>
              </a:lnSpc>
              <a:buNone/>
            </a:pPr>
            <a:r>
              <a:rPr lang="zh-CN" altLang="en-US" sz="1700" b="1" dirty="0"/>
              <a:t>       </a:t>
            </a:r>
            <a:r>
              <a:rPr lang="zh-CN" altLang="en-US" sz="2800" dirty="0">
                <a:latin typeface="楷体" panose="02010609060101010101" pitchFamily="49" charset="-122"/>
                <a:ea typeface="楷体" panose="02010609060101010101" pitchFamily="49" charset="-122"/>
              </a:rPr>
              <a:t>“一切从实际出发”，就是，我们所做的一切都要从</a:t>
            </a:r>
            <a:r>
              <a:rPr lang="zh-CN" altLang="en-US" sz="2800" dirty="0">
                <a:latin typeface="楷体" panose="02010609060101010101" pitchFamily="49" charset="-122"/>
                <a:ea typeface="楷体" panose="02010609060101010101" pitchFamily="49" charset="-122"/>
                <a:cs typeface="楷体_GB2312"/>
              </a:rPr>
              <a:t>客观事物存在和发展的规律出发来认识和改造世界，在实践中按照客观规律办事。</a:t>
            </a:r>
            <a:r>
              <a:rPr lang="zh-CN" altLang="en-US" sz="2800" dirty="0">
                <a:latin typeface="楷体" panose="02010609060101010101" pitchFamily="49" charset="-122"/>
                <a:ea typeface="楷体" panose="02010609060101010101" pitchFamily="49" charset="-122"/>
              </a:rPr>
              <a:t> </a:t>
            </a:r>
          </a:p>
        </p:txBody>
      </p:sp>
      <p:sp>
        <p:nvSpPr>
          <p:cNvPr id="54989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510</a:t>
            </a:fld>
            <a:endParaRPr lang="zh-CN" altLang="zh-CN" noProof="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5553"/>
                                        </p:tgtEl>
                                        <p:attrNameLst>
                                          <p:attrName>style.visibility</p:attrName>
                                        </p:attrNameLst>
                                      </p:cBhvr>
                                      <p:to>
                                        <p:strVal val="visible"/>
                                      </p:to>
                                    </p:set>
                                    <p:animEffect transition="in" filter="fade">
                                      <p:cBhvr>
                                        <p:cTn id="7" dur="2000"/>
                                        <p:tgtEl>
                                          <p:spTgt spid="5355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5554">
                                            <p:txEl>
                                              <p:pRg st="0" end="0"/>
                                            </p:txEl>
                                          </p:spTgt>
                                        </p:tgtEl>
                                        <p:attrNameLst>
                                          <p:attrName>style.visibility</p:attrName>
                                        </p:attrNameLst>
                                      </p:cBhvr>
                                      <p:to>
                                        <p:strVal val="visible"/>
                                      </p:to>
                                    </p:set>
                                    <p:animEffect transition="in" filter="fade">
                                      <p:cBhvr>
                                        <p:cTn id="12" dur="2000"/>
                                        <p:tgtEl>
                                          <p:spTgt spid="5355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3" grpId="0"/>
      <p:bldP spid="535554" grpId="0" build="p"/>
    </p:bldLst>
  </p:timing>
</p:sld>
</file>

<file path=ppt/slides/slide5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9649" name="标题 848897"/>
          <p:cNvSpPr>
            <a:spLocks noGrp="1"/>
          </p:cNvSpPr>
          <p:nvPr>
            <p:ph type="title" idx="4294967295"/>
          </p:nvPr>
        </p:nvSpPr>
        <p:spPr>
          <a:xfrm>
            <a:off x="2424114" y="741680"/>
            <a:ext cx="9767886" cy="742633"/>
          </a:xfrm>
        </p:spPr>
        <p:txBody>
          <a:bodyPr anchor="b"/>
          <a:lstStyle/>
          <a:p>
            <a:pPr eaLnBrk="1" hangingPunct="1"/>
            <a:r>
              <a:rPr lang="zh-CN" altLang="en-US" sz="3200" dirty="0">
                <a:solidFill>
                  <a:srgbClr val="CC0066"/>
                </a:solidFill>
                <a:ea typeface="隶书" panose="02010509060101010101" pitchFamily="49" charset="-122"/>
              </a:rPr>
              <a:t>（二）实事求是</a:t>
            </a:r>
          </a:p>
        </p:txBody>
      </p:sp>
      <p:sp>
        <p:nvSpPr>
          <p:cNvPr id="55398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511</a:t>
            </a:fld>
            <a:endParaRPr lang="zh-CN" altLang="zh-CN" noProof="1"/>
          </a:p>
        </p:txBody>
      </p:sp>
      <p:sp>
        <p:nvSpPr>
          <p:cNvPr id="539650" name="文本框 848898"/>
          <p:cNvSpPr txBox="1">
            <a:spLocks noChangeArrowheads="1"/>
          </p:cNvSpPr>
          <p:nvPr/>
        </p:nvSpPr>
        <p:spPr bwMode="auto">
          <a:xfrm>
            <a:off x="2424114" y="1916114"/>
            <a:ext cx="7559675" cy="3108543"/>
          </a:xfrm>
          <a:prstGeom prst="rect">
            <a:avLst/>
          </a:prstGeom>
          <a:noFill/>
          <a:ln w="9525">
            <a:noFill/>
            <a:miter lim="800000"/>
          </a:ln>
        </p:spPr>
        <p:txBody>
          <a:bodyPr>
            <a:spAutoFit/>
          </a:bodyPr>
          <a:lstStyle/>
          <a:p>
            <a:pPr marL="812800" indent="-812800">
              <a:spcBef>
                <a:spcPct val="50000"/>
              </a:spcBef>
              <a:buClr>
                <a:schemeClr val="accent2"/>
              </a:buClr>
            </a:pPr>
            <a:r>
              <a:rPr lang="en-US" altLang="zh-CN" sz="2800" b="1" dirty="0">
                <a:solidFill>
                  <a:srgbClr val="990033"/>
                </a:solidFill>
                <a:latin typeface="楷体" panose="02010609060101010101" pitchFamily="49" charset="-122"/>
                <a:ea typeface="楷体" panose="02010609060101010101" pitchFamily="49" charset="-122"/>
              </a:rPr>
              <a:t>“</a:t>
            </a:r>
            <a:r>
              <a:rPr lang="zh-CN" altLang="en-US" sz="2800" b="1" dirty="0">
                <a:solidFill>
                  <a:srgbClr val="990033"/>
                </a:solidFill>
                <a:latin typeface="楷体" panose="02010609060101010101" pitchFamily="49" charset="-122"/>
                <a:ea typeface="楷体" panose="02010609060101010101" pitchFamily="49" charset="-122"/>
              </a:rPr>
              <a:t>实事”指客观存在的一切事物</a:t>
            </a:r>
          </a:p>
          <a:p>
            <a:pPr marL="812800" indent="-812800">
              <a:spcBef>
                <a:spcPct val="50000"/>
              </a:spcBef>
              <a:buClr>
                <a:schemeClr val="accent2"/>
              </a:buClr>
            </a:pPr>
            <a:r>
              <a:rPr lang="zh-CN" altLang="en-US" sz="2800" b="1" dirty="0">
                <a:solidFill>
                  <a:srgbClr val="990033"/>
                </a:solidFill>
                <a:latin typeface="楷体" panose="02010609060101010101" pitchFamily="49" charset="-122"/>
                <a:ea typeface="楷体" panose="02010609060101010101" pitchFamily="49" charset="-122"/>
              </a:rPr>
              <a:t>“是”指事物的本质和规律性</a:t>
            </a:r>
          </a:p>
          <a:p>
            <a:pPr marL="812800" indent="-812800">
              <a:spcBef>
                <a:spcPct val="50000"/>
              </a:spcBef>
              <a:buClr>
                <a:schemeClr val="accent2"/>
              </a:buClr>
            </a:pPr>
            <a:r>
              <a:rPr lang="zh-CN" altLang="en-US" sz="2800" b="1" dirty="0">
                <a:solidFill>
                  <a:srgbClr val="990033"/>
                </a:solidFill>
                <a:latin typeface="楷体" panose="02010609060101010101" pitchFamily="49" charset="-122"/>
                <a:ea typeface="楷体" panose="02010609060101010101" pitchFamily="49" charset="-122"/>
              </a:rPr>
              <a:t>“求”指研究和认识</a:t>
            </a:r>
            <a:endParaRPr lang="en-US" altLang="zh-CN" sz="2800" b="1" dirty="0">
              <a:solidFill>
                <a:srgbClr val="990033"/>
              </a:solidFill>
              <a:latin typeface="楷体" panose="02010609060101010101" pitchFamily="49" charset="-122"/>
              <a:ea typeface="楷体" panose="02010609060101010101" pitchFamily="49" charset="-122"/>
            </a:endParaRPr>
          </a:p>
          <a:p>
            <a:pPr marL="812800" indent="-812800">
              <a:spcBef>
                <a:spcPct val="50000"/>
              </a:spcBef>
              <a:buClr>
                <a:schemeClr val="accent2"/>
              </a:buClr>
            </a:pPr>
            <a:r>
              <a:rPr lang="zh-CN" altLang="en-US" sz="2800" b="1" dirty="0">
                <a:latin typeface="楷体" panose="02010609060101010101" pitchFamily="49" charset="-122"/>
                <a:ea typeface="楷体" panose="02010609060101010101" pitchFamily="49" charset="-122"/>
              </a:rPr>
              <a:t>这体现了马克思主义哲学的唯物论、辩证法和</a:t>
            </a:r>
            <a:endParaRPr lang="en-US" altLang="zh-CN" sz="2800" b="1" dirty="0">
              <a:latin typeface="楷体" panose="02010609060101010101" pitchFamily="49" charset="-122"/>
              <a:ea typeface="楷体" panose="02010609060101010101" pitchFamily="49" charset="-122"/>
            </a:endParaRPr>
          </a:p>
          <a:p>
            <a:pPr marL="812800" indent="-812800">
              <a:spcBef>
                <a:spcPct val="50000"/>
              </a:spcBef>
              <a:buClr>
                <a:schemeClr val="accent2"/>
              </a:buClr>
            </a:pPr>
            <a:r>
              <a:rPr lang="zh-CN" altLang="en-US" sz="2800" b="1" dirty="0">
                <a:latin typeface="楷体" panose="02010609060101010101" pitchFamily="49" charset="-122"/>
                <a:ea typeface="楷体" panose="02010609060101010101" pitchFamily="49" charset="-122"/>
              </a:rPr>
              <a:t>认识论三者的统一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39649"/>
                                        </p:tgtEl>
                                        <p:attrNameLst>
                                          <p:attrName>style.visibility</p:attrName>
                                        </p:attrNameLst>
                                      </p:cBhvr>
                                      <p:to>
                                        <p:strVal val="visible"/>
                                      </p:to>
                                    </p:set>
                                    <p:animEffect transition="in" filter="dissolve">
                                      <p:cBhvr>
                                        <p:cTn id="7" dur="500"/>
                                        <p:tgtEl>
                                          <p:spTgt spid="539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4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0673" name="标题 850945"/>
          <p:cNvSpPr>
            <a:spLocks noGrp="1"/>
          </p:cNvSpPr>
          <p:nvPr>
            <p:ph type="title" idx="4294967295"/>
          </p:nvPr>
        </p:nvSpPr>
        <p:spPr>
          <a:xfrm>
            <a:off x="2854961" y="849313"/>
            <a:ext cx="9337040" cy="635000"/>
          </a:xfrm>
        </p:spPr>
        <p:txBody>
          <a:bodyPr anchor="b"/>
          <a:lstStyle/>
          <a:p>
            <a:pPr eaLnBrk="1" hangingPunct="1"/>
            <a:r>
              <a:rPr lang="zh-CN" altLang="en-US" sz="3200" dirty="0">
                <a:solidFill>
                  <a:srgbClr val="CC0066"/>
                </a:solidFill>
                <a:ea typeface="隶书" panose="02010509060101010101" pitchFamily="49" charset="-122"/>
              </a:rPr>
              <a:t>（三）在实践中坚持和发展真理</a:t>
            </a:r>
          </a:p>
        </p:txBody>
      </p:sp>
      <p:sp>
        <p:nvSpPr>
          <p:cNvPr id="540674" name="文本占位符 850946"/>
          <p:cNvSpPr>
            <a:spLocks noGrp="1"/>
          </p:cNvSpPr>
          <p:nvPr>
            <p:ph type="body" idx="4294967295"/>
          </p:nvPr>
        </p:nvSpPr>
        <p:spPr>
          <a:xfrm>
            <a:off x="2946400" y="1700213"/>
            <a:ext cx="6055360" cy="792162"/>
          </a:xfrm>
        </p:spPr>
        <p:txBody>
          <a:bodyPr>
            <a:normAutofit/>
          </a:bodyPr>
          <a:lstStyle/>
          <a:p>
            <a:pPr marL="533400" indent="-533400">
              <a:lnSpc>
                <a:spcPct val="130000"/>
              </a:lnSpc>
              <a:buNone/>
            </a:pPr>
            <a:r>
              <a:rPr lang="zh-CN" altLang="en-US" sz="2800" b="1" dirty="0">
                <a:solidFill>
                  <a:schemeClr val="hlink"/>
                </a:solidFill>
              </a:rPr>
              <a:t>          </a:t>
            </a:r>
            <a:r>
              <a:rPr lang="en-US" altLang="zh-CN" sz="2800" b="1" dirty="0">
                <a:solidFill>
                  <a:schemeClr val="hlink"/>
                </a:solidFill>
              </a:rPr>
              <a:t>1.</a:t>
            </a:r>
            <a:r>
              <a:rPr lang="zh-CN" altLang="en-US" sz="2800" b="1" dirty="0">
                <a:solidFill>
                  <a:schemeClr val="hlink"/>
                </a:solidFill>
              </a:rPr>
              <a:t>理论创新与实践创新</a:t>
            </a:r>
          </a:p>
        </p:txBody>
      </p:sp>
      <p:sp>
        <p:nvSpPr>
          <p:cNvPr id="55501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512</a:t>
            </a:fld>
            <a:endParaRPr lang="zh-CN" altLang="zh-CN" noProof="1"/>
          </a:p>
        </p:txBody>
      </p:sp>
      <p:sp>
        <p:nvSpPr>
          <p:cNvPr id="540675" name="矩形 850947"/>
          <p:cNvSpPr>
            <a:spLocks noChangeArrowheads="1"/>
          </p:cNvSpPr>
          <p:nvPr/>
        </p:nvSpPr>
        <p:spPr bwMode="auto">
          <a:xfrm>
            <a:off x="3423920" y="2708276"/>
            <a:ext cx="4541520" cy="3241676"/>
          </a:xfrm>
          <a:prstGeom prst="rect">
            <a:avLst/>
          </a:prstGeom>
          <a:solidFill>
            <a:srgbClr val="FFCC99"/>
          </a:solidFill>
          <a:ln w="9525">
            <a:noFill/>
            <a:miter lim="800000"/>
          </a:ln>
        </p:spPr>
        <p:txBody>
          <a:bodyPr/>
          <a:lstStyle/>
          <a:p>
            <a:pPr marL="533400" indent="-533400">
              <a:lnSpc>
                <a:spcPct val="130000"/>
              </a:lnSpc>
              <a:spcBef>
                <a:spcPct val="55000"/>
              </a:spcBef>
              <a:buClr>
                <a:schemeClr val="accent2"/>
              </a:buClr>
            </a:pPr>
            <a:r>
              <a:rPr lang="en-US" altLang="zh-CN" sz="2400" dirty="0">
                <a:latin typeface="楷体_GB2312"/>
                <a:ea typeface="楷体_GB2312"/>
                <a:cs typeface="楷体_GB2312"/>
              </a:rPr>
              <a:t>       “</a:t>
            </a:r>
            <a:r>
              <a:rPr lang="zh-CN" altLang="en-US" sz="2400" dirty="0">
                <a:latin typeface="楷体_GB2312"/>
                <a:ea typeface="楷体_GB2312"/>
                <a:cs typeface="楷体_GB2312"/>
              </a:rPr>
              <a:t>创新是一个民族进步的</a:t>
            </a:r>
          </a:p>
          <a:p>
            <a:pPr marL="533400" indent="-533400">
              <a:lnSpc>
                <a:spcPct val="110000"/>
              </a:lnSpc>
              <a:spcBef>
                <a:spcPct val="20000"/>
              </a:spcBef>
              <a:buClr>
                <a:schemeClr val="accent2"/>
              </a:buClr>
            </a:pPr>
            <a:r>
              <a:rPr lang="zh-CN" altLang="en-US" sz="2400" dirty="0">
                <a:latin typeface="楷体_GB2312"/>
                <a:ea typeface="楷体_GB2312"/>
                <a:cs typeface="楷体_GB2312"/>
              </a:rPr>
              <a:t>  灵魂，是一个国家兴旺发达的</a:t>
            </a:r>
          </a:p>
          <a:p>
            <a:pPr marL="533400" indent="-533400">
              <a:lnSpc>
                <a:spcPct val="110000"/>
              </a:lnSpc>
              <a:spcBef>
                <a:spcPct val="20000"/>
              </a:spcBef>
              <a:buClr>
                <a:schemeClr val="accent2"/>
              </a:buClr>
            </a:pPr>
            <a:r>
              <a:rPr lang="zh-CN" altLang="en-US" sz="2400" dirty="0">
                <a:latin typeface="楷体_GB2312"/>
                <a:ea typeface="楷体_GB2312"/>
                <a:cs typeface="楷体_GB2312"/>
              </a:rPr>
              <a:t>  不竭动力，也是一个政党永葆</a:t>
            </a:r>
          </a:p>
          <a:p>
            <a:pPr marL="533400" indent="-533400">
              <a:lnSpc>
                <a:spcPct val="110000"/>
              </a:lnSpc>
              <a:spcBef>
                <a:spcPct val="20000"/>
              </a:spcBef>
              <a:buClr>
                <a:schemeClr val="accent2"/>
              </a:buClr>
            </a:pPr>
            <a:r>
              <a:rPr lang="zh-CN" altLang="en-US" sz="2400" dirty="0">
                <a:latin typeface="楷体_GB2312"/>
                <a:ea typeface="楷体_GB2312"/>
                <a:cs typeface="楷体_GB2312"/>
              </a:rPr>
              <a:t>  生机的源泉。我们突破前人，</a:t>
            </a:r>
          </a:p>
          <a:p>
            <a:pPr marL="533400" indent="-533400">
              <a:lnSpc>
                <a:spcPct val="110000"/>
              </a:lnSpc>
              <a:spcBef>
                <a:spcPct val="20000"/>
              </a:spcBef>
              <a:buClr>
                <a:schemeClr val="accent2"/>
              </a:buClr>
            </a:pPr>
            <a:r>
              <a:rPr lang="zh-CN" altLang="en-US" sz="2400" dirty="0">
                <a:latin typeface="楷体_GB2312"/>
                <a:ea typeface="楷体_GB2312"/>
                <a:cs typeface="楷体_GB2312"/>
              </a:rPr>
              <a:t>  后人也必将突破我们。” </a:t>
            </a:r>
          </a:p>
          <a:p>
            <a:pPr marL="533400" indent="-533400">
              <a:lnSpc>
                <a:spcPct val="130000"/>
              </a:lnSpc>
              <a:spcBef>
                <a:spcPct val="20000"/>
              </a:spcBef>
              <a:buClr>
                <a:schemeClr val="accent2"/>
              </a:buClr>
            </a:pPr>
            <a:r>
              <a:rPr lang="zh-CN" altLang="en-US" sz="2100" dirty="0">
                <a:latin typeface="Verdana" panose="020B0604030504040204" pitchFamily="34" charset="0"/>
              </a:rPr>
              <a:t>                          </a:t>
            </a:r>
            <a:r>
              <a:rPr lang="en-US" altLang="zh-CN" sz="2800" dirty="0">
                <a:solidFill>
                  <a:srgbClr val="CC3300"/>
                </a:solidFill>
                <a:latin typeface="Verdana" panose="020B0604030504040204" pitchFamily="34" charset="0"/>
                <a:ea typeface="隶书" panose="02010509060101010101" pitchFamily="49" charset="-122"/>
              </a:rPr>
              <a:t>——</a:t>
            </a:r>
            <a:r>
              <a:rPr lang="zh-CN" altLang="en-US" sz="2800" dirty="0">
                <a:solidFill>
                  <a:srgbClr val="CC3300"/>
                </a:solidFill>
                <a:latin typeface="Verdana" panose="020B0604030504040204" pitchFamily="34" charset="0"/>
                <a:ea typeface="隶书" panose="02010509060101010101" pitchFamily="49" charset="-122"/>
              </a:rPr>
              <a:t>江泽民</a:t>
            </a:r>
            <a:r>
              <a:rPr lang="zh-CN" altLang="en-US" sz="2100" dirty="0">
                <a:latin typeface="Verdan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p:cTn id="6" dur="500" fill="hold"/>
                                        <p:tgtEl>
                                          <p:spTgt spid="54067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3"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1698" name="文本占位符 851970"/>
          <p:cNvSpPr>
            <a:spLocks noGrp="1"/>
          </p:cNvSpPr>
          <p:nvPr>
            <p:ph type="body" idx="4294967295"/>
          </p:nvPr>
        </p:nvSpPr>
        <p:spPr>
          <a:xfrm>
            <a:off x="2174240" y="1844675"/>
            <a:ext cx="7762240" cy="4464050"/>
          </a:xfrm>
        </p:spPr>
        <p:txBody>
          <a:bodyPr>
            <a:normAutofit/>
          </a:bodyPr>
          <a:lstStyle/>
          <a:p>
            <a:pPr marL="0" indent="0">
              <a:lnSpc>
                <a:spcPct val="130000"/>
              </a:lnSpc>
              <a:buNone/>
            </a:pPr>
            <a:r>
              <a:rPr lang="en-US" altLang="zh-CN" sz="2400" b="1" dirty="0">
                <a:latin typeface="楷体" panose="02010609060101010101" pitchFamily="49" charset="-122"/>
                <a:ea typeface="楷体" panose="02010609060101010101" pitchFamily="49" charset="-122"/>
              </a:rPr>
              <a:t>   1.</a:t>
            </a:r>
            <a:r>
              <a:rPr lang="zh-CN" altLang="en-US" sz="2400" b="1" dirty="0">
                <a:latin typeface="楷体" panose="02010609060101010101" pitchFamily="49" charset="-122"/>
                <a:ea typeface="楷体" panose="02010609060101010101" pitchFamily="49" charset="-122"/>
              </a:rPr>
              <a:t>理论创新：</a:t>
            </a:r>
            <a:endParaRPr lang="en-US" altLang="zh-CN" sz="2400" b="1" dirty="0">
              <a:latin typeface="楷体" panose="02010609060101010101" pitchFamily="49" charset="-122"/>
              <a:ea typeface="楷体" panose="02010609060101010101" pitchFamily="49" charset="-122"/>
            </a:endParaRPr>
          </a:p>
          <a:p>
            <a:pPr marL="0" indent="0">
              <a:lnSpc>
                <a:spcPct val="130000"/>
              </a:lnSpc>
              <a:buNone/>
            </a:pPr>
            <a:r>
              <a:rPr lang="zh-CN" altLang="en-US" sz="2400" b="1" dirty="0">
                <a:latin typeface="楷体" panose="02010609060101010101" pitchFamily="49" charset="-122"/>
                <a:ea typeface="楷体" panose="02010609060101010101" pitchFamily="49" charset="-122"/>
              </a:rPr>
              <a:t>就是理论观点、思想体系不断根据实践要求进行新的、创造性的提升和发展。</a:t>
            </a:r>
          </a:p>
          <a:p>
            <a:pPr marL="533400" indent="-533400">
              <a:lnSpc>
                <a:spcPct val="130000"/>
              </a:lnSpc>
            </a:pP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实践创新：</a:t>
            </a:r>
            <a:endParaRPr lang="en-US" altLang="zh-CN" sz="2400" b="1" dirty="0">
              <a:latin typeface="楷体" panose="02010609060101010101" pitchFamily="49" charset="-122"/>
              <a:ea typeface="楷体" panose="02010609060101010101" pitchFamily="49" charset="-122"/>
            </a:endParaRPr>
          </a:p>
          <a:p>
            <a:pPr marL="0" indent="0">
              <a:lnSpc>
                <a:spcPct val="130000"/>
              </a:lnSpc>
              <a:buNone/>
            </a:pPr>
            <a:r>
              <a:rPr lang="zh-CN" altLang="en-US" sz="2400" b="1" dirty="0">
                <a:latin typeface="楷体" panose="02010609060101010101" pitchFamily="49" charset="-122"/>
                <a:ea typeface="楷体" panose="02010609060101010101" pitchFamily="49" charset="-122"/>
              </a:rPr>
              <a:t>就是由理论创新所推动的，人们改造和变革客观世界的活动要富有创造性和超前性，包括制度创新、科技创新和文化创新以及其他各方面的创新。</a:t>
            </a:r>
            <a:r>
              <a:rPr lang="zh-CN" altLang="en-US" sz="2400" dirty="0">
                <a:latin typeface="楷体" panose="02010609060101010101" pitchFamily="49" charset="-122"/>
                <a:ea typeface="楷体" panose="02010609060101010101" pitchFamily="49" charset="-122"/>
              </a:rPr>
              <a:t> </a:t>
            </a:r>
          </a:p>
        </p:txBody>
      </p:sp>
      <p:sp>
        <p:nvSpPr>
          <p:cNvPr id="556035"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513</a:t>
            </a:fld>
            <a:endParaRPr lang="zh-CN" altLang="zh-CN" noProof="1"/>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indefinite" fill="hold">
                                          <p:stCondLst>
                                            <p:cond delay="0"/>
                                          </p:stCondLst>
                                        </p:cTn>
                                        <p:tgtEl>
                                          <p:spTgt spid="541698">
                                            <p:txEl>
                                              <p:pRg st="0" end="0"/>
                                            </p:txEl>
                                          </p:spTgt>
                                        </p:tgtEl>
                                        <p:attrNameLst>
                                          <p:attrName>style.visibility</p:attrName>
                                        </p:attrNameLst>
                                      </p:cBhvr>
                                      <p:to>
                                        <p:strVal val="visible"/>
                                      </p:to>
                                    </p:set>
                                    <p:animEffect transition="in" filter="fade">
                                      <p:cBhvr>
                                        <p:cTn id="7" dur="1000">
                                          <p:stCondLst>
                                            <p:cond delay="0"/>
                                          </p:stCondLst>
                                        </p:cTn>
                                        <p:tgtEl>
                                          <p:spTgt spid="541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indefinite" fill="hold">
                                          <p:stCondLst>
                                            <p:cond delay="0"/>
                                          </p:stCondLst>
                                        </p:cTn>
                                        <p:tgtEl>
                                          <p:spTgt spid="541698">
                                            <p:txEl>
                                              <p:pRg st="1" end="1"/>
                                            </p:txEl>
                                          </p:spTgt>
                                        </p:tgtEl>
                                        <p:attrNameLst>
                                          <p:attrName>style.visibility</p:attrName>
                                        </p:attrNameLst>
                                      </p:cBhvr>
                                      <p:to>
                                        <p:strVal val="visible"/>
                                      </p:to>
                                    </p:set>
                                    <p:animEffect transition="in" filter="fade">
                                      <p:cBhvr>
                                        <p:cTn id="12" dur="1000">
                                          <p:stCondLst>
                                            <p:cond delay="0"/>
                                          </p:stCondLst>
                                        </p:cTn>
                                        <p:tgtEl>
                                          <p:spTgt spid="5416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indefinite" fill="hold">
                                          <p:stCondLst>
                                            <p:cond delay="0"/>
                                          </p:stCondLst>
                                        </p:cTn>
                                        <p:tgtEl>
                                          <p:spTgt spid="541698">
                                            <p:txEl>
                                              <p:pRg st="2" end="2"/>
                                            </p:txEl>
                                          </p:spTgt>
                                        </p:tgtEl>
                                        <p:attrNameLst>
                                          <p:attrName>style.visibility</p:attrName>
                                        </p:attrNameLst>
                                      </p:cBhvr>
                                      <p:to>
                                        <p:strVal val="visible"/>
                                      </p:to>
                                    </p:set>
                                    <p:animEffect transition="in" filter="fade">
                                      <p:cBhvr>
                                        <p:cTn id="17" dur="1000">
                                          <p:stCondLst>
                                            <p:cond delay="0"/>
                                          </p:stCondLst>
                                        </p:cTn>
                                        <p:tgtEl>
                                          <p:spTgt spid="5416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indefinite" fill="hold">
                                          <p:stCondLst>
                                            <p:cond delay="0"/>
                                          </p:stCondLst>
                                        </p:cTn>
                                        <p:tgtEl>
                                          <p:spTgt spid="541698">
                                            <p:txEl>
                                              <p:pRg st="3" end="3"/>
                                            </p:txEl>
                                          </p:spTgt>
                                        </p:tgtEl>
                                        <p:attrNameLst>
                                          <p:attrName>style.visibility</p:attrName>
                                        </p:attrNameLst>
                                      </p:cBhvr>
                                      <p:to>
                                        <p:strVal val="visible"/>
                                      </p:to>
                                    </p:set>
                                    <p:animEffect transition="in" filter="fade">
                                      <p:cBhvr>
                                        <p:cTn id="22" dur="1000">
                                          <p:stCondLst>
                                            <p:cond delay="0"/>
                                          </p:stCondLst>
                                        </p:cTn>
                                        <p:tgtEl>
                                          <p:spTgt spid="5416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8" grpId="0" build="p"/>
    </p:bldLst>
  </p:timing>
</p:sld>
</file>

<file path=ppt/slides/slide5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9889" name="标题 866305"/>
          <p:cNvSpPr>
            <a:spLocks noGrp="1"/>
          </p:cNvSpPr>
          <p:nvPr>
            <p:ph type="title" idx="4294967295"/>
          </p:nvPr>
        </p:nvSpPr>
        <p:spPr>
          <a:xfrm>
            <a:off x="2782889" y="849313"/>
            <a:ext cx="4826951" cy="836612"/>
          </a:xfrm>
        </p:spPr>
        <p:txBody>
          <a:bodyPr anchor="b"/>
          <a:lstStyle/>
          <a:p>
            <a:pPr eaLnBrk="1" hangingPunct="1"/>
            <a:r>
              <a:rPr lang="zh-CN" altLang="en-US" sz="3200" dirty="0">
                <a:solidFill>
                  <a:srgbClr val="CC0066"/>
                </a:solidFill>
                <a:ea typeface="隶书" panose="02010509060101010101" pitchFamily="49" charset="-122"/>
              </a:rPr>
              <a:t>二、认识世界和改造世界</a:t>
            </a:r>
          </a:p>
        </p:txBody>
      </p:sp>
      <p:sp>
        <p:nvSpPr>
          <p:cNvPr id="564226" name="文本占位符 866306"/>
          <p:cNvSpPr>
            <a:spLocks noGrp="1"/>
          </p:cNvSpPr>
          <p:nvPr>
            <p:ph type="body" idx="4294967295"/>
          </p:nvPr>
        </p:nvSpPr>
        <p:spPr>
          <a:xfrm flipH="1">
            <a:off x="2276474" y="3930650"/>
            <a:ext cx="2162176" cy="2216150"/>
          </a:xfrm>
          <a:solidFill>
            <a:srgbClr val="FFFFCC"/>
          </a:solidFill>
          <a:ln>
            <a:solidFill>
              <a:srgbClr val="CC99FF"/>
            </a:solidFill>
          </a:ln>
        </p:spPr>
        <p:txBody>
          <a:bodyPr>
            <a:normAutofit/>
          </a:bodyPr>
          <a:lstStyle/>
          <a:p>
            <a:pPr marL="762000" indent="-762000">
              <a:lnSpc>
                <a:spcPct val="130000"/>
              </a:lnSpc>
              <a:buNone/>
            </a:pPr>
            <a:r>
              <a:rPr lang="zh-CN" altLang="en-US" b="1" dirty="0">
                <a:solidFill>
                  <a:schemeClr val="hlink"/>
                </a:solidFill>
                <a:ea typeface="楷体_GB2312"/>
                <a:cs typeface="楷体_GB2312"/>
              </a:rPr>
              <a:t>哲学家们只是用</a:t>
            </a:r>
          </a:p>
          <a:p>
            <a:pPr marL="762000" indent="-762000">
              <a:lnSpc>
                <a:spcPct val="130000"/>
              </a:lnSpc>
              <a:buNone/>
            </a:pPr>
            <a:r>
              <a:rPr lang="zh-CN" altLang="en-US" b="1" dirty="0">
                <a:solidFill>
                  <a:schemeClr val="hlink"/>
                </a:solidFill>
                <a:ea typeface="楷体_GB2312"/>
                <a:cs typeface="楷体_GB2312"/>
              </a:rPr>
              <a:t>不同的方式解解</a:t>
            </a:r>
          </a:p>
          <a:p>
            <a:pPr marL="762000" indent="-762000">
              <a:lnSpc>
                <a:spcPct val="130000"/>
              </a:lnSpc>
              <a:buNone/>
            </a:pPr>
            <a:r>
              <a:rPr lang="zh-CN" altLang="en-US" b="1" dirty="0">
                <a:solidFill>
                  <a:schemeClr val="hlink"/>
                </a:solidFill>
                <a:ea typeface="楷体_GB2312"/>
                <a:cs typeface="楷体_GB2312"/>
              </a:rPr>
              <a:t>世界，问题在于</a:t>
            </a:r>
          </a:p>
          <a:p>
            <a:pPr marL="762000" indent="-762000">
              <a:lnSpc>
                <a:spcPct val="130000"/>
              </a:lnSpc>
              <a:buNone/>
            </a:pPr>
            <a:r>
              <a:rPr lang="zh-CN" altLang="en-US" b="1" dirty="0">
                <a:solidFill>
                  <a:schemeClr val="hlink"/>
                </a:solidFill>
                <a:ea typeface="楷体_GB2312"/>
                <a:cs typeface="楷体_GB2312"/>
              </a:rPr>
              <a:t>改变世界。</a:t>
            </a:r>
            <a:endParaRPr lang="zh-CN" altLang="en-US" dirty="0">
              <a:solidFill>
                <a:schemeClr val="hlink"/>
              </a:solidFill>
              <a:ea typeface="楷体_GB2312"/>
              <a:cs typeface="楷体_GB2312"/>
            </a:endParaRPr>
          </a:p>
        </p:txBody>
      </p:sp>
      <p:sp>
        <p:nvSpPr>
          <p:cNvPr id="564230"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514</a:t>
            </a:fld>
            <a:endParaRPr lang="zh-CN" altLang="zh-CN" noProof="1"/>
          </a:p>
        </p:txBody>
      </p:sp>
      <p:sp>
        <p:nvSpPr>
          <p:cNvPr id="866308" name="矩形 866307"/>
          <p:cNvSpPr>
            <a:spLocks noChangeArrowheads="1"/>
          </p:cNvSpPr>
          <p:nvPr/>
        </p:nvSpPr>
        <p:spPr bwMode="auto">
          <a:xfrm>
            <a:off x="6672264" y="4005264"/>
            <a:ext cx="2663825" cy="2016125"/>
          </a:xfrm>
          <a:prstGeom prst="rect">
            <a:avLst/>
          </a:prstGeom>
          <a:solidFill>
            <a:srgbClr val="FFFFCC"/>
          </a:solidFill>
          <a:ln w="9525">
            <a:solidFill>
              <a:srgbClr val="CC99FF"/>
            </a:solidFill>
            <a:miter lim="800000"/>
          </a:ln>
        </p:spPr>
        <p:txBody>
          <a:bodyPr/>
          <a:lstStyle/>
          <a:p>
            <a:pPr marL="762000" indent="-762000">
              <a:lnSpc>
                <a:spcPct val="140000"/>
              </a:lnSpc>
              <a:spcBef>
                <a:spcPct val="20000"/>
              </a:spcBef>
              <a:buClr>
                <a:schemeClr val="accent2"/>
              </a:buClr>
            </a:pPr>
            <a:r>
              <a:rPr lang="en-US" altLang="zh-CN" sz="2400" b="1">
                <a:solidFill>
                  <a:schemeClr val="hlink"/>
                </a:solidFill>
                <a:latin typeface="Verdana" panose="020B0604030504040204" pitchFamily="34" charset="0"/>
                <a:ea typeface="楷体_GB2312"/>
                <a:cs typeface="楷体_GB2312"/>
              </a:rPr>
              <a:t> </a:t>
            </a:r>
            <a:r>
              <a:rPr lang="zh-CN" altLang="en-US" sz="2800" b="1">
                <a:solidFill>
                  <a:schemeClr val="hlink"/>
                </a:solidFill>
                <a:latin typeface="Verdana" panose="020B0604030504040204" pitchFamily="34" charset="0"/>
                <a:ea typeface="楷体_GB2312"/>
                <a:cs typeface="楷体_GB2312"/>
              </a:rPr>
              <a:t>没有革命的理</a:t>
            </a:r>
          </a:p>
          <a:p>
            <a:pPr marL="762000" indent="-762000">
              <a:lnSpc>
                <a:spcPct val="120000"/>
              </a:lnSpc>
              <a:spcBef>
                <a:spcPct val="20000"/>
              </a:spcBef>
              <a:buClr>
                <a:schemeClr val="accent2"/>
              </a:buClr>
            </a:pPr>
            <a:r>
              <a:rPr lang="zh-CN" altLang="en-US" sz="2800" b="1">
                <a:solidFill>
                  <a:schemeClr val="hlink"/>
                </a:solidFill>
                <a:latin typeface="Verdana" panose="020B0604030504040204" pitchFamily="34" charset="0"/>
                <a:ea typeface="楷体_GB2312"/>
                <a:cs typeface="楷体_GB2312"/>
              </a:rPr>
              <a:t> 论，就没有革</a:t>
            </a:r>
          </a:p>
          <a:p>
            <a:pPr marL="762000" indent="-762000">
              <a:lnSpc>
                <a:spcPct val="130000"/>
              </a:lnSpc>
              <a:spcBef>
                <a:spcPct val="20000"/>
              </a:spcBef>
              <a:buClr>
                <a:schemeClr val="accent2"/>
              </a:buClr>
            </a:pPr>
            <a:r>
              <a:rPr lang="zh-CN" altLang="en-US" sz="2800" b="1">
                <a:solidFill>
                  <a:schemeClr val="hlink"/>
                </a:solidFill>
                <a:latin typeface="Verdana" panose="020B0604030504040204" pitchFamily="34" charset="0"/>
                <a:ea typeface="楷体_GB2312"/>
                <a:cs typeface="楷体_GB2312"/>
              </a:rPr>
              <a:t> 命的行动</a:t>
            </a:r>
            <a:r>
              <a:rPr lang="zh-CN" altLang="en-US" sz="2400" b="1">
                <a:solidFill>
                  <a:schemeClr val="hlink"/>
                </a:solidFill>
                <a:latin typeface="Verdana" panose="020B0604030504040204" pitchFamily="34" charset="0"/>
                <a:ea typeface="楷体_GB2312"/>
                <a:cs typeface="楷体_GB2312"/>
              </a:rPr>
              <a:t>。</a:t>
            </a:r>
          </a:p>
        </p:txBody>
      </p:sp>
      <p:pic>
        <p:nvPicPr>
          <p:cNvPr id="866309" name="图片 866308" descr="u=3247058497,785060885&amp;gp=10">
            <a:hlinkClick r:id="rId2" action="ppaction://hlinkfile"/>
          </p:cNvPr>
          <p:cNvPicPr>
            <a:picLocks noChangeAspect="1"/>
          </p:cNvPicPr>
          <p:nvPr/>
        </p:nvPicPr>
        <p:blipFill>
          <a:blip r:embed="rId3"/>
          <a:srcRect/>
          <a:stretch>
            <a:fillRect/>
          </a:stretch>
        </p:blipFill>
        <p:spPr bwMode="auto">
          <a:xfrm>
            <a:off x="4294188" y="2572704"/>
            <a:ext cx="1944687" cy="1944687"/>
          </a:xfrm>
          <a:prstGeom prst="rect">
            <a:avLst/>
          </a:prstGeom>
          <a:noFill/>
          <a:ln w="9525">
            <a:noFill/>
            <a:miter lim="800000"/>
            <a:headEnd/>
            <a:tailEnd/>
          </a:ln>
        </p:spPr>
      </p:pic>
      <p:pic>
        <p:nvPicPr>
          <p:cNvPr id="866310" name="图片 866309" descr="u=3587880766,3398429699&amp;gp=0">
            <a:hlinkClick r:id="rId4" action="ppaction://hlinkfile"/>
          </p:cNvPr>
          <p:cNvPicPr>
            <a:picLocks noChangeAspect="1"/>
          </p:cNvPicPr>
          <p:nvPr/>
        </p:nvPicPr>
        <p:blipFill>
          <a:blip r:embed="rId5"/>
          <a:srcRect/>
          <a:stretch>
            <a:fillRect/>
          </a:stretch>
        </p:blipFill>
        <p:spPr bwMode="auto">
          <a:xfrm>
            <a:off x="6383338" y="1773238"/>
            <a:ext cx="3167062" cy="21256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indefinite" fill="hold">
                                          <p:stCondLst>
                                            <p:cond delay="0"/>
                                          </p:stCondLst>
                                        </p:cTn>
                                        <p:tgtEl>
                                          <p:spTgt spid="549889"/>
                                        </p:tgtEl>
                                        <p:attrNameLst>
                                          <p:attrName>style.visibility</p:attrName>
                                        </p:attrNameLst>
                                      </p:cBhvr>
                                      <p:to>
                                        <p:strVal val="visible"/>
                                      </p:to>
                                    </p:set>
                                    <p:anim calcmode="lin" valueType="num">
                                      <p:cBhvr>
                                        <p:cTn id="7" dur="1000" fill="hold"/>
                                        <p:tgtEl>
                                          <p:spTgt spid="549889"/>
                                        </p:tgtEl>
                                        <p:attrNameLst>
                                          <p:attrName>ppt_x</p:attrName>
                                        </p:attrNameLst>
                                      </p:cBhvr>
                                      <p:tavLst>
                                        <p:tav tm="0">
                                          <p:val>
                                            <p:strVal val="#ppt_x-.2"/>
                                          </p:val>
                                        </p:tav>
                                        <p:tav tm="100000">
                                          <p:val>
                                            <p:strVal val="#ppt_x"/>
                                          </p:val>
                                        </p:tav>
                                      </p:tavLst>
                                    </p:anim>
                                    <p:anim calcmode="lin" valueType="num">
                                      <p:cBhvr>
                                        <p:cTn id="8" dur="1000" fill="hold"/>
                                        <p:tgtEl>
                                          <p:spTgt spid="549889"/>
                                        </p:tgtEl>
                                        <p:attrNameLst>
                                          <p:attrName>ppt_y</p:attrName>
                                        </p:attrNameLst>
                                      </p:cBhvr>
                                      <p:tavLst>
                                        <p:tav tm="0">
                                          <p:val>
                                            <p:strVal val="#ppt_y"/>
                                          </p:val>
                                        </p:tav>
                                        <p:tav tm="100000">
                                          <p:val>
                                            <p:strVal val="#ppt_y"/>
                                          </p:val>
                                        </p:tav>
                                      </p:tavLst>
                                    </p:anim>
                                    <p:animEffect transition="in" filter="wipe(right)" prLst="gradientSize: 0.1">
                                      <p:cBhvr>
                                        <p:cTn id="9" dur="1000"/>
                                        <p:tgtEl>
                                          <p:spTgt spid="549889"/>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564226">
                                            <p:txEl>
                                              <p:pRg st="0" end="0"/>
                                            </p:txEl>
                                          </p:spTgt>
                                        </p:tgtEl>
                                        <p:attrNameLst>
                                          <p:attrName>style.visibility</p:attrName>
                                        </p:attrNameLst>
                                      </p:cBhvr>
                                      <p:to>
                                        <p:strVal val="visible"/>
                                      </p:to>
                                    </p:set>
                                    <p:animEffect transition="in" filter="fade">
                                      <p:cBhvr>
                                        <p:cTn id="14" dur="500"/>
                                        <p:tgtEl>
                                          <p:spTgt spid="564226">
                                            <p:txEl>
                                              <p:pRg st="0" end="0"/>
                                            </p:txEl>
                                          </p:spTgt>
                                        </p:tgtEl>
                                      </p:cBhvr>
                                    </p:animEffect>
                                    <p:anim calcmode="lin" valueType="num">
                                      <p:cBhvr>
                                        <p:cTn id="15" dur="500" fill="hold"/>
                                        <p:tgtEl>
                                          <p:spTgt spid="564226">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64226">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564226">
                                            <p:txEl>
                                              <p:pRg st="1" end="1"/>
                                            </p:txEl>
                                          </p:spTgt>
                                        </p:tgtEl>
                                        <p:attrNameLst>
                                          <p:attrName>style.visibility</p:attrName>
                                        </p:attrNameLst>
                                      </p:cBhvr>
                                      <p:to>
                                        <p:strVal val="visible"/>
                                      </p:to>
                                    </p:set>
                                    <p:animEffect transition="in" filter="fade">
                                      <p:cBhvr>
                                        <p:cTn id="21" dur="500"/>
                                        <p:tgtEl>
                                          <p:spTgt spid="564226">
                                            <p:txEl>
                                              <p:pRg st="1" end="1"/>
                                            </p:txEl>
                                          </p:spTgt>
                                        </p:tgtEl>
                                      </p:cBhvr>
                                    </p:animEffect>
                                    <p:anim calcmode="lin" valueType="num">
                                      <p:cBhvr>
                                        <p:cTn id="22" dur="500" fill="hold"/>
                                        <p:tgtEl>
                                          <p:spTgt spid="564226">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564226">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564226">
                                            <p:txEl>
                                              <p:pRg st="2" end="2"/>
                                            </p:txEl>
                                          </p:spTgt>
                                        </p:tgtEl>
                                        <p:attrNameLst>
                                          <p:attrName>style.visibility</p:attrName>
                                        </p:attrNameLst>
                                      </p:cBhvr>
                                      <p:to>
                                        <p:strVal val="visible"/>
                                      </p:to>
                                    </p:set>
                                    <p:animEffect transition="in" filter="fade">
                                      <p:cBhvr>
                                        <p:cTn id="28" dur="500"/>
                                        <p:tgtEl>
                                          <p:spTgt spid="564226">
                                            <p:txEl>
                                              <p:pRg st="2" end="2"/>
                                            </p:txEl>
                                          </p:spTgt>
                                        </p:tgtEl>
                                      </p:cBhvr>
                                    </p:animEffect>
                                    <p:anim calcmode="lin" valueType="num">
                                      <p:cBhvr>
                                        <p:cTn id="29" dur="500" fill="hold"/>
                                        <p:tgtEl>
                                          <p:spTgt spid="56422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564226">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564226">
                                            <p:txEl>
                                              <p:pRg st="3" end="3"/>
                                            </p:txEl>
                                          </p:spTgt>
                                        </p:tgtEl>
                                        <p:attrNameLst>
                                          <p:attrName>style.visibility</p:attrName>
                                        </p:attrNameLst>
                                      </p:cBhvr>
                                      <p:to>
                                        <p:strVal val="visible"/>
                                      </p:to>
                                    </p:set>
                                    <p:animEffect transition="in" filter="fade">
                                      <p:cBhvr>
                                        <p:cTn id="35" dur="500"/>
                                        <p:tgtEl>
                                          <p:spTgt spid="564226">
                                            <p:txEl>
                                              <p:pRg st="3" end="3"/>
                                            </p:txEl>
                                          </p:spTgt>
                                        </p:tgtEl>
                                      </p:cBhvr>
                                    </p:animEffect>
                                    <p:anim calcmode="lin" valueType="num">
                                      <p:cBhvr>
                                        <p:cTn id="36" dur="500" fill="hold"/>
                                        <p:tgtEl>
                                          <p:spTgt spid="564226">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564226">
                                            <p:txEl>
                                              <p:pRg st="3" end="3"/>
                                            </p:txEl>
                                          </p:spTgt>
                                        </p:tgtEl>
                                        <p:attrNameLst>
                                          <p:attrName>ppt_y</p:attrName>
                                        </p:attrNameLst>
                                      </p:cBhvr>
                                      <p:tavLst>
                                        <p:tav tm="0">
                                          <p:val>
                                            <p:strVal val="#ppt_y+.05"/>
                                          </p:val>
                                        </p:tav>
                                        <p:tav tm="100000">
                                          <p:val>
                                            <p:strVal val="#ppt_y"/>
                                          </p:val>
                                        </p:tav>
                                      </p:tavLst>
                                    </p:anim>
                                  </p:childTnLst>
                                </p:cTn>
                              </p:par>
                              <p:par>
                                <p:cTn id="38" presetID="3" presetClass="entr" presetSubtype="10" fill="hold" nodeType="withEffect">
                                  <p:stCondLst>
                                    <p:cond delay="0"/>
                                  </p:stCondLst>
                                  <p:childTnLst>
                                    <p:set>
                                      <p:cBhvr>
                                        <p:cTn id="39" dur="1" fill="hold">
                                          <p:stCondLst>
                                            <p:cond delay="0"/>
                                          </p:stCondLst>
                                        </p:cTn>
                                        <p:tgtEl>
                                          <p:spTgt spid="866309"/>
                                        </p:tgtEl>
                                        <p:attrNameLst>
                                          <p:attrName>style.visibility</p:attrName>
                                        </p:attrNameLst>
                                      </p:cBhvr>
                                      <p:to>
                                        <p:strVal val="visible"/>
                                      </p:to>
                                    </p:set>
                                    <p:animEffect transition="in" filter="blinds(horizontal)">
                                      <p:cBhvr>
                                        <p:cTn id="40" dur="500"/>
                                        <p:tgtEl>
                                          <p:spTgt spid="86630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66310"/>
                                        </p:tgtEl>
                                        <p:attrNameLst>
                                          <p:attrName>style.visibility</p:attrName>
                                        </p:attrNameLst>
                                      </p:cBhvr>
                                      <p:to>
                                        <p:strVal val="visible"/>
                                      </p:to>
                                    </p:set>
                                    <p:animEffect transition="in" filter="blinds(horizontal)">
                                      <p:cBhvr>
                                        <p:cTn id="45" dur="500"/>
                                        <p:tgtEl>
                                          <p:spTgt spid="866310"/>
                                        </p:tgtEl>
                                      </p:cBhvr>
                                    </p:animEffect>
                                  </p:childTnLst>
                                </p:cTn>
                              </p:par>
                            </p:childTnLst>
                          </p:cTn>
                        </p:par>
                        <p:par>
                          <p:cTn id="46" fill="hold">
                            <p:stCondLst>
                              <p:cond delay="500"/>
                            </p:stCondLst>
                            <p:childTnLst>
                              <p:par>
                                <p:cTn id="47" presetID="47" presetClass="entr" presetSubtype="0" fill="hold" grpId="0" nodeType="afterEffect">
                                  <p:stCondLst>
                                    <p:cond delay="0"/>
                                  </p:stCondLst>
                                  <p:childTnLst>
                                    <p:set>
                                      <p:cBhvr>
                                        <p:cTn id="48" dur="1" fill="hold">
                                          <p:stCondLst>
                                            <p:cond delay="0"/>
                                          </p:stCondLst>
                                        </p:cTn>
                                        <p:tgtEl>
                                          <p:spTgt spid="866308"/>
                                        </p:tgtEl>
                                        <p:attrNameLst>
                                          <p:attrName>style.visibility</p:attrName>
                                        </p:attrNameLst>
                                      </p:cBhvr>
                                      <p:to>
                                        <p:strVal val="visible"/>
                                      </p:to>
                                    </p:set>
                                    <p:animEffect transition="in" filter="fade">
                                      <p:cBhvr>
                                        <p:cTn id="49" dur="1000"/>
                                        <p:tgtEl>
                                          <p:spTgt spid="866308"/>
                                        </p:tgtEl>
                                      </p:cBhvr>
                                    </p:animEffect>
                                    <p:anim calcmode="lin" valueType="num">
                                      <p:cBhvr>
                                        <p:cTn id="50" dur="1000" fill="hold"/>
                                        <p:tgtEl>
                                          <p:spTgt spid="866308"/>
                                        </p:tgtEl>
                                        <p:attrNameLst>
                                          <p:attrName>ppt_x</p:attrName>
                                        </p:attrNameLst>
                                      </p:cBhvr>
                                      <p:tavLst>
                                        <p:tav tm="0">
                                          <p:val>
                                            <p:strVal val="#ppt_x"/>
                                          </p:val>
                                        </p:tav>
                                        <p:tav tm="100000">
                                          <p:val>
                                            <p:strVal val="#ppt_x"/>
                                          </p:val>
                                        </p:tav>
                                      </p:tavLst>
                                    </p:anim>
                                    <p:anim calcmode="lin" valueType="num">
                                      <p:cBhvr>
                                        <p:cTn id="51" dur="1000" fill="hold"/>
                                        <p:tgtEl>
                                          <p:spTgt spid="866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89" grpId="0"/>
      <p:bldP spid="564226" grpId="0" build="p"/>
      <p:bldP spid="866308" grpId="0" bldLvl="0" animBg="1"/>
    </p:bldLst>
  </p:timing>
</p:sld>
</file>

<file path=ppt/slides/slide5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61" name="文本占位符 868353"/>
          <p:cNvSpPr>
            <a:spLocks noGrp="1"/>
          </p:cNvSpPr>
          <p:nvPr>
            <p:ph type="body" idx="4294967295"/>
          </p:nvPr>
        </p:nvSpPr>
        <p:spPr>
          <a:xfrm>
            <a:off x="2073276" y="2316480"/>
            <a:ext cx="8199435" cy="2841308"/>
          </a:xfrm>
        </p:spPr>
        <p:txBody>
          <a:bodyPr/>
          <a:lstStyle/>
          <a:p>
            <a:pPr eaLnBrk="1" hangingPunct="1">
              <a:buNone/>
            </a:pPr>
            <a:r>
              <a:rPr lang="zh-CN" altLang="en-US" sz="2800" dirty="0">
                <a:latin typeface="楷体" panose="02010609060101010101" pitchFamily="49" charset="-122"/>
                <a:ea typeface="楷体" panose="02010609060101010101" pitchFamily="49" charset="-122"/>
                <a:cs typeface="楷体_GB2312"/>
              </a:rPr>
              <a:t>自由，仅仅是也只能是，对必然性（规律）的认识</a:t>
            </a:r>
            <a:endParaRPr lang="en-US" altLang="zh-CN" sz="2800" dirty="0">
              <a:latin typeface="楷体" panose="02010609060101010101" pitchFamily="49" charset="-122"/>
              <a:ea typeface="楷体" panose="02010609060101010101" pitchFamily="49" charset="-122"/>
              <a:cs typeface="楷体_GB2312"/>
            </a:endParaRPr>
          </a:p>
          <a:p>
            <a:pPr eaLnBrk="1" hangingPunct="1">
              <a:buNone/>
            </a:pPr>
            <a:r>
              <a:rPr lang="zh-CN" altLang="en-US" sz="2800" dirty="0">
                <a:latin typeface="楷体" panose="02010609060101010101" pitchFamily="49" charset="-122"/>
                <a:ea typeface="楷体" panose="02010609060101010101" pitchFamily="49" charset="-122"/>
                <a:cs typeface="楷体_GB2312"/>
              </a:rPr>
              <a:t>和对客观世界的改造。因而，只有认识了必然并把</a:t>
            </a:r>
            <a:endParaRPr lang="en-US" altLang="zh-CN" sz="2800" dirty="0">
              <a:latin typeface="楷体" panose="02010609060101010101" pitchFamily="49" charset="-122"/>
              <a:ea typeface="楷体" panose="02010609060101010101" pitchFamily="49" charset="-122"/>
              <a:cs typeface="楷体_GB2312"/>
            </a:endParaRPr>
          </a:p>
          <a:p>
            <a:pPr eaLnBrk="1" hangingPunct="1">
              <a:buNone/>
            </a:pPr>
            <a:r>
              <a:rPr lang="zh-CN" altLang="en-US" sz="2800" dirty="0">
                <a:latin typeface="楷体" panose="02010609060101010101" pitchFamily="49" charset="-122"/>
                <a:ea typeface="楷体" panose="02010609060101010101" pitchFamily="49" charset="-122"/>
                <a:cs typeface="楷体_GB2312"/>
              </a:rPr>
              <a:t>这种认识用于指导实践，实现对客世界的改造，人</a:t>
            </a:r>
            <a:endParaRPr lang="en-US" altLang="zh-CN" sz="2800" dirty="0">
              <a:latin typeface="楷体" panose="02010609060101010101" pitchFamily="49" charset="-122"/>
              <a:ea typeface="楷体" panose="02010609060101010101" pitchFamily="49" charset="-122"/>
              <a:cs typeface="楷体_GB2312"/>
            </a:endParaRPr>
          </a:p>
          <a:p>
            <a:pPr eaLnBrk="1" hangingPunct="1">
              <a:buNone/>
            </a:pPr>
            <a:r>
              <a:rPr lang="zh-CN" altLang="en-US" sz="2800" dirty="0">
                <a:latin typeface="楷体" panose="02010609060101010101" pitchFamily="49" charset="-122"/>
                <a:ea typeface="楷体" panose="02010609060101010101" pitchFamily="49" charset="-122"/>
                <a:cs typeface="楷体_GB2312"/>
              </a:rPr>
              <a:t>们才能获得真正的自由。</a:t>
            </a:r>
          </a:p>
          <a:p>
            <a:pPr eaLnBrk="1" hangingPunct="1">
              <a:buFont typeface="Arial" panose="020B0604020202020204" pitchFamily="34" charset="0"/>
              <a:buNone/>
            </a:pPr>
            <a:endParaRPr lang="zh-CN" altLang="en-US" sz="3200" b="1" dirty="0">
              <a:solidFill>
                <a:srgbClr val="000000"/>
              </a:solidFill>
            </a:endParaRPr>
          </a:p>
        </p:txBody>
      </p:sp>
      <p:sp>
        <p:nvSpPr>
          <p:cNvPr id="552962" name="标题 868357"/>
          <p:cNvSpPr>
            <a:spLocks noGrp="1"/>
          </p:cNvSpPr>
          <p:nvPr>
            <p:ph type="title" idx="4294967295"/>
          </p:nvPr>
        </p:nvSpPr>
        <p:spPr>
          <a:xfrm>
            <a:off x="1747520" y="515938"/>
            <a:ext cx="6868160" cy="1169987"/>
          </a:xfrm>
        </p:spPr>
        <p:txBody>
          <a:bodyPr anchor="b"/>
          <a:lstStyle/>
          <a:p>
            <a:pPr eaLnBrk="1" hangingPunct="1"/>
            <a:r>
              <a:rPr lang="zh-CN" altLang="en-US" dirty="0">
                <a:solidFill>
                  <a:srgbClr val="CC0066"/>
                </a:solidFill>
                <a:ea typeface="隶书" panose="02010509060101010101" pitchFamily="49" charset="-122"/>
              </a:rPr>
              <a:t>            （一）何为自由？</a:t>
            </a:r>
            <a:endParaRPr lang="zh-CN" altLang="en-US" dirty="0"/>
          </a:p>
        </p:txBody>
      </p:sp>
      <p:sp>
        <p:nvSpPr>
          <p:cNvPr id="567301"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515</a:t>
            </a:fld>
            <a:endParaRPr lang="zh-CN" altLang="zh-CN" noProof="1"/>
          </a:p>
        </p:txBody>
      </p:sp>
      <p:sp>
        <p:nvSpPr>
          <p:cNvPr id="552964" name="矩形 868359"/>
          <p:cNvSpPr>
            <a:spLocks noChangeArrowheads="1"/>
          </p:cNvSpPr>
          <p:nvPr/>
        </p:nvSpPr>
        <p:spPr bwMode="auto">
          <a:xfrm>
            <a:off x="1919289" y="3860800"/>
            <a:ext cx="5761037" cy="2160588"/>
          </a:xfrm>
          <a:prstGeom prst="rect">
            <a:avLst/>
          </a:prstGeom>
          <a:noFill/>
          <a:ln w="9525">
            <a:noFill/>
            <a:miter lim="800000"/>
          </a:ln>
        </p:spPr>
        <p:txBody>
          <a:bodyPr/>
          <a:lstStyle/>
          <a:p>
            <a:pPr marL="469900" indent="-469900">
              <a:lnSpc>
                <a:spcPct val="90000"/>
              </a:lnSpc>
              <a:spcBef>
                <a:spcPct val="20000"/>
              </a:spcBef>
              <a:buClr>
                <a:schemeClr val="accent2"/>
              </a:buClr>
            </a:pPr>
            <a:r>
              <a:rPr lang="en-US" altLang="zh-CN" sz="2800" dirty="0">
                <a:solidFill>
                  <a:schemeClr val="hlink"/>
                </a:solidFill>
                <a:latin typeface="楷体_GB2312"/>
                <a:ea typeface="楷体_GB2312"/>
                <a:cs typeface="楷体_GB2312"/>
              </a:rPr>
              <a:t>    </a:t>
            </a:r>
            <a:endParaRPr lang="zh-CN" altLang="en-US" sz="3000" dirty="0">
              <a:latin typeface="Verdana" panose="020B0604030504040204" pitchFamily="34" charset="0"/>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indefinite" fill="hold">
                                          <p:stCondLst>
                                            <p:cond delay="0"/>
                                          </p:stCondLst>
                                        </p:cTn>
                                        <p:tgtEl>
                                          <p:spTgt spid="552962"/>
                                        </p:tgtEl>
                                        <p:attrNameLst>
                                          <p:attrName>style.visibility</p:attrName>
                                        </p:attrNameLst>
                                      </p:cBhvr>
                                      <p:to>
                                        <p:strVal val="visible"/>
                                      </p:to>
                                    </p:set>
                                    <p:anim calcmode="lin" valueType="num">
                                      <p:cBhvr additive="base">
                                        <p:cTn id="7" dur="799" fill="hold">
                                          <p:stCondLst>
                                            <p:cond delay="0"/>
                                          </p:stCondLst>
                                        </p:cTn>
                                        <p:tgtEl>
                                          <p:spTgt spid="552962"/>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55296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552961">
                                            <p:txEl>
                                              <p:pRg st="0" end="0"/>
                                            </p:txEl>
                                          </p:spTgt>
                                        </p:tgtEl>
                                        <p:attrNameLst>
                                          <p:attrName>style.visibility</p:attrName>
                                        </p:attrNameLst>
                                      </p:cBhvr>
                                      <p:to>
                                        <p:strVal val="visible"/>
                                      </p:to>
                                    </p:set>
                                    <p:animEffect transition="in" filter="fade">
                                      <p:cBhvr>
                                        <p:cTn id="13" dur="1000"/>
                                        <p:tgtEl>
                                          <p:spTgt spid="552961">
                                            <p:txEl>
                                              <p:pRg st="0" end="0"/>
                                            </p:txEl>
                                          </p:spTgt>
                                        </p:tgtEl>
                                      </p:cBhvr>
                                    </p:animEffect>
                                    <p:anim calcmode="lin" valueType="num">
                                      <p:cBhvr>
                                        <p:cTn id="14" dur="1000" fill="hold"/>
                                        <p:tgtEl>
                                          <p:spTgt spid="552961">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5529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0" presetClass="entr" presetSubtype="0" fill="hold" grpId="0" nodeType="clickEffect">
                                  <p:stCondLst>
                                    <p:cond delay="0"/>
                                  </p:stCondLst>
                                  <p:iterate type="lt">
                                    <p:tmPct val="10000"/>
                                  </p:iterate>
                                  <p:childTnLst>
                                    <p:set>
                                      <p:cBhvr>
                                        <p:cTn id="19" dur="indefinite" fill="hold">
                                          <p:stCondLst>
                                            <p:cond delay="0"/>
                                          </p:stCondLst>
                                        </p:cTn>
                                        <p:tgtEl>
                                          <p:spTgt spid="552961">
                                            <p:txEl>
                                              <p:pRg st="1" end="1"/>
                                            </p:txEl>
                                          </p:spTgt>
                                        </p:tgtEl>
                                        <p:attrNameLst>
                                          <p:attrName>style.visibility</p:attrName>
                                        </p:attrNameLst>
                                      </p:cBhvr>
                                      <p:to>
                                        <p:strVal val="visible"/>
                                      </p:to>
                                    </p:set>
                                    <p:animEffect transition="in" filter="fade">
                                      <p:cBhvr>
                                        <p:cTn id="20" dur="1000"/>
                                        <p:tgtEl>
                                          <p:spTgt spid="552961">
                                            <p:txEl>
                                              <p:pRg st="1" end="1"/>
                                            </p:txEl>
                                          </p:spTgt>
                                        </p:tgtEl>
                                      </p:cBhvr>
                                    </p:animEffect>
                                    <p:anim calcmode="lin" valueType="num">
                                      <p:cBhvr>
                                        <p:cTn id="21" dur="1000" fill="hold"/>
                                        <p:tgtEl>
                                          <p:spTgt spid="552961">
                                            <p:txEl>
                                              <p:pRg st="1" end="1"/>
                                            </p:txEl>
                                          </p:spTgt>
                                        </p:tgtEl>
                                        <p:attrNameLst>
                                          <p:attrName>ppt_x</p:attrName>
                                        </p:attrNameLst>
                                      </p:cBhvr>
                                      <p:tavLst>
                                        <p:tav tm="0">
                                          <p:val>
                                            <p:strVal val="#ppt_x-.1"/>
                                          </p:val>
                                        </p:tav>
                                        <p:tav tm="100000">
                                          <p:val>
                                            <p:strVal val="#ppt_x"/>
                                          </p:val>
                                        </p:tav>
                                      </p:tavLst>
                                    </p:anim>
                                    <p:anim calcmode="lin" valueType="num">
                                      <p:cBhvr>
                                        <p:cTn id="22" dur="1000" fill="hold"/>
                                        <p:tgtEl>
                                          <p:spTgt spid="5529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0" presetClass="entr" presetSubtype="0" fill="hold" grpId="0" nodeType="clickEffect">
                                  <p:stCondLst>
                                    <p:cond delay="0"/>
                                  </p:stCondLst>
                                  <p:iterate type="lt">
                                    <p:tmPct val="10000"/>
                                  </p:iterate>
                                  <p:childTnLst>
                                    <p:set>
                                      <p:cBhvr>
                                        <p:cTn id="26" dur="indefinite" fill="hold">
                                          <p:stCondLst>
                                            <p:cond delay="0"/>
                                          </p:stCondLst>
                                        </p:cTn>
                                        <p:tgtEl>
                                          <p:spTgt spid="552961">
                                            <p:txEl>
                                              <p:pRg st="2" end="2"/>
                                            </p:txEl>
                                          </p:spTgt>
                                        </p:tgtEl>
                                        <p:attrNameLst>
                                          <p:attrName>style.visibility</p:attrName>
                                        </p:attrNameLst>
                                      </p:cBhvr>
                                      <p:to>
                                        <p:strVal val="visible"/>
                                      </p:to>
                                    </p:set>
                                    <p:animEffect transition="in" filter="fade">
                                      <p:cBhvr>
                                        <p:cTn id="27" dur="1000"/>
                                        <p:tgtEl>
                                          <p:spTgt spid="552961">
                                            <p:txEl>
                                              <p:pRg st="2" end="2"/>
                                            </p:txEl>
                                          </p:spTgt>
                                        </p:tgtEl>
                                      </p:cBhvr>
                                    </p:animEffect>
                                    <p:anim calcmode="lin" valueType="num">
                                      <p:cBhvr>
                                        <p:cTn id="28" dur="1000" fill="hold"/>
                                        <p:tgtEl>
                                          <p:spTgt spid="552961">
                                            <p:txEl>
                                              <p:pRg st="2" end="2"/>
                                            </p:txEl>
                                          </p:spTgt>
                                        </p:tgtEl>
                                        <p:attrNameLst>
                                          <p:attrName>ppt_x</p:attrName>
                                        </p:attrNameLst>
                                      </p:cBhvr>
                                      <p:tavLst>
                                        <p:tav tm="0">
                                          <p:val>
                                            <p:strVal val="#ppt_x-.1"/>
                                          </p:val>
                                        </p:tav>
                                        <p:tav tm="100000">
                                          <p:val>
                                            <p:strVal val="#ppt_x"/>
                                          </p:val>
                                        </p:tav>
                                      </p:tavLst>
                                    </p:anim>
                                    <p:anim calcmode="lin" valueType="num">
                                      <p:cBhvr>
                                        <p:cTn id="29" dur="1000" fill="hold"/>
                                        <p:tgtEl>
                                          <p:spTgt spid="5529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0" presetClass="entr" presetSubtype="0" fill="hold" grpId="0" nodeType="clickEffect">
                                  <p:stCondLst>
                                    <p:cond delay="0"/>
                                  </p:stCondLst>
                                  <p:iterate type="lt">
                                    <p:tmPct val="10000"/>
                                  </p:iterate>
                                  <p:childTnLst>
                                    <p:set>
                                      <p:cBhvr>
                                        <p:cTn id="33" dur="indefinite" fill="hold">
                                          <p:stCondLst>
                                            <p:cond delay="0"/>
                                          </p:stCondLst>
                                        </p:cTn>
                                        <p:tgtEl>
                                          <p:spTgt spid="552961">
                                            <p:txEl>
                                              <p:pRg st="3" end="3"/>
                                            </p:txEl>
                                          </p:spTgt>
                                        </p:tgtEl>
                                        <p:attrNameLst>
                                          <p:attrName>style.visibility</p:attrName>
                                        </p:attrNameLst>
                                      </p:cBhvr>
                                      <p:to>
                                        <p:strVal val="visible"/>
                                      </p:to>
                                    </p:set>
                                    <p:animEffect transition="in" filter="fade">
                                      <p:cBhvr>
                                        <p:cTn id="34" dur="1000"/>
                                        <p:tgtEl>
                                          <p:spTgt spid="552961">
                                            <p:txEl>
                                              <p:pRg st="3" end="3"/>
                                            </p:txEl>
                                          </p:spTgt>
                                        </p:tgtEl>
                                      </p:cBhvr>
                                    </p:animEffect>
                                    <p:anim calcmode="lin" valueType="num">
                                      <p:cBhvr>
                                        <p:cTn id="35" dur="1000" fill="hold"/>
                                        <p:tgtEl>
                                          <p:spTgt spid="552961">
                                            <p:txEl>
                                              <p:pRg st="3" end="3"/>
                                            </p:txEl>
                                          </p:spTgt>
                                        </p:tgtEl>
                                        <p:attrNameLst>
                                          <p:attrName>ppt_x</p:attrName>
                                        </p:attrNameLst>
                                      </p:cBhvr>
                                      <p:tavLst>
                                        <p:tav tm="0">
                                          <p:val>
                                            <p:strVal val="#ppt_x-.1"/>
                                          </p:val>
                                        </p:tav>
                                        <p:tav tm="100000">
                                          <p:val>
                                            <p:strVal val="#ppt_x"/>
                                          </p:val>
                                        </p:tav>
                                      </p:tavLst>
                                    </p:anim>
                                    <p:anim calcmode="lin" valueType="num">
                                      <p:cBhvr>
                                        <p:cTn id="36" dur="1000" fill="hold"/>
                                        <p:tgtEl>
                                          <p:spTgt spid="55296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1" grpId="0" build="p"/>
      <p:bldP spid="552962"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5" name="文本占位符 878593"/>
          <p:cNvSpPr>
            <a:spLocks noGrp="1"/>
          </p:cNvSpPr>
          <p:nvPr>
            <p:ph type="body" idx="4294967295"/>
          </p:nvPr>
        </p:nvSpPr>
        <p:spPr>
          <a:xfrm>
            <a:off x="2255520" y="1773238"/>
            <a:ext cx="7264400" cy="4464050"/>
          </a:xfrm>
        </p:spPr>
        <p:txBody>
          <a:bodyPr/>
          <a:lstStyle/>
          <a:p>
            <a:pPr eaLnBrk="1" hangingPunct="1">
              <a:buFont typeface="Arial" panose="020B0604020202020204" pitchFamily="34" charset="0"/>
              <a:buNone/>
            </a:pPr>
            <a:r>
              <a:rPr lang="zh-CN" altLang="en-US" sz="2800" dirty="0"/>
              <a:t>恩格斯：</a:t>
            </a:r>
          </a:p>
          <a:p>
            <a:pPr eaLnBrk="1" hangingPunct="1">
              <a:spcBef>
                <a:spcPct val="50000"/>
              </a:spcBef>
              <a:buFont typeface="Arial" panose="020B0604020202020204" pitchFamily="34" charset="0"/>
              <a:buNone/>
            </a:pPr>
            <a:r>
              <a:rPr lang="zh-CN" altLang="en-US" sz="1500" b="1" dirty="0"/>
              <a:t>       </a:t>
            </a:r>
            <a:r>
              <a:rPr lang="zh-CN" altLang="en-US" sz="2400" b="1" dirty="0">
                <a:latin typeface="楷体" panose="02010609060101010101" pitchFamily="49" charset="-122"/>
                <a:ea typeface="楷体" panose="02010609060101010101" pitchFamily="49" charset="-122"/>
                <a:cs typeface="楷体_GB2312"/>
              </a:rPr>
              <a:t>“自由不在于幻想中摆脱自然规律而独立，而在于认识这些规律，从而能够有计划地使自然规律为一定的目的服务。这无论对外部自然的规律，或对支配人本身的肉体存在和精神存在的规律来说，都是一样的。”</a:t>
            </a:r>
          </a:p>
          <a:p>
            <a:pPr algn="ctr" eaLnBrk="1" hangingPunct="1">
              <a:lnSpc>
                <a:spcPct val="110000"/>
              </a:lnSpc>
              <a:buFont typeface="Arial" panose="020B0604020202020204" pitchFamily="34" charset="0"/>
              <a:buNone/>
            </a:pPr>
            <a:r>
              <a:rPr lang="zh-CN" altLang="en-US" sz="1600" dirty="0">
                <a:latin typeface="宋体" panose="02010600030101010101" pitchFamily="2" charset="-122"/>
              </a:rPr>
              <a:t>（</a:t>
            </a:r>
            <a:r>
              <a:rPr lang="en-US" altLang="zh-CN" sz="1600" dirty="0">
                <a:latin typeface="宋体" panose="02010600030101010101" pitchFamily="2" charset="-122"/>
              </a:rPr>
              <a:t>《</a:t>
            </a:r>
            <a:r>
              <a:rPr lang="zh-CN" altLang="en-US" sz="1600" dirty="0">
                <a:latin typeface="宋体" panose="02010600030101010101" pitchFamily="2" charset="-122"/>
              </a:rPr>
              <a:t>马克思恩格斯选集</a:t>
            </a:r>
            <a:r>
              <a:rPr lang="en-US" altLang="zh-CN" sz="1600" dirty="0">
                <a:latin typeface="宋体" panose="02010600030101010101" pitchFamily="2" charset="-122"/>
              </a:rPr>
              <a:t>》</a:t>
            </a:r>
            <a:r>
              <a:rPr lang="zh-CN" altLang="en-US" sz="1600" dirty="0">
                <a:latin typeface="宋体" panose="02010600030101010101" pitchFamily="2" charset="-122"/>
              </a:rPr>
              <a:t>第</a:t>
            </a:r>
            <a:r>
              <a:rPr lang="en-US" altLang="zh-CN" sz="1600" dirty="0">
                <a:latin typeface="宋体" panose="02010600030101010101" pitchFamily="2" charset="-122"/>
              </a:rPr>
              <a:t>3</a:t>
            </a:r>
            <a:r>
              <a:rPr lang="zh-CN" altLang="en-US" sz="1600" dirty="0">
                <a:latin typeface="宋体" panose="02010600030101010101" pitchFamily="2" charset="-122"/>
              </a:rPr>
              <a:t>卷，人民出版社</a:t>
            </a:r>
            <a:r>
              <a:rPr lang="en-US" altLang="zh-CN" sz="1600" dirty="0">
                <a:latin typeface="宋体" panose="02010600030101010101" pitchFamily="2" charset="-122"/>
              </a:rPr>
              <a:t>1995</a:t>
            </a:r>
            <a:r>
              <a:rPr lang="zh-CN" altLang="en-US" sz="1600" dirty="0">
                <a:latin typeface="宋体" panose="02010600030101010101" pitchFamily="2" charset="-122"/>
              </a:rPr>
              <a:t>年版，第</a:t>
            </a:r>
            <a:r>
              <a:rPr lang="en-US" altLang="zh-CN" sz="1600" dirty="0">
                <a:latin typeface="宋体" panose="02010600030101010101" pitchFamily="2" charset="-122"/>
              </a:rPr>
              <a:t>455</a:t>
            </a:r>
            <a:r>
              <a:rPr lang="zh-CN" altLang="en-US" sz="1600" dirty="0">
                <a:latin typeface="宋体" panose="02010600030101010101" pitchFamily="2" charset="-122"/>
              </a:rPr>
              <a:t>页）</a:t>
            </a:r>
          </a:p>
          <a:p>
            <a:pPr eaLnBrk="1" hangingPunct="1">
              <a:lnSpc>
                <a:spcPct val="20000"/>
              </a:lnSpc>
              <a:buFont typeface="Arial" panose="020B0604020202020204" pitchFamily="34" charset="0"/>
              <a:buNone/>
            </a:pPr>
            <a:r>
              <a:rPr lang="zh-CN" altLang="en-US" sz="1500" b="1" dirty="0"/>
              <a:t>    </a:t>
            </a:r>
          </a:p>
          <a:p>
            <a:pPr eaLnBrk="1" hangingPunct="1">
              <a:lnSpc>
                <a:spcPct val="110000"/>
              </a:lnSpc>
              <a:buFont typeface="Arial" panose="020B0604020202020204" pitchFamily="34" charset="0"/>
              <a:buNone/>
            </a:pPr>
            <a:r>
              <a:rPr lang="zh-CN" altLang="en-US" b="1" dirty="0"/>
              <a:t>     </a:t>
            </a:r>
            <a:r>
              <a:rPr lang="zh-CN" altLang="en-US" sz="2400" b="1" dirty="0">
                <a:solidFill>
                  <a:schemeClr val="hlink"/>
                </a:solidFill>
                <a:latin typeface="楷体" panose="02010609060101010101" pitchFamily="49" charset="-122"/>
                <a:ea typeface="楷体" panose="02010609060101010101" pitchFamily="49" charset="-122"/>
                <a:cs typeface="楷体_GB2312"/>
              </a:rPr>
              <a:t>“我们对自然界的全部统治力量，就在于我们比其他一切生物强，能够认识和正确运用自然规律。”</a:t>
            </a:r>
          </a:p>
          <a:p>
            <a:pPr eaLnBrk="1" hangingPunct="1">
              <a:buFont typeface="Arial" panose="020B0604020202020204" pitchFamily="34" charset="0"/>
              <a:buNone/>
            </a:pPr>
            <a:r>
              <a:rPr lang="zh-CN" altLang="en-US" sz="1600" dirty="0">
                <a:latin typeface="宋体" panose="02010600030101010101" pitchFamily="2" charset="-122"/>
              </a:rPr>
              <a:t>（</a:t>
            </a:r>
            <a:r>
              <a:rPr lang="en-US" altLang="zh-CN" sz="1600" dirty="0">
                <a:latin typeface="宋体" panose="02010600030101010101" pitchFamily="2" charset="-122"/>
              </a:rPr>
              <a:t>《</a:t>
            </a:r>
            <a:r>
              <a:rPr lang="zh-CN" altLang="en-US" sz="1600" dirty="0">
                <a:latin typeface="宋体" panose="02010600030101010101" pitchFamily="2" charset="-122"/>
              </a:rPr>
              <a:t>马克思恩格斯选集</a:t>
            </a:r>
            <a:r>
              <a:rPr lang="en-US" altLang="zh-CN" sz="1600" dirty="0">
                <a:latin typeface="宋体" panose="02010600030101010101" pitchFamily="2" charset="-122"/>
              </a:rPr>
              <a:t>》</a:t>
            </a:r>
            <a:r>
              <a:rPr lang="zh-CN" altLang="en-US" sz="1600" dirty="0">
                <a:latin typeface="宋体" panose="02010600030101010101" pitchFamily="2" charset="-122"/>
              </a:rPr>
              <a:t>第</a:t>
            </a:r>
            <a:r>
              <a:rPr lang="en-US" altLang="zh-CN" sz="1600" dirty="0">
                <a:latin typeface="宋体" panose="02010600030101010101" pitchFamily="2" charset="-122"/>
              </a:rPr>
              <a:t>4</a:t>
            </a:r>
            <a:r>
              <a:rPr lang="zh-CN" altLang="en-US" sz="1600" dirty="0">
                <a:latin typeface="宋体" panose="02010600030101010101" pitchFamily="2" charset="-122"/>
              </a:rPr>
              <a:t>卷，人民出版社</a:t>
            </a:r>
            <a:r>
              <a:rPr lang="en-US" altLang="zh-CN" sz="1600" dirty="0">
                <a:latin typeface="宋体" panose="02010600030101010101" pitchFamily="2" charset="-122"/>
              </a:rPr>
              <a:t>1995</a:t>
            </a:r>
            <a:r>
              <a:rPr lang="zh-CN" altLang="en-US" sz="1600" dirty="0">
                <a:latin typeface="宋体" panose="02010600030101010101" pitchFamily="2" charset="-122"/>
              </a:rPr>
              <a:t>年版，第</a:t>
            </a:r>
            <a:r>
              <a:rPr lang="en-US" altLang="zh-CN" sz="1600" dirty="0">
                <a:latin typeface="宋体" panose="02010600030101010101" pitchFamily="2" charset="-122"/>
              </a:rPr>
              <a:t>384</a:t>
            </a:r>
            <a:r>
              <a:rPr lang="zh-CN" altLang="en-US" sz="1600" dirty="0">
                <a:latin typeface="宋体" panose="02010600030101010101" pitchFamily="2" charset="-122"/>
              </a:rPr>
              <a:t>页） </a:t>
            </a:r>
          </a:p>
        </p:txBody>
      </p:sp>
      <p:sp>
        <p:nvSpPr>
          <p:cNvPr id="553986" name="标题 878594"/>
          <p:cNvSpPr>
            <a:spLocks noGrp="1"/>
          </p:cNvSpPr>
          <p:nvPr>
            <p:ph type="title" idx="4294967295"/>
          </p:nvPr>
        </p:nvSpPr>
        <p:spPr>
          <a:xfrm>
            <a:off x="0" y="515938"/>
            <a:ext cx="7048500" cy="825500"/>
          </a:xfrm>
        </p:spPr>
        <p:txBody>
          <a:bodyPr anchor="b"/>
          <a:lstStyle/>
          <a:p>
            <a:pPr eaLnBrk="1" hangingPunct="1"/>
            <a:r>
              <a:rPr lang="zh-CN" altLang="en-US">
                <a:solidFill>
                  <a:srgbClr val="CC0066"/>
                </a:solidFill>
                <a:ea typeface="隶书" panose="02010509060101010101" pitchFamily="49" charset="-122"/>
              </a:rPr>
              <a:t>自由与必然是辩证统一的</a:t>
            </a:r>
            <a:r>
              <a:rPr lang="zh-CN" altLang="en-US"/>
              <a:t> </a:t>
            </a:r>
          </a:p>
        </p:txBody>
      </p:sp>
      <p:sp>
        <p:nvSpPr>
          <p:cNvPr id="568323"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516</a:t>
            </a:fld>
            <a:endParaRPr lang="zh-CN" altLang="zh-CN" noProof="1"/>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indefinite" fill="hold">
                                          <p:stCondLst>
                                            <p:cond delay="0"/>
                                          </p:stCondLst>
                                        </p:cTn>
                                        <p:tgtEl>
                                          <p:spTgt spid="553986"/>
                                        </p:tgtEl>
                                        <p:attrNameLst>
                                          <p:attrName>style.visibility</p:attrName>
                                        </p:attrNameLst>
                                      </p:cBhvr>
                                      <p:to>
                                        <p:strVal val="visible"/>
                                      </p:to>
                                    </p:set>
                                    <p:anim calcmode="lin" valueType="num">
                                      <p:cBhvr>
                                        <p:cTn id="7" dur="2000" fill="hold"/>
                                        <p:tgtEl>
                                          <p:spTgt spid="553986"/>
                                        </p:tgtEl>
                                        <p:attrNameLst>
                                          <p:attrName>ppt_w</p:attrName>
                                        </p:attrNameLst>
                                      </p:cBhvr>
                                      <p:tavLst>
                                        <p:tav tm="0">
                                          <p:val>
                                            <p:strVal val="#ppt_w"/>
                                          </p:val>
                                        </p:tav>
                                        <p:tav tm="100000">
                                          <p:val>
                                            <p:strVal val="#ppt_w"/>
                                          </p:val>
                                        </p:tav>
                                      </p:tavLst>
                                    </p:anim>
                                    <p:anim calcmode="lin" valueType="num">
                                      <p:cBhvr>
                                        <p:cTn id="8" dur="2000" fill="hold"/>
                                        <p:tgtEl>
                                          <p:spTgt spid="553986"/>
                                        </p:tgtEl>
                                        <p:attrNameLst>
                                          <p:attrName>ppt_h</p:attrName>
                                        </p:attrNameLst>
                                      </p:cBhvr>
                                      <p:tavLst>
                                        <p:tav tm="0">
                                          <p:val>
                                            <p:strVal val="#ppt_h"/>
                                          </p:val>
                                        </p:tav>
                                        <p:tav tm="29800">
                                          <p:val>
                                            <p:strVal val="#ppt_h/2"/>
                                          </p:val>
                                        </p:tav>
                                        <p:tav tm="39800">
                                          <p:val>
                                            <p:strVal val="#ppt_h"/>
                                          </p:val>
                                        </p:tav>
                                        <p:tav tm="50000">
                                          <p:val>
                                            <p:strVal val="#ppt_h/2"/>
                                          </p:val>
                                        </p:tav>
                                        <p:tav tm="59700">
                                          <p:val>
                                            <p:strVal val="#ppt_h"/>
                                          </p:val>
                                        </p:tav>
                                        <p:tav tm="69800">
                                          <p:val>
                                            <p:strVal val="#ppt_h/2"/>
                                          </p:val>
                                        </p:tav>
                                        <p:tav tm="79900">
                                          <p:val>
                                            <p:strVal val="#ppt_h"/>
                                          </p:val>
                                        </p:tav>
                                        <p:tav tm="100000">
                                          <p:val>
                                            <p:strVal val="#ppt_h"/>
                                          </p:val>
                                        </p:tav>
                                      </p:tavLst>
                                    </p:anim>
                                    <p:anim calcmode="lin" valueType="num">
                                      <p:cBhvr>
                                        <p:cTn id="9" dur="2000" fill="hold"/>
                                        <p:tgtEl>
                                          <p:spTgt spid="553986"/>
                                        </p:tgtEl>
                                        <p:attrNameLst>
                                          <p:attrName>ppt_x</p:attrName>
                                        </p:attrNameLst>
                                      </p:cBhvr>
                                      <p:tavLst>
                                        <p:tav tm="0">
                                          <p:val>
                                            <p:strVal val="#ppt_x-.4"/>
                                          </p:val>
                                        </p:tav>
                                        <p:tav tm="100000">
                                          <p:val>
                                            <p:strVal val="#ppt_x"/>
                                          </p:val>
                                        </p:tav>
                                      </p:tavLst>
                                    </p:anim>
                                    <p:anim calcmode="lin" valueType="num">
                                      <p:cBhvr>
                                        <p:cTn id="10" dur="2000" fill="hold"/>
                                        <p:tgtEl>
                                          <p:spTgt spid="553986"/>
                                        </p:tgtEl>
                                        <p:attrNameLst>
                                          <p:attrName>ppt_y</p:attrName>
                                        </p:attrNameLst>
                                      </p:cBhvr>
                                      <p:tavLst>
                                        <p:tav tm="0">
                                          <p:val>
                                            <p:strVal val="#ppt_y-.5"/>
                                          </p:val>
                                        </p:tav>
                                        <p:tav tm="19900">
                                          <p:val>
                                            <p:strVal val="#ppt_y-.2"/>
                                          </p:val>
                                        </p:tav>
                                        <p:tav tm="29800">
                                          <p:val>
                                            <p:strVal val="#ppt_y"/>
                                          </p:val>
                                        </p:tav>
                                        <p:tav tm="39800">
                                          <p:val>
                                            <p:strVal val="#ppt_y-.15"/>
                                          </p:val>
                                        </p:tav>
                                        <p:tav tm="50000">
                                          <p:val>
                                            <p:strVal val="#ppt_y"/>
                                          </p:val>
                                        </p:tav>
                                        <p:tav tm="59700">
                                          <p:val>
                                            <p:strVal val="#ppt_y-.1"/>
                                          </p:val>
                                        </p:tav>
                                        <p:tav tm="69800">
                                          <p:val>
                                            <p:strVal val="#ppt_y"/>
                                          </p:val>
                                        </p:tav>
                                        <p:tav tm="79900">
                                          <p:val>
                                            <p:strVal val="#ppt_y-.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0" presetClass="entr" presetSubtype="0" fill="hold" grpId="0" nodeType="clickEffect">
                                  <p:stCondLst>
                                    <p:cond delay="0"/>
                                  </p:stCondLst>
                                  <p:iterate type="lt">
                                    <p:tmPct val="10000"/>
                                  </p:iterate>
                                  <p:childTnLst>
                                    <p:set>
                                      <p:cBhvr>
                                        <p:cTn id="14" dur="indefinite" fill="hold">
                                          <p:stCondLst>
                                            <p:cond delay="0"/>
                                          </p:stCondLst>
                                        </p:cTn>
                                        <p:tgtEl>
                                          <p:spTgt spid="553985">
                                            <p:txEl>
                                              <p:pRg st="0" end="0"/>
                                            </p:txEl>
                                          </p:spTgt>
                                        </p:tgtEl>
                                        <p:attrNameLst>
                                          <p:attrName>style.visibility</p:attrName>
                                        </p:attrNameLst>
                                      </p:cBhvr>
                                      <p:to>
                                        <p:strVal val="visible"/>
                                      </p:to>
                                    </p:set>
                                    <p:animEffect transition="in" filter="fade">
                                      <p:cBhvr>
                                        <p:cTn id="15" dur="500">
                                          <p:stCondLst>
                                            <p:cond delay="0"/>
                                          </p:stCondLst>
                                        </p:cTn>
                                        <p:tgtEl>
                                          <p:spTgt spid="553985">
                                            <p:txEl>
                                              <p:pRg st="0" end="0"/>
                                            </p:txEl>
                                          </p:spTgt>
                                        </p:tgtEl>
                                      </p:cBhvr>
                                    </p:animEffect>
                                    <p:anim calcmode="lin" valueType="num">
                                      <p:cBhvr>
                                        <p:cTn id="16" dur="500" fill="hold">
                                          <p:stCondLst>
                                            <p:cond delay="0"/>
                                          </p:stCondLst>
                                        </p:cTn>
                                        <p:tgtEl>
                                          <p:spTgt spid="553985">
                                            <p:txEl>
                                              <p:pRg st="0" end="0"/>
                                            </p:txEl>
                                          </p:spTgt>
                                        </p:tgtEl>
                                        <p:attrNameLst>
                                          <p:attrName>ppt_x</p:attrName>
                                        </p:attrNameLst>
                                      </p:cBhvr>
                                      <p:tavLst>
                                        <p:tav tm="0">
                                          <p:val>
                                            <p:strVal val="#ppt_x-.1"/>
                                          </p:val>
                                        </p:tav>
                                        <p:tav tm="100000">
                                          <p:val>
                                            <p:strVal val="#ppt_x"/>
                                          </p:val>
                                        </p:tav>
                                      </p:tavLst>
                                    </p:anim>
                                    <p:anim calcmode="lin" valueType="num">
                                      <p:cBhvr>
                                        <p:cTn id="17" dur="500" fill="hold">
                                          <p:stCondLst>
                                            <p:cond delay="0"/>
                                          </p:stCondLst>
                                        </p:cTn>
                                        <p:tgtEl>
                                          <p:spTgt spid="553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0" presetClass="entr" presetSubtype="0" fill="hold" grpId="0" nodeType="clickEffect">
                                  <p:stCondLst>
                                    <p:cond delay="0"/>
                                  </p:stCondLst>
                                  <p:iterate type="lt">
                                    <p:tmPct val="10000"/>
                                  </p:iterate>
                                  <p:childTnLst>
                                    <p:set>
                                      <p:cBhvr>
                                        <p:cTn id="21" dur="indefinite" fill="hold">
                                          <p:stCondLst>
                                            <p:cond delay="0"/>
                                          </p:stCondLst>
                                        </p:cTn>
                                        <p:tgtEl>
                                          <p:spTgt spid="553985">
                                            <p:txEl>
                                              <p:pRg st="1" end="1"/>
                                            </p:txEl>
                                          </p:spTgt>
                                        </p:tgtEl>
                                        <p:attrNameLst>
                                          <p:attrName>style.visibility</p:attrName>
                                        </p:attrNameLst>
                                      </p:cBhvr>
                                      <p:to>
                                        <p:strVal val="visible"/>
                                      </p:to>
                                    </p:set>
                                    <p:animEffect transition="in" filter="fade">
                                      <p:cBhvr>
                                        <p:cTn id="22" dur="500">
                                          <p:stCondLst>
                                            <p:cond delay="0"/>
                                          </p:stCondLst>
                                        </p:cTn>
                                        <p:tgtEl>
                                          <p:spTgt spid="553985">
                                            <p:txEl>
                                              <p:pRg st="1" end="1"/>
                                            </p:txEl>
                                          </p:spTgt>
                                        </p:tgtEl>
                                      </p:cBhvr>
                                    </p:animEffect>
                                    <p:anim calcmode="lin" valueType="num">
                                      <p:cBhvr>
                                        <p:cTn id="23" dur="500" fill="hold">
                                          <p:stCondLst>
                                            <p:cond delay="0"/>
                                          </p:stCondLst>
                                        </p:cTn>
                                        <p:tgtEl>
                                          <p:spTgt spid="553985">
                                            <p:txEl>
                                              <p:pRg st="1" end="1"/>
                                            </p:txEl>
                                          </p:spTgt>
                                        </p:tgtEl>
                                        <p:attrNameLst>
                                          <p:attrName>ppt_x</p:attrName>
                                        </p:attrNameLst>
                                      </p:cBhvr>
                                      <p:tavLst>
                                        <p:tav tm="0">
                                          <p:val>
                                            <p:strVal val="#ppt_x-.1"/>
                                          </p:val>
                                        </p:tav>
                                        <p:tav tm="100000">
                                          <p:val>
                                            <p:strVal val="#ppt_x"/>
                                          </p:val>
                                        </p:tav>
                                      </p:tavLst>
                                    </p:anim>
                                    <p:anim calcmode="lin" valueType="num">
                                      <p:cBhvr>
                                        <p:cTn id="24" dur="500" fill="hold">
                                          <p:stCondLst>
                                            <p:cond delay="0"/>
                                          </p:stCondLst>
                                        </p:cTn>
                                        <p:tgtEl>
                                          <p:spTgt spid="5539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0" presetClass="entr" presetSubtype="0" fill="hold" grpId="0" nodeType="clickEffect">
                                  <p:stCondLst>
                                    <p:cond delay="0"/>
                                  </p:stCondLst>
                                  <p:iterate type="lt">
                                    <p:tmPct val="10000"/>
                                  </p:iterate>
                                  <p:childTnLst>
                                    <p:set>
                                      <p:cBhvr>
                                        <p:cTn id="28" dur="indefinite" fill="hold">
                                          <p:stCondLst>
                                            <p:cond delay="0"/>
                                          </p:stCondLst>
                                        </p:cTn>
                                        <p:tgtEl>
                                          <p:spTgt spid="553985">
                                            <p:txEl>
                                              <p:pRg st="2" end="2"/>
                                            </p:txEl>
                                          </p:spTgt>
                                        </p:tgtEl>
                                        <p:attrNameLst>
                                          <p:attrName>style.visibility</p:attrName>
                                        </p:attrNameLst>
                                      </p:cBhvr>
                                      <p:to>
                                        <p:strVal val="visible"/>
                                      </p:to>
                                    </p:set>
                                    <p:animEffect transition="in" filter="fade">
                                      <p:cBhvr>
                                        <p:cTn id="29" dur="500">
                                          <p:stCondLst>
                                            <p:cond delay="0"/>
                                          </p:stCondLst>
                                        </p:cTn>
                                        <p:tgtEl>
                                          <p:spTgt spid="553985">
                                            <p:txEl>
                                              <p:pRg st="2" end="2"/>
                                            </p:txEl>
                                          </p:spTgt>
                                        </p:tgtEl>
                                      </p:cBhvr>
                                    </p:animEffect>
                                    <p:anim calcmode="lin" valueType="num">
                                      <p:cBhvr>
                                        <p:cTn id="30" dur="500" fill="hold">
                                          <p:stCondLst>
                                            <p:cond delay="0"/>
                                          </p:stCondLst>
                                        </p:cTn>
                                        <p:tgtEl>
                                          <p:spTgt spid="553985">
                                            <p:txEl>
                                              <p:pRg st="2" end="2"/>
                                            </p:txEl>
                                          </p:spTgt>
                                        </p:tgtEl>
                                        <p:attrNameLst>
                                          <p:attrName>ppt_x</p:attrName>
                                        </p:attrNameLst>
                                      </p:cBhvr>
                                      <p:tavLst>
                                        <p:tav tm="0">
                                          <p:val>
                                            <p:strVal val="#ppt_x-.1"/>
                                          </p:val>
                                        </p:tav>
                                        <p:tav tm="100000">
                                          <p:val>
                                            <p:strVal val="#ppt_x"/>
                                          </p:val>
                                        </p:tav>
                                      </p:tavLst>
                                    </p:anim>
                                    <p:anim calcmode="lin" valueType="num">
                                      <p:cBhvr>
                                        <p:cTn id="31" dur="500" fill="hold">
                                          <p:stCondLst>
                                            <p:cond delay="0"/>
                                          </p:stCondLst>
                                        </p:cTn>
                                        <p:tgtEl>
                                          <p:spTgt spid="5539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0" presetClass="entr" presetSubtype="0" fill="hold" grpId="0" nodeType="clickEffect">
                                  <p:stCondLst>
                                    <p:cond delay="0"/>
                                  </p:stCondLst>
                                  <p:iterate type="lt">
                                    <p:tmPct val="10000"/>
                                  </p:iterate>
                                  <p:childTnLst>
                                    <p:set>
                                      <p:cBhvr>
                                        <p:cTn id="35" dur="indefinite" fill="hold">
                                          <p:stCondLst>
                                            <p:cond delay="0"/>
                                          </p:stCondLst>
                                        </p:cTn>
                                        <p:tgtEl>
                                          <p:spTgt spid="553985">
                                            <p:txEl>
                                              <p:pRg st="3" end="3"/>
                                            </p:txEl>
                                          </p:spTgt>
                                        </p:tgtEl>
                                        <p:attrNameLst>
                                          <p:attrName>style.visibility</p:attrName>
                                        </p:attrNameLst>
                                      </p:cBhvr>
                                      <p:to>
                                        <p:strVal val="visible"/>
                                      </p:to>
                                    </p:set>
                                    <p:animEffect transition="in" filter="fade">
                                      <p:cBhvr>
                                        <p:cTn id="36" dur="500">
                                          <p:stCondLst>
                                            <p:cond delay="0"/>
                                          </p:stCondLst>
                                        </p:cTn>
                                        <p:tgtEl>
                                          <p:spTgt spid="553985">
                                            <p:txEl>
                                              <p:pRg st="3" end="3"/>
                                            </p:txEl>
                                          </p:spTgt>
                                        </p:tgtEl>
                                      </p:cBhvr>
                                    </p:animEffect>
                                    <p:anim calcmode="lin" valueType="num">
                                      <p:cBhvr>
                                        <p:cTn id="37" dur="500" fill="hold">
                                          <p:stCondLst>
                                            <p:cond delay="0"/>
                                          </p:stCondLst>
                                        </p:cTn>
                                        <p:tgtEl>
                                          <p:spTgt spid="553985">
                                            <p:txEl>
                                              <p:pRg st="3" end="3"/>
                                            </p:txEl>
                                          </p:spTgt>
                                        </p:tgtEl>
                                        <p:attrNameLst>
                                          <p:attrName>ppt_x</p:attrName>
                                        </p:attrNameLst>
                                      </p:cBhvr>
                                      <p:tavLst>
                                        <p:tav tm="0">
                                          <p:val>
                                            <p:strVal val="#ppt_x-.1"/>
                                          </p:val>
                                        </p:tav>
                                        <p:tav tm="100000">
                                          <p:val>
                                            <p:strVal val="#ppt_x"/>
                                          </p:val>
                                        </p:tav>
                                      </p:tavLst>
                                    </p:anim>
                                    <p:anim calcmode="lin" valueType="num">
                                      <p:cBhvr>
                                        <p:cTn id="38" dur="500" fill="hold">
                                          <p:stCondLst>
                                            <p:cond delay="0"/>
                                          </p:stCondLst>
                                        </p:cTn>
                                        <p:tgtEl>
                                          <p:spTgt spid="553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0" presetClass="entr" presetSubtype="0" fill="hold" grpId="0" nodeType="clickEffect">
                                  <p:stCondLst>
                                    <p:cond delay="0"/>
                                  </p:stCondLst>
                                  <p:iterate type="lt">
                                    <p:tmPct val="10000"/>
                                  </p:iterate>
                                  <p:childTnLst>
                                    <p:set>
                                      <p:cBhvr>
                                        <p:cTn id="42" dur="indefinite" fill="hold">
                                          <p:stCondLst>
                                            <p:cond delay="0"/>
                                          </p:stCondLst>
                                        </p:cTn>
                                        <p:tgtEl>
                                          <p:spTgt spid="553985">
                                            <p:txEl>
                                              <p:pRg st="4" end="4"/>
                                            </p:txEl>
                                          </p:spTgt>
                                        </p:tgtEl>
                                        <p:attrNameLst>
                                          <p:attrName>style.visibility</p:attrName>
                                        </p:attrNameLst>
                                      </p:cBhvr>
                                      <p:to>
                                        <p:strVal val="visible"/>
                                      </p:to>
                                    </p:set>
                                    <p:animEffect transition="in" filter="fade">
                                      <p:cBhvr>
                                        <p:cTn id="43" dur="500">
                                          <p:stCondLst>
                                            <p:cond delay="0"/>
                                          </p:stCondLst>
                                        </p:cTn>
                                        <p:tgtEl>
                                          <p:spTgt spid="553985">
                                            <p:txEl>
                                              <p:pRg st="4" end="4"/>
                                            </p:txEl>
                                          </p:spTgt>
                                        </p:tgtEl>
                                      </p:cBhvr>
                                    </p:animEffect>
                                    <p:anim calcmode="lin" valueType="num">
                                      <p:cBhvr>
                                        <p:cTn id="44" dur="500" fill="hold">
                                          <p:stCondLst>
                                            <p:cond delay="0"/>
                                          </p:stCondLst>
                                        </p:cTn>
                                        <p:tgtEl>
                                          <p:spTgt spid="553985">
                                            <p:txEl>
                                              <p:pRg st="4" end="4"/>
                                            </p:txEl>
                                          </p:spTgt>
                                        </p:tgtEl>
                                        <p:attrNameLst>
                                          <p:attrName>ppt_x</p:attrName>
                                        </p:attrNameLst>
                                      </p:cBhvr>
                                      <p:tavLst>
                                        <p:tav tm="0">
                                          <p:val>
                                            <p:strVal val="#ppt_x-.1"/>
                                          </p:val>
                                        </p:tav>
                                        <p:tav tm="100000">
                                          <p:val>
                                            <p:strVal val="#ppt_x"/>
                                          </p:val>
                                        </p:tav>
                                      </p:tavLst>
                                    </p:anim>
                                    <p:anim calcmode="lin" valueType="num">
                                      <p:cBhvr>
                                        <p:cTn id="45" dur="500" fill="hold">
                                          <p:stCondLst>
                                            <p:cond delay="0"/>
                                          </p:stCondLst>
                                        </p:cTn>
                                        <p:tgtEl>
                                          <p:spTgt spid="55398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0" presetClass="entr" presetSubtype="0" fill="hold" grpId="0" nodeType="clickEffect">
                                  <p:stCondLst>
                                    <p:cond delay="0"/>
                                  </p:stCondLst>
                                  <p:iterate type="lt">
                                    <p:tmPct val="10000"/>
                                  </p:iterate>
                                  <p:childTnLst>
                                    <p:set>
                                      <p:cBhvr>
                                        <p:cTn id="49" dur="indefinite" fill="hold">
                                          <p:stCondLst>
                                            <p:cond delay="0"/>
                                          </p:stCondLst>
                                        </p:cTn>
                                        <p:tgtEl>
                                          <p:spTgt spid="553985">
                                            <p:txEl>
                                              <p:pRg st="5" end="5"/>
                                            </p:txEl>
                                          </p:spTgt>
                                        </p:tgtEl>
                                        <p:attrNameLst>
                                          <p:attrName>style.visibility</p:attrName>
                                        </p:attrNameLst>
                                      </p:cBhvr>
                                      <p:to>
                                        <p:strVal val="visible"/>
                                      </p:to>
                                    </p:set>
                                    <p:animEffect transition="in" filter="fade">
                                      <p:cBhvr>
                                        <p:cTn id="50" dur="500">
                                          <p:stCondLst>
                                            <p:cond delay="0"/>
                                          </p:stCondLst>
                                        </p:cTn>
                                        <p:tgtEl>
                                          <p:spTgt spid="553985">
                                            <p:txEl>
                                              <p:pRg st="5" end="5"/>
                                            </p:txEl>
                                          </p:spTgt>
                                        </p:tgtEl>
                                      </p:cBhvr>
                                    </p:animEffect>
                                    <p:anim calcmode="lin" valueType="num">
                                      <p:cBhvr>
                                        <p:cTn id="51" dur="500" fill="hold">
                                          <p:stCondLst>
                                            <p:cond delay="0"/>
                                          </p:stCondLst>
                                        </p:cTn>
                                        <p:tgtEl>
                                          <p:spTgt spid="553985">
                                            <p:txEl>
                                              <p:pRg st="5" end="5"/>
                                            </p:txEl>
                                          </p:spTgt>
                                        </p:tgtEl>
                                        <p:attrNameLst>
                                          <p:attrName>ppt_x</p:attrName>
                                        </p:attrNameLst>
                                      </p:cBhvr>
                                      <p:tavLst>
                                        <p:tav tm="0">
                                          <p:val>
                                            <p:strVal val="#ppt_x-.1"/>
                                          </p:val>
                                        </p:tav>
                                        <p:tav tm="100000">
                                          <p:val>
                                            <p:strVal val="#ppt_x"/>
                                          </p:val>
                                        </p:tav>
                                      </p:tavLst>
                                    </p:anim>
                                    <p:anim calcmode="lin" valueType="num">
                                      <p:cBhvr>
                                        <p:cTn id="52" dur="500" fill="hold">
                                          <p:stCondLst>
                                            <p:cond delay="0"/>
                                          </p:stCondLst>
                                        </p:cTn>
                                        <p:tgtEl>
                                          <p:spTgt spid="55398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5" grpId="0" build="p"/>
      <p:bldP spid="553986"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51937" name="图片 877572" descr="原始能力"/>
          <p:cNvPicPr>
            <a:picLocks noChangeAspect="1"/>
          </p:cNvPicPr>
          <p:nvPr/>
        </p:nvPicPr>
        <p:blipFill>
          <a:blip r:embed="rId2"/>
          <a:srcRect/>
          <a:stretch>
            <a:fillRect/>
          </a:stretch>
        </p:blipFill>
        <p:spPr bwMode="auto">
          <a:xfrm>
            <a:off x="2208213" y="4941889"/>
            <a:ext cx="3365500" cy="1703387"/>
          </a:xfrm>
          <a:prstGeom prst="rect">
            <a:avLst/>
          </a:prstGeom>
          <a:noFill/>
          <a:ln w="19050">
            <a:solidFill>
              <a:schemeClr val="bg1"/>
            </a:solidFill>
            <a:miter lim="800000"/>
            <a:headEnd/>
            <a:tailEnd/>
          </a:ln>
        </p:spPr>
      </p:pic>
      <p:sp>
        <p:nvSpPr>
          <p:cNvPr id="551938" name="标题 877569"/>
          <p:cNvSpPr>
            <a:spLocks noGrp="1"/>
          </p:cNvSpPr>
          <p:nvPr>
            <p:ph type="title" idx="4294967295"/>
          </p:nvPr>
        </p:nvSpPr>
        <p:spPr>
          <a:xfrm>
            <a:off x="0" y="515938"/>
            <a:ext cx="7185025" cy="1169987"/>
          </a:xfrm>
        </p:spPr>
        <p:txBody>
          <a:bodyPr anchor="b"/>
          <a:lstStyle/>
          <a:p>
            <a:pPr eaLnBrk="1" hangingPunct="1">
              <a:lnSpc>
                <a:spcPct val="130000"/>
              </a:lnSpc>
            </a:pPr>
            <a:r>
              <a:rPr lang="en-US" altLang="zh-CN" sz="2400" dirty="0">
                <a:solidFill>
                  <a:srgbClr val="CC0066"/>
                </a:solidFill>
                <a:latin typeface="隶书" panose="02010509060101010101" pitchFamily="49" charset="-122"/>
                <a:ea typeface="隶书" panose="02010509060101010101" pitchFamily="49" charset="-122"/>
              </a:rPr>
              <a:t> </a:t>
            </a:r>
            <a:endParaRPr lang="zh-CN" altLang="en-US" dirty="0">
              <a:solidFill>
                <a:srgbClr val="CC0066"/>
              </a:solidFill>
              <a:ea typeface="隶书" panose="02010509060101010101" pitchFamily="49" charset="-122"/>
            </a:endParaRPr>
          </a:p>
        </p:txBody>
      </p:sp>
      <p:sp>
        <p:nvSpPr>
          <p:cNvPr id="551939" name="文本占位符 877570"/>
          <p:cNvSpPr>
            <a:spLocks noGrp="1"/>
          </p:cNvSpPr>
          <p:nvPr>
            <p:ph type="body" idx="4294967295"/>
          </p:nvPr>
        </p:nvSpPr>
        <p:spPr>
          <a:xfrm>
            <a:off x="1960880" y="1684338"/>
            <a:ext cx="2540000" cy="3024187"/>
          </a:xfrm>
          <a:solidFill>
            <a:srgbClr val="FFFFCC">
              <a:alpha val="38039"/>
            </a:srgbClr>
          </a:solidFill>
          <a:ln>
            <a:solidFill>
              <a:srgbClr val="CC99FF"/>
            </a:solidFill>
          </a:ln>
        </p:spPr>
        <p:txBody>
          <a:bodyPr>
            <a:normAutofit/>
          </a:bodyPr>
          <a:lstStyle/>
          <a:p>
            <a:pPr marL="762000" indent="-762000" algn="just">
              <a:lnSpc>
                <a:spcPct val="110000"/>
              </a:lnSpc>
              <a:buNone/>
            </a:pPr>
            <a:r>
              <a:rPr lang="zh-CN" altLang="en-US" dirty="0"/>
              <a:t>必然王国，是指人们对</a:t>
            </a:r>
            <a:endParaRPr lang="en-US" altLang="zh-CN" dirty="0"/>
          </a:p>
          <a:p>
            <a:pPr marL="762000" indent="-762000" algn="just">
              <a:lnSpc>
                <a:spcPct val="110000"/>
              </a:lnSpc>
              <a:buNone/>
            </a:pPr>
            <a:r>
              <a:rPr lang="zh-CN" altLang="en-US" dirty="0"/>
              <a:t>必然性尚未认识和掌握，</a:t>
            </a:r>
            <a:endParaRPr lang="en-US" altLang="zh-CN" dirty="0"/>
          </a:p>
          <a:p>
            <a:pPr marL="762000" indent="-762000" algn="just">
              <a:lnSpc>
                <a:spcPct val="110000"/>
              </a:lnSpc>
              <a:buNone/>
            </a:pPr>
            <a:r>
              <a:rPr lang="zh-CN" altLang="en-US" dirty="0"/>
              <a:t>因而人的活动和行为不</a:t>
            </a:r>
            <a:endParaRPr lang="en-US" altLang="zh-CN" dirty="0"/>
          </a:p>
          <a:p>
            <a:pPr marL="762000" indent="-762000" algn="just">
              <a:lnSpc>
                <a:spcPct val="110000"/>
              </a:lnSpc>
              <a:buNone/>
            </a:pPr>
            <a:r>
              <a:rPr lang="zh-CN" altLang="en-US" dirty="0"/>
              <a:t>得不受这种盲目力量的</a:t>
            </a:r>
            <a:endParaRPr lang="en-US" altLang="zh-CN" dirty="0"/>
          </a:p>
          <a:p>
            <a:pPr marL="762000" indent="-762000" algn="just">
              <a:lnSpc>
                <a:spcPct val="110000"/>
              </a:lnSpc>
              <a:buNone/>
            </a:pPr>
            <a:r>
              <a:rPr lang="zh-CN" altLang="en-US" dirty="0"/>
              <a:t>支配和奴役的社会状态。</a:t>
            </a:r>
            <a:endParaRPr lang="zh-CN" altLang="en-US" b="1" dirty="0"/>
          </a:p>
        </p:txBody>
      </p:sp>
      <p:sp>
        <p:nvSpPr>
          <p:cNvPr id="566277" name="灯片编号占位符 1"/>
          <p:cNvSpPr>
            <a:spLocks noGrp="1"/>
          </p:cNvSpPr>
          <p:nvPr>
            <p:ph type="sldNum" sz="quarter" idx="4294967295"/>
          </p:nvPr>
        </p:nvSpPr>
        <p:spPr bwMode="auto">
          <a:xfrm>
            <a:off x="10134600" y="6356350"/>
            <a:ext cx="2057400" cy="365125"/>
          </a:xfrm>
          <a:prstGeom prst="rect">
            <a:avLst/>
          </a:prstGeom>
          <a:ln>
            <a:miter lim="800000"/>
          </a:ln>
        </p:spPr>
        <p:txBody>
          <a:bodyPr vert="horz" wrap="square" lIns="91440" tIns="45720" rIns="91440" bIns="45720" numCol="1" rtlCol="0" anchor="ctr" anchorCtr="0" compatLnSpc="1">
            <a:normAutofit/>
          </a:bodyPr>
          <a:lstStyle>
            <a:defPPr>
              <a:defRPr lang="zh-CN"/>
            </a:defPPr>
            <a:lvl1pPr algn="r"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algn="l" fontAlgn="base">
              <a:spcBef>
                <a:spcPct val="0"/>
              </a:spcBef>
              <a:spcAft>
                <a:spcPct val="0"/>
              </a:spcAft>
              <a:buClr>
                <a:srgbClr val="000000"/>
              </a:buClr>
              <a:defRPr/>
            </a:pPr>
            <a:fld id="{ABDEDC8E-BBEE-4894-8C37-B7E5A5D7C878}" type="slidenum">
              <a:rPr lang="zh-CN" altLang="en-US" smtClean="0"/>
              <a:t>517</a:t>
            </a:fld>
            <a:endParaRPr lang="zh-CN" altLang="zh-CN" noProof="1"/>
          </a:p>
        </p:txBody>
      </p:sp>
      <p:sp>
        <p:nvSpPr>
          <p:cNvPr id="551940" name="矩形 877571"/>
          <p:cNvSpPr>
            <a:spLocks noChangeArrowheads="1"/>
          </p:cNvSpPr>
          <p:nvPr/>
        </p:nvSpPr>
        <p:spPr bwMode="auto">
          <a:xfrm>
            <a:off x="6096000" y="1916113"/>
            <a:ext cx="4032250" cy="3960812"/>
          </a:xfrm>
          <a:prstGeom prst="rect">
            <a:avLst/>
          </a:prstGeom>
          <a:solidFill>
            <a:srgbClr val="FFFFCC">
              <a:alpha val="38823"/>
            </a:srgbClr>
          </a:solidFill>
          <a:ln w="9525">
            <a:solidFill>
              <a:srgbClr val="CC99FF"/>
            </a:solidFill>
            <a:miter lim="800000"/>
          </a:ln>
        </p:spPr>
        <p:txBody>
          <a:bodyPr/>
          <a:lstStyle/>
          <a:p>
            <a:pPr marL="762000" indent="-762000" algn="just">
              <a:lnSpc>
                <a:spcPct val="110000"/>
              </a:lnSpc>
              <a:spcBef>
                <a:spcPct val="20000"/>
              </a:spcBef>
              <a:buClr>
                <a:schemeClr val="accent2"/>
              </a:buClr>
            </a:pPr>
            <a:r>
              <a:rPr lang="zh-CN" altLang="en-US" sz="2400" dirty="0">
                <a:latin typeface="Verdana" panose="020B0604030504040204" pitchFamily="34" charset="0"/>
              </a:rPr>
              <a:t>自由王国，是指人们认识</a:t>
            </a:r>
          </a:p>
          <a:p>
            <a:pPr marL="762000" indent="-762000" algn="just">
              <a:lnSpc>
                <a:spcPct val="110000"/>
              </a:lnSpc>
              <a:spcBef>
                <a:spcPct val="20000"/>
              </a:spcBef>
              <a:buClr>
                <a:schemeClr val="accent2"/>
              </a:buClr>
            </a:pPr>
            <a:r>
              <a:rPr lang="zh-CN" altLang="en-US" sz="2400" dirty="0">
                <a:latin typeface="Verdana" panose="020B0604030504040204" pitchFamily="34" charset="0"/>
              </a:rPr>
              <a:t>和掌握了必然性和规律，使</a:t>
            </a:r>
            <a:endParaRPr lang="en-US" altLang="zh-CN" sz="2400" dirty="0">
              <a:latin typeface="Verdana" panose="020B0604030504040204" pitchFamily="34" charset="0"/>
            </a:endParaRPr>
          </a:p>
          <a:p>
            <a:pPr marL="762000" indent="-762000" algn="just">
              <a:lnSpc>
                <a:spcPct val="110000"/>
              </a:lnSpc>
              <a:spcBef>
                <a:spcPct val="20000"/>
              </a:spcBef>
              <a:buClr>
                <a:schemeClr val="accent2"/>
              </a:buClr>
            </a:pPr>
            <a:r>
              <a:rPr lang="zh-CN" altLang="en-US" sz="2400" dirty="0">
                <a:latin typeface="Verdana" panose="020B0604030504040204" pitchFamily="34" charset="0"/>
              </a:rPr>
              <a:t>自己成了自然界和社会的主</a:t>
            </a:r>
            <a:endParaRPr lang="en-US" altLang="zh-CN" sz="2400" dirty="0">
              <a:latin typeface="Verdana" panose="020B0604030504040204" pitchFamily="34" charset="0"/>
            </a:endParaRPr>
          </a:p>
          <a:p>
            <a:pPr marL="762000" indent="-762000" algn="just">
              <a:lnSpc>
                <a:spcPct val="110000"/>
              </a:lnSpc>
              <a:spcBef>
                <a:spcPct val="20000"/>
              </a:spcBef>
              <a:buClr>
                <a:schemeClr val="accent2"/>
              </a:buClr>
            </a:pPr>
            <a:r>
              <a:rPr lang="zh-CN" altLang="en-US" sz="2400" dirty="0">
                <a:latin typeface="Verdana" panose="020B0604030504040204" pitchFamily="34" charset="0"/>
              </a:rPr>
              <a:t>人，从自然界和社会领域的</a:t>
            </a:r>
            <a:endParaRPr lang="en-US" altLang="zh-CN" sz="2400" dirty="0">
              <a:latin typeface="Verdana" panose="020B0604030504040204" pitchFamily="34" charset="0"/>
            </a:endParaRPr>
          </a:p>
          <a:p>
            <a:pPr marL="762000" indent="-762000" algn="just">
              <a:lnSpc>
                <a:spcPct val="110000"/>
              </a:lnSpc>
              <a:spcBef>
                <a:spcPct val="20000"/>
              </a:spcBef>
              <a:buClr>
                <a:schemeClr val="accent2"/>
              </a:buClr>
            </a:pPr>
            <a:r>
              <a:rPr lang="zh-CN" altLang="en-US" sz="2400" dirty="0">
                <a:latin typeface="Verdana" panose="020B0604030504040204" pitchFamily="34" charset="0"/>
              </a:rPr>
              <a:t>盲目力量的支配和奴役下解</a:t>
            </a:r>
            <a:endParaRPr lang="en-US" altLang="zh-CN" sz="2400" dirty="0">
              <a:latin typeface="Verdana" panose="020B0604030504040204" pitchFamily="34" charset="0"/>
            </a:endParaRPr>
          </a:p>
          <a:p>
            <a:pPr marL="762000" indent="-762000" algn="just">
              <a:lnSpc>
                <a:spcPct val="110000"/>
              </a:lnSpc>
              <a:spcBef>
                <a:spcPct val="20000"/>
              </a:spcBef>
              <a:buClr>
                <a:schemeClr val="accent2"/>
              </a:buClr>
            </a:pPr>
            <a:r>
              <a:rPr lang="zh-CN" altLang="en-US" sz="2400" dirty="0">
                <a:latin typeface="Verdana" panose="020B0604030504040204" pitchFamily="34" charset="0"/>
              </a:rPr>
              <a:t>放出来，自觉地创自己的历</a:t>
            </a:r>
            <a:endParaRPr lang="en-US" altLang="zh-CN" sz="2400" dirty="0">
              <a:latin typeface="Verdana" panose="020B0604030504040204" pitchFamily="34" charset="0"/>
            </a:endParaRPr>
          </a:p>
          <a:p>
            <a:pPr marL="762000" indent="-762000" algn="just">
              <a:lnSpc>
                <a:spcPct val="110000"/>
              </a:lnSpc>
              <a:spcBef>
                <a:spcPct val="20000"/>
              </a:spcBef>
              <a:buClr>
                <a:schemeClr val="accent2"/>
              </a:buClr>
            </a:pPr>
            <a:r>
              <a:rPr lang="zh-CN" altLang="en-US" sz="2400" dirty="0">
                <a:latin typeface="Verdana" panose="020B0604030504040204" pitchFamily="34" charset="0"/>
              </a:rPr>
              <a:t>史的这样一种社会状态。</a:t>
            </a:r>
            <a:endParaRPr lang="zh-CN" altLang="en-US" sz="2500" dirty="0">
              <a:latin typeface="Verdana" panose="020B0604030504040204" pitchFamily="34" charset="0"/>
            </a:endParaRPr>
          </a:p>
        </p:txBody>
      </p:sp>
      <p:sp>
        <p:nvSpPr>
          <p:cNvPr id="2" name="文本框 1"/>
          <p:cNvSpPr txBox="1"/>
          <p:nvPr/>
        </p:nvSpPr>
        <p:spPr>
          <a:xfrm>
            <a:off x="3403600" y="822960"/>
            <a:ext cx="4825345" cy="523220"/>
          </a:xfrm>
          <a:prstGeom prst="rect">
            <a:avLst/>
          </a:prstGeom>
          <a:noFill/>
        </p:spPr>
        <p:txBody>
          <a:bodyPr wrap="square" rtlCol="0">
            <a:spAutoFit/>
          </a:bodyPr>
          <a:lstStyle/>
          <a:p>
            <a:r>
              <a:rPr lang="zh-CN" altLang="en-US" sz="2800" dirty="0">
                <a:solidFill>
                  <a:srgbClr val="FF0000"/>
                </a:solidFill>
              </a:rPr>
              <a:t>（</a:t>
            </a:r>
            <a:r>
              <a:rPr lang="zh-CN" altLang="en-US" sz="2800" b="1" dirty="0">
                <a:solidFill>
                  <a:srgbClr val="FF0000"/>
                </a:solidFill>
              </a:rPr>
              <a:t>二）必然王国自由王国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1938"/>
                                        </p:tgtEl>
                                        <p:attrNameLst>
                                          <p:attrName>style.visibility</p:attrName>
                                        </p:attrNameLst>
                                      </p:cBhvr>
                                      <p:to>
                                        <p:strVal val="visible"/>
                                      </p:to>
                                    </p:set>
                                    <p:animEffect transition="in" filter="dissolve">
                                      <p:cBhvr>
                                        <p:cTn id="7" dur="500"/>
                                        <p:tgtEl>
                                          <p:spTgt spid="5519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1939">
                                            <p:txEl>
                                              <p:pRg st="0" end="0"/>
                                            </p:txEl>
                                          </p:spTgt>
                                        </p:tgtEl>
                                        <p:attrNameLst>
                                          <p:attrName>style.visibility</p:attrName>
                                        </p:attrNameLst>
                                      </p:cBhvr>
                                      <p:to>
                                        <p:strVal val="visible"/>
                                      </p:to>
                                    </p:set>
                                    <p:animEffect transition="in" filter="dissolve">
                                      <p:cBhvr>
                                        <p:cTn id="12" dur="500"/>
                                        <p:tgtEl>
                                          <p:spTgt spid="5519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1939">
                                            <p:txEl>
                                              <p:pRg st="1" end="1"/>
                                            </p:txEl>
                                          </p:spTgt>
                                        </p:tgtEl>
                                        <p:attrNameLst>
                                          <p:attrName>style.visibility</p:attrName>
                                        </p:attrNameLst>
                                      </p:cBhvr>
                                      <p:to>
                                        <p:strVal val="visible"/>
                                      </p:to>
                                    </p:set>
                                    <p:animEffect transition="in" filter="dissolve">
                                      <p:cBhvr>
                                        <p:cTn id="17" dur="500"/>
                                        <p:tgtEl>
                                          <p:spTgt spid="5519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1939">
                                            <p:txEl>
                                              <p:pRg st="2" end="2"/>
                                            </p:txEl>
                                          </p:spTgt>
                                        </p:tgtEl>
                                        <p:attrNameLst>
                                          <p:attrName>style.visibility</p:attrName>
                                        </p:attrNameLst>
                                      </p:cBhvr>
                                      <p:to>
                                        <p:strVal val="visible"/>
                                      </p:to>
                                    </p:set>
                                    <p:animEffect transition="in" filter="dissolve">
                                      <p:cBhvr>
                                        <p:cTn id="22" dur="500"/>
                                        <p:tgtEl>
                                          <p:spTgt spid="5519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51939">
                                            <p:txEl>
                                              <p:pRg st="3" end="3"/>
                                            </p:txEl>
                                          </p:spTgt>
                                        </p:tgtEl>
                                        <p:attrNameLst>
                                          <p:attrName>style.visibility</p:attrName>
                                        </p:attrNameLst>
                                      </p:cBhvr>
                                      <p:to>
                                        <p:strVal val="visible"/>
                                      </p:to>
                                    </p:set>
                                    <p:animEffect transition="in" filter="dissolve">
                                      <p:cBhvr>
                                        <p:cTn id="27" dur="500"/>
                                        <p:tgtEl>
                                          <p:spTgt spid="5519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51939">
                                            <p:txEl>
                                              <p:pRg st="4" end="4"/>
                                            </p:txEl>
                                          </p:spTgt>
                                        </p:tgtEl>
                                        <p:attrNameLst>
                                          <p:attrName>style.visibility</p:attrName>
                                        </p:attrNameLst>
                                      </p:cBhvr>
                                      <p:to>
                                        <p:strVal val="visible"/>
                                      </p:to>
                                    </p:set>
                                    <p:animEffect transition="in" filter="dissolve">
                                      <p:cBhvr>
                                        <p:cTn id="32" dur="500"/>
                                        <p:tgtEl>
                                          <p:spTgt spid="551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8" grpId="0"/>
      <p:bldP spid="551939" grpId="0" build="p"/>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023360" y="2070558"/>
            <a:ext cx="7259797" cy="1621509"/>
          </a:xfrm>
        </p:spPr>
        <p:txBody>
          <a:bodyPr/>
          <a:lstStyle/>
          <a:p>
            <a:r>
              <a:rPr lang="zh-CN" altLang="en-US" dirty="0">
                <a:solidFill>
                  <a:srgbClr val="FF0000"/>
                </a:solidFill>
              </a:rPr>
              <a:t>本章练习</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5" name="标题 1"/>
          <p:cNvSpPr>
            <a:spLocks noGrp="1"/>
          </p:cNvSpPr>
          <p:nvPr>
            <p:ph type="title"/>
          </p:nvPr>
        </p:nvSpPr>
        <p:spPr/>
        <p:txBody>
          <a:bodyPr/>
          <a:lstStyle/>
          <a:p>
            <a:pPr eaLnBrk="1" hangingPunct="1"/>
            <a:r>
              <a:rPr lang="en-US" altLang="zh-CN" dirty="0">
                <a:solidFill>
                  <a:schemeClr val="tx1"/>
                </a:solidFill>
              </a:rPr>
              <a:t>              </a:t>
            </a:r>
            <a:r>
              <a:rPr lang="zh-CN" altLang="en-US" dirty="0">
                <a:solidFill>
                  <a:schemeClr val="tx1"/>
                </a:solidFill>
              </a:rPr>
              <a:t>单项选择</a:t>
            </a:r>
          </a:p>
        </p:txBody>
      </p:sp>
      <p:sp>
        <p:nvSpPr>
          <p:cNvPr id="559106" name="内容占位符 2"/>
          <p:cNvSpPr>
            <a:spLocks noGrp="1"/>
          </p:cNvSpPr>
          <p:nvPr>
            <p:ph idx="1"/>
          </p:nvPr>
        </p:nvSpPr>
        <p:spPr>
          <a:xfrm>
            <a:off x="1940560" y="1123950"/>
            <a:ext cx="9579927" cy="5019675"/>
          </a:xfrm>
        </p:spPr>
        <p:txBody>
          <a:bodyPr/>
          <a:lstStyle/>
          <a:p>
            <a:pPr eaLnBrk="1" hangingPunct="1"/>
            <a:r>
              <a:rPr lang="en-US" altLang="zh-CN" b="1" dirty="0"/>
              <a:t>1.</a:t>
            </a:r>
            <a:r>
              <a:rPr lang="zh-CN" altLang="en-US" b="1" dirty="0"/>
              <a:t>马克思主义认识论首要的和基本的观点是</a:t>
            </a:r>
          </a:p>
          <a:p>
            <a:pPr eaLnBrk="1" hangingPunct="1"/>
            <a:r>
              <a:rPr lang="en-US" altLang="zh-CN" dirty="0"/>
              <a:t>A.</a:t>
            </a:r>
            <a:r>
              <a:rPr lang="zh-CN" altLang="en-US" dirty="0"/>
              <a:t>实践的观点         </a:t>
            </a:r>
            <a:r>
              <a:rPr lang="en-US" altLang="zh-CN" dirty="0"/>
              <a:t>B.</a:t>
            </a:r>
            <a:r>
              <a:rPr lang="zh-CN" altLang="en-US" dirty="0"/>
              <a:t>认识的观点  </a:t>
            </a:r>
          </a:p>
          <a:p>
            <a:pPr eaLnBrk="1" hangingPunct="1">
              <a:buFont typeface="Arial" panose="020B0604020202020204" pitchFamily="34" charset="0"/>
              <a:buNone/>
            </a:pPr>
            <a:r>
              <a:rPr lang="zh-CN" altLang="en-US" dirty="0"/>
              <a:t>  </a:t>
            </a:r>
            <a:r>
              <a:rPr lang="en-US" altLang="zh-CN" dirty="0"/>
              <a:t>C.</a:t>
            </a:r>
            <a:r>
              <a:rPr lang="zh-CN" altLang="en-US" dirty="0"/>
              <a:t>辩证法的观点       </a:t>
            </a:r>
            <a:r>
              <a:rPr lang="en-US" altLang="zh-CN" dirty="0"/>
              <a:t>D.</a:t>
            </a:r>
            <a:r>
              <a:rPr lang="zh-CN" altLang="en-US" dirty="0"/>
              <a:t>唯物论的观点</a:t>
            </a:r>
          </a:p>
          <a:p>
            <a:pPr eaLnBrk="1" hangingPunct="1"/>
            <a:r>
              <a:rPr lang="en-US" altLang="zh-CN" b="1" dirty="0"/>
              <a:t>2. .</a:t>
            </a:r>
            <a:r>
              <a:rPr lang="zh-CN" altLang="en-US" b="1" dirty="0"/>
              <a:t>直接经验与间接经验的关系是</a:t>
            </a:r>
          </a:p>
          <a:p>
            <a:pPr eaLnBrk="1" hangingPunct="1"/>
            <a:r>
              <a:rPr lang="en-US" altLang="zh-CN" dirty="0"/>
              <a:t>  A.</a:t>
            </a:r>
            <a:r>
              <a:rPr lang="zh-CN" altLang="en-US" dirty="0"/>
              <a:t>第一性和第二性的关系  </a:t>
            </a:r>
          </a:p>
          <a:p>
            <a:pPr eaLnBrk="1" hangingPunct="1"/>
            <a:r>
              <a:rPr lang="zh-CN" altLang="en-US" dirty="0"/>
              <a:t>  </a:t>
            </a:r>
            <a:r>
              <a:rPr lang="en-US" altLang="zh-CN" dirty="0"/>
              <a:t>B.</a:t>
            </a:r>
            <a:r>
              <a:rPr lang="zh-CN" altLang="en-US" dirty="0"/>
              <a:t>感性认识和理性认识的关系</a:t>
            </a:r>
          </a:p>
          <a:p>
            <a:pPr eaLnBrk="1" hangingPunct="1"/>
            <a:r>
              <a:rPr lang="en-US" altLang="zh-CN" dirty="0"/>
              <a:t>  C.</a:t>
            </a:r>
            <a:r>
              <a:rPr lang="zh-CN" altLang="en-US" dirty="0"/>
              <a:t>认识的“源”与“流”的关系 </a:t>
            </a:r>
          </a:p>
          <a:p>
            <a:pPr eaLnBrk="1" hangingPunct="1"/>
            <a:r>
              <a:rPr lang="zh-CN" altLang="en-US" dirty="0"/>
              <a:t>  </a:t>
            </a:r>
            <a:r>
              <a:rPr lang="en-US" altLang="zh-CN" dirty="0"/>
              <a:t>D.</a:t>
            </a:r>
            <a:r>
              <a:rPr lang="zh-CN" altLang="en-US" dirty="0"/>
              <a:t>反映论与经验论的关系</a:t>
            </a:r>
          </a:p>
          <a:p>
            <a:pPr eaLnBrk="1" hangingPunct="1">
              <a:buFont typeface="Arial" panose="020B0604020202020204" pitchFamily="34" charset="0"/>
              <a:buNone/>
            </a:pPr>
            <a:endParaRPr lang="zh-CN" altLang="en-US" dirty="0"/>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59105"/>
                                        </p:tgtEl>
                                        <p:attrNameLst>
                                          <p:attrName>style.visibility</p:attrName>
                                        </p:attrNameLst>
                                      </p:cBhvr>
                                      <p:to>
                                        <p:strVal val="visible"/>
                                      </p:to>
                                    </p:set>
                                    <p:animEffect transition="in" filter="fade">
                                      <p:cBhvr>
                                        <p:cTn id="7" dur="1000">
                                          <p:stCondLst>
                                            <p:cond delay="0"/>
                                          </p:stCondLst>
                                        </p:cTn>
                                        <p:tgtEl>
                                          <p:spTgt spid="559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内容占位符 2"/>
          <p:cNvSpPr>
            <a:spLocks noGrp="1"/>
          </p:cNvSpPr>
          <p:nvPr>
            <p:ph idx="4294967295"/>
          </p:nvPr>
        </p:nvSpPr>
        <p:spPr>
          <a:xfrm>
            <a:off x="2418080" y="1412875"/>
            <a:ext cx="7691120" cy="4713288"/>
          </a:xfrm>
        </p:spPr>
        <p:txBody>
          <a:bodyPr/>
          <a:lstStyle/>
          <a:p>
            <a:pPr eaLnBrk="1" hangingPunct="1"/>
            <a:r>
              <a:rPr lang="en-US" altLang="zh-CN" sz="3200" dirty="0"/>
              <a:t>3.</a:t>
            </a:r>
            <a:r>
              <a:rPr lang="zh-CN" altLang="en-US" sz="3200" dirty="0"/>
              <a:t>追求自由的恩格斯</a:t>
            </a:r>
          </a:p>
          <a:p>
            <a:pPr eaLnBrk="1" hangingPunct="1"/>
            <a:r>
              <a:rPr lang="zh-CN" altLang="en-US" sz="2800" dirty="0">
                <a:latin typeface="楷体" panose="02010609060101010101" pitchFamily="49" charset="-122"/>
                <a:ea typeface="楷体" panose="02010609060101010101" pitchFamily="49" charset="-122"/>
              </a:rPr>
              <a:t>恩格斯是一个非常摩登的人。他一生未婚。在</a:t>
            </a:r>
            <a:r>
              <a:rPr lang="en-US" altLang="zh-CN" sz="2800" dirty="0">
                <a:latin typeface="楷体" panose="02010609060101010101" pitchFamily="49" charset="-122"/>
                <a:ea typeface="楷体" panose="02010609060101010101" pitchFamily="49" charset="-122"/>
              </a:rPr>
              <a:t>1843</a:t>
            </a:r>
            <a:r>
              <a:rPr lang="zh-CN" altLang="en-US" sz="2800" dirty="0">
                <a:latin typeface="楷体" panose="02010609060101010101" pitchFamily="49" charset="-122"/>
                <a:ea typeface="楷体" panose="02010609060101010101" pitchFamily="49" charset="-122"/>
              </a:rPr>
              <a:t>年和纺织女工玛丽.白恩士开始同居，直至1863年玛丽去世，而后恩格斯与玛丽的妹妹莉希同居，他一直不办理结婚手续，因为他曾经说：结婚，那些经过国家批准并在教堂举行的仪式都是多余的,没有必要。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6801">
                                            <p:txEl>
                                              <p:pRg st="0" end="0"/>
                                            </p:txEl>
                                          </p:spTgt>
                                        </p:tgtEl>
                                        <p:attrNameLst>
                                          <p:attrName>style.visibility</p:attrName>
                                        </p:attrNameLst>
                                      </p:cBhvr>
                                      <p:to>
                                        <p:strVal val="visible"/>
                                      </p:to>
                                    </p:set>
                                    <p:animEffect transition="in" filter="circle(in)">
                                      <p:cBhvr>
                                        <p:cTn id="7" dur="2000"/>
                                        <p:tgtEl>
                                          <p:spTgt spid="768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6801">
                                            <p:txEl>
                                              <p:pRg st="1" end="1"/>
                                            </p:txEl>
                                          </p:spTgt>
                                        </p:tgtEl>
                                        <p:attrNameLst>
                                          <p:attrName>style.visibility</p:attrName>
                                        </p:attrNameLst>
                                      </p:cBhvr>
                                      <p:to>
                                        <p:strVal val="visible"/>
                                      </p:to>
                                    </p:set>
                                    <p:animEffect transition="in" filter="circle(in)">
                                      <p:cBhvr>
                                        <p:cTn id="12" dur="2000"/>
                                        <p:tgtEl>
                                          <p:spTgt spid="768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 grpId="0" build="p"/>
    </p:bldLst>
  </p:timing>
</p:sld>
</file>

<file path=ppt/slides/slide5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0129" name="Rectangle 4"/>
          <p:cNvSpPr>
            <a:spLocks noGrp="1"/>
          </p:cNvSpPr>
          <p:nvPr>
            <p:ph type="title"/>
          </p:nvPr>
        </p:nvSpPr>
        <p:spPr/>
        <p:txBody>
          <a:bodyPr/>
          <a:lstStyle/>
          <a:p>
            <a:endParaRPr lang="zh-CN" altLang="en-US">
              <a:solidFill>
                <a:schemeClr val="tx1"/>
              </a:solidFill>
            </a:endParaRPr>
          </a:p>
        </p:txBody>
      </p:sp>
      <p:sp>
        <p:nvSpPr>
          <p:cNvPr id="560130" name="内容占位符 2"/>
          <p:cNvSpPr>
            <a:spLocks noGrp="1"/>
          </p:cNvSpPr>
          <p:nvPr>
            <p:ph idx="1"/>
          </p:nvPr>
        </p:nvSpPr>
        <p:spPr>
          <a:xfrm>
            <a:off x="2021840" y="1123950"/>
            <a:ext cx="9498647" cy="5019675"/>
          </a:xfrm>
        </p:spPr>
        <p:txBody>
          <a:bodyPr>
            <a:normAutofit/>
          </a:bodyPr>
          <a:lstStyle/>
          <a:p>
            <a:pPr eaLnBrk="1" hangingPunct="1"/>
            <a:r>
              <a:rPr lang="en-US" altLang="zh-CN" sz="2800" b="1" dirty="0"/>
              <a:t>3.</a:t>
            </a:r>
            <a:r>
              <a:rPr lang="zh-CN" altLang="en-US" sz="2800" b="1" dirty="0"/>
              <a:t>下列哪种活动属于实践的最基本的形式</a:t>
            </a:r>
          </a:p>
          <a:p>
            <a:pPr eaLnBrk="1" hangingPunct="1"/>
            <a:r>
              <a:rPr lang="en-US" altLang="zh-CN" sz="2800" dirty="0"/>
              <a:t>A.</a:t>
            </a:r>
            <a:r>
              <a:rPr lang="zh-CN" altLang="en-US" sz="2800" dirty="0"/>
              <a:t>科研   </a:t>
            </a:r>
            <a:r>
              <a:rPr lang="en-US" altLang="zh-CN" sz="2800" dirty="0"/>
              <a:t>B.</a:t>
            </a:r>
            <a:r>
              <a:rPr lang="zh-CN" altLang="en-US" sz="2800" dirty="0"/>
              <a:t>捕鱼   </a:t>
            </a:r>
            <a:endParaRPr lang="en-US" altLang="zh-CN" sz="2800" dirty="0"/>
          </a:p>
          <a:p>
            <a:pPr eaLnBrk="1" hangingPunct="1"/>
            <a:r>
              <a:rPr lang="en-US" altLang="zh-CN" sz="2800" dirty="0"/>
              <a:t>C.</a:t>
            </a:r>
            <a:r>
              <a:rPr lang="zh-CN" altLang="en-US" sz="2800" dirty="0"/>
              <a:t>讲演  </a:t>
            </a:r>
            <a:r>
              <a:rPr lang="en-US" altLang="zh-CN" sz="2800" dirty="0"/>
              <a:t>D.</a:t>
            </a:r>
            <a:r>
              <a:rPr lang="zh-CN" altLang="en-US" sz="2800" dirty="0"/>
              <a:t>球赛</a:t>
            </a:r>
          </a:p>
          <a:p>
            <a:pPr eaLnBrk="1" hangingPunct="1"/>
            <a:r>
              <a:rPr lang="en-US" altLang="zh-CN" sz="2800" b="1" dirty="0"/>
              <a:t>4.</a:t>
            </a:r>
            <a:r>
              <a:rPr lang="zh-CN" altLang="en-US" sz="2800" b="1" dirty="0"/>
              <a:t>认识论上两条对立路线是</a:t>
            </a:r>
          </a:p>
          <a:p>
            <a:pPr eaLnBrk="1" hangingPunct="1"/>
            <a:r>
              <a:rPr lang="en-US" altLang="zh-CN" sz="2800" dirty="0"/>
              <a:t>A.</a:t>
            </a:r>
            <a:r>
              <a:rPr lang="zh-CN" altLang="en-US" sz="2800" dirty="0"/>
              <a:t>反映论和先验论  </a:t>
            </a:r>
            <a:r>
              <a:rPr lang="en-US" altLang="zh-CN" sz="2800" dirty="0"/>
              <a:t>B.</a:t>
            </a:r>
            <a:r>
              <a:rPr lang="zh-CN" altLang="en-US" sz="2800" dirty="0"/>
              <a:t>可知论和不可知论</a:t>
            </a:r>
          </a:p>
          <a:p>
            <a:pPr eaLnBrk="1" hangingPunct="1"/>
            <a:r>
              <a:rPr lang="en-US" altLang="zh-CN" sz="2800" dirty="0"/>
              <a:t>C.</a:t>
            </a:r>
            <a:r>
              <a:rPr lang="zh-CN" altLang="en-US" sz="2800" dirty="0"/>
              <a:t>唯理论和经验论  </a:t>
            </a:r>
            <a:r>
              <a:rPr lang="en-US" altLang="zh-CN" sz="2800" dirty="0"/>
              <a:t>D.</a:t>
            </a:r>
            <a:r>
              <a:rPr lang="zh-CN" altLang="en-US" sz="2800" dirty="0"/>
              <a:t>辩证法和形而上学</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nodePh="1">
                                  <p:stCondLst>
                                    <p:cond delay="0"/>
                                  </p:stCondLst>
                                  <p:endCondLst>
                                    <p:cond evt="begin" delay="0">
                                      <p:tn val="5"/>
                                    </p:cond>
                                  </p:endCondLst>
                                  <p:iterate type="lt">
                                    <p:tmPct val="10000"/>
                                  </p:iterate>
                                  <p:childTnLst>
                                    <p:set>
                                      <p:cBhvr>
                                        <p:cTn id="6" dur="indefinite" fill="hold">
                                          <p:stCondLst>
                                            <p:cond delay="0"/>
                                          </p:stCondLst>
                                        </p:cTn>
                                        <p:tgtEl>
                                          <p:spTgt spid="560129"/>
                                        </p:tgtEl>
                                        <p:attrNameLst>
                                          <p:attrName>style.visibility</p:attrName>
                                        </p:attrNameLst>
                                      </p:cBhvr>
                                      <p:to>
                                        <p:strVal val="visible"/>
                                      </p:to>
                                    </p:set>
                                    <p:anim calcmode="lin" valueType="num">
                                      <p:cBhvr additive="base">
                                        <p:cTn id="7" dur="799" fill="hold">
                                          <p:stCondLst>
                                            <p:cond delay="0"/>
                                          </p:stCondLst>
                                        </p:cTn>
                                        <p:tgtEl>
                                          <p:spTgt spid="560129"/>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5601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560130">
                                            <p:txEl>
                                              <p:pRg st="0" end="0"/>
                                            </p:txEl>
                                          </p:spTgt>
                                        </p:tgtEl>
                                        <p:attrNameLst>
                                          <p:attrName>style.visibility</p:attrName>
                                        </p:attrNameLst>
                                      </p:cBhvr>
                                      <p:to>
                                        <p:strVal val="visible"/>
                                      </p:to>
                                    </p:set>
                                    <p:animEffect transition="in" filter="fade">
                                      <p:cBhvr>
                                        <p:cTn id="13" dur="1000"/>
                                        <p:tgtEl>
                                          <p:spTgt spid="560130">
                                            <p:txEl>
                                              <p:pRg st="0" end="0"/>
                                            </p:txEl>
                                          </p:spTgt>
                                        </p:tgtEl>
                                      </p:cBhvr>
                                    </p:animEffect>
                                    <p:anim calcmode="lin" valueType="num">
                                      <p:cBhvr>
                                        <p:cTn id="14" dur="1000" fill="hold"/>
                                        <p:tgtEl>
                                          <p:spTgt spid="560130">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5601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0" presetClass="entr" presetSubtype="0" fill="hold" grpId="0" nodeType="clickEffect">
                                  <p:stCondLst>
                                    <p:cond delay="0"/>
                                  </p:stCondLst>
                                  <p:iterate type="lt">
                                    <p:tmPct val="10000"/>
                                  </p:iterate>
                                  <p:childTnLst>
                                    <p:set>
                                      <p:cBhvr>
                                        <p:cTn id="19" dur="indefinite" fill="hold">
                                          <p:stCondLst>
                                            <p:cond delay="0"/>
                                          </p:stCondLst>
                                        </p:cTn>
                                        <p:tgtEl>
                                          <p:spTgt spid="560130">
                                            <p:txEl>
                                              <p:pRg st="1" end="1"/>
                                            </p:txEl>
                                          </p:spTgt>
                                        </p:tgtEl>
                                        <p:attrNameLst>
                                          <p:attrName>style.visibility</p:attrName>
                                        </p:attrNameLst>
                                      </p:cBhvr>
                                      <p:to>
                                        <p:strVal val="visible"/>
                                      </p:to>
                                    </p:set>
                                    <p:animEffect transition="in" filter="fade">
                                      <p:cBhvr>
                                        <p:cTn id="20" dur="1000"/>
                                        <p:tgtEl>
                                          <p:spTgt spid="560130">
                                            <p:txEl>
                                              <p:pRg st="1" end="1"/>
                                            </p:txEl>
                                          </p:spTgt>
                                        </p:tgtEl>
                                      </p:cBhvr>
                                    </p:animEffect>
                                    <p:anim calcmode="lin" valueType="num">
                                      <p:cBhvr>
                                        <p:cTn id="21" dur="1000" fill="hold"/>
                                        <p:tgtEl>
                                          <p:spTgt spid="560130">
                                            <p:txEl>
                                              <p:pRg st="1" end="1"/>
                                            </p:txEl>
                                          </p:spTgt>
                                        </p:tgtEl>
                                        <p:attrNameLst>
                                          <p:attrName>ppt_x</p:attrName>
                                        </p:attrNameLst>
                                      </p:cBhvr>
                                      <p:tavLst>
                                        <p:tav tm="0">
                                          <p:val>
                                            <p:strVal val="#ppt_x-.1"/>
                                          </p:val>
                                        </p:tav>
                                        <p:tav tm="100000">
                                          <p:val>
                                            <p:strVal val="#ppt_x"/>
                                          </p:val>
                                        </p:tav>
                                      </p:tavLst>
                                    </p:anim>
                                    <p:anim calcmode="lin" valueType="num">
                                      <p:cBhvr>
                                        <p:cTn id="22" dur="1000" fill="hold"/>
                                        <p:tgtEl>
                                          <p:spTgt spid="56013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0" presetClass="entr" presetSubtype="0" fill="hold" grpId="0" nodeType="clickEffect">
                                  <p:stCondLst>
                                    <p:cond delay="0"/>
                                  </p:stCondLst>
                                  <p:iterate type="lt">
                                    <p:tmPct val="10000"/>
                                  </p:iterate>
                                  <p:childTnLst>
                                    <p:set>
                                      <p:cBhvr>
                                        <p:cTn id="26" dur="indefinite" fill="hold">
                                          <p:stCondLst>
                                            <p:cond delay="0"/>
                                          </p:stCondLst>
                                        </p:cTn>
                                        <p:tgtEl>
                                          <p:spTgt spid="560130">
                                            <p:txEl>
                                              <p:pRg st="2" end="2"/>
                                            </p:txEl>
                                          </p:spTgt>
                                        </p:tgtEl>
                                        <p:attrNameLst>
                                          <p:attrName>style.visibility</p:attrName>
                                        </p:attrNameLst>
                                      </p:cBhvr>
                                      <p:to>
                                        <p:strVal val="visible"/>
                                      </p:to>
                                    </p:set>
                                    <p:animEffect transition="in" filter="fade">
                                      <p:cBhvr>
                                        <p:cTn id="27" dur="1000"/>
                                        <p:tgtEl>
                                          <p:spTgt spid="560130">
                                            <p:txEl>
                                              <p:pRg st="2" end="2"/>
                                            </p:txEl>
                                          </p:spTgt>
                                        </p:tgtEl>
                                      </p:cBhvr>
                                    </p:animEffect>
                                    <p:anim calcmode="lin" valueType="num">
                                      <p:cBhvr>
                                        <p:cTn id="28" dur="1000" fill="hold"/>
                                        <p:tgtEl>
                                          <p:spTgt spid="560130">
                                            <p:txEl>
                                              <p:pRg st="2" end="2"/>
                                            </p:txEl>
                                          </p:spTgt>
                                        </p:tgtEl>
                                        <p:attrNameLst>
                                          <p:attrName>ppt_x</p:attrName>
                                        </p:attrNameLst>
                                      </p:cBhvr>
                                      <p:tavLst>
                                        <p:tav tm="0">
                                          <p:val>
                                            <p:strVal val="#ppt_x-.1"/>
                                          </p:val>
                                        </p:tav>
                                        <p:tav tm="100000">
                                          <p:val>
                                            <p:strVal val="#ppt_x"/>
                                          </p:val>
                                        </p:tav>
                                      </p:tavLst>
                                    </p:anim>
                                    <p:anim calcmode="lin" valueType="num">
                                      <p:cBhvr>
                                        <p:cTn id="29" dur="1000" fill="hold"/>
                                        <p:tgtEl>
                                          <p:spTgt spid="5601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0" presetClass="entr" presetSubtype="0" fill="hold" grpId="0" nodeType="clickEffect">
                                  <p:stCondLst>
                                    <p:cond delay="0"/>
                                  </p:stCondLst>
                                  <p:iterate type="lt">
                                    <p:tmPct val="10000"/>
                                  </p:iterate>
                                  <p:childTnLst>
                                    <p:set>
                                      <p:cBhvr>
                                        <p:cTn id="33" dur="indefinite" fill="hold">
                                          <p:stCondLst>
                                            <p:cond delay="0"/>
                                          </p:stCondLst>
                                        </p:cTn>
                                        <p:tgtEl>
                                          <p:spTgt spid="560130">
                                            <p:txEl>
                                              <p:pRg st="3" end="3"/>
                                            </p:txEl>
                                          </p:spTgt>
                                        </p:tgtEl>
                                        <p:attrNameLst>
                                          <p:attrName>style.visibility</p:attrName>
                                        </p:attrNameLst>
                                      </p:cBhvr>
                                      <p:to>
                                        <p:strVal val="visible"/>
                                      </p:to>
                                    </p:set>
                                    <p:animEffect transition="in" filter="fade">
                                      <p:cBhvr>
                                        <p:cTn id="34" dur="1000"/>
                                        <p:tgtEl>
                                          <p:spTgt spid="560130">
                                            <p:txEl>
                                              <p:pRg st="3" end="3"/>
                                            </p:txEl>
                                          </p:spTgt>
                                        </p:tgtEl>
                                      </p:cBhvr>
                                    </p:animEffect>
                                    <p:anim calcmode="lin" valueType="num">
                                      <p:cBhvr>
                                        <p:cTn id="35" dur="1000" fill="hold"/>
                                        <p:tgtEl>
                                          <p:spTgt spid="560130">
                                            <p:txEl>
                                              <p:pRg st="3" end="3"/>
                                            </p:txEl>
                                          </p:spTgt>
                                        </p:tgtEl>
                                        <p:attrNameLst>
                                          <p:attrName>ppt_x</p:attrName>
                                        </p:attrNameLst>
                                      </p:cBhvr>
                                      <p:tavLst>
                                        <p:tav tm="0">
                                          <p:val>
                                            <p:strVal val="#ppt_x-.1"/>
                                          </p:val>
                                        </p:tav>
                                        <p:tav tm="100000">
                                          <p:val>
                                            <p:strVal val="#ppt_x"/>
                                          </p:val>
                                        </p:tav>
                                      </p:tavLst>
                                    </p:anim>
                                    <p:anim calcmode="lin" valueType="num">
                                      <p:cBhvr>
                                        <p:cTn id="36" dur="1000" fill="hold"/>
                                        <p:tgtEl>
                                          <p:spTgt spid="56013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0" presetClass="entr" presetSubtype="0" fill="hold" grpId="0" nodeType="clickEffect">
                                  <p:stCondLst>
                                    <p:cond delay="0"/>
                                  </p:stCondLst>
                                  <p:iterate type="lt">
                                    <p:tmPct val="10000"/>
                                  </p:iterate>
                                  <p:childTnLst>
                                    <p:set>
                                      <p:cBhvr>
                                        <p:cTn id="40" dur="indefinite" fill="hold">
                                          <p:stCondLst>
                                            <p:cond delay="0"/>
                                          </p:stCondLst>
                                        </p:cTn>
                                        <p:tgtEl>
                                          <p:spTgt spid="560130">
                                            <p:txEl>
                                              <p:pRg st="4" end="4"/>
                                            </p:txEl>
                                          </p:spTgt>
                                        </p:tgtEl>
                                        <p:attrNameLst>
                                          <p:attrName>style.visibility</p:attrName>
                                        </p:attrNameLst>
                                      </p:cBhvr>
                                      <p:to>
                                        <p:strVal val="visible"/>
                                      </p:to>
                                    </p:set>
                                    <p:animEffect transition="in" filter="fade">
                                      <p:cBhvr>
                                        <p:cTn id="41" dur="1000"/>
                                        <p:tgtEl>
                                          <p:spTgt spid="560130">
                                            <p:txEl>
                                              <p:pRg st="4" end="4"/>
                                            </p:txEl>
                                          </p:spTgt>
                                        </p:tgtEl>
                                      </p:cBhvr>
                                    </p:animEffect>
                                    <p:anim calcmode="lin" valueType="num">
                                      <p:cBhvr>
                                        <p:cTn id="42" dur="1000" fill="hold"/>
                                        <p:tgtEl>
                                          <p:spTgt spid="560130">
                                            <p:txEl>
                                              <p:pRg st="4" end="4"/>
                                            </p:txEl>
                                          </p:spTgt>
                                        </p:tgtEl>
                                        <p:attrNameLst>
                                          <p:attrName>ppt_x</p:attrName>
                                        </p:attrNameLst>
                                      </p:cBhvr>
                                      <p:tavLst>
                                        <p:tav tm="0">
                                          <p:val>
                                            <p:strVal val="#ppt_x-.1"/>
                                          </p:val>
                                        </p:tav>
                                        <p:tav tm="100000">
                                          <p:val>
                                            <p:strVal val="#ppt_x"/>
                                          </p:val>
                                        </p:tav>
                                      </p:tavLst>
                                    </p:anim>
                                    <p:anim calcmode="lin" valueType="num">
                                      <p:cBhvr>
                                        <p:cTn id="43" dur="1000" fill="hold"/>
                                        <p:tgtEl>
                                          <p:spTgt spid="5601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0" presetClass="entr" presetSubtype="0" fill="hold" grpId="0" nodeType="clickEffect">
                                  <p:stCondLst>
                                    <p:cond delay="0"/>
                                  </p:stCondLst>
                                  <p:iterate type="lt">
                                    <p:tmPct val="10000"/>
                                  </p:iterate>
                                  <p:childTnLst>
                                    <p:set>
                                      <p:cBhvr>
                                        <p:cTn id="47" dur="indefinite" fill="hold">
                                          <p:stCondLst>
                                            <p:cond delay="0"/>
                                          </p:stCondLst>
                                        </p:cTn>
                                        <p:tgtEl>
                                          <p:spTgt spid="560130">
                                            <p:txEl>
                                              <p:pRg st="5" end="5"/>
                                            </p:txEl>
                                          </p:spTgt>
                                        </p:tgtEl>
                                        <p:attrNameLst>
                                          <p:attrName>style.visibility</p:attrName>
                                        </p:attrNameLst>
                                      </p:cBhvr>
                                      <p:to>
                                        <p:strVal val="visible"/>
                                      </p:to>
                                    </p:set>
                                    <p:animEffect transition="in" filter="fade">
                                      <p:cBhvr>
                                        <p:cTn id="48" dur="1000"/>
                                        <p:tgtEl>
                                          <p:spTgt spid="560130">
                                            <p:txEl>
                                              <p:pRg st="5" end="5"/>
                                            </p:txEl>
                                          </p:spTgt>
                                        </p:tgtEl>
                                      </p:cBhvr>
                                    </p:animEffect>
                                    <p:anim calcmode="lin" valueType="num">
                                      <p:cBhvr>
                                        <p:cTn id="49" dur="1000" fill="hold"/>
                                        <p:tgtEl>
                                          <p:spTgt spid="560130">
                                            <p:txEl>
                                              <p:pRg st="5" end="5"/>
                                            </p:txEl>
                                          </p:spTgt>
                                        </p:tgtEl>
                                        <p:attrNameLst>
                                          <p:attrName>ppt_x</p:attrName>
                                        </p:attrNameLst>
                                      </p:cBhvr>
                                      <p:tavLst>
                                        <p:tav tm="0">
                                          <p:val>
                                            <p:strVal val="#ppt_x-.1"/>
                                          </p:val>
                                        </p:tav>
                                        <p:tav tm="100000">
                                          <p:val>
                                            <p:strVal val="#ppt_x"/>
                                          </p:val>
                                        </p:tav>
                                      </p:tavLst>
                                    </p:anim>
                                    <p:anim calcmode="lin" valueType="num">
                                      <p:cBhvr>
                                        <p:cTn id="50" dur="1000" fill="hold"/>
                                        <p:tgtEl>
                                          <p:spTgt spid="56013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p:bldP spid="560130" grpId="0" build="p"/>
    </p:bldLst>
  </p:timing>
</p:sld>
</file>

<file path=ppt/slides/slide5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1153" name="Rectangle 4"/>
          <p:cNvSpPr>
            <a:spLocks noGrp="1"/>
          </p:cNvSpPr>
          <p:nvPr>
            <p:ph type="title"/>
          </p:nvPr>
        </p:nvSpPr>
        <p:spPr/>
        <p:txBody>
          <a:bodyPr/>
          <a:lstStyle/>
          <a:p>
            <a:endParaRPr lang="zh-CN" altLang="en-US">
              <a:solidFill>
                <a:schemeClr val="tx1"/>
              </a:solidFill>
            </a:endParaRPr>
          </a:p>
        </p:txBody>
      </p:sp>
      <p:sp>
        <p:nvSpPr>
          <p:cNvPr id="561154" name="内容占位符 2"/>
          <p:cNvSpPr>
            <a:spLocks noGrp="1"/>
          </p:cNvSpPr>
          <p:nvPr>
            <p:ph idx="1"/>
          </p:nvPr>
        </p:nvSpPr>
        <p:spPr>
          <a:xfrm>
            <a:off x="2275841" y="1123950"/>
            <a:ext cx="8534400" cy="5019675"/>
          </a:xfrm>
        </p:spPr>
        <p:txBody>
          <a:bodyPr/>
          <a:lstStyle/>
          <a:p>
            <a:pPr eaLnBrk="1" hangingPunct="1"/>
            <a:r>
              <a:rPr lang="en-US" altLang="zh-CN" sz="2800" b="1" dirty="0"/>
              <a:t>5.</a:t>
            </a:r>
            <a:r>
              <a:rPr lang="zh-CN" altLang="en-US" sz="2800" b="1" dirty="0"/>
              <a:t>实践是检验真理的惟一标准，这是认识论上的</a:t>
            </a:r>
          </a:p>
          <a:p>
            <a:pPr eaLnBrk="1" hangingPunct="1"/>
            <a:r>
              <a:rPr lang="en-US" altLang="zh-CN" sz="2800" dirty="0"/>
              <a:t>A.</a:t>
            </a:r>
            <a:r>
              <a:rPr lang="zh-CN" altLang="en-US" sz="2800" dirty="0"/>
              <a:t>唯物论  </a:t>
            </a:r>
            <a:endParaRPr lang="en-US" altLang="zh-CN" sz="2800" dirty="0"/>
          </a:p>
          <a:p>
            <a:pPr marL="0" indent="0">
              <a:buNone/>
            </a:pPr>
            <a:r>
              <a:rPr lang="en-US" altLang="zh-CN" sz="2800" dirty="0"/>
              <a:t> </a:t>
            </a:r>
            <a:r>
              <a:rPr lang="zh-CN" altLang="en-US" sz="2800" dirty="0"/>
              <a:t> </a:t>
            </a:r>
            <a:r>
              <a:rPr lang="en-US" altLang="zh-CN" sz="2800" dirty="0"/>
              <a:t>B.</a:t>
            </a:r>
            <a:r>
              <a:rPr lang="zh-CN" altLang="en-US" sz="2800" dirty="0"/>
              <a:t>可知论</a:t>
            </a:r>
          </a:p>
          <a:p>
            <a:pPr eaLnBrk="1" hangingPunct="1"/>
            <a:r>
              <a:rPr lang="en-US" altLang="zh-CN" sz="2800" dirty="0"/>
              <a:t>C.</a:t>
            </a:r>
            <a:r>
              <a:rPr lang="zh-CN" altLang="en-US" sz="2800" dirty="0"/>
              <a:t>辩证法  </a:t>
            </a:r>
            <a:endParaRPr lang="en-US" altLang="zh-CN" sz="2800" dirty="0"/>
          </a:p>
          <a:p>
            <a:pPr marL="0" indent="0">
              <a:buNone/>
            </a:pPr>
            <a:r>
              <a:rPr lang="zh-CN" altLang="en-US" sz="2800" dirty="0"/>
              <a:t> </a:t>
            </a:r>
            <a:r>
              <a:rPr lang="en-US" altLang="zh-CN" sz="2800" dirty="0"/>
              <a:t>D.</a:t>
            </a:r>
            <a:r>
              <a:rPr lang="zh-CN" altLang="en-US" sz="2800" dirty="0"/>
              <a:t>一元论</a:t>
            </a:r>
          </a:p>
          <a:p>
            <a:pPr eaLnBrk="1" hangingPunct="1"/>
            <a:endParaRPr lang="zh-CN" altLang="en-US" dirty="0">
              <a:latin typeface="黑体" panose="0201060906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561153"/>
                                        </p:tgtEl>
                                        <p:attrNameLst>
                                          <p:attrName>style.visibility</p:attrName>
                                        </p:attrNameLst>
                                      </p:cBhvr>
                                      <p:to>
                                        <p:strVal val="visible"/>
                                      </p:to>
                                    </p:set>
                                    <p:anim calcmode="lin" valueType="num">
                                      <p:cBhvr>
                                        <p:cTn id="7" dur="1000" fill="hold"/>
                                        <p:tgtEl>
                                          <p:spTgt spid="561153"/>
                                        </p:tgtEl>
                                        <p:attrNameLst>
                                          <p:attrName>ppt_x</p:attrName>
                                        </p:attrNameLst>
                                      </p:cBhvr>
                                      <p:tavLst>
                                        <p:tav tm="0">
                                          <p:val>
                                            <p:strVal val="#ppt_x-.2"/>
                                          </p:val>
                                        </p:tav>
                                        <p:tav tm="100000">
                                          <p:val>
                                            <p:strVal val="#ppt_x"/>
                                          </p:val>
                                        </p:tav>
                                      </p:tavLst>
                                    </p:anim>
                                    <p:anim calcmode="lin" valueType="num">
                                      <p:cBhvr>
                                        <p:cTn id="8" dur="1000" fill="hold"/>
                                        <p:tgtEl>
                                          <p:spTgt spid="561153"/>
                                        </p:tgtEl>
                                        <p:attrNameLst>
                                          <p:attrName>ppt_y</p:attrName>
                                        </p:attrNameLst>
                                      </p:cBhvr>
                                      <p:tavLst>
                                        <p:tav tm="0">
                                          <p:val>
                                            <p:strVal val="#ppt_y"/>
                                          </p:val>
                                        </p:tav>
                                        <p:tav tm="100000">
                                          <p:val>
                                            <p:strVal val="#ppt_y"/>
                                          </p:val>
                                        </p:tav>
                                      </p:tavLst>
                                    </p:anim>
                                    <p:animEffect transition="in" filter="wipe(right)" prLst="gradientSize: 0.1">
                                      <p:cBhvr>
                                        <p:cTn id="9" dur="1000"/>
                                        <p:tgtEl>
                                          <p:spTgt spid="561153"/>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561154">
                                            <p:txEl>
                                              <p:pRg st="0" end="0"/>
                                            </p:txEl>
                                          </p:spTgt>
                                        </p:tgtEl>
                                        <p:attrNameLst>
                                          <p:attrName>style.visibility</p:attrName>
                                        </p:attrNameLst>
                                      </p:cBhvr>
                                      <p:to>
                                        <p:strVal val="visible"/>
                                      </p:to>
                                    </p:set>
                                    <p:animEffect transition="in" filter="fade">
                                      <p:cBhvr>
                                        <p:cTn id="14" dur="500"/>
                                        <p:tgtEl>
                                          <p:spTgt spid="561154">
                                            <p:txEl>
                                              <p:pRg st="0" end="0"/>
                                            </p:txEl>
                                          </p:spTgt>
                                        </p:tgtEl>
                                      </p:cBhvr>
                                    </p:animEffect>
                                    <p:anim calcmode="lin" valueType="num">
                                      <p:cBhvr>
                                        <p:cTn id="15" dur="500" fill="hold"/>
                                        <p:tgtEl>
                                          <p:spTgt spid="56115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61154">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561154">
                                            <p:txEl>
                                              <p:pRg st="1" end="1"/>
                                            </p:txEl>
                                          </p:spTgt>
                                        </p:tgtEl>
                                        <p:attrNameLst>
                                          <p:attrName>style.visibility</p:attrName>
                                        </p:attrNameLst>
                                      </p:cBhvr>
                                      <p:to>
                                        <p:strVal val="visible"/>
                                      </p:to>
                                    </p:set>
                                    <p:animEffect transition="in" filter="fade">
                                      <p:cBhvr>
                                        <p:cTn id="21" dur="500"/>
                                        <p:tgtEl>
                                          <p:spTgt spid="561154">
                                            <p:txEl>
                                              <p:pRg st="1" end="1"/>
                                            </p:txEl>
                                          </p:spTgt>
                                        </p:tgtEl>
                                      </p:cBhvr>
                                    </p:animEffect>
                                    <p:anim calcmode="lin" valueType="num">
                                      <p:cBhvr>
                                        <p:cTn id="22" dur="500" fill="hold"/>
                                        <p:tgtEl>
                                          <p:spTgt spid="561154">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561154">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561154">
                                            <p:txEl>
                                              <p:pRg st="2" end="2"/>
                                            </p:txEl>
                                          </p:spTgt>
                                        </p:tgtEl>
                                        <p:attrNameLst>
                                          <p:attrName>style.visibility</p:attrName>
                                        </p:attrNameLst>
                                      </p:cBhvr>
                                      <p:to>
                                        <p:strVal val="visible"/>
                                      </p:to>
                                    </p:set>
                                    <p:animEffect transition="in" filter="fade">
                                      <p:cBhvr>
                                        <p:cTn id="28" dur="500"/>
                                        <p:tgtEl>
                                          <p:spTgt spid="561154">
                                            <p:txEl>
                                              <p:pRg st="2" end="2"/>
                                            </p:txEl>
                                          </p:spTgt>
                                        </p:tgtEl>
                                      </p:cBhvr>
                                    </p:animEffect>
                                    <p:anim calcmode="lin" valueType="num">
                                      <p:cBhvr>
                                        <p:cTn id="29" dur="500" fill="hold"/>
                                        <p:tgtEl>
                                          <p:spTgt spid="561154">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561154">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561154">
                                            <p:txEl>
                                              <p:pRg st="3" end="3"/>
                                            </p:txEl>
                                          </p:spTgt>
                                        </p:tgtEl>
                                        <p:attrNameLst>
                                          <p:attrName>style.visibility</p:attrName>
                                        </p:attrNameLst>
                                      </p:cBhvr>
                                      <p:to>
                                        <p:strVal val="visible"/>
                                      </p:to>
                                    </p:set>
                                    <p:animEffect transition="in" filter="fade">
                                      <p:cBhvr>
                                        <p:cTn id="35" dur="500"/>
                                        <p:tgtEl>
                                          <p:spTgt spid="561154">
                                            <p:txEl>
                                              <p:pRg st="3" end="3"/>
                                            </p:txEl>
                                          </p:spTgt>
                                        </p:tgtEl>
                                      </p:cBhvr>
                                    </p:animEffect>
                                    <p:anim calcmode="lin" valueType="num">
                                      <p:cBhvr>
                                        <p:cTn id="36" dur="500" fill="hold"/>
                                        <p:tgtEl>
                                          <p:spTgt spid="561154">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561154">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indefinite" fill="hold">
                                          <p:stCondLst>
                                            <p:cond delay="0"/>
                                          </p:stCondLst>
                                        </p:cTn>
                                        <p:tgtEl>
                                          <p:spTgt spid="561154">
                                            <p:txEl>
                                              <p:pRg st="4" end="4"/>
                                            </p:txEl>
                                          </p:spTgt>
                                        </p:tgtEl>
                                        <p:attrNameLst>
                                          <p:attrName>style.visibility</p:attrName>
                                        </p:attrNameLst>
                                      </p:cBhvr>
                                      <p:to>
                                        <p:strVal val="visible"/>
                                      </p:to>
                                    </p:set>
                                    <p:animEffect transition="in" filter="fade">
                                      <p:cBhvr>
                                        <p:cTn id="42" dur="500"/>
                                        <p:tgtEl>
                                          <p:spTgt spid="561154">
                                            <p:txEl>
                                              <p:pRg st="4" end="4"/>
                                            </p:txEl>
                                          </p:spTgt>
                                        </p:tgtEl>
                                      </p:cBhvr>
                                    </p:animEffect>
                                    <p:anim calcmode="lin" valueType="num">
                                      <p:cBhvr>
                                        <p:cTn id="43" dur="500" fill="hold"/>
                                        <p:tgtEl>
                                          <p:spTgt spid="561154">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561154">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p:bldP spid="561154" grpId="0" build="p"/>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91921" y="1123950"/>
            <a:ext cx="9560560" cy="5019675"/>
          </a:xfrm>
        </p:spPr>
        <p:txBody>
          <a:bodyPr/>
          <a:lstStyle/>
          <a:p>
            <a:r>
              <a:rPr lang="en-US" altLang="zh-CN" sz="2800" b="1" dirty="0">
                <a:latin typeface="宋体" panose="02010600030101010101" pitchFamily="2" charset="-122"/>
                <a:ea typeface="宋体" panose="02010600030101010101" pitchFamily="2" charset="-122"/>
              </a:rPr>
              <a:t>6. </a:t>
            </a:r>
            <a:r>
              <a:rPr lang="zh-CN" altLang="en-US" sz="2800" b="1" dirty="0">
                <a:latin typeface="宋体" panose="02010600030101010101" pitchFamily="2" charset="-122"/>
                <a:ea typeface="宋体" panose="02010600030101010101" pitchFamily="2" charset="-122"/>
              </a:rPr>
              <a:t>实践作为检验真理的标准</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既是确定的</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又是不确定的。其不确定性是因为</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有些真理根本无法通过实践加以检验</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任何实践检验都需要逻辑证明作为其补充的手段</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作为检验真理标准的社会实践总是要受到历史条件的限制</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D.</a:t>
            </a:r>
            <a:r>
              <a:rPr lang="zh-CN" altLang="en-US" dirty="0">
                <a:latin typeface="楷体" panose="02010609060101010101" pitchFamily="49" charset="-122"/>
                <a:ea typeface="楷体" panose="02010609060101010101" pitchFamily="49" charset="-122"/>
              </a:rPr>
              <a:t>不同的人</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不同的阶级各有其不同的实践标准</a:t>
            </a: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2177" name="Rectangle 4"/>
          <p:cNvSpPr>
            <a:spLocks noGrp="1"/>
          </p:cNvSpPr>
          <p:nvPr>
            <p:ph type="title"/>
          </p:nvPr>
        </p:nvSpPr>
        <p:spPr/>
        <p:txBody>
          <a:bodyPr/>
          <a:lstStyle/>
          <a:p>
            <a:endParaRPr lang="zh-CN" altLang="en-US">
              <a:solidFill>
                <a:schemeClr val="tx1"/>
              </a:solidFill>
            </a:endParaRPr>
          </a:p>
        </p:txBody>
      </p:sp>
      <p:sp>
        <p:nvSpPr>
          <p:cNvPr id="562178" name="内容占位符 2"/>
          <p:cNvSpPr>
            <a:spLocks noGrp="1"/>
          </p:cNvSpPr>
          <p:nvPr>
            <p:ph idx="1"/>
          </p:nvPr>
        </p:nvSpPr>
        <p:spPr>
          <a:xfrm>
            <a:off x="1828800" y="1123950"/>
            <a:ext cx="9691687" cy="5019675"/>
          </a:xfrm>
        </p:spPr>
        <p:txBody>
          <a:bodyPr/>
          <a:lstStyle/>
          <a:p>
            <a:pPr eaLnBrk="1" hangingPunct="1"/>
            <a:r>
              <a:rPr lang="en-US" altLang="zh-CN" sz="2800" b="1" dirty="0"/>
              <a:t>7.</a:t>
            </a:r>
            <a:r>
              <a:rPr lang="zh-CN" altLang="en-US" sz="2800" b="1" dirty="0"/>
              <a:t>实践作为检验真理的标准，是因为实践具有</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客观性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能动性</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普遍性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直接现实性</a:t>
            </a:r>
          </a:p>
          <a:p>
            <a:pPr eaLnBrk="1" hangingPunct="1"/>
            <a:r>
              <a:rPr lang="en-US" altLang="zh-CN" sz="2800" b="1" dirty="0"/>
              <a:t>8.</a:t>
            </a:r>
            <a:r>
              <a:rPr lang="zh-CN" altLang="en-US" sz="2800" b="1" dirty="0"/>
              <a:t>人类认识发展的根本动力是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科学兴趣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社会实践    </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求知欲望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好奇心</a:t>
            </a:r>
          </a:p>
          <a:p>
            <a:pPr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nodePh="1">
                                  <p:stCondLst>
                                    <p:cond delay="0"/>
                                  </p:stCondLst>
                                  <p:endCondLst>
                                    <p:cond evt="begin" delay="0">
                                      <p:tn val="5"/>
                                    </p:cond>
                                  </p:endCondLst>
                                  <p:childTnLst>
                                    <p:set>
                                      <p:cBhvr>
                                        <p:cTn id="6" dur="1" fill="hold">
                                          <p:stCondLst>
                                            <p:cond delay="0"/>
                                          </p:stCondLst>
                                        </p:cTn>
                                        <p:tgtEl>
                                          <p:spTgt spid="562177"/>
                                        </p:tgtEl>
                                        <p:attrNameLst>
                                          <p:attrName>style.visibility</p:attrName>
                                        </p:attrNameLst>
                                      </p:cBhvr>
                                      <p:to>
                                        <p:strVal val="visible"/>
                                      </p:to>
                                    </p:set>
                                    <p:animEffect transition="in" filter="dissolve">
                                      <p:cBhvr>
                                        <p:cTn id="7" dur="500"/>
                                        <p:tgtEl>
                                          <p:spTgt spid="56217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62178">
                                            <p:txEl>
                                              <p:pRg st="0" end="0"/>
                                            </p:txEl>
                                          </p:spTgt>
                                        </p:tgtEl>
                                        <p:attrNameLst>
                                          <p:attrName>style.visibility</p:attrName>
                                        </p:attrNameLst>
                                      </p:cBhvr>
                                      <p:to>
                                        <p:strVal val="visible"/>
                                      </p:to>
                                    </p:set>
                                    <p:animEffect transition="in" filter="fade">
                                      <p:cBhvr>
                                        <p:cTn id="12" dur="2000"/>
                                        <p:tgtEl>
                                          <p:spTgt spid="562178">
                                            <p:txEl>
                                              <p:pRg st="0" end="0"/>
                                            </p:txEl>
                                          </p:spTgt>
                                        </p:tgtEl>
                                      </p:cBhvr>
                                    </p:animEffect>
                                    <p:anim calcmode="lin" valueType="num">
                                      <p:cBhvr>
                                        <p:cTn id="13" dur="2000" fill="hold"/>
                                        <p:tgtEl>
                                          <p:spTgt spid="562178">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562178">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562178">
                                            <p:txEl>
                                              <p:pRg st="1" end="1"/>
                                            </p:txEl>
                                          </p:spTgt>
                                        </p:tgtEl>
                                        <p:attrNameLst>
                                          <p:attrName>style.visibility</p:attrName>
                                        </p:attrNameLst>
                                      </p:cBhvr>
                                      <p:to>
                                        <p:strVal val="visible"/>
                                      </p:to>
                                    </p:set>
                                    <p:animEffect transition="in" filter="fade">
                                      <p:cBhvr>
                                        <p:cTn id="17" dur="2000"/>
                                        <p:tgtEl>
                                          <p:spTgt spid="562178">
                                            <p:txEl>
                                              <p:pRg st="1" end="1"/>
                                            </p:txEl>
                                          </p:spTgt>
                                        </p:tgtEl>
                                      </p:cBhvr>
                                    </p:animEffect>
                                    <p:anim calcmode="lin" valueType="num">
                                      <p:cBhvr>
                                        <p:cTn id="18" dur="2000" fill="hold"/>
                                        <p:tgtEl>
                                          <p:spTgt spid="562178">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562178">
                                            <p:txEl>
                                              <p:pRg st="1" end="1"/>
                                            </p:txEl>
                                          </p:spTgt>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562178">
                                            <p:txEl>
                                              <p:pRg st="2" end="2"/>
                                            </p:txEl>
                                          </p:spTgt>
                                        </p:tgtEl>
                                        <p:attrNameLst>
                                          <p:attrName>style.visibility</p:attrName>
                                        </p:attrNameLst>
                                      </p:cBhvr>
                                      <p:to>
                                        <p:strVal val="visible"/>
                                      </p:to>
                                    </p:set>
                                    <p:animEffect transition="in" filter="fade">
                                      <p:cBhvr>
                                        <p:cTn id="22" dur="2000"/>
                                        <p:tgtEl>
                                          <p:spTgt spid="562178">
                                            <p:txEl>
                                              <p:pRg st="2" end="2"/>
                                            </p:txEl>
                                          </p:spTgt>
                                        </p:tgtEl>
                                      </p:cBhvr>
                                    </p:animEffect>
                                    <p:anim calcmode="lin" valueType="num">
                                      <p:cBhvr>
                                        <p:cTn id="23" dur="2000" fill="hold"/>
                                        <p:tgtEl>
                                          <p:spTgt spid="562178">
                                            <p:txEl>
                                              <p:pRg st="2" end="2"/>
                                            </p:txEl>
                                          </p:spTgt>
                                        </p:tgtEl>
                                        <p:attrNameLst>
                                          <p:attrName>ppt_w</p:attrName>
                                        </p:attrNameLst>
                                      </p:cBhvr>
                                      <p:tavLst>
                                        <p:tav tm="0" fmla="#ppt_w*sin(2.5*pi*$)">
                                          <p:val>
                                            <p:fltVal val="0"/>
                                          </p:val>
                                        </p:tav>
                                        <p:tav tm="100000">
                                          <p:val>
                                            <p:fltVal val="1"/>
                                          </p:val>
                                        </p:tav>
                                      </p:tavLst>
                                    </p:anim>
                                    <p:anim calcmode="lin" valueType="num">
                                      <p:cBhvr>
                                        <p:cTn id="24" dur="2000" fill="hold"/>
                                        <p:tgtEl>
                                          <p:spTgt spid="562178">
                                            <p:txEl>
                                              <p:pRg st="2" end="2"/>
                                            </p:txEl>
                                          </p:spTgt>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562178">
                                            <p:txEl>
                                              <p:pRg st="3" end="3"/>
                                            </p:txEl>
                                          </p:spTgt>
                                        </p:tgtEl>
                                        <p:attrNameLst>
                                          <p:attrName>style.visibility</p:attrName>
                                        </p:attrNameLst>
                                      </p:cBhvr>
                                      <p:to>
                                        <p:strVal val="visible"/>
                                      </p:to>
                                    </p:set>
                                    <p:animEffect transition="in" filter="fade">
                                      <p:cBhvr>
                                        <p:cTn id="27" dur="2000"/>
                                        <p:tgtEl>
                                          <p:spTgt spid="562178">
                                            <p:txEl>
                                              <p:pRg st="3" end="3"/>
                                            </p:txEl>
                                          </p:spTgt>
                                        </p:tgtEl>
                                      </p:cBhvr>
                                    </p:animEffect>
                                    <p:anim calcmode="lin" valueType="num">
                                      <p:cBhvr>
                                        <p:cTn id="28" dur="2000" fill="hold"/>
                                        <p:tgtEl>
                                          <p:spTgt spid="562178">
                                            <p:txEl>
                                              <p:pRg st="3" end="3"/>
                                            </p:txEl>
                                          </p:spTgt>
                                        </p:tgtEl>
                                        <p:attrNameLst>
                                          <p:attrName>ppt_w</p:attrName>
                                        </p:attrNameLst>
                                      </p:cBhvr>
                                      <p:tavLst>
                                        <p:tav tm="0" fmla="#ppt_w*sin(2.5*pi*$)">
                                          <p:val>
                                            <p:fltVal val="0"/>
                                          </p:val>
                                        </p:tav>
                                        <p:tav tm="100000">
                                          <p:val>
                                            <p:fltVal val="1"/>
                                          </p:val>
                                        </p:tav>
                                      </p:tavLst>
                                    </p:anim>
                                    <p:anim calcmode="lin" valueType="num">
                                      <p:cBhvr>
                                        <p:cTn id="29" dur="2000" fill="hold"/>
                                        <p:tgtEl>
                                          <p:spTgt spid="562178">
                                            <p:txEl>
                                              <p:pRg st="3" end="3"/>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562178">
                                            <p:txEl>
                                              <p:pRg st="4" end="4"/>
                                            </p:txEl>
                                          </p:spTgt>
                                        </p:tgtEl>
                                        <p:attrNameLst>
                                          <p:attrName>style.visibility</p:attrName>
                                        </p:attrNameLst>
                                      </p:cBhvr>
                                      <p:to>
                                        <p:strVal val="visible"/>
                                      </p:to>
                                    </p:set>
                                    <p:animEffect transition="in" filter="fade">
                                      <p:cBhvr>
                                        <p:cTn id="32" dur="2000"/>
                                        <p:tgtEl>
                                          <p:spTgt spid="562178">
                                            <p:txEl>
                                              <p:pRg st="4" end="4"/>
                                            </p:txEl>
                                          </p:spTgt>
                                        </p:tgtEl>
                                      </p:cBhvr>
                                    </p:animEffect>
                                    <p:anim calcmode="lin" valueType="num">
                                      <p:cBhvr>
                                        <p:cTn id="33" dur="2000" fill="hold"/>
                                        <p:tgtEl>
                                          <p:spTgt spid="562178">
                                            <p:txEl>
                                              <p:pRg st="4" end="4"/>
                                            </p:txEl>
                                          </p:spTgt>
                                        </p:tgtEl>
                                        <p:attrNameLst>
                                          <p:attrName>ppt_w</p:attrName>
                                        </p:attrNameLst>
                                      </p:cBhvr>
                                      <p:tavLst>
                                        <p:tav tm="0" fmla="#ppt_w*sin(2.5*pi*$)">
                                          <p:val>
                                            <p:fltVal val="0"/>
                                          </p:val>
                                        </p:tav>
                                        <p:tav tm="100000">
                                          <p:val>
                                            <p:fltVal val="1"/>
                                          </p:val>
                                        </p:tav>
                                      </p:tavLst>
                                    </p:anim>
                                    <p:anim calcmode="lin" valueType="num">
                                      <p:cBhvr>
                                        <p:cTn id="34" dur="2000" fill="hold"/>
                                        <p:tgtEl>
                                          <p:spTgt spid="562178">
                                            <p:txEl>
                                              <p:pRg st="4" end="4"/>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562178">
                                            <p:txEl>
                                              <p:pRg st="5" end="5"/>
                                            </p:txEl>
                                          </p:spTgt>
                                        </p:tgtEl>
                                        <p:attrNameLst>
                                          <p:attrName>style.visibility</p:attrName>
                                        </p:attrNameLst>
                                      </p:cBhvr>
                                      <p:to>
                                        <p:strVal val="visible"/>
                                      </p:to>
                                    </p:set>
                                    <p:animEffect transition="in" filter="fade">
                                      <p:cBhvr>
                                        <p:cTn id="37" dur="2000"/>
                                        <p:tgtEl>
                                          <p:spTgt spid="562178">
                                            <p:txEl>
                                              <p:pRg st="5" end="5"/>
                                            </p:txEl>
                                          </p:spTgt>
                                        </p:tgtEl>
                                      </p:cBhvr>
                                    </p:animEffect>
                                    <p:anim calcmode="lin" valueType="num">
                                      <p:cBhvr>
                                        <p:cTn id="38" dur="2000" fill="hold"/>
                                        <p:tgtEl>
                                          <p:spTgt spid="562178">
                                            <p:txEl>
                                              <p:pRg st="5" end="5"/>
                                            </p:txEl>
                                          </p:spTgt>
                                        </p:tgtEl>
                                        <p:attrNameLst>
                                          <p:attrName>ppt_w</p:attrName>
                                        </p:attrNameLst>
                                      </p:cBhvr>
                                      <p:tavLst>
                                        <p:tav tm="0" fmla="#ppt_w*sin(2.5*pi*$)">
                                          <p:val>
                                            <p:fltVal val="0"/>
                                          </p:val>
                                        </p:tav>
                                        <p:tav tm="100000">
                                          <p:val>
                                            <p:fltVal val="1"/>
                                          </p:val>
                                        </p:tav>
                                      </p:tavLst>
                                    </p:anim>
                                    <p:anim calcmode="lin" valueType="num">
                                      <p:cBhvr>
                                        <p:cTn id="39" dur="2000" fill="hold"/>
                                        <p:tgtEl>
                                          <p:spTgt spid="562178">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7" grpId="0"/>
      <p:bldP spid="562178" grpId="0" build="p"/>
    </p:bldLst>
  </p:timing>
</p:sld>
</file>

<file path=ppt/slides/slide5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01" name="Rectangle 4"/>
          <p:cNvSpPr>
            <a:spLocks noGrp="1"/>
          </p:cNvSpPr>
          <p:nvPr>
            <p:ph type="title"/>
          </p:nvPr>
        </p:nvSpPr>
        <p:spPr/>
        <p:txBody>
          <a:bodyPr/>
          <a:lstStyle/>
          <a:p>
            <a:endParaRPr lang="zh-CN" altLang="en-US">
              <a:solidFill>
                <a:schemeClr val="tx1"/>
              </a:solidFill>
            </a:endParaRPr>
          </a:p>
        </p:txBody>
      </p:sp>
      <p:sp>
        <p:nvSpPr>
          <p:cNvPr id="563202" name="内容占位符 2"/>
          <p:cNvSpPr>
            <a:spLocks noGrp="1"/>
          </p:cNvSpPr>
          <p:nvPr>
            <p:ph idx="1"/>
          </p:nvPr>
        </p:nvSpPr>
        <p:spPr>
          <a:xfrm>
            <a:off x="1615440" y="1123950"/>
            <a:ext cx="9905047" cy="5019675"/>
          </a:xfrm>
        </p:spPr>
        <p:txBody>
          <a:bodyPr>
            <a:normAutofit/>
          </a:bodyPr>
          <a:lstStyle/>
          <a:p>
            <a:pPr eaLnBrk="1" hangingPunct="1"/>
            <a:r>
              <a:rPr lang="zh-CN" altLang="en-US" sz="2800" b="1" dirty="0"/>
              <a:t>9</a:t>
            </a:r>
            <a:r>
              <a:rPr lang="en-US" altLang="zh-CN" sz="2800" b="1" dirty="0"/>
              <a:t>.</a:t>
            </a:r>
            <a:r>
              <a:rPr lang="zh-CN" altLang="en-US" sz="2800" b="1" dirty="0"/>
              <a:t>真理总是与谬误相比较而存在，相斗争而发展的，因而</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真理与谬误的对立是相对的        </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真理中包含谬误的认识</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谬误中包含一定的真理性认识      </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谬误是真理不可摆脱的对立面</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nodePh="1">
                                  <p:stCondLst>
                                    <p:cond delay="0"/>
                                  </p:stCondLst>
                                  <p:endCondLst>
                                    <p:cond evt="begin" delay="0">
                                      <p:tn val="5"/>
                                    </p:cond>
                                  </p:endCondLst>
                                  <p:iterate type="lt">
                                    <p:tmPct val="10000"/>
                                  </p:iterate>
                                  <p:childTnLst>
                                    <p:set>
                                      <p:cBhvr>
                                        <p:cTn id="6" dur="indefinite" fill="hold">
                                          <p:stCondLst>
                                            <p:cond delay="0"/>
                                          </p:stCondLst>
                                        </p:cTn>
                                        <p:tgtEl>
                                          <p:spTgt spid="563201"/>
                                        </p:tgtEl>
                                        <p:attrNameLst>
                                          <p:attrName>style.visibility</p:attrName>
                                        </p:attrNameLst>
                                      </p:cBhvr>
                                      <p:to>
                                        <p:strVal val="visible"/>
                                      </p:to>
                                    </p:set>
                                    <p:animEffect transition="in" filter="fade">
                                      <p:cBhvr>
                                        <p:cTn id="7" dur="597">
                                          <p:stCondLst>
                                            <p:cond delay="0"/>
                                          </p:stCondLst>
                                        </p:cTn>
                                        <p:tgtEl>
                                          <p:spTgt spid="563201"/>
                                        </p:tgtEl>
                                      </p:cBhvr>
                                    </p:animEffect>
                                    <p:anim calcmode="lin" valueType="num">
                                      <p:cBhvr>
                                        <p:cTn id="8" dur="597" fill="hold">
                                          <p:stCondLst>
                                            <p:cond delay="0"/>
                                          </p:stCondLst>
                                        </p:cTn>
                                        <p:tgtEl>
                                          <p:spTgt spid="563201"/>
                                        </p:tgtEl>
                                        <p:attrNameLst>
                                          <p:attrName>style.rotation</p:attrName>
                                        </p:attrNameLst>
                                      </p:cBhvr>
                                      <p:tavLst>
                                        <p:tav tm="0">
                                          <p:val>
                                            <p:fltVal val="720"/>
                                          </p:val>
                                        </p:tav>
                                        <p:tav tm="100000">
                                          <p:val>
                                            <p:fltVal val="0"/>
                                          </p:val>
                                        </p:tav>
                                      </p:tavLst>
                                    </p:anim>
                                    <p:anim calcmode="lin" valueType="num">
                                      <p:cBhvr>
                                        <p:cTn id="9" dur="597" fill="hold">
                                          <p:stCondLst>
                                            <p:cond delay="0"/>
                                          </p:stCondLst>
                                        </p:cTn>
                                        <p:tgtEl>
                                          <p:spTgt spid="563201"/>
                                        </p:tgtEl>
                                        <p:attrNameLst>
                                          <p:attrName>ppt_h</p:attrName>
                                        </p:attrNameLst>
                                      </p:cBhvr>
                                      <p:tavLst>
                                        <p:tav tm="0">
                                          <p:val>
                                            <p:fltVal val="0"/>
                                          </p:val>
                                        </p:tav>
                                        <p:tav tm="100000">
                                          <p:val>
                                            <p:strVal val="#ppt_h"/>
                                          </p:val>
                                        </p:tav>
                                      </p:tavLst>
                                    </p:anim>
                                    <p:anim calcmode="lin" valueType="num">
                                      <p:cBhvr>
                                        <p:cTn id="10" dur="597" fill="hold">
                                          <p:stCondLst>
                                            <p:cond delay="0"/>
                                          </p:stCondLst>
                                        </p:cTn>
                                        <p:tgtEl>
                                          <p:spTgt spid="563201"/>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63202">
                                            <p:txEl>
                                              <p:pRg st="0" end="0"/>
                                            </p:txEl>
                                          </p:spTgt>
                                        </p:tgtEl>
                                        <p:attrNameLst>
                                          <p:attrName>style.visibility</p:attrName>
                                        </p:attrNameLst>
                                      </p:cBhvr>
                                      <p:to>
                                        <p:strVal val="visible"/>
                                      </p:to>
                                    </p:set>
                                    <p:anim calcmode="lin" valueType="num">
                                      <p:cBhvr>
                                        <p:cTn id="15" dur="1000" fill="hold"/>
                                        <p:tgtEl>
                                          <p:spTgt spid="563202">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563202">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563202">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563202">
                                            <p:txEl>
                                              <p:pRg st="0" end="0"/>
                                            </p:txEl>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563202">
                                            <p:txEl>
                                              <p:pRg st="1" end="1"/>
                                            </p:txEl>
                                          </p:spTgt>
                                        </p:tgtEl>
                                        <p:attrNameLst>
                                          <p:attrName>style.visibility</p:attrName>
                                        </p:attrNameLst>
                                      </p:cBhvr>
                                      <p:to>
                                        <p:strVal val="visible"/>
                                      </p:to>
                                    </p:set>
                                    <p:anim calcmode="lin" valueType="num">
                                      <p:cBhvr>
                                        <p:cTn id="21" dur="1000" fill="hold"/>
                                        <p:tgtEl>
                                          <p:spTgt spid="563202">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563202">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563202">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563202">
                                            <p:txEl>
                                              <p:pRg st="1" end="1"/>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63202">
                                            <p:txEl>
                                              <p:pRg st="2" end="2"/>
                                            </p:txEl>
                                          </p:spTgt>
                                        </p:tgtEl>
                                        <p:attrNameLst>
                                          <p:attrName>style.visibility</p:attrName>
                                        </p:attrNameLst>
                                      </p:cBhvr>
                                      <p:to>
                                        <p:strVal val="visible"/>
                                      </p:to>
                                    </p:set>
                                    <p:anim calcmode="lin" valueType="num">
                                      <p:cBhvr>
                                        <p:cTn id="27" dur="1000" fill="hold"/>
                                        <p:tgtEl>
                                          <p:spTgt spid="563202">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563202">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563202">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563202">
                                            <p:txEl>
                                              <p:pRg st="2" end="2"/>
                                            </p:txEl>
                                          </p:spTgt>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563202">
                                            <p:txEl>
                                              <p:pRg st="3" end="3"/>
                                            </p:txEl>
                                          </p:spTgt>
                                        </p:tgtEl>
                                        <p:attrNameLst>
                                          <p:attrName>style.visibility</p:attrName>
                                        </p:attrNameLst>
                                      </p:cBhvr>
                                      <p:to>
                                        <p:strVal val="visible"/>
                                      </p:to>
                                    </p:set>
                                    <p:anim calcmode="lin" valueType="num">
                                      <p:cBhvr>
                                        <p:cTn id="33" dur="1000" fill="hold"/>
                                        <p:tgtEl>
                                          <p:spTgt spid="563202">
                                            <p:txEl>
                                              <p:pRg st="3" end="3"/>
                                            </p:txEl>
                                          </p:spTgt>
                                        </p:tgtEl>
                                        <p:attrNameLst>
                                          <p:attrName>ppt_w</p:attrName>
                                        </p:attrNameLst>
                                      </p:cBhvr>
                                      <p:tavLst>
                                        <p:tav tm="0">
                                          <p:val>
                                            <p:fltVal val="0"/>
                                          </p:val>
                                        </p:tav>
                                        <p:tav tm="100000">
                                          <p:val>
                                            <p:strVal val="#ppt_w"/>
                                          </p:val>
                                        </p:tav>
                                      </p:tavLst>
                                    </p:anim>
                                    <p:anim calcmode="lin" valueType="num">
                                      <p:cBhvr>
                                        <p:cTn id="34" dur="1000" fill="hold"/>
                                        <p:tgtEl>
                                          <p:spTgt spid="563202">
                                            <p:txEl>
                                              <p:pRg st="3" end="3"/>
                                            </p:txEl>
                                          </p:spTgt>
                                        </p:tgtEl>
                                        <p:attrNameLst>
                                          <p:attrName>ppt_h</p:attrName>
                                        </p:attrNameLst>
                                      </p:cBhvr>
                                      <p:tavLst>
                                        <p:tav tm="0">
                                          <p:val>
                                            <p:fltVal val="0"/>
                                          </p:val>
                                        </p:tav>
                                        <p:tav tm="100000">
                                          <p:val>
                                            <p:strVal val="#ppt_h"/>
                                          </p:val>
                                        </p:tav>
                                      </p:tavLst>
                                    </p:anim>
                                    <p:anim calcmode="lin" valueType="num">
                                      <p:cBhvr>
                                        <p:cTn id="35" dur="1000" fill="hold"/>
                                        <p:tgtEl>
                                          <p:spTgt spid="563202">
                                            <p:txEl>
                                              <p:pRg st="3" end="3"/>
                                            </p:txEl>
                                          </p:spTgt>
                                        </p:tgtEl>
                                        <p:attrNameLst>
                                          <p:attrName>style.rotation</p:attrName>
                                        </p:attrNameLst>
                                      </p:cBhvr>
                                      <p:tavLst>
                                        <p:tav tm="0">
                                          <p:val>
                                            <p:fltVal val="90"/>
                                          </p:val>
                                        </p:tav>
                                        <p:tav tm="100000">
                                          <p:val>
                                            <p:fltVal val="0"/>
                                          </p:val>
                                        </p:tav>
                                      </p:tavLst>
                                    </p:anim>
                                    <p:animEffect transition="in" filter="fade">
                                      <p:cBhvr>
                                        <p:cTn id="36" dur="1000"/>
                                        <p:tgtEl>
                                          <p:spTgt spid="563202">
                                            <p:txEl>
                                              <p:pRg st="3" end="3"/>
                                            </p:tx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63202">
                                            <p:txEl>
                                              <p:pRg st="4" end="4"/>
                                            </p:txEl>
                                          </p:spTgt>
                                        </p:tgtEl>
                                        <p:attrNameLst>
                                          <p:attrName>style.visibility</p:attrName>
                                        </p:attrNameLst>
                                      </p:cBhvr>
                                      <p:to>
                                        <p:strVal val="visible"/>
                                      </p:to>
                                    </p:set>
                                    <p:anim calcmode="lin" valueType="num">
                                      <p:cBhvr>
                                        <p:cTn id="39" dur="1000" fill="hold"/>
                                        <p:tgtEl>
                                          <p:spTgt spid="563202">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63202">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63202">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632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1" grpId="0"/>
      <p:bldP spid="563202" grpId="0" build="p"/>
    </p:bldLst>
  </p:timing>
</p:sld>
</file>

<file path=ppt/slides/slide5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4225" name="Rectangle 4"/>
          <p:cNvSpPr>
            <a:spLocks noGrp="1"/>
          </p:cNvSpPr>
          <p:nvPr>
            <p:ph type="title"/>
          </p:nvPr>
        </p:nvSpPr>
        <p:spPr/>
        <p:txBody>
          <a:bodyPr/>
          <a:lstStyle/>
          <a:p>
            <a:endParaRPr lang="zh-CN" altLang="en-US">
              <a:solidFill>
                <a:schemeClr val="tx1"/>
              </a:solidFill>
            </a:endParaRPr>
          </a:p>
        </p:txBody>
      </p:sp>
      <p:sp>
        <p:nvSpPr>
          <p:cNvPr id="564226" name="内容占位符 2"/>
          <p:cNvSpPr>
            <a:spLocks noGrp="1"/>
          </p:cNvSpPr>
          <p:nvPr>
            <p:ph idx="1"/>
          </p:nvPr>
        </p:nvSpPr>
        <p:spPr>
          <a:xfrm>
            <a:off x="2783840" y="1123950"/>
            <a:ext cx="8736647" cy="5019675"/>
          </a:xfrm>
        </p:spPr>
        <p:txBody>
          <a:bodyPr>
            <a:normAutofit/>
          </a:bodyPr>
          <a:lstStyle/>
          <a:p>
            <a:pPr eaLnBrk="1" hangingPunct="1"/>
            <a:r>
              <a:rPr lang="zh-CN" altLang="en-US" sz="2800" b="1" dirty="0"/>
              <a:t>10</a:t>
            </a:r>
            <a:r>
              <a:rPr lang="en-US" altLang="zh-CN" sz="2800" b="1" dirty="0"/>
              <a:t>.</a:t>
            </a:r>
            <a:r>
              <a:rPr lang="zh-CN" altLang="en-US" sz="2800" b="1" dirty="0"/>
              <a:t>认识的最终目的是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发现真理           </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改造世界     </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创立科学理论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D.</a:t>
            </a:r>
            <a:r>
              <a:rPr lang="zh-CN" altLang="en-US" sz="2800" dirty="0">
                <a:latin typeface="宋体" panose="02010600030101010101" pitchFamily="2" charset="-122"/>
                <a:ea typeface="宋体" panose="02010600030101010101" pitchFamily="2" charset="-122"/>
              </a:rPr>
              <a:t>改造客观规律</a:t>
            </a:r>
          </a:p>
          <a:p>
            <a:pPr eaLnBrk="1" hangingPunct="1"/>
            <a:endParaRPr lang="zh-CN" altLang="en-US" sz="2800"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564225"/>
                                        </p:tgtEl>
                                        <p:attrNameLst>
                                          <p:attrName>style.visibility</p:attrName>
                                        </p:attrNameLst>
                                      </p:cBhvr>
                                      <p:to>
                                        <p:strVal val="visible"/>
                                      </p:to>
                                    </p:set>
                                    <p:animEffect transition="in" filter="fade">
                                      <p:cBhvr>
                                        <p:cTn id="7" dur="767" decel="100000"/>
                                        <p:tgtEl>
                                          <p:spTgt spid="564225"/>
                                        </p:tgtEl>
                                      </p:cBhvr>
                                    </p:animEffect>
                                    <p:animScale>
                                      <p:cBhvr>
                                        <p:cTn id="8" dur="767" decel="100000"/>
                                        <p:tgtEl>
                                          <p:spTgt spid="564225"/>
                                        </p:tgtEl>
                                      </p:cBhvr>
                                      <p:from x="10000" y="10000"/>
                                      <p:to x="200000" y="450000"/>
                                    </p:animScale>
                                    <p:animScale>
                                      <p:cBhvr>
                                        <p:cTn id="9" dur="1228" accel="100000" fill="hold">
                                          <p:stCondLst>
                                            <p:cond delay="767"/>
                                          </p:stCondLst>
                                        </p:cTn>
                                        <p:tgtEl>
                                          <p:spTgt spid="564225"/>
                                        </p:tgtEl>
                                      </p:cBhvr>
                                      <p:from x="200000" y="450000"/>
                                      <p:to x="100000" y="100000"/>
                                    </p:animScale>
                                    <p:set>
                                      <p:cBhvr>
                                        <p:cTn id="10" dur="767" fill="hold"/>
                                        <p:tgtEl>
                                          <p:spTgt spid="564225"/>
                                        </p:tgtEl>
                                        <p:attrNameLst>
                                          <p:attrName>ppt_x</p:attrName>
                                        </p:attrNameLst>
                                      </p:cBhvr>
                                      <p:to>
                                        <p:strVal val="(0.5)"/>
                                      </p:to>
                                    </p:set>
                                    <p:anim from="(0.5)" to="(#ppt_x)" calcmode="lin" valueType="num">
                                      <p:cBhvr>
                                        <p:cTn id="11" dur="1228" accel="100000" fill="hold">
                                          <p:stCondLst>
                                            <p:cond delay="767"/>
                                          </p:stCondLst>
                                        </p:cTn>
                                        <p:tgtEl>
                                          <p:spTgt spid="564225"/>
                                        </p:tgtEl>
                                        <p:attrNameLst>
                                          <p:attrName>ppt_x</p:attrName>
                                        </p:attrNameLst>
                                      </p:cBhvr>
                                    </p:anim>
                                    <p:set>
                                      <p:cBhvr>
                                        <p:cTn id="12" dur="767" fill="hold"/>
                                        <p:tgtEl>
                                          <p:spTgt spid="564225"/>
                                        </p:tgtEl>
                                        <p:attrNameLst>
                                          <p:attrName>ppt_y</p:attrName>
                                        </p:attrNameLst>
                                      </p:cBhvr>
                                      <p:to>
                                        <p:strVal val="(#ppt_y+0.4)"/>
                                      </p:to>
                                    </p:set>
                                    <p:anim from="(#ppt_y+0.4)" to="(#ppt_y)" calcmode="lin" valueType="num">
                                      <p:cBhvr>
                                        <p:cTn id="13" dur="1228" accel="100000" fill="hold">
                                          <p:stCondLst>
                                            <p:cond delay="767"/>
                                          </p:stCondLst>
                                        </p:cTn>
                                        <p:tgtEl>
                                          <p:spTgt spid="564225"/>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564226">
                                            <p:txEl>
                                              <p:pRg st="0" end="0"/>
                                            </p:txEl>
                                          </p:spTgt>
                                        </p:tgtEl>
                                        <p:attrNameLst>
                                          <p:attrName>style.visibility</p:attrName>
                                        </p:attrNameLst>
                                      </p:cBhvr>
                                      <p:to>
                                        <p:strVal val="visible"/>
                                      </p:to>
                                    </p:set>
                                    <p:animEffect transition="in" filter="wipe(down)">
                                      <p:cBhvr>
                                        <p:cTn id="18" dur="580">
                                          <p:stCondLst>
                                            <p:cond delay="0"/>
                                          </p:stCondLst>
                                        </p:cTn>
                                        <p:tgtEl>
                                          <p:spTgt spid="564226">
                                            <p:txEl>
                                              <p:pRg st="0" end="0"/>
                                            </p:txEl>
                                          </p:spTgt>
                                        </p:tgtEl>
                                      </p:cBhvr>
                                    </p:animEffect>
                                    <p:anim calcmode="lin" valueType="num">
                                      <p:cBhvr>
                                        <p:cTn id="19" dur="1822" tmFilter="0,0; 0.14,0.36; 0.43,0.73; 0.71,0.91; 1.0,1.0">
                                          <p:stCondLst>
                                            <p:cond delay="0"/>
                                          </p:stCondLst>
                                        </p:cTn>
                                        <p:tgtEl>
                                          <p:spTgt spid="564226">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564226">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564226">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564226">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564226">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564226">
                                            <p:txEl>
                                              <p:pRg st="0" end="0"/>
                                            </p:txEl>
                                          </p:spTgt>
                                        </p:tgtEl>
                                      </p:cBhvr>
                                      <p:to x="100000" y="60000"/>
                                    </p:animScale>
                                    <p:animScale>
                                      <p:cBhvr>
                                        <p:cTn id="25" dur="166" decel="50000">
                                          <p:stCondLst>
                                            <p:cond delay="676"/>
                                          </p:stCondLst>
                                        </p:cTn>
                                        <p:tgtEl>
                                          <p:spTgt spid="564226">
                                            <p:txEl>
                                              <p:pRg st="0" end="0"/>
                                            </p:txEl>
                                          </p:spTgt>
                                        </p:tgtEl>
                                      </p:cBhvr>
                                      <p:to x="100000" y="100000"/>
                                    </p:animScale>
                                    <p:animScale>
                                      <p:cBhvr>
                                        <p:cTn id="26" dur="26">
                                          <p:stCondLst>
                                            <p:cond delay="1312"/>
                                          </p:stCondLst>
                                        </p:cTn>
                                        <p:tgtEl>
                                          <p:spTgt spid="564226">
                                            <p:txEl>
                                              <p:pRg st="0" end="0"/>
                                            </p:txEl>
                                          </p:spTgt>
                                        </p:tgtEl>
                                      </p:cBhvr>
                                      <p:to x="100000" y="80000"/>
                                    </p:animScale>
                                    <p:animScale>
                                      <p:cBhvr>
                                        <p:cTn id="27" dur="166" decel="50000">
                                          <p:stCondLst>
                                            <p:cond delay="1338"/>
                                          </p:stCondLst>
                                        </p:cTn>
                                        <p:tgtEl>
                                          <p:spTgt spid="564226">
                                            <p:txEl>
                                              <p:pRg st="0" end="0"/>
                                            </p:txEl>
                                          </p:spTgt>
                                        </p:tgtEl>
                                      </p:cBhvr>
                                      <p:to x="100000" y="100000"/>
                                    </p:animScale>
                                    <p:animScale>
                                      <p:cBhvr>
                                        <p:cTn id="28" dur="26">
                                          <p:stCondLst>
                                            <p:cond delay="1642"/>
                                          </p:stCondLst>
                                        </p:cTn>
                                        <p:tgtEl>
                                          <p:spTgt spid="564226">
                                            <p:txEl>
                                              <p:pRg st="0" end="0"/>
                                            </p:txEl>
                                          </p:spTgt>
                                        </p:tgtEl>
                                      </p:cBhvr>
                                      <p:to x="100000" y="90000"/>
                                    </p:animScale>
                                    <p:animScale>
                                      <p:cBhvr>
                                        <p:cTn id="29" dur="166" decel="50000">
                                          <p:stCondLst>
                                            <p:cond delay="1668"/>
                                          </p:stCondLst>
                                        </p:cTn>
                                        <p:tgtEl>
                                          <p:spTgt spid="564226">
                                            <p:txEl>
                                              <p:pRg st="0" end="0"/>
                                            </p:txEl>
                                          </p:spTgt>
                                        </p:tgtEl>
                                      </p:cBhvr>
                                      <p:to x="100000" y="100000"/>
                                    </p:animScale>
                                    <p:animScale>
                                      <p:cBhvr>
                                        <p:cTn id="30" dur="26">
                                          <p:stCondLst>
                                            <p:cond delay="1808"/>
                                          </p:stCondLst>
                                        </p:cTn>
                                        <p:tgtEl>
                                          <p:spTgt spid="564226">
                                            <p:txEl>
                                              <p:pRg st="0" end="0"/>
                                            </p:txEl>
                                          </p:spTgt>
                                        </p:tgtEl>
                                      </p:cBhvr>
                                      <p:to x="100000" y="95000"/>
                                    </p:animScale>
                                    <p:animScale>
                                      <p:cBhvr>
                                        <p:cTn id="31" dur="166" decel="50000">
                                          <p:stCondLst>
                                            <p:cond delay="1834"/>
                                          </p:stCondLst>
                                        </p:cTn>
                                        <p:tgtEl>
                                          <p:spTgt spid="564226">
                                            <p:txEl>
                                              <p:pRg st="0" end="0"/>
                                            </p:txEl>
                                          </p:spTgt>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564226">
                                            <p:txEl>
                                              <p:pRg st="1" end="1"/>
                                            </p:txEl>
                                          </p:spTgt>
                                        </p:tgtEl>
                                        <p:attrNameLst>
                                          <p:attrName>style.visibility</p:attrName>
                                        </p:attrNameLst>
                                      </p:cBhvr>
                                      <p:to>
                                        <p:strVal val="visible"/>
                                      </p:to>
                                    </p:set>
                                    <p:animEffect transition="in" filter="wipe(down)">
                                      <p:cBhvr>
                                        <p:cTn id="34" dur="580">
                                          <p:stCondLst>
                                            <p:cond delay="0"/>
                                          </p:stCondLst>
                                        </p:cTn>
                                        <p:tgtEl>
                                          <p:spTgt spid="564226">
                                            <p:txEl>
                                              <p:pRg st="1" end="1"/>
                                            </p:txEl>
                                          </p:spTgt>
                                        </p:tgtEl>
                                      </p:cBhvr>
                                    </p:animEffect>
                                    <p:anim calcmode="lin" valueType="num">
                                      <p:cBhvr>
                                        <p:cTn id="35" dur="1822" tmFilter="0,0; 0.14,0.36; 0.43,0.73; 0.71,0.91; 1.0,1.0">
                                          <p:stCondLst>
                                            <p:cond delay="0"/>
                                          </p:stCondLst>
                                        </p:cTn>
                                        <p:tgtEl>
                                          <p:spTgt spid="564226">
                                            <p:txEl>
                                              <p:pRg st="1" end="1"/>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564226">
                                            <p:txEl>
                                              <p:pRg st="1" end="1"/>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564226">
                                            <p:txEl>
                                              <p:pRg st="1" end="1"/>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564226">
                                            <p:txEl>
                                              <p:pRg st="1" end="1"/>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564226">
                                            <p:txEl>
                                              <p:pRg st="1" end="1"/>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564226">
                                            <p:txEl>
                                              <p:pRg st="1" end="1"/>
                                            </p:txEl>
                                          </p:spTgt>
                                        </p:tgtEl>
                                      </p:cBhvr>
                                      <p:to x="100000" y="60000"/>
                                    </p:animScale>
                                    <p:animScale>
                                      <p:cBhvr>
                                        <p:cTn id="41" dur="166" decel="50000">
                                          <p:stCondLst>
                                            <p:cond delay="676"/>
                                          </p:stCondLst>
                                        </p:cTn>
                                        <p:tgtEl>
                                          <p:spTgt spid="564226">
                                            <p:txEl>
                                              <p:pRg st="1" end="1"/>
                                            </p:txEl>
                                          </p:spTgt>
                                        </p:tgtEl>
                                      </p:cBhvr>
                                      <p:to x="100000" y="100000"/>
                                    </p:animScale>
                                    <p:animScale>
                                      <p:cBhvr>
                                        <p:cTn id="42" dur="26">
                                          <p:stCondLst>
                                            <p:cond delay="1312"/>
                                          </p:stCondLst>
                                        </p:cTn>
                                        <p:tgtEl>
                                          <p:spTgt spid="564226">
                                            <p:txEl>
                                              <p:pRg st="1" end="1"/>
                                            </p:txEl>
                                          </p:spTgt>
                                        </p:tgtEl>
                                      </p:cBhvr>
                                      <p:to x="100000" y="80000"/>
                                    </p:animScale>
                                    <p:animScale>
                                      <p:cBhvr>
                                        <p:cTn id="43" dur="166" decel="50000">
                                          <p:stCondLst>
                                            <p:cond delay="1338"/>
                                          </p:stCondLst>
                                        </p:cTn>
                                        <p:tgtEl>
                                          <p:spTgt spid="564226">
                                            <p:txEl>
                                              <p:pRg st="1" end="1"/>
                                            </p:txEl>
                                          </p:spTgt>
                                        </p:tgtEl>
                                      </p:cBhvr>
                                      <p:to x="100000" y="100000"/>
                                    </p:animScale>
                                    <p:animScale>
                                      <p:cBhvr>
                                        <p:cTn id="44" dur="26">
                                          <p:stCondLst>
                                            <p:cond delay="1642"/>
                                          </p:stCondLst>
                                        </p:cTn>
                                        <p:tgtEl>
                                          <p:spTgt spid="564226">
                                            <p:txEl>
                                              <p:pRg st="1" end="1"/>
                                            </p:txEl>
                                          </p:spTgt>
                                        </p:tgtEl>
                                      </p:cBhvr>
                                      <p:to x="100000" y="90000"/>
                                    </p:animScale>
                                    <p:animScale>
                                      <p:cBhvr>
                                        <p:cTn id="45" dur="166" decel="50000">
                                          <p:stCondLst>
                                            <p:cond delay="1668"/>
                                          </p:stCondLst>
                                        </p:cTn>
                                        <p:tgtEl>
                                          <p:spTgt spid="564226">
                                            <p:txEl>
                                              <p:pRg st="1" end="1"/>
                                            </p:txEl>
                                          </p:spTgt>
                                        </p:tgtEl>
                                      </p:cBhvr>
                                      <p:to x="100000" y="100000"/>
                                    </p:animScale>
                                    <p:animScale>
                                      <p:cBhvr>
                                        <p:cTn id="46" dur="26">
                                          <p:stCondLst>
                                            <p:cond delay="1808"/>
                                          </p:stCondLst>
                                        </p:cTn>
                                        <p:tgtEl>
                                          <p:spTgt spid="564226">
                                            <p:txEl>
                                              <p:pRg st="1" end="1"/>
                                            </p:txEl>
                                          </p:spTgt>
                                        </p:tgtEl>
                                      </p:cBhvr>
                                      <p:to x="100000" y="95000"/>
                                    </p:animScale>
                                    <p:animScale>
                                      <p:cBhvr>
                                        <p:cTn id="47" dur="166" decel="50000">
                                          <p:stCondLst>
                                            <p:cond delay="1834"/>
                                          </p:stCondLst>
                                        </p:cTn>
                                        <p:tgtEl>
                                          <p:spTgt spid="564226">
                                            <p:txEl>
                                              <p:pRg st="1" end="1"/>
                                            </p:txEl>
                                          </p:spTgt>
                                        </p:tgtEl>
                                      </p:cBhvr>
                                      <p:to x="100000" y="100000"/>
                                    </p:animScale>
                                  </p:childTnLst>
                                </p:cTn>
                              </p:par>
                              <p:par>
                                <p:cTn id="48" presetID="26" presetClass="entr" presetSubtype="0" fill="hold" grpId="0" nodeType="withEffect">
                                  <p:stCondLst>
                                    <p:cond delay="0"/>
                                  </p:stCondLst>
                                  <p:childTnLst>
                                    <p:set>
                                      <p:cBhvr>
                                        <p:cTn id="49" dur="1" fill="hold">
                                          <p:stCondLst>
                                            <p:cond delay="0"/>
                                          </p:stCondLst>
                                        </p:cTn>
                                        <p:tgtEl>
                                          <p:spTgt spid="564226">
                                            <p:txEl>
                                              <p:pRg st="2" end="2"/>
                                            </p:txEl>
                                          </p:spTgt>
                                        </p:tgtEl>
                                        <p:attrNameLst>
                                          <p:attrName>style.visibility</p:attrName>
                                        </p:attrNameLst>
                                      </p:cBhvr>
                                      <p:to>
                                        <p:strVal val="visible"/>
                                      </p:to>
                                    </p:set>
                                    <p:animEffect transition="in" filter="wipe(down)">
                                      <p:cBhvr>
                                        <p:cTn id="50" dur="580">
                                          <p:stCondLst>
                                            <p:cond delay="0"/>
                                          </p:stCondLst>
                                        </p:cTn>
                                        <p:tgtEl>
                                          <p:spTgt spid="564226">
                                            <p:txEl>
                                              <p:pRg st="2" end="2"/>
                                            </p:txEl>
                                          </p:spTgt>
                                        </p:tgtEl>
                                      </p:cBhvr>
                                    </p:animEffect>
                                    <p:anim calcmode="lin" valueType="num">
                                      <p:cBhvr>
                                        <p:cTn id="51" dur="1822" tmFilter="0,0; 0.14,0.36; 0.43,0.73; 0.71,0.91; 1.0,1.0">
                                          <p:stCondLst>
                                            <p:cond delay="0"/>
                                          </p:stCondLst>
                                        </p:cTn>
                                        <p:tgtEl>
                                          <p:spTgt spid="564226">
                                            <p:txEl>
                                              <p:pRg st="2" end="2"/>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564226">
                                            <p:txEl>
                                              <p:pRg st="2" end="2"/>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564226">
                                            <p:txEl>
                                              <p:pRg st="2" end="2"/>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564226">
                                            <p:txEl>
                                              <p:pRg st="2" end="2"/>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564226">
                                            <p:txEl>
                                              <p:pRg st="2" end="2"/>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564226">
                                            <p:txEl>
                                              <p:pRg st="2" end="2"/>
                                            </p:txEl>
                                          </p:spTgt>
                                        </p:tgtEl>
                                      </p:cBhvr>
                                      <p:to x="100000" y="60000"/>
                                    </p:animScale>
                                    <p:animScale>
                                      <p:cBhvr>
                                        <p:cTn id="57" dur="166" decel="50000">
                                          <p:stCondLst>
                                            <p:cond delay="676"/>
                                          </p:stCondLst>
                                        </p:cTn>
                                        <p:tgtEl>
                                          <p:spTgt spid="564226">
                                            <p:txEl>
                                              <p:pRg st="2" end="2"/>
                                            </p:txEl>
                                          </p:spTgt>
                                        </p:tgtEl>
                                      </p:cBhvr>
                                      <p:to x="100000" y="100000"/>
                                    </p:animScale>
                                    <p:animScale>
                                      <p:cBhvr>
                                        <p:cTn id="58" dur="26">
                                          <p:stCondLst>
                                            <p:cond delay="1312"/>
                                          </p:stCondLst>
                                        </p:cTn>
                                        <p:tgtEl>
                                          <p:spTgt spid="564226">
                                            <p:txEl>
                                              <p:pRg st="2" end="2"/>
                                            </p:txEl>
                                          </p:spTgt>
                                        </p:tgtEl>
                                      </p:cBhvr>
                                      <p:to x="100000" y="80000"/>
                                    </p:animScale>
                                    <p:animScale>
                                      <p:cBhvr>
                                        <p:cTn id="59" dur="166" decel="50000">
                                          <p:stCondLst>
                                            <p:cond delay="1338"/>
                                          </p:stCondLst>
                                        </p:cTn>
                                        <p:tgtEl>
                                          <p:spTgt spid="564226">
                                            <p:txEl>
                                              <p:pRg st="2" end="2"/>
                                            </p:txEl>
                                          </p:spTgt>
                                        </p:tgtEl>
                                      </p:cBhvr>
                                      <p:to x="100000" y="100000"/>
                                    </p:animScale>
                                    <p:animScale>
                                      <p:cBhvr>
                                        <p:cTn id="60" dur="26">
                                          <p:stCondLst>
                                            <p:cond delay="1642"/>
                                          </p:stCondLst>
                                        </p:cTn>
                                        <p:tgtEl>
                                          <p:spTgt spid="564226">
                                            <p:txEl>
                                              <p:pRg st="2" end="2"/>
                                            </p:txEl>
                                          </p:spTgt>
                                        </p:tgtEl>
                                      </p:cBhvr>
                                      <p:to x="100000" y="90000"/>
                                    </p:animScale>
                                    <p:animScale>
                                      <p:cBhvr>
                                        <p:cTn id="61" dur="166" decel="50000">
                                          <p:stCondLst>
                                            <p:cond delay="1668"/>
                                          </p:stCondLst>
                                        </p:cTn>
                                        <p:tgtEl>
                                          <p:spTgt spid="564226">
                                            <p:txEl>
                                              <p:pRg st="2" end="2"/>
                                            </p:txEl>
                                          </p:spTgt>
                                        </p:tgtEl>
                                      </p:cBhvr>
                                      <p:to x="100000" y="100000"/>
                                    </p:animScale>
                                    <p:animScale>
                                      <p:cBhvr>
                                        <p:cTn id="62" dur="26">
                                          <p:stCondLst>
                                            <p:cond delay="1808"/>
                                          </p:stCondLst>
                                        </p:cTn>
                                        <p:tgtEl>
                                          <p:spTgt spid="564226">
                                            <p:txEl>
                                              <p:pRg st="2" end="2"/>
                                            </p:txEl>
                                          </p:spTgt>
                                        </p:tgtEl>
                                      </p:cBhvr>
                                      <p:to x="100000" y="95000"/>
                                    </p:animScale>
                                    <p:animScale>
                                      <p:cBhvr>
                                        <p:cTn id="63" dur="166" decel="50000">
                                          <p:stCondLst>
                                            <p:cond delay="1834"/>
                                          </p:stCondLst>
                                        </p:cTn>
                                        <p:tgtEl>
                                          <p:spTgt spid="564226">
                                            <p:txEl>
                                              <p:pRg st="2" end="2"/>
                                            </p:txEl>
                                          </p:spTgt>
                                        </p:tgtEl>
                                      </p:cBhvr>
                                      <p:to x="100000" y="100000"/>
                                    </p:animScale>
                                  </p:childTnLst>
                                </p:cTn>
                              </p:par>
                              <p:par>
                                <p:cTn id="64" presetID="26" presetClass="entr" presetSubtype="0" fill="hold" grpId="0" nodeType="withEffect">
                                  <p:stCondLst>
                                    <p:cond delay="0"/>
                                  </p:stCondLst>
                                  <p:childTnLst>
                                    <p:set>
                                      <p:cBhvr>
                                        <p:cTn id="65" dur="1" fill="hold">
                                          <p:stCondLst>
                                            <p:cond delay="0"/>
                                          </p:stCondLst>
                                        </p:cTn>
                                        <p:tgtEl>
                                          <p:spTgt spid="564226">
                                            <p:txEl>
                                              <p:pRg st="3" end="3"/>
                                            </p:txEl>
                                          </p:spTgt>
                                        </p:tgtEl>
                                        <p:attrNameLst>
                                          <p:attrName>style.visibility</p:attrName>
                                        </p:attrNameLst>
                                      </p:cBhvr>
                                      <p:to>
                                        <p:strVal val="visible"/>
                                      </p:to>
                                    </p:set>
                                    <p:animEffect transition="in" filter="wipe(down)">
                                      <p:cBhvr>
                                        <p:cTn id="66" dur="580">
                                          <p:stCondLst>
                                            <p:cond delay="0"/>
                                          </p:stCondLst>
                                        </p:cTn>
                                        <p:tgtEl>
                                          <p:spTgt spid="564226">
                                            <p:txEl>
                                              <p:pRg st="3" end="3"/>
                                            </p:txEl>
                                          </p:spTgt>
                                        </p:tgtEl>
                                      </p:cBhvr>
                                    </p:animEffect>
                                    <p:anim calcmode="lin" valueType="num">
                                      <p:cBhvr>
                                        <p:cTn id="67" dur="1822" tmFilter="0,0; 0.14,0.36; 0.43,0.73; 0.71,0.91; 1.0,1.0">
                                          <p:stCondLst>
                                            <p:cond delay="0"/>
                                          </p:stCondLst>
                                        </p:cTn>
                                        <p:tgtEl>
                                          <p:spTgt spid="564226">
                                            <p:txEl>
                                              <p:pRg st="3" end="3"/>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564226">
                                            <p:txEl>
                                              <p:pRg st="3" end="3"/>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564226">
                                            <p:txEl>
                                              <p:pRg st="3" end="3"/>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564226">
                                            <p:txEl>
                                              <p:pRg st="3" end="3"/>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564226">
                                            <p:txEl>
                                              <p:pRg st="3" end="3"/>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564226">
                                            <p:txEl>
                                              <p:pRg st="3" end="3"/>
                                            </p:txEl>
                                          </p:spTgt>
                                        </p:tgtEl>
                                      </p:cBhvr>
                                      <p:to x="100000" y="60000"/>
                                    </p:animScale>
                                    <p:animScale>
                                      <p:cBhvr>
                                        <p:cTn id="73" dur="166" decel="50000">
                                          <p:stCondLst>
                                            <p:cond delay="676"/>
                                          </p:stCondLst>
                                        </p:cTn>
                                        <p:tgtEl>
                                          <p:spTgt spid="564226">
                                            <p:txEl>
                                              <p:pRg st="3" end="3"/>
                                            </p:txEl>
                                          </p:spTgt>
                                        </p:tgtEl>
                                      </p:cBhvr>
                                      <p:to x="100000" y="100000"/>
                                    </p:animScale>
                                    <p:animScale>
                                      <p:cBhvr>
                                        <p:cTn id="74" dur="26">
                                          <p:stCondLst>
                                            <p:cond delay="1312"/>
                                          </p:stCondLst>
                                        </p:cTn>
                                        <p:tgtEl>
                                          <p:spTgt spid="564226">
                                            <p:txEl>
                                              <p:pRg st="3" end="3"/>
                                            </p:txEl>
                                          </p:spTgt>
                                        </p:tgtEl>
                                      </p:cBhvr>
                                      <p:to x="100000" y="80000"/>
                                    </p:animScale>
                                    <p:animScale>
                                      <p:cBhvr>
                                        <p:cTn id="75" dur="166" decel="50000">
                                          <p:stCondLst>
                                            <p:cond delay="1338"/>
                                          </p:stCondLst>
                                        </p:cTn>
                                        <p:tgtEl>
                                          <p:spTgt spid="564226">
                                            <p:txEl>
                                              <p:pRg st="3" end="3"/>
                                            </p:txEl>
                                          </p:spTgt>
                                        </p:tgtEl>
                                      </p:cBhvr>
                                      <p:to x="100000" y="100000"/>
                                    </p:animScale>
                                    <p:animScale>
                                      <p:cBhvr>
                                        <p:cTn id="76" dur="26">
                                          <p:stCondLst>
                                            <p:cond delay="1642"/>
                                          </p:stCondLst>
                                        </p:cTn>
                                        <p:tgtEl>
                                          <p:spTgt spid="564226">
                                            <p:txEl>
                                              <p:pRg st="3" end="3"/>
                                            </p:txEl>
                                          </p:spTgt>
                                        </p:tgtEl>
                                      </p:cBhvr>
                                      <p:to x="100000" y="90000"/>
                                    </p:animScale>
                                    <p:animScale>
                                      <p:cBhvr>
                                        <p:cTn id="77" dur="166" decel="50000">
                                          <p:stCondLst>
                                            <p:cond delay="1668"/>
                                          </p:stCondLst>
                                        </p:cTn>
                                        <p:tgtEl>
                                          <p:spTgt spid="564226">
                                            <p:txEl>
                                              <p:pRg st="3" end="3"/>
                                            </p:txEl>
                                          </p:spTgt>
                                        </p:tgtEl>
                                      </p:cBhvr>
                                      <p:to x="100000" y="100000"/>
                                    </p:animScale>
                                    <p:animScale>
                                      <p:cBhvr>
                                        <p:cTn id="78" dur="26">
                                          <p:stCondLst>
                                            <p:cond delay="1808"/>
                                          </p:stCondLst>
                                        </p:cTn>
                                        <p:tgtEl>
                                          <p:spTgt spid="564226">
                                            <p:txEl>
                                              <p:pRg st="3" end="3"/>
                                            </p:txEl>
                                          </p:spTgt>
                                        </p:tgtEl>
                                      </p:cBhvr>
                                      <p:to x="100000" y="95000"/>
                                    </p:animScale>
                                    <p:animScale>
                                      <p:cBhvr>
                                        <p:cTn id="79" dur="166" decel="50000">
                                          <p:stCondLst>
                                            <p:cond delay="1834"/>
                                          </p:stCondLst>
                                        </p:cTn>
                                        <p:tgtEl>
                                          <p:spTgt spid="564226">
                                            <p:txEl>
                                              <p:pRg st="3" end="3"/>
                                            </p:txEl>
                                          </p:spTgt>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564226">
                                            <p:txEl>
                                              <p:pRg st="4" end="4"/>
                                            </p:txEl>
                                          </p:spTgt>
                                        </p:tgtEl>
                                        <p:attrNameLst>
                                          <p:attrName>style.visibility</p:attrName>
                                        </p:attrNameLst>
                                      </p:cBhvr>
                                      <p:to>
                                        <p:strVal val="visible"/>
                                      </p:to>
                                    </p:set>
                                    <p:animEffect transition="in" filter="wipe(down)">
                                      <p:cBhvr>
                                        <p:cTn id="82" dur="580">
                                          <p:stCondLst>
                                            <p:cond delay="0"/>
                                          </p:stCondLst>
                                        </p:cTn>
                                        <p:tgtEl>
                                          <p:spTgt spid="564226">
                                            <p:txEl>
                                              <p:pRg st="4" end="4"/>
                                            </p:txEl>
                                          </p:spTgt>
                                        </p:tgtEl>
                                      </p:cBhvr>
                                    </p:animEffect>
                                    <p:anim calcmode="lin" valueType="num">
                                      <p:cBhvr>
                                        <p:cTn id="83" dur="1822" tmFilter="0,0; 0.14,0.36; 0.43,0.73; 0.71,0.91; 1.0,1.0">
                                          <p:stCondLst>
                                            <p:cond delay="0"/>
                                          </p:stCondLst>
                                        </p:cTn>
                                        <p:tgtEl>
                                          <p:spTgt spid="564226">
                                            <p:txEl>
                                              <p:pRg st="4" end="4"/>
                                            </p:txEl>
                                          </p:spTgt>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564226">
                                            <p:txEl>
                                              <p:pRg st="4" end="4"/>
                                            </p:txEl>
                                          </p:spTgt>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564226">
                                            <p:txEl>
                                              <p:pRg st="4" end="4"/>
                                            </p:txEl>
                                          </p:spTgt>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564226">
                                            <p:txEl>
                                              <p:pRg st="4" end="4"/>
                                            </p:txEl>
                                          </p:spTgt>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564226">
                                            <p:txEl>
                                              <p:pRg st="4" end="4"/>
                                            </p:txEl>
                                          </p:spTgt>
                                        </p:tgtEl>
                                        <p:attrNameLst>
                                          <p:attrName>ppt_y</p:attrName>
                                        </p:attrNameLst>
                                      </p:cBhvr>
                                      <p:tavLst>
                                        <p:tav tm="0" fmla="#ppt_y-sin(pi*$)/81">
                                          <p:val>
                                            <p:fltVal val="0"/>
                                          </p:val>
                                        </p:tav>
                                        <p:tav tm="100000">
                                          <p:val>
                                            <p:fltVal val="1"/>
                                          </p:val>
                                        </p:tav>
                                      </p:tavLst>
                                    </p:anim>
                                    <p:animScale>
                                      <p:cBhvr>
                                        <p:cTn id="88" dur="26">
                                          <p:stCondLst>
                                            <p:cond delay="650"/>
                                          </p:stCondLst>
                                        </p:cTn>
                                        <p:tgtEl>
                                          <p:spTgt spid="564226">
                                            <p:txEl>
                                              <p:pRg st="4" end="4"/>
                                            </p:txEl>
                                          </p:spTgt>
                                        </p:tgtEl>
                                      </p:cBhvr>
                                      <p:to x="100000" y="60000"/>
                                    </p:animScale>
                                    <p:animScale>
                                      <p:cBhvr>
                                        <p:cTn id="89" dur="166" decel="50000">
                                          <p:stCondLst>
                                            <p:cond delay="676"/>
                                          </p:stCondLst>
                                        </p:cTn>
                                        <p:tgtEl>
                                          <p:spTgt spid="564226">
                                            <p:txEl>
                                              <p:pRg st="4" end="4"/>
                                            </p:txEl>
                                          </p:spTgt>
                                        </p:tgtEl>
                                      </p:cBhvr>
                                      <p:to x="100000" y="100000"/>
                                    </p:animScale>
                                    <p:animScale>
                                      <p:cBhvr>
                                        <p:cTn id="90" dur="26">
                                          <p:stCondLst>
                                            <p:cond delay="1312"/>
                                          </p:stCondLst>
                                        </p:cTn>
                                        <p:tgtEl>
                                          <p:spTgt spid="564226">
                                            <p:txEl>
                                              <p:pRg st="4" end="4"/>
                                            </p:txEl>
                                          </p:spTgt>
                                        </p:tgtEl>
                                      </p:cBhvr>
                                      <p:to x="100000" y="80000"/>
                                    </p:animScale>
                                    <p:animScale>
                                      <p:cBhvr>
                                        <p:cTn id="91" dur="166" decel="50000">
                                          <p:stCondLst>
                                            <p:cond delay="1338"/>
                                          </p:stCondLst>
                                        </p:cTn>
                                        <p:tgtEl>
                                          <p:spTgt spid="564226">
                                            <p:txEl>
                                              <p:pRg st="4" end="4"/>
                                            </p:txEl>
                                          </p:spTgt>
                                        </p:tgtEl>
                                      </p:cBhvr>
                                      <p:to x="100000" y="100000"/>
                                    </p:animScale>
                                    <p:animScale>
                                      <p:cBhvr>
                                        <p:cTn id="92" dur="26">
                                          <p:stCondLst>
                                            <p:cond delay="1642"/>
                                          </p:stCondLst>
                                        </p:cTn>
                                        <p:tgtEl>
                                          <p:spTgt spid="564226">
                                            <p:txEl>
                                              <p:pRg st="4" end="4"/>
                                            </p:txEl>
                                          </p:spTgt>
                                        </p:tgtEl>
                                      </p:cBhvr>
                                      <p:to x="100000" y="90000"/>
                                    </p:animScale>
                                    <p:animScale>
                                      <p:cBhvr>
                                        <p:cTn id="93" dur="166" decel="50000">
                                          <p:stCondLst>
                                            <p:cond delay="1668"/>
                                          </p:stCondLst>
                                        </p:cTn>
                                        <p:tgtEl>
                                          <p:spTgt spid="564226">
                                            <p:txEl>
                                              <p:pRg st="4" end="4"/>
                                            </p:txEl>
                                          </p:spTgt>
                                        </p:tgtEl>
                                      </p:cBhvr>
                                      <p:to x="100000" y="100000"/>
                                    </p:animScale>
                                    <p:animScale>
                                      <p:cBhvr>
                                        <p:cTn id="94" dur="26">
                                          <p:stCondLst>
                                            <p:cond delay="1808"/>
                                          </p:stCondLst>
                                        </p:cTn>
                                        <p:tgtEl>
                                          <p:spTgt spid="564226">
                                            <p:txEl>
                                              <p:pRg st="4" end="4"/>
                                            </p:txEl>
                                          </p:spTgt>
                                        </p:tgtEl>
                                      </p:cBhvr>
                                      <p:to x="100000" y="95000"/>
                                    </p:animScale>
                                    <p:animScale>
                                      <p:cBhvr>
                                        <p:cTn id="95" dur="166" decel="50000">
                                          <p:stCondLst>
                                            <p:cond delay="1834"/>
                                          </p:stCondLst>
                                        </p:cTn>
                                        <p:tgtEl>
                                          <p:spTgt spid="56422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5" grpId="0"/>
      <p:bldP spid="564226" grpId="0" build="p"/>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14881" y="1123950"/>
            <a:ext cx="8229600" cy="5019675"/>
          </a:xfrm>
        </p:spPr>
        <p:txBody>
          <a:bodyPr/>
          <a:lstStyle/>
          <a:p>
            <a:r>
              <a:rPr lang="en-US" altLang="zh-CN" sz="2800" dirty="0"/>
              <a:t>11.</a:t>
            </a:r>
            <a:r>
              <a:rPr lang="zh-CN" altLang="en-US" sz="2800" dirty="0"/>
              <a:t>马克思认为“理论一经掌握群众，就会变成物质的力量”说明</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实践对理论有决定作用                   </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理论对实践有指导作用</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理论比实践更为重要                    </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实践比理论重要</a:t>
            </a:r>
          </a:p>
          <a:p>
            <a:endParaRPr lang="zh-CN" altLang="en-US"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49" name="Rectangle 4"/>
          <p:cNvSpPr>
            <a:spLocks noGrp="1"/>
          </p:cNvSpPr>
          <p:nvPr>
            <p:ph type="title"/>
          </p:nvPr>
        </p:nvSpPr>
        <p:spPr/>
        <p:txBody>
          <a:bodyPr/>
          <a:lstStyle/>
          <a:p>
            <a:endParaRPr lang="zh-CN" altLang="en-US">
              <a:solidFill>
                <a:schemeClr val="tx1"/>
              </a:solidFill>
            </a:endParaRPr>
          </a:p>
        </p:txBody>
      </p:sp>
      <p:sp>
        <p:nvSpPr>
          <p:cNvPr id="565250" name="内容占位符 2"/>
          <p:cNvSpPr>
            <a:spLocks noGrp="1"/>
          </p:cNvSpPr>
          <p:nvPr>
            <p:ph idx="1"/>
          </p:nvPr>
        </p:nvSpPr>
        <p:spPr>
          <a:xfrm>
            <a:off x="1930401" y="1123950"/>
            <a:ext cx="8869680" cy="5019675"/>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2</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列宁说“没有革命的理论，就不会有革命的运动”这说明</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革命运动是由革命理论派生的              </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革命理论是革命运动的基础</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革命理论对革命运动具有重要的指导作用    </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革命理论对革命运动有决定作用</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565249"/>
                                        </p:tgtEl>
                                        <p:attrNameLst>
                                          <p:attrName>style.visibility</p:attrName>
                                        </p:attrNameLst>
                                      </p:cBhvr>
                                      <p:to>
                                        <p:strVal val="visible"/>
                                      </p:to>
                                    </p:set>
                                    <p:anim calcmode="lin" valueType="num">
                                      <p:cBhvr>
                                        <p:cTn id="7" dur="15000" fill="hold"/>
                                        <p:tgtEl>
                                          <p:spTgt spid="565249"/>
                                        </p:tgtEl>
                                        <p:attrNameLst>
                                          <p:attrName>ppt_x</p:attrName>
                                        </p:attrNameLst>
                                      </p:cBhvr>
                                      <p:tavLst>
                                        <p:tav tm="0">
                                          <p:val>
                                            <p:strVal val="#ppt_x"/>
                                          </p:val>
                                        </p:tav>
                                        <p:tav tm="100000">
                                          <p:val>
                                            <p:strVal val="#ppt_x"/>
                                          </p:val>
                                        </p:tav>
                                      </p:tavLst>
                                    </p:anim>
                                    <p:anim calcmode="lin" valueType="num">
                                      <p:cBhvr>
                                        <p:cTn id="8" dur="15000" fill="hold"/>
                                        <p:tgtEl>
                                          <p:spTgt spid="565249"/>
                                        </p:tgtEl>
                                        <p:attrNameLst>
                                          <p:attrName>ppt_y</p:attrName>
                                        </p:attrNameLst>
                                      </p:cBhvr>
                                      <p:tavLst>
                                        <p:tav tm="0">
                                          <p:val>
                                            <p:strVal val="#ppt_y+1"/>
                                          </p:val>
                                        </p:tav>
                                        <p:tav tm="100000">
                                          <p:val>
                                            <p:strVal val="#ppt_y-1"/>
                                          </p:val>
                                        </p:tav>
                                      </p:tavLst>
                                    </p:anim>
                                  </p:childTnLst>
                                </p:cTn>
                              </p:par>
                              <p:par>
                                <p:cTn id="9" presetID="31" presetClass="entr" presetSubtype="0" fill="hold" grpId="0" nodeType="withEffect">
                                  <p:stCondLst>
                                    <p:cond delay="0"/>
                                  </p:stCondLst>
                                  <p:childTnLst>
                                    <p:set>
                                      <p:cBhvr>
                                        <p:cTn id="10" dur="1" fill="hold">
                                          <p:stCondLst>
                                            <p:cond delay="0"/>
                                          </p:stCondLst>
                                        </p:cTn>
                                        <p:tgtEl>
                                          <p:spTgt spid="565250">
                                            <p:txEl>
                                              <p:pRg st="0" end="0"/>
                                            </p:txEl>
                                          </p:spTgt>
                                        </p:tgtEl>
                                        <p:attrNameLst>
                                          <p:attrName>style.visibility</p:attrName>
                                        </p:attrNameLst>
                                      </p:cBhvr>
                                      <p:to>
                                        <p:strVal val="visible"/>
                                      </p:to>
                                    </p:set>
                                    <p:anim calcmode="lin" valueType="num">
                                      <p:cBhvr>
                                        <p:cTn id="11" dur="1000" fill="hold"/>
                                        <p:tgtEl>
                                          <p:spTgt spid="565250">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565250">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565250">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565250">
                                            <p:txEl>
                                              <p:pRg st="0" end="0"/>
                                            </p:txEl>
                                          </p:spTgt>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565250">
                                            <p:txEl>
                                              <p:pRg st="1" end="1"/>
                                            </p:txEl>
                                          </p:spTgt>
                                        </p:tgtEl>
                                        <p:attrNameLst>
                                          <p:attrName>style.visibility</p:attrName>
                                        </p:attrNameLst>
                                      </p:cBhvr>
                                      <p:to>
                                        <p:strVal val="visible"/>
                                      </p:to>
                                    </p:set>
                                    <p:anim calcmode="lin" valueType="num">
                                      <p:cBhvr>
                                        <p:cTn id="17" dur="1000" fill="hold"/>
                                        <p:tgtEl>
                                          <p:spTgt spid="565250">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565250">
                                            <p:txEl>
                                              <p:pRg st="1" end="1"/>
                                            </p:txEl>
                                          </p:spTgt>
                                        </p:tgtEl>
                                        <p:attrNameLst>
                                          <p:attrName>ppt_h</p:attrName>
                                        </p:attrNameLst>
                                      </p:cBhvr>
                                      <p:tavLst>
                                        <p:tav tm="0">
                                          <p:val>
                                            <p:fltVal val="0"/>
                                          </p:val>
                                        </p:tav>
                                        <p:tav tm="100000">
                                          <p:val>
                                            <p:strVal val="#ppt_h"/>
                                          </p:val>
                                        </p:tav>
                                      </p:tavLst>
                                    </p:anim>
                                    <p:anim calcmode="lin" valueType="num">
                                      <p:cBhvr>
                                        <p:cTn id="19" dur="1000" fill="hold"/>
                                        <p:tgtEl>
                                          <p:spTgt spid="565250">
                                            <p:txEl>
                                              <p:pRg st="1" end="1"/>
                                            </p:txEl>
                                          </p:spTgt>
                                        </p:tgtEl>
                                        <p:attrNameLst>
                                          <p:attrName>style.rotation</p:attrName>
                                        </p:attrNameLst>
                                      </p:cBhvr>
                                      <p:tavLst>
                                        <p:tav tm="0">
                                          <p:val>
                                            <p:fltVal val="90"/>
                                          </p:val>
                                        </p:tav>
                                        <p:tav tm="100000">
                                          <p:val>
                                            <p:fltVal val="0"/>
                                          </p:val>
                                        </p:tav>
                                      </p:tavLst>
                                    </p:anim>
                                    <p:animEffect transition="in" filter="fade">
                                      <p:cBhvr>
                                        <p:cTn id="20" dur="1000"/>
                                        <p:tgtEl>
                                          <p:spTgt spid="565250">
                                            <p:txEl>
                                              <p:pRg st="1" end="1"/>
                                            </p:tx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565250">
                                            <p:txEl>
                                              <p:pRg st="2" end="2"/>
                                            </p:txEl>
                                          </p:spTgt>
                                        </p:tgtEl>
                                        <p:attrNameLst>
                                          <p:attrName>style.visibility</p:attrName>
                                        </p:attrNameLst>
                                      </p:cBhvr>
                                      <p:to>
                                        <p:strVal val="visible"/>
                                      </p:to>
                                    </p:set>
                                    <p:anim calcmode="lin" valueType="num">
                                      <p:cBhvr>
                                        <p:cTn id="23" dur="1000" fill="hold"/>
                                        <p:tgtEl>
                                          <p:spTgt spid="56525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6525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6525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65250">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565250">
                                            <p:txEl>
                                              <p:pRg st="3" end="3"/>
                                            </p:txEl>
                                          </p:spTgt>
                                        </p:tgtEl>
                                        <p:attrNameLst>
                                          <p:attrName>style.visibility</p:attrName>
                                        </p:attrNameLst>
                                      </p:cBhvr>
                                      <p:to>
                                        <p:strVal val="visible"/>
                                      </p:to>
                                    </p:set>
                                    <p:anim calcmode="lin" valueType="num">
                                      <p:cBhvr>
                                        <p:cTn id="29" dur="1000" fill="hold"/>
                                        <p:tgtEl>
                                          <p:spTgt spid="565250">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565250">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565250">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565250">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565250">
                                            <p:txEl>
                                              <p:pRg st="4" end="4"/>
                                            </p:txEl>
                                          </p:spTgt>
                                        </p:tgtEl>
                                        <p:attrNameLst>
                                          <p:attrName>style.visibility</p:attrName>
                                        </p:attrNameLst>
                                      </p:cBhvr>
                                      <p:to>
                                        <p:strVal val="visible"/>
                                      </p:to>
                                    </p:set>
                                    <p:anim calcmode="lin" valueType="num">
                                      <p:cBhvr>
                                        <p:cTn id="35" dur="1000" fill="hold"/>
                                        <p:tgtEl>
                                          <p:spTgt spid="565250">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565250">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565250">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5652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49" grpId="0"/>
      <p:bldP spid="565250" grpId="0" build="allAtOnce"/>
    </p:bldLst>
  </p:timing>
</p:sld>
</file>

<file path=ppt/slides/slide5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6273" name="Rectangle 4"/>
          <p:cNvSpPr>
            <a:spLocks noGrp="1"/>
          </p:cNvSpPr>
          <p:nvPr>
            <p:ph type="title"/>
          </p:nvPr>
        </p:nvSpPr>
        <p:spPr/>
        <p:txBody>
          <a:bodyPr/>
          <a:lstStyle/>
          <a:p>
            <a:endParaRPr lang="zh-CN" altLang="en-US">
              <a:solidFill>
                <a:schemeClr val="tx1"/>
              </a:solidFill>
            </a:endParaRPr>
          </a:p>
        </p:txBody>
      </p:sp>
      <p:sp>
        <p:nvSpPr>
          <p:cNvPr id="566274" name="内容占位符 2"/>
          <p:cNvSpPr>
            <a:spLocks noGrp="1"/>
          </p:cNvSpPr>
          <p:nvPr>
            <p:ph idx="1"/>
          </p:nvPr>
        </p:nvSpPr>
        <p:spPr>
          <a:xfrm>
            <a:off x="2092961" y="1123950"/>
            <a:ext cx="7955280" cy="5019675"/>
          </a:xfrm>
        </p:spPr>
        <p:txBody>
          <a:bodyPr/>
          <a:lstStyle/>
          <a:p>
            <a:pPr eaLnBrk="1" hangingPunct="1"/>
            <a:r>
              <a:rPr lang="en-US" altLang="zh-CN" dirty="0"/>
              <a:t>1</a:t>
            </a:r>
            <a:r>
              <a:rPr lang="zh-CN" altLang="en-US" dirty="0"/>
              <a:t>3</a:t>
            </a:r>
            <a:r>
              <a:rPr lang="en-US" altLang="zh-CN" dirty="0"/>
              <a:t>.</a:t>
            </a:r>
            <a:r>
              <a:rPr lang="zh-CN" altLang="en-US" b="1" dirty="0"/>
              <a:t>承认了世界的可知性就等于承认了</a:t>
            </a:r>
          </a:p>
          <a:p>
            <a:pPr eaLnBrk="1" hangingPunct="1"/>
            <a:r>
              <a:rPr lang="en-US" altLang="zh-CN" dirty="0"/>
              <a:t>A.</a:t>
            </a:r>
            <a:r>
              <a:rPr lang="zh-CN" altLang="en-US" dirty="0"/>
              <a:t>绝对真理     </a:t>
            </a:r>
            <a:r>
              <a:rPr lang="en-US" altLang="zh-CN" dirty="0"/>
              <a:t>B.</a:t>
            </a:r>
            <a:r>
              <a:rPr lang="zh-CN" altLang="en-US" dirty="0"/>
              <a:t>相对真理</a:t>
            </a:r>
          </a:p>
          <a:p>
            <a:pPr eaLnBrk="1" hangingPunct="1"/>
            <a:r>
              <a:rPr lang="en-US" altLang="zh-CN" dirty="0"/>
              <a:t>C.</a:t>
            </a:r>
            <a:r>
              <a:rPr lang="zh-CN" altLang="en-US" dirty="0"/>
              <a:t>终极真理     </a:t>
            </a:r>
            <a:r>
              <a:rPr lang="en-US" altLang="zh-CN" dirty="0"/>
              <a:t>D.</a:t>
            </a:r>
            <a:r>
              <a:rPr lang="zh-CN" altLang="en-US" dirty="0"/>
              <a:t>永恒真理</a:t>
            </a:r>
          </a:p>
          <a:p>
            <a:pPr eaLnBrk="1" hangingPunct="1"/>
            <a:r>
              <a:rPr lang="en-US" altLang="zh-CN" b="1" dirty="0"/>
              <a:t>1</a:t>
            </a:r>
            <a:r>
              <a:rPr lang="zh-CN" altLang="en-US" b="1" dirty="0"/>
              <a:t>4</a:t>
            </a:r>
            <a:r>
              <a:rPr lang="en-US" altLang="zh-CN" b="1" dirty="0"/>
              <a:t>.</a:t>
            </a:r>
            <a:r>
              <a:rPr lang="zh-CN" altLang="en-US" b="1" dirty="0"/>
              <a:t>承认人的认识的近似性就等于承认了</a:t>
            </a:r>
          </a:p>
          <a:p>
            <a:pPr eaLnBrk="1" hangingPunct="1"/>
            <a:r>
              <a:rPr lang="en-US" altLang="zh-CN" dirty="0"/>
              <a:t>A.</a:t>
            </a:r>
            <a:r>
              <a:rPr lang="zh-CN" altLang="en-US" dirty="0"/>
              <a:t>绝对真理     </a:t>
            </a:r>
            <a:r>
              <a:rPr lang="en-US" altLang="zh-CN" dirty="0"/>
              <a:t>B.</a:t>
            </a:r>
            <a:r>
              <a:rPr lang="zh-CN" altLang="en-US" dirty="0"/>
              <a:t>相对真理</a:t>
            </a:r>
          </a:p>
          <a:p>
            <a:pPr eaLnBrk="1" hangingPunct="1"/>
            <a:r>
              <a:rPr lang="en-US" altLang="zh-CN" dirty="0"/>
              <a:t>C.</a:t>
            </a:r>
            <a:r>
              <a:rPr lang="zh-CN" altLang="en-US" dirty="0"/>
              <a:t>终极真理     </a:t>
            </a:r>
            <a:r>
              <a:rPr lang="en-US" altLang="zh-CN" dirty="0"/>
              <a:t>D.</a:t>
            </a:r>
            <a:r>
              <a:rPr lang="zh-CN" altLang="en-US" dirty="0"/>
              <a:t>永恒真理</a:t>
            </a:r>
          </a:p>
          <a:p>
            <a:pPr eaLnBrk="1" hangingPunct="1"/>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66274">
                                            <p:txEl>
                                              <p:pRg st="0" end="0"/>
                                            </p:txEl>
                                          </p:spTgt>
                                        </p:tgtEl>
                                        <p:attrNameLst>
                                          <p:attrName>style.opacity</p:attrName>
                                        </p:attrNameLst>
                                      </p:cBhvr>
                                      <p:to>
                                        <p:strVal val="0.25"/>
                                      </p:to>
                                    </p:set>
                                    <p:animEffect filter="image" prLst="opacity: 0.25">
                                      <p:cBhvr rctx="IE">
                                        <p:cTn id="7" dur="indefinite"/>
                                        <p:tgtEl>
                                          <p:spTgt spid="566274">
                                            <p:txEl>
                                              <p:pRg st="0" end="0"/>
                                            </p:txEl>
                                          </p:spTgt>
                                        </p:tgtEl>
                                      </p:cBhvr>
                                    </p:animEffect>
                                  </p:childTnLst>
                                </p:cTn>
                              </p:par>
                              <p:par>
                                <p:cTn id="8" presetID="9" presetClass="emph" presetSubtype="0" grpId="0" nodeType="withEffect">
                                  <p:stCondLst>
                                    <p:cond delay="0"/>
                                  </p:stCondLst>
                                  <p:childTnLst>
                                    <p:set>
                                      <p:cBhvr rctx="PPT">
                                        <p:cTn id="9" dur="indefinite"/>
                                        <p:tgtEl>
                                          <p:spTgt spid="566274">
                                            <p:txEl>
                                              <p:pRg st="1" end="1"/>
                                            </p:txEl>
                                          </p:spTgt>
                                        </p:tgtEl>
                                        <p:attrNameLst>
                                          <p:attrName>style.opacity</p:attrName>
                                        </p:attrNameLst>
                                      </p:cBhvr>
                                      <p:to>
                                        <p:strVal val="0.25"/>
                                      </p:to>
                                    </p:set>
                                    <p:animEffect filter="image" prLst="opacity: 0.25">
                                      <p:cBhvr rctx="IE">
                                        <p:cTn id="10" dur="indefinite"/>
                                        <p:tgtEl>
                                          <p:spTgt spid="566274">
                                            <p:txEl>
                                              <p:pRg st="1" end="1"/>
                                            </p:txEl>
                                          </p:spTgt>
                                        </p:tgtEl>
                                      </p:cBhvr>
                                    </p:animEffect>
                                  </p:childTnLst>
                                </p:cTn>
                              </p:par>
                              <p:par>
                                <p:cTn id="11" presetID="9" presetClass="emph" presetSubtype="0" grpId="0" nodeType="withEffect">
                                  <p:stCondLst>
                                    <p:cond delay="0"/>
                                  </p:stCondLst>
                                  <p:childTnLst>
                                    <p:set>
                                      <p:cBhvr rctx="PPT">
                                        <p:cTn id="12" dur="indefinite"/>
                                        <p:tgtEl>
                                          <p:spTgt spid="566274">
                                            <p:txEl>
                                              <p:pRg st="2" end="2"/>
                                            </p:txEl>
                                          </p:spTgt>
                                        </p:tgtEl>
                                        <p:attrNameLst>
                                          <p:attrName>style.opacity</p:attrName>
                                        </p:attrNameLst>
                                      </p:cBhvr>
                                      <p:to>
                                        <p:strVal val="0.25"/>
                                      </p:to>
                                    </p:set>
                                    <p:animEffect filter="image" prLst="opacity: 0.25">
                                      <p:cBhvr rctx="IE">
                                        <p:cTn id="13" dur="indefinite"/>
                                        <p:tgtEl>
                                          <p:spTgt spid="566274">
                                            <p:txEl>
                                              <p:pRg st="2" end="2"/>
                                            </p:txEl>
                                          </p:spTgt>
                                        </p:tgtEl>
                                      </p:cBhvr>
                                    </p:animEffect>
                                  </p:childTnLst>
                                </p:cTn>
                              </p:par>
                              <p:par>
                                <p:cTn id="14" presetID="9" presetClass="emph" presetSubtype="0" grpId="0" nodeType="withEffect">
                                  <p:stCondLst>
                                    <p:cond delay="0"/>
                                  </p:stCondLst>
                                  <p:childTnLst>
                                    <p:set>
                                      <p:cBhvr rctx="PPT">
                                        <p:cTn id="15" dur="indefinite"/>
                                        <p:tgtEl>
                                          <p:spTgt spid="566274">
                                            <p:txEl>
                                              <p:pRg st="3" end="3"/>
                                            </p:txEl>
                                          </p:spTgt>
                                        </p:tgtEl>
                                        <p:attrNameLst>
                                          <p:attrName>style.opacity</p:attrName>
                                        </p:attrNameLst>
                                      </p:cBhvr>
                                      <p:to>
                                        <p:strVal val="0.25"/>
                                      </p:to>
                                    </p:set>
                                    <p:animEffect filter="image" prLst="opacity: 0.25">
                                      <p:cBhvr rctx="IE">
                                        <p:cTn id="16" dur="indefinite"/>
                                        <p:tgtEl>
                                          <p:spTgt spid="566274">
                                            <p:txEl>
                                              <p:pRg st="3" end="3"/>
                                            </p:txEl>
                                          </p:spTgt>
                                        </p:tgtEl>
                                      </p:cBhvr>
                                    </p:animEffect>
                                  </p:childTnLst>
                                </p:cTn>
                              </p:par>
                              <p:par>
                                <p:cTn id="17" presetID="9" presetClass="emph" presetSubtype="0" grpId="0" nodeType="withEffect">
                                  <p:stCondLst>
                                    <p:cond delay="0"/>
                                  </p:stCondLst>
                                  <p:childTnLst>
                                    <p:set>
                                      <p:cBhvr rctx="PPT">
                                        <p:cTn id="18" dur="indefinite"/>
                                        <p:tgtEl>
                                          <p:spTgt spid="566274">
                                            <p:txEl>
                                              <p:pRg st="4" end="4"/>
                                            </p:txEl>
                                          </p:spTgt>
                                        </p:tgtEl>
                                        <p:attrNameLst>
                                          <p:attrName>style.opacity</p:attrName>
                                        </p:attrNameLst>
                                      </p:cBhvr>
                                      <p:to>
                                        <p:strVal val="0.25"/>
                                      </p:to>
                                    </p:set>
                                    <p:animEffect filter="image" prLst="opacity: 0.25">
                                      <p:cBhvr rctx="IE">
                                        <p:cTn id="19" dur="indefinite"/>
                                        <p:tgtEl>
                                          <p:spTgt spid="566274">
                                            <p:txEl>
                                              <p:pRg st="4" end="4"/>
                                            </p:txEl>
                                          </p:spTgt>
                                        </p:tgtEl>
                                      </p:cBhvr>
                                    </p:animEffect>
                                  </p:childTnLst>
                                </p:cTn>
                              </p:par>
                              <p:par>
                                <p:cTn id="20" presetID="9" presetClass="emph" presetSubtype="0" grpId="0" nodeType="withEffect">
                                  <p:stCondLst>
                                    <p:cond delay="0"/>
                                  </p:stCondLst>
                                  <p:childTnLst>
                                    <p:set>
                                      <p:cBhvr rctx="PPT">
                                        <p:cTn id="21" dur="indefinite"/>
                                        <p:tgtEl>
                                          <p:spTgt spid="566274">
                                            <p:txEl>
                                              <p:pRg st="5" end="5"/>
                                            </p:txEl>
                                          </p:spTgt>
                                        </p:tgtEl>
                                        <p:attrNameLst>
                                          <p:attrName>style.opacity</p:attrName>
                                        </p:attrNameLst>
                                      </p:cBhvr>
                                      <p:to>
                                        <p:strVal val="0.25"/>
                                      </p:to>
                                    </p:set>
                                    <p:animEffect filter="image" prLst="opacity: 0.25">
                                      <p:cBhvr rctx="IE">
                                        <p:cTn id="22" dur="indefinite"/>
                                        <p:tgtEl>
                                          <p:spTgt spid="56627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1" nodeType="clickEffect">
                                  <p:stCondLst>
                                    <p:cond delay="0"/>
                                  </p:stCondLst>
                                  <p:endCondLst>
                                    <p:cond evt="onNext" delay="0">
                                      <p:tgtEl>
                                        <p:sldTgt/>
                                      </p:tgtEl>
                                    </p:cond>
                                  </p:endCondLst>
                                  <p:childTnLst>
                                    <p:set>
                                      <p:cBhvr rctx="PPT">
                                        <p:cTn id="26" dur="indefinite"/>
                                        <p:tgtEl>
                                          <p:spTgt spid="566274">
                                            <p:txEl>
                                              <p:pRg st="0" end="0"/>
                                            </p:txEl>
                                          </p:spTgt>
                                        </p:tgtEl>
                                        <p:attrNameLst>
                                          <p:attrName>style.opacity</p:attrName>
                                        </p:attrNameLst>
                                      </p:cBhvr>
                                      <p:to>
                                        <p:strVal val="1.0"/>
                                      </p:to>
                                    </p:set>
                                    <p:animEffect filter="image" prLst="opacity: 1.0">
                                      <p:cBhvr rctx="IE">
                                        <p:cTn id="27" dur="indefinite"/>
                                        <p:tgtEl>
                                          <p:spTgt spid="56627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grpId="1" nodeType="clickEffect">
                                  <p:stCondLst>
                                    <p:cond delay="0"/>
                                  </p:stCondLst>
                                  <p:endCondLst>
                                    <p:cond evt="onNext" delay="0">
                                      <p:tgtEl>
                                        <p:sldTgt/>
                                      </p:tgtEl>
                                    </p:cond>
                                  </p:endCondLst>
                                  <p:childTnLst>
                                    <p:set>
                                      <p:cBhvr rctx="PPT">
                                        <p:cTn id="31" dur="indefinite"/>
                                        <p:tgtEl>
                                          <p:spTgt spid="566274">
                                            <p:txEl>
                                              <p:pRg st="1" end="1"/>
                                            </p:txEl>
                                          </p:spTgt>
                                        </p:tgtEl>
                                        <p:attrNameLst>
                                          <p:attrName>style.opacity</p:attrName>
                                        </p:attrNameLst>
                                      </p:cBhvr>
                                      <p:to>
                                        <p:strVal val="1.0"/>
                                      </p:to>
                                    </p:set>
                                    <p:animEffect filter="image" prLst="opacity: 1.0">
                                      <p:cBhvr rctx="IE">
                                        <p:cTn id="32" dur="indefinite"/>
                                        <p:tgtEl>
                                          <p:spTgt spid="56627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endCondLst>
                                    <p:cond evt="onNext" delay="0">
                                      <p:tgtEl>
                                        <p:sldTgt/>
                                      </p:tgtEl>
                                    </p:cond>
                                  </p:endCondLst>
                                  <p:childTnLst>
                                    <p:set>
                                      <p:cBhvr rctx="PPT">
                                        <p:cTn id="36" dur="indefinite"/>
                                        <p:tgtEl>
                                          <p:spTgt spid="566274">
                                            <p:txEl>
                                              <p:pRg st="2" end="2"/>
                                            </p:txEl>
                                          </p:spTgt>
                                        </p:tgtEl>
                                        <p:attrNameLst>
                                          <p:attrName>style.opacity</p:attrName>
                                        </p:attrNameLst>
                                      </p:cBhvr>
                                      <p:to>
                                        <p:strVal val="1.0"/>
                                      </p:to>
                                    </p:set>
                                    <p:animEffect filter="image" prLst="opacity: 1.0">
                                      <p:cBhvr rctx="IE">
                                        <p:cTn id="37" dur="indefinite"/>
                                        <p:tgtEl>
                                          <p:spTgt spid="56627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endCondLst>
                                    <p:cond evt="onNext" delay="0">
                                      <p:tgtEl>
                                        <p:sldTgt/>
                                      </p:tgtEl>
                                    </p:cond>
                                  </p:endCondLst>
                                  <p:childTnLst>
                                    <p:set>
                                      <p:cBhvr rctx="PPT">
                                        <p:cTn id="41" dur="indefinite"/>
                                        <p:tgtEl>
                                          <p:spTgt spid="566274">
                                            <p:txEl>
                                              <p:pRg st="3" end="3"/>
                                            </p:txEl>
                                          </p:spTgt>
                                        </p:tgtEl>
                                        <p:attrNameLst>
                                          <p:attrName>style.opacity</p:attrName>
                                        </p:attrNameLst>
                                      </p:cBhvr>
                                      <p:to>
                                        <p:strVal val="1.0"/>
                                      </p:to>
                                    </p:set>
                                    <p:animEffect filter="image" prLst="opacity: 1.0">
                                      <p:cBhvr rctx="IE">
                                        <p:cTn id="42" dur="indefinite"/>
                                        <p:tgtEl>
                                          <p:spTgt spid="56627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endCondLst>
                                    <p:cond evt="onNext" delay="0">
                                      <p:tgtEl>
                                        <p:sldTgt/>
                                      </p:tgtEl>
                                    </p:cond>
                                  </p:endCondLst>
                                  <p:childTnLst>
                                    <p:set>
                                      <p:cBhvr rctx="PPT">
                                        <p:cTn id="46" dur="indefinite"/>
                                        <p:tgtEl>
                                          <p:spTgt spid="566274">
                                            <p:txEl>
                                              <p:pRg st="4" end="4"/>
                                            </p:txEl>
                                          </p:spTgt>
                                        </p:tgtEl>
                                        <p:attrNameLst>
                                          <p:attrName>style.opacity</p:attrName>
                                        </p:attrNameLst>
                                      </p:cBhvr>
                                      <p:to>
                                        <p:strVal val="1.0"/>
                                      </p:to>
                                    </p:set>
                                    <p:animEffect filter="image" prLst="opacity: 1.0">
                                      <p:cBhvr rctx="IE">
                                        <p:cTn id="47" dur="indefinite"/>
                                        <p:tgtEl>
                                          <p:spTgt spid="56627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endCondLst>
                                    <p:cond evt="onNext" delay="0">
                                      <p:tgtEl>
                                        <p:sldTgt/>
                                      </p:tgtEl>
                                    </p:cond>
                                  </p:endCondLst>
                                  <p:childTnLst>
                                    <p:set>
                                      <p:cBhvr rctx="PPT">
                                        <p:cTn id="51" dur="indefinite"/>
                                        <p:tgtEl>
                                          <p:spTgt spid="566274">
                                            <p:txEl>
                                              <p:pRg st="5" end="5"/>
                                            </p:txEl>
                                          </p:spTgt>
                                        </p:tgtEl>
                                        <p:attrNameLst>
                                          <p:attrName>style.opacity</p:attrName>
                                        </p:attrNameLst>
                                      </p:cBhvr>
                                      <p:to>
                                        <p:strVal val="1.0"/>
                                      </p:to>
                                    </p:set>
                                    <p:animEffect filter="image" prLst="opacity: 1.0">
                                      <p:cBhvr rctx="IE">
                                        <p:cTn id="52" dur="indefinite"/>
                                        <p:tgtEl>
                                          <p:spTgt spid="5662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4" grpId="0" build="allAtOnce"/>
      <p:bldP spid="566274" grpId="1" build="p"/>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44321" y="1028700"/>
            <a:ext cx="8077200" cy="5019675"/>
          </a:xfrm>
        </p:spPr>
        <p:txBody>
          <a:bodyPr/>
          <a:lstStyle/>
          <a:p>
            <a:r>
              <a:rPr lang="zh-CN" altLang="en-US" dirty="0"/>
              <a:t> </a:t>
            </a:r>
            <a:r>
              <a:rPr lang="en-US" altLang="zh-CN" sz="2800" dirty="0"/>
              <a:t>15.</a:t>
            </a:r>
            <a:r>
              <a:rPr lang="zh-CN" altLang="en-US" sz="2800" dirty="0"/>
              <a:t>根据认识的发展规律，在认识的“熟知”与“真知”问题上的正确观点是   </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熟知即真知           </a:t>
            </a:r>
          </a:p>
          <a:p>
            <a:r>
              <a:rPr lang="en-US" altLang="zh-CN" sz="2800" b="1"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熟知不等于真知   </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熟知起源于真知    </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熟知必然转化为真知</a:t>
            </a:r>
          </a:p>
          <a:p>
            <a:endParaRPr lang="zh-CN"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idx="4294967295"/>
          </p:nvPr>
        </p:nvSpPr>
        <p:spPr>
          <a:xfrm>
            <a:off x="396240" y="714374"/>
            <a:ext cx="10454323" cy="565786"/>
          </a:xfrm>
        </p:spPr>
        <p:txBody>
          <a:bodyPr anchorCtr="1">
            <a:normAutofit fontScale="90000"/>
          </a:bodyPr>
          <a:lstStyle/>
          <a:p>
            <a:pPr eaLnBrk="1" hangingPunct="1"/>
            <a:r>
              <a:rPr lang="zh-CN" altLang="en-US" sz="3600" b="1" dirty="0">
                <a:solidFill>
                  <a:srgbClr val="FF0000"/>
                </a:solidFill>
              </a:rPr>
              <a:t>四、回到真实的马克思主义</a:t>
            </a:r>
          </a:p>
        </p:txBody>
      </p:sp>
      <p:sp>
        <p:nvSpPr>
          <p:cNvPr id="77826" name="内容占位符 2"/>
          <p:cNvSpPr>
            <a:spLocks noGrp="1"/>
          </p:cNvSpPr>
          <p:nvPr>
            <p:ph idx="4294967295"/>
          </p:nvPr>
        </p:nvSpPr>
        <p:spPr>
          <a:xfrm>
            <a:off x="2062480" y="1123950"/>
            <a:ext cx="7772400" cy="5019675"/>
          </a:xfrm>
        </p:spPr>
        <p:txBody>
          <a:bodyPr/>
          <a:lstStyle/>
          <a:p>
            <a:pPr eaLnBrk="1" hangingPunct="1"/>
            <a:endParaRPr lang="en-US" altLang="zh-CN" sz="2800" b="1" dirty="0"/>
          </a:p>
          <a:p>
            <a:pPr eaLnBrk="1" hangingPunct="1"/>
            <a:r>
              <a:rPr lang="zh-CN" altLang="en-US" sz="2800" b="1" dirty="0">
                <a:latin typeface="华文楷体" panose="02010600040101010101" pitchFamily="2" charset="-122"/>
                <a:ea typeface="华文楷体" panose="02010600040101010101" pitchFamily="2" charset="-122"/>
              </a:rPr>
              <a:t>1.在马克思恩格斯时代，反对者的曲解和歪曲</a:t>
            </a:r>
            <a:endParaRPr lang="en-US" altLang="zh-CN" sz="2800" b="1" dirty="0">
              <a:latin typeface="华文楷体" panose="02010600040101010101" pitchFamily="2" charset="-122"/>
              <a:ea typeface="华文楷体" panose="02010600040101010101" pitchFamily="2" charset="-122"/>
            </a:endParaRPr>
          </a:p>
          <a:p>
            <a:pPr eaLnBrk="1" hangingPunct="1"/>
            <a:r>
              <a:rPr lang="zh-CN" altLang="en-US" sz="2800" dirty="0">
                <a:latin typeface="华文楷体" panose="02010600040101010101" pitchFamily="2" charset="-122"/>
                <a:ea typeface="华文楷体" panose="02010600040101010101" pitchFamily="2" charset="-122"/>
              </a:rPr>
              <a:t>第一，把马克思主义歪曲为对黑格尔和费尔巴哈的抄袭</a:t>
            </a:r>
            <a:endParaRPr lang="en-US" altLang="zh-CN" sz="2800" dirty="0">
              <a:latin typeface="华文楷体" panose="02010600040101010101" pitchFamily="2" charset="-122"/>
              <a:ea typeface="华文楷体" panose="02010600040101010101" pitchFamily="2" charset="-122"/>
            </a:endParaRPr>
          </a:p>
          <a:p>
            <a:pPr eaLnBrk="1" hangingPunct="1"/>
            <a:r>
              <a:rPr lang="zh-CN" altLang="en-US" sz="2800" dirty="0">
                <a:latin typeface="华文楷体" panose="02010600040101010101" pitchFamily="2" charset="-122"/>
                <a:ea typeface="华文楷体" panose="02010600040101010101" pitchFamily="2" charset="-122"/>
              </a:rPr>
              <a:t>第二，把马克思主义歪曲为“经济决定论”</a:t>
            </a:r>
            <a:endParaRPr lang="en-US" altLang="zh-CN" sz="2800" dirty="0">
              <a:latin typeface="华文楷体" panose="02010600040101010101" pitchFamily="2" charset="-122"/>
              <a:ea typeface="华文楷体" panose="02010600040101010101" pitchFamily="2" charset="-122"/>
            </a:endParaRPr>
          </a:p>
          <a:p>
            <a:pPr eaLnBrk="1" hangingPunct="1"/>
            <a:endParaRPr lang="zh-CN" altLang="en-US" dirty="0">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825"/>
                                        </p:tgtEl>
                                        <p:attrNameLst>
                                          <p:attrName>style.visibility</p:attrName>
                                        </p:attrNameLst>
                                      </p:cBhvr>
                                      <p:to>
                                        <p:strVal val="visible"/>
                                      </p:to>
                                    </p:set>
                                    <p:animEffect transition="in" filter="fade">
                                      <p:cBhvr>
                                        <p:cTn id="7" dur="1000"/>
                                        <p:tgtEl>
                                          <p:spTgt spid="77825"/>
                                        </p:tgtEl>
                                      </p:cBhvr>
                                    </p:animEffect>
                                    <p:anim calcmode="lin" valueType="num">
                                      <p:cBhvr>
                                        <p:cTn id="8" dur="1000" fill="hold"/>
                                        <p:tgtEl>
                                          <p:spTgt spid="77825"/>
                                        </p:tgtEl>
                                        <p:attrNameLst>
                                          <p:attrName>ppt_x</p:attrName>
                                        </p:attrNameLst>
                                      </p:cBhvr>
                                      <p:tavLst>
                                        <p:tav tm="0">
                                          <p:val>
                                            <p:strVal val="#ppt_x"/>
                                          </p:val>
                                        </p:tav>
                                        <p:tav tm="100000">
                                          <p:val>
                                            <p:strVal val="#ppt_x"/>
                                          </p:val>
                                        </p:tav>
                                      </p:tavLst>
                                    </p:anim>
                                    <p:anim calcmode="lin" valueType="num">
                                      <p:cBhvr>
                                        <p:cTn id="9" dur="1000" fill="hold"/>
                                        <p:tgtEl>
                                          <p:spTgt spid="778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7826">
                                            <p:txEl>
                                              <p:pRg st="1" end="1"/>
                                            </p:txEl>
                                          </p:spTgt>
                                        </p:tgtEl>
                                        <p:attrNameLst>
                                          <p:attrName>style.visibility</p:attrName>
                                        </p:attrNameLst>
                                      </p:cBhvr>
                                      <p:to>
                                        <p:strVal val="visible"/>
                                      </p:to>
                                    </p:set>
                                    <p:animEffect transition="in" filter="circle(in)">
                                      <p:cBhvr>
                                        <p:cTn id="14" dur="2000"/>
                                        <p:tgtEl>
                                          <p:spTgt spid="7782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7826">
                                            <p:txEl>
                                              <p:pRg st="2" end="2"/>
                                            </p:txEl>
                                          </p:spTgt>
                                        </p:tgtEl>
                                        <p:attrNameLst>
                                          <p:attrName>style.visibility</p:attrName>
                                        </p:attrNameLst>
                                      </p:cBhvr>
                                      <p:to>
                                        <p:strVal val="visible"/>
                                      </p:to>
                                    </p:set>
                                    <p:animEffect transition="in" filter="circle(in)">
                                      <p:cBhvr>
                                        <p:cTn id="19" dur="2000"/>
                                        <p:tgtEl>
                                          <p:spTgt spid="7782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7826">
                                            <p:txEl>
                                              <p:pRg st="3" end="3"/>
                                            </p:txEl>
                                          </p:spTgt>
                                        </p:tgtEl>
                                        <p:attrNameLst>
                                          <p:attrName>style.visibility</p:attrName>
                                        </p:attrNameLst>
                                      </p:cBhvr>
                                      <p:to>
                                        <p:strVal val="visible"/>
                                      </p:to>
                                    </p:set>
                                    <p:animEffect transition="in" filter="circle(in)">
                                      <p:cBhvr>
                                        <p:cTn id="24" dur="2000"/>
                                        <p:tgtEl>
                                          <p:spTgt spid="778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5" grpId="0"/>
      <p:bldP spid="77826" grpId="0" build="p"/>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27760" y="1123950"/>
            <a:ext cx="10392727" cy="5019675"/>
          </a:xfrm>
        </p:spPr>
        <p:txBody>
          <a:bodyPr/>
          <a:lstStyle/>
          <a:p>
            <a:r>
              <a:rPr lang="en-US" altLang="zh-CN" sz="2800" dirty="0"/>
              <a:t>16.</a:t>
            </a:r>
            <a:r>
              <a:rPr lang="zh-CN" altLang="en-US" sz="2800" dirty="0"/>
              <a:t>未来学家尼葛庞蒂说：“预测未来的最好办法就是把它创造出来。”从认识和实践的关系看，这句话对我们的启示是</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认识总是滞后于实践</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实践是认识的先导</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实践高于认识</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实践和认识是合一的</a:t>
            </a:r>
          </a:p>
          <a:p>
            <a:endParaRPr lang="zh-CN" altLang="en-US"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sz="2800" dirty="0"/>
              <a:t>17.</a:t>
            </a:r>
            <a:r>
              <a:rPr lang="zh-CN" altLang="en-US" sz="2800" dirty="0"/>
              <a:t>袁隆平曾结合自己的科研经历，语重心长地对年轻人说：“书本知识非常重要，电脑技术也很重要，但是书本电脑里种不出水稻来，只有在田里才能种出水稻来。”这表明</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实践水平的提高有赖于认识水平的提高 </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实践是人类认识的基础和来源 </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理论对实践的指导作用没有正确与错误之分 </a:t>
            </a: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由实践到认识的第一次飞跃比认识到实践的第二次飞跃更加重要</a:t>
            </a:r>
          </a:p>
          <a:p>
            <a:endParaRPr lang="zh-CN" altLang="en-US" sz="2800"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44880" y="1123950"/>
            <a:ext cx="10575607" cy="5019675"/>
          </a:xfrm>
        </p:spPr>
        <p:txBody>
          <a:bodyPr>
            <a:normAutofit/>
          </a:bodyPr>
          <a:lstStyle/>
          <a:p>
            <a:r>
              <a:rPr lang="en-US" altLang="zh-CN" sz="2800" b="1" dirty="0">
                <a:latin typeface="宋体" panose="02010600030101010101" pitchFamily="2" charset="-122"/>
                <a:ea typeface="宋体" panose="02010600030101010101" pitchFamily="2" charset="-122"/>
              </a:rPr>
              <a:t>18.</a:t>
            </a:r>
            <a:r>
              <a:rPr lang="zh-CN" altLang="en-US" sz="2800" b="1" dirty="0">
                <a:latin typeface="宋体" panose="02010600030101010101" pitchFamily="2" charset="-122"/>
                <a:ea typeface="宋体" panose="02010600030101010101" pitchFamily="2" charset="-122"/>
              </a:rPr>
              <a:t>爱迪生在发明电灯之前做了两千多实验，有个年轻的记者曾经问他为什么遭遇这么多次失败。爱迪生回答：“我一次都没有失败。我发明了电灯。这只是一段经历了两千步的历程。”爱迪生之所以说“我一次都没有失败”，是因为他把每一次实验都看作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认识中所获得的相对真理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整个实践过程中的一部分</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对事物规律的正确反映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实践中可以忽略不计的偶然挫折 </a:t>
            </a:r>
          </a:p>
          <a:p>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29360" y="1123950"/>
            <a:ext cx="10291127" cy="5019675"/>
          </a:xfrm>
        </p:spPr>
        <p:txBody>
          <a:bodyPr>
            <a:normAutofit/>
          </a:bodyPr>
          <a:lstStyle/>
          <a:p>
            <a:r>
              <a:rPr lang="en-US" altLang="zh-CN" sz="2800" dirty="0"/>
              <a:t>19.</a:t>
            </a:r>
            <a:r>
              <a:rPr lang="zh-CN" altLang="en-US" sz="2800" dirty="0"/>
              <a:t>当一位杰出的老科学家说什么是可能的时候，他差不多总是对的；当他说什么是不可能的时候，他差不多总是错的。”这一名言的这些意蕴是</a:t>
            </a: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在科学研究中，经验是不可靠的</a:t>
            </a: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事物的可能性是因人而异的</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一切皆有可能</a:t>
            </a:r>
          </a:p>
          <a:p>
            <a:r>
              <a:rPr lang="en-US" altLang="zh-CN" sz="2800" b="1" dirty="0">
                <a:latin typeface="宋体" panose="02010600030101010101" pitchFamily="2" charset="-122"/>
                <a:ea typeface="宋体" panose="02010600030101010101" pitchFamily="2" charset="-122"/>
              </a:rPr>
              <a:t>D</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每一代人所获得的真理性认识，既是绝对的又是相对的</a:t>
            </a:r>
          </a:p>
          <a:p>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61440" y="1123950"/>
            <a:ext cx="10159047" cy="5019675"/>
          </a:xfrm>
        </p:spPr>
        <p:txBody>
          <a:bodyPr/>
          <a:lstStyle/>
          <a:p>
            <a:r>
              <a:rPr lang="en-US" altLang="zh-CN" dirty="0"/>
              <a:t>20.</a:t>
            </a:r>
            <a:r>
              <a:rPr lang="zh-CN" altLang="en-US" dirty="0"/>
              <a:t>在听完一位成功的企业家讲课后，一些来自企业的学员感到有些失望，便问他：“你讲的那些内容我们也差不多知道，可为什么我们之间的差距会那么大呢？”这位企业家回答说：“那是因为你们仅是知道，而我却做到了，这就是我们的差别。”这句话表明了实践高于理论认识，因为实践具有  </a:t>
            </a:r>
          </a:p>
          <a:p>
            <a:r>
              <a:rPr lang="en-US" altLang="zh-CN" dirty="0">
                <a:latin typeface="宋体" panose="02010600030101010101" pitchFamily="2" charset="-122"/>
                <a:ea typeface="宋体" panose="02010600030101010101" pitchFamily="2" charset="-122"/>
              </a:rPr>
              <a:t>A. </a:t>
            </a:r>
            <a:r>
              <a:rPr lang="zh-CN" altLang="en-US" dirty="0">
                <a:latin typeface="宋体" panose="02010600030101010101" pitchFamily="2" charset="-122"/>
                <a:ea typeface="宋体" panose="02010600030101010101" pitchFamily="2" charset="-122"/>
              </a:rPr>
              <a:t>普遍有效性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B. </a:t>
            </a:r>
            <a:r>
              <a:rPr lang="zh-CN" altLang="en-US" dirty="0">
                <a:latin typeface="宋体" panose="02010600030101010101" pitchFamily="2" charset="-122"/>
                <a:ea typeface="宋体" panose="02010600030101010101" pitchFamily="2" charset="-122"/>
              </a:rPr>
              <a:t>客观规律性  </a:t>
            </a:r>
          </a:p>
          <a:p>
            <a:r>
              <a:rPr lang="en-US" altLang="zh-CN" dirty="0">
                <a:latin typeface="宋体" panose="02010600030101010101" pitchFamily="2" charset="-122"/>
                <a:ea typeface="宋体" panose="02010600030101010101" pitchFamily="2" charset="-122"/>
              </a:rPr>
              <a:t>C. </a:t>
            </a:r>
            <a:r>
              <a:rPr lang="zh-CN" altLang="en-US" dirty="0">
                <a:latin typeface="宋体" panose="02010600030101010101" pitchFamily="2" charset="-122"/>
                <a:ea typeface="宋体" panose="02010600030101010101" pitchFamily="2" charset="-122"/>
              </a:rPr>
              <a:t>主体能动性     </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D.</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直接现实性 </a:t>
            </a:r>
          </a:p>
          <a:p>
            <a:endParaRPr lang="zh-CN" altLang="en-US"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75840" y="1123950"/>
            <a:ext cx="9244647" cy="5019675"/>
          </a:xfrm>
        </p:spPr>
        <p:txBody>
          <a:bodyPr>
            <a:normAutofit/>
          </a:bodyPr>
          <a:lstStyle/>
          <a:p>
            <a:r>
              <a:rPr lang="en-US" altLang="zh-CN" sz="2800" b="1" dirty="0">
                <a:latin typeface="宋体" panose="02010600030101010101" pitchFamily="2" charset="-122"/>
                <a:ea typeface="宋体" panose="02010600030101010101" pitchFamily="2" charset="-122"/>
              </a:rPr>
              <a:t>21.</a:t>
            </a:r>
            <a:r>
              <a:rPr lang="zh-CN" altLang="en-US" sz="2800" b="1" dirty="0">
                <a:latin typeface="宋体" panose="02010600030101010101" pitchFamily="2" charset="-122"/>
                <a:ea typeface="宋体" panose="02010600030101010101" pitchFamily="2" charset="-122"/>
              </a:rPr>
              <a:t>价值体现的是</a:t>
            </a:r>
            <a:endParaRPr lang="en-US" altLang="zh-CN" sz="2800" b="1"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主体与主体的依存关系</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主体与客体的意义关系</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客体与客体的作用关系</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主体与客体的反映关系</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30960" y="1123950"/>
            <a:ext cx="10189527" cy="5019675"/>
          </a:xfrm>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rPr>
              <a:t>22.</a:t>
            </a:r>
            <a:r>
              <a:rPr lang="zh-CN" altLang="en-US" sz="2800" b="1" kern="0" dirty="0">
                <a:solidFill>
                  <a:srgbClr val="080808"/>
                </a:solidFill>
                <a:ea typeface="宋体" panose="02010600030101010101" pitchFamily="2" charset="-122"/>
              </a:rPr>
              <a:t>温家宝总理在给一位国务院参事回信中，引用了两句诗：“知屋漏者在宇下，知政失者在 草野”。这一古训蕴含的哲理是 </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A.</a:t>
            </a:r>
            <a:r>
              <a:rPr lang="zh-CN" altLang="en-US" sz="2800" kern="0" dirty="0">
                <a:solidFill>
                  <a:srgbClr val="080808"/>
                </a:solidFill>
                <a:ea typeface="宋体" panose="02010600030101010101" pitchFamily="2" charset="-122"/>
              </a:rPr>
              <a:t>人的经验是判断是非得失的根本尺度 </a:t>
            </a:r>
          </a:p>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rPr>
              <a:t>B. </a:t>
            </a:r>
            <a:r>
              <a:rPr lang="zh-CN" altLang="en-US" sz="2800" kern="0" dirty="0">
                <a:solidFill>
                  <a:srgbClr val="080808"/>
                </a:solidFill>
                <a:ea typeface="宋体" panose="02010600030101010101" pitchFamily="2" charset="-122"/>
              </a:rPr>
              <a:t>直接经验是“源”，间接经验是“流”</a:t>
            </a:r>
          </a:p>
          <a:p>
            <a:pPr marL="342900" indent="-342900">
              <a:lnSpc>
                <a:spcPct val="100000"/>
              </a:lnSpc>
              <a:spcBef>
                <a:spcPct val="20000"/>
              </a:spcBef>
              <a:buClr>
                <a:srgbClr val="5BBE4E"/>
              </a:buClr>
              <a:buNone/>
            </a:pPr>
            <a:r>
              <a:rPr lang="zh-CN" altLang="en-US" sz="2800" kern="0" dirty="0">
                <a:solidFill>
                  <a:srgbClr val="080808"/>
                </a:solidFill>
                <a:ea typeface="宋体" panose="02010600030101010101" pitchFamily="2" charset="-122"/>
              </a:rPr>
              <a:t>   </a:t>
            </a:r>
            <a:r>
              <a:rPr lang="en-US" altLang="zh-CN" sz="2800" kern="0" dirty="0">
                <a:solidFill>
                  <a:srgbClr val="080808"/>
                </a:solidFill>
                <a:ea typeface="宋体" panose="02010600030101010101" pitchFamily="2" charset="-122"/>
              </a:rPr>
              <a:t>C.</a:t>
            </a:r>
            <a:r>
              <a:rPr lang="zh-CN" altLang="en-US" sz="2800" kern="0" dirty="0">
                <a:solidFill>
                  <a:srgbClr val="080808"/>
                </a:solidFill>
                <a:ea typeface="宋体" panose="02010600030101010101" pitchFamily="2" charset="-122"/>
              </a:rPr>
              <a:t>感性认识高于理性认识</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D.</a:t>
            </a:r>
            <a:r>
              <a:rPr lang="zh-CN" altLang="en-US" sz="2800" kern="0" dirty="0">
                <a:solidFill>
                  <a:srgbClr val="080808"/>
                </a:solidFill>
                <a:ea typeface="宋体" panose="02010600030101010101" pitchFamily="2" charset="-122"/>
              </a:rPr>
              <a:t>理性认识高于感性认识</a:t>
            </a:r>
          </a:p>
          <a:p>
            <a:endParaRPr lang="zh-CN" altLang="en-US"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rPr>
              <a:t>23.</a:t>
            </a:r>
            <a:r>
              <a:rPr lang="zh-CN" altLang="en-US" sz="2800" b="1" kern="0" dirty="0">
                <a:solidFill>
                  <a:srgbClr val="080808"/>
                </a:solidFill>
                <a:ea typeface="宋体" panose="02010600030101010101" pitchFamily="2" charset="-122"/>
              </a:rPr>
              <a:t>恩格斯说：“鹰比人看得远得多，但是人的眼睛识别东西远胜于鹰。狗比人具有敏锐得多的嗅觉，但是它连被人当做各种物的特定标志的不同气味的百分之一也辨别不出来。”人的感官的识别能力高于动物，除了人脑及感官发育得更加完善之外，还因为 </a:t>
            </a:r>
            <a:endParaRPr lang="en-US" altLang="zh-CN" sz="2800" b="1"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rPr>
              <a:t>A.</a:t>
            </a:r>
            <a:r>
              <a:rPr lang="zh-CN" altLang="en-US" sz="2800" kern="0" dirty="0">
                <a:solidFill>
                  <a:srgbClr val="080808"/>
                </a:solidFill>
                <a:ea typeface="宋体" panose="02010600030101010101" pitchFamily="2" charset="-122"/>
              </a:rPr>
              <a:t>人不仅有感觉还有思维 </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B.</a:t>
            </a:r>
            <a:r>
              <a:rPr lang="zh-CN" altLang="en-US" sz="2800" kern="0" dirty="0">
                <a:solidFill>
                  <a:srgbClr val="080808"/>
                </a:solidFill>
                <a:ea typeface="宋体" panose="02010600030101010101" pitchFamily="2" charset="-122"/>
              </a:rPr>
              <a:t>人不仅有理性还有非理性</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C.</a:t>
            </a:r>
            <a:r>
              <a:rPr lang="zh-CN" altLang="en-US" sz="2800" kern="0" dirty="0">
                <a:solidFill>
                  <a:srgbClr val="080808"/>
                </a:solidFill>
                <a:ea typeface="宋体" panose="02010600030101010101" pitchFamily="2" charset="-122"/>
              </a:rPr>
              <a:t>人不仅有知觉还有想象 </a:t>
            </a:r>
            <a:endParaRPr lang="en-US" altLang="zh-CN" sz="2800"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rPr>
              <a:t>D.</a:t>
            </a:r>
            <a:r>
              <a:rPr lang="zh-CN" altLang="en-US" sz="2800" kern="0" dirty="0">
                <a:solidFill>
                  <a:srgbClr val="080808"/>
                </a:solidFill>
                <a:ea typeface="宋体" panose="02010600030101010101" pitchFamily="2" charset="-122"/>
              </a:rPr>
              <a:t>人不仅有生理机能还有心理活动 </a:t>
            </a:r>
          </a:p>
          <a:p>
            <a:endParaRPr lang="zh-CN" altLang="en-US"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7297" name="标题 1"/>
          <p:cNvSpPr>
            <a:spLocks noGrp="1"/>
          </p:cNvSpPr>
          <p:nvPr>
            <p:ph type="title"/>
          </p:nvPr>
        </p:nvSpPr>
        <p:spPr/>
        <p:txBody>
          <a:bodyPr/>
          <a:lstStyle/>
          <a:p>
            <a:pPr eaLnBrk="1" hangingPunct="1"/>
            <a:r>
              <a:rPr lang="zh-CN" altLang="en-US">
                <a:solidFill>
                  <a:schemeClr val="tx1"/>
                </a:solidFill>
              </a:rPr>
              <a:t>多项选择</a:t>
            </a:r>
          </a:p>
        </p:txBody>
      </p:sp>
      <p:sp>
        <p:nvSpPr>
          <p:cNvPr id="567298" name="内容占位符 2"/>
          <p:cNvSpPr>
            <a:spLocks noGrp="1"/>
          </p:cNvSpPr>
          <p:nvPr>
            <p:ph idx="1"/>
          </p:nvPr>
        </p:nvSpPr>
        <p:spPr>
          <a:xfrm>
            <a:off x="1513840" y="1123950"/>
            <a:ext cx="10006647" cy="5019675"/>
          </a:xfrm>
        </p:spPr>
        <p:txBody>
          <a:bodyPr>
            <a:normAutofit/>
          </a:bodyPr>
          <a:lstStyle/>
          <a:p>
            <a:pPr eaLnBrk="1" hangingPunct="1"/>
            <a:r>
              <a:rPr lang="en-US" altLang="zh-CN" sz="2800" dirty="0"/>
              <a:t>1.</a:t>
            </a:r>
            <a:r>
              <a:rPr lang="zh-CN" altLang="en-US" sz="2800" dirty="0"/>
              <a:t>“谎言重复一千次，就会成真理”，其错误就在于认为</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真理和谬误差没有确定界限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真理和谬误有确定界限</a:t>
            </a:r>
          </a:p>
          <a:p>
            <a:pPr eaLnBrk="1" hangingPunct="1"/>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真理在一定条件下可以转化为谬误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有用就是真理</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谬误在一定条件下可以转化为真理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7297"/>
                                        </p:tgtEl>
                                        <p:attrNameLst>
                                          <p:attrName>style.visibility</p:attrName>
                                        </p:attrNameLst>
                                      </p:cBhvr>
                                      <p:to>
                                        <p:strVal val="visible"/>
                                      </p:to>
                                    </p:set>
                                    <p:animEffect transition="in" filter="fade">
                                      <p:cBhvr>
                                        <p:cTn id="7" dur="2000"/>
                                        <p:tgtEl>
                                          <p:spTgt spid="567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7"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8321" name="Rectangle 4"/>
          <p:cNvSpPr>
            <a:spLocks noGrp="1"/>
          </p:cNvSpPr>
          <p:nvPr>
            <p:ph type="title"/>
          </p:nvPr>
        </p:nvSpPr>
        <p:spPr/>
        <p:txBody>
          <a:bodyPr/>
          <a:lstStyle/>
          <a:p>
            <a:endParaRPr lang="zh-CN" altLang="en-US">
              <a:solidFill>
                <a:schemeClr val="tx1"/>
              </a:solidFill>
            </a:endParaRPr>
          </a:p>
        </p:txBody>
      </p:sp>
      <p:sp>
        <p:nvSpPr>
          <p:cNvPr id="568322" name="内容占位符 2"/>
          <p:cNvSpPr>
            <a:spLocks noGrp="1"/>
          </p:cNvSpPr>
          <p:nvPr>
            <p:ph idx="1"/>
          </p:nvPr>
        </p:nvSpPr>
        <p:spPr>
          <a:xfrm>
            <a:off x="1615440" y="1123950"/>
            <a:ext cx="9905047" cy="5019675"/>
          </a:xfrm>
        </p:spPr>
        <p:txBody>
          <a:bodyPr/>
          <a:lstStyle/>
          <a:p>
            <a:pPr eaLnBrk="1" hangingPunct="1"/>
            <a:r>
              <a:rPr lang="en-US" altLang="zh-CN" dirty="0"/>
              <a:t>2.</a:t>
            </a:r>
            <a:r>
              <a:rPr lang="zh-CN" altLang="en-US" dirty="0"/>
              <a:t>马克思主义作为人类认识的成果是</a:t>
            </a:r>
          </a:p>
          <a:p>
            <a:pPr eaLnBrk="1" hangingPunct="1"/>
            <a:r>
              <a:rPr lang="en-US" altLang="zh-CN" dirty="0">
                <a:latin typeface="宋体" panose="02010600030101010101" pitchFamily="2" charset="-122"/>
                <a:ea typeface="宋体" panose="02010600030101010101" pitchFamily="2" charset="-122"/>
              </a:rPr>
              <a:t>  A.</a:t>
            </a:r>
            <a:r>
              <a:rPr lang="zh-CN" altLang="en-US" dirty="0">
                <a:latin typeface="宋体" panose="02010600030101010101" pitchFamily="2" charset="-122"/>
                <a:ea typeface="宋体" panose="02010600030101010101" pitchFamily="2" charset="-122"/>
              </a:rPr>
              <a:t>完备无缺的绝对真理              </a:t>
            </a:r>
          </a:p>
          <a:p>
            <a:pPr eaLnBrk="1" hangingPunct="1"/>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颠扑不破的真理</a:t>
            </a:r>
          </a:p>
          <a:p>
            <a:pPr eaLnBrk="1" hangingPunct="1"/>
            <a:r>
              <a:rPr lang="en-US" altLang="zh-CN" dirty="0">
                <a:latin typeface="宋体" panose="02010600030101010101" pitchFamily="2" charset="-122"/>
                <a:ea typeface="宋体" panose="02010600030101010101" pitchFamily="2" charset="-122"/>
              </a:rPr>
              <a:t>  C.</a:t>
            </a:r>
            <a:r>
              <a:rPr lang="zh-CN" altLang="en-US" dirty="0">
                <a:latin typeface="宋体" panose="02010600030101010101" pitchFamily="2" charset="-122"/>
                <a:ea typeface="宋体" panose="02010600030101010101" pitchFamily="2" charset="-122"/>
              </a:rPr>
              <a:t>绝对真理与相对真理的统一       </a:t>
            </a:r>
          </a:p>
          <a:p>
            <a:pPr eaLnBrk="1" hangingPunct="1"/>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包罗各种知识的终极真理</a:t>
            </a:r>
          </a:p>
          <a:p>
            <a:pPr eaLnBrk="1" hangingPunct="1"/>
            <a:r>
              <a:rPr lang="en-US" altLang="zh-CN" dirty="0">
                <a:latin typeface="宋体" panose="02010600030101010101" pitchFamily="2" charset="-122"/>
                <a:ea typeface="宋体" panose="02010600030101010101" pitchFamily="2" charset="-122"/>
              </a:rPr>
              <a:t>  E.</a:t>
            </a:r>
            <a:r>
              <a:rPr lang="zh-CN" altLang="en-US" dirty="0">
                <a:latin typeface="宋体" panose="02010600030101010101" pitchFamily="2" charset="-122"/>
                <a:ea typeface="宋体" panose="02010600030101010101" pitchFamily="2" charset="-122"/>
              </a:rPr>
              <a:t>开辟了人类认识真理的道路</a:t>
            </a:r>
          </a:p>
          <a:p>
            <a:pPr eaLnBrk="1" hangingPunct="1"/>
            <a:endParaRPr lang="zh-CN" altLang="en-US" dirty="0"/>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nodePh="1">
                                  <p:stCondLst>
                                    <p:cond delay="0"/>
                                  </p:stCondLst>
                                  <p:endCondLst>
                                    <p:cond evt="begin" delay="0">
                                      <p:tn val="5"/>
                                    </p:cond>
                                  </p:endCondLst>
                                  <p:iterate type="lt">
                                    <p:tmPct val="10000"/>
                                  </p:iterate>
                                  <p:childTnLst>
                                    <p:set>
                                      <p:cBhvr>
                                        <p:cTn id="6" dur="indefinite" fill="hold">
                                          <p:stCondLst>
                                            <p:cond delay="0"/>
                                          </p:stCondLst>
                                        </p:cTn>
                                        <p:tgtEl>
                                          <p:spTgt spid="568321"/>
                                        </p:tgtEl>
                                        <p:attrNameLst>
                                          <p:attrName>style.visibility</p:attrName>
                                        </p:attrNameLst>
                                      </p:cBhvr>
                                      <p:to>
                                        <p:strVal val="visible"/>
                                      </p:to>
                                    </p:set>
                                    <p:anim calcmode="lin" valueType="num">
                                      <p:cBhvr additive="base">
                                        <p:cTn id="7" dur="799" fill="hold">
                                          <p:stCondLst>
                                            <p:cond delay="0"/>
                                          </p:stCondLst>
                                        </p:cTn>
                                        <p:tgtEl>
                                          <p:spTgt spid="568321"/>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5683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68322">
                                            <p:txEl>
                                              <p:pRg st="0" end="0"/>
                                            </p:txEl>
                                          </p:spTgt>
                                        </p:tgtEl>
                                        <p:attrNameLst>
                                          <p:attrName>style.visibility</p:attrName>
                                        </p:attrNameLst>
                                      </p:cBhvr>
                                      <p:to>
                                        <p:strVal val="visible"/>
                                      </p:to>
                                    </p:set>
                                    <p:anim calcmode="lin" valueType="num">
                                      <p:cBhvr>
                                        <p:cTn id="13" dur="1000" fill="hold"/>
                                        <p:tgtEl>
                                          <p:spTgt spid="568322">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68322">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68322">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68322">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68322">
                                            <p:txEl>
                                              <p:pRg st="1" end="1"/>
                                            </p:txEl>
                                          </p:spTgt>
                                        </p:tgtEl>
                                        <p:attrNameLst>
                                          <p:attrName>style.visibility</p:attrName>
                                        </p:attrNameLst>
                                      </p:cBhvr>
                                      <p:to>
                                        <p:strVal val="visible"/>
                                      </p:to>
                                    </p:set>
                                    <p:anim calcmode="lin" valueType="num">
                                      <p:cBhvr>
                                        <p:cTn id="19" dur="1000" fill="hold"/>
                                        <p:tgtEl>
                                          <p:spTgt spid="568322">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568322">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568322">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568322">
                                            <p:txEl>
                                              <p:pRg st="1" end="1"/>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68322">
                                            <p:txEl>
                                              <p:pRg st="2" end="2"/>
                                            </p:txEl>
                                          </p:spTgt>
                                        </p:tgtEl>
                                        <p:attrNameLst>
                                          <p:attrName>style.visibility</p:attrName>
                                        </p:attrNameLst>
                                      </p:cBhvr>
                                      <p:to>
                                        <p:strVal val="visible"/>
                                      </p:to>
                                    </p:set>
                                    <p:anim calcmode="lin" valueType="num">
                                      <p:cBhvr>
                                        <p:cTn id="25" dur="1000" fill="hold"/>
                                        <p:tgtEl>
                                          <p:spTgt spid="568322">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568322">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568322">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568322">
                                            <p:txEl>
                                              <p:pRg st="2" end="2"/>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68322">
                                            <p:txEl>
                                              <p:pRg st="3" end="3"/>
                                            </p:txEl>
                                          </p:spTgt>
                                        </p:tgtEl>
                                        <p:attrNameLst>
                                          <p:attrName>style.visibility</p:attrName>
                                        </p:attrNameLst>
                                      </p:cBhvr>
                                      <p:to>
                                        <p:strVal val="visible"/>
                                      </p:to>
                                    </p:set>
                                    <p:anim calcmode="lin" valueType="num">
                                      <p:cBhvr>
                                        <p:cTn id="31" dur="1000" fill="hold"/>
                                        <p:tgtEl>
                                          <p:spTgt spid="568322">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68322">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68322">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68322">
                                            <p:txEl>
                                              <p:pRg st="3" end="3"/>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68322">
                                            <p:txEl>
                                              <p:pRg st="4" end="4"/>
                                            </p:txEl>
                                          </p:spTgt>
                                        </p:tgtEl>
                                        <p:attrNameLst>
                                          <p:attrName>style.visibility</p:attrName>
                                        </p:attrNameLst>
                                      </p:cBhvr>
                                      <p:to>
                                        <p:strVal val="visible"/>
                                      </p:to>
                                    </p:set>
                                    <p:anim calcmode="lin" valueType="num">
                                      <p:cBhvr>
                                        <p:cTn id="37" dur="1000" fill="hold"/>
                                        <p:tgtEl>
                                          <p:spTgt spid="568322">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568322">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568322">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568322">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568322">
                                            <p:txEl>
                                              <p:pRg st="5" end="5"/>
                                            </p:txEl>
                                          </p:spTgt>
                                        </p:tgtEl>
                                        <p:attrNameLst>
                                          <p:attrName>style.visibility</p:attrName>
                                        </p:attrNameLst>
                                      </p:cBhvr>
                                      <p:to>
                                        <p:strVal val="visible"/>
                                      </p:to>
                                    </p:set>
                                    <p:anim calcmode="lin" valueType="num">
                                      <p:cBhvr>
                                        <p:cTn id="43" dur="1000" fill="hold"/>
                                        <p:tgtEl>
                                          <p:spTgt spid="568322">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568322">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568322">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5683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1" grpId="0"/>
      <p:bldP spid="56832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pPr eaLnBrk="1" hangingPunct="1"/>
            <a:br>
              <a:rPr lang="en-US" altLang="zh-CN" sz="2800" b="1" dirty="0">
                <a:latin typeface="宋体" panose="02010600030101010101" pitchFamily="2" charset="-122"/>
                <a:ea typeface="宋体" panose="02010600030101010101" pitchFamily="2" charset="-122"/>
              </a:rPr>
            </a:br>
            <a:br>
              <a:rPr lang="en-US" altLang="zh-CN" sz="2800" b="1" dirty="0">
                <a:latin typeface="宋体" panose="02010600030101010101" pitchFamily="2" charset="-122"/>
                <a:ea typeface="宋体" panose="02010600030101010101" pitchFamily="2" charset="-122"/>
              </a:rPr>
            </a:br>
            <a:br>
              <a:rPr lang="en-US" altLang="zh-CN" sz="2800" b="1" dirty="0">
                <a:latin typeface="宋体" panose="02010600030101010101" pitchFamily="2" charset="-122"/>
                <a:ea typeface="宋体" panose="02010600030101010101" pitchFamily="2" charset="-122"/>
              </a:rPr>
            </a:br>
            <a:br>
              <a:rPr lang="en-US" altLang="zh-CN" sz="2800" b="1" dirty="0">
                <a:latin typeface="宋体" panose="02010600030101010101" pitchFamily="2" charset="-122"/>
                <a:ea typeface="宋体" panose="02010600030101010101" pitchFamily="2" charset="-122"/>
              </a:rPr>
            </a:br>
            <a:br>
              <a:rPr lang="en-US" altLang="zh-CN" sz="2800" b="1" dirty="0">
                <a:latin typeface="宋体" panose="02010600030101010101" pitchFamily="2" charset="-122"/>
                <a:ea typeface="宋体" panose="02010600030101010101" pitchFamily="2" charset="-122"/>
              </a:rPr>
            </a:br>
            <a:br>
              <a:rPr lang="en-US" altLang="zh-CN" sz="2800" b="1" dirty="0">
                <a:latin typeface="宋体" panose="02010600030101010101" pitchFamily="2" charset="-122"/>
                <a:ea typeface="宋体" panose="02010600030101010101" pitchFamily="2" charset="-122"/>
              </a:rPr>
            </a:br>
            <a:endParaRPr lang="zh-CN" altLang="en-US" sz="2800" dirty="0"/>
          </a:p>
        </p:txBody>
      </p:sp>
      <p:sp>
        <p:nvSpPr>
          <p:cNvPr id="5" name="文本占位符 4"/>
          <p:cNvSpPr>
            <a:spLocks noGrp="1"/>
          </p:cNvSpPr>
          <p:nvPr>
            <p:ph type="body" idx="4294967295"/>
          </p:nvPr>
        </p:nvSpPr>
        <p:spPr>
          <a:xfrm>
            <a:off x="2397760" y="1770063"/>
            <a:ext cx="6756400" cy="2792412"/>
          </a:xfrm>
        </p:spPr>
        <p:txBody>
          <a:bodyPr>
            <a:normAutofit/>
          </a:bodyPr>
          <a:lstStyle/>
          <a:p>
            <a:pPr marL="0" marR="0" lvl="0" indent="0" algn="l" defTabSz="913765" rtl="0" eaLnBrk="1" fontAlgn="auto" latinLnBrk="0" hangingPunct="1">
              <a:lnSpc>
                <a:spcPct val="90000"/>
              </a:lnSpc>
              <a:spcBef>
                <a:spcPts val="1000"/>
              </a:spcBef>
              <a:spcAft>
                <a:spcPts val="0"/>
              </a:spcAft>
              <a:buClrTx/>
              <a:buSzTx/>
              <a:buNone/>
              <a:defRPr/>
            </a:pPr>
            <a:r>
              <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2.“</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西方马克思主义者”的“修正”</a:t>
            </a:r>
          </a:p>
          <a:p>
            <a:pPr marL="228600" marR="0" lvl="0" indent="-228600" algn="l" defTabSz="913765"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第一，老年马克思和青年马克思的对立。</a:t>
            </a:r>
          </a:p>
          <a:p>
            <a:pPr marL="228600" marR="0" lvl="0" indent="-228600" algn="l" defTabSz="913765"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第二，“马克思与恩格斯的对立”</a:t>
            </a:r>
            <a:endParaRPr kumimoji="0" lang="en-US" altLang="zh-CN"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228600" marR="0" lvl="0" indent="-228600" algn="l" defTabSz="913765"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第三，马克思恩格斯和列宁的对立 </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9345" name="Rectangle 4"/>
          <p:cNvSpPr>
            <a:spLocks noGrp="1"/>
          </p:cNvSpPr>
          <p:nvPr>
            <p:ph type="title"/>
          </p:nvPr>
        </p:nvSpPr>
        <p:spPr/>
        <p:txBody>
          <a:bodyPr/>
          <a:lstStyle/>
          <a:p>
            <a:endParaRPr lang="zh-CN" altLang="en-US">
              <a:solidFill>
                <a:schemeClr val="tx1"/>
              </a:solidFill>
            </a:endParaRPr>
          </a:p>
        </p:txBody>
      </p:sp>
      <p:sp>
        <p:nvSpPr>
          <p:cNvPr id="569346" name="内容占位符 2"/>
          <p:cNvSpPr>
            <a:spLocks noGrp="1"/>
          </p:cNvSpPr>
          <p:nvPr>
            <p:ph idx="1"/>
          </p:nvPr>
        </p:nvSpPr>
        <p:spPr>
          <a:xfrm>
            <a:off x="1564640" y="1123950"/>
            <a:ext cx="9955847" cy="5019675"/>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真理是</a:t>
            </a:r>
          </a:p>
          <a:p>
            <a:pPr eaLnBrk="1" hangingPunct="1"/>
            <a:r>
              <a:rPr lang="en-US" altLang="zh-CN" sz="2800" dirty="0">
                <a:latin typeface="宋体" panose="02010600030101010101" pitchFamily="2" charset="-122"/>
                <a:ea typeface="宋体" panose="02010600030101010101" pitchFamily="2" charset="-122"/>
              </a:rPr>
              <a:t> A.</a:t>
            </a:r>
            <a:r>
              <a:rPr lang="zh-CN" altLang="en-US" sz="2800" dirty="0">
                <a:latin typeface="宋体" panose="02010600030101010101" pitchFamily="2" charset="-122"/>
                <a:ea typeface="宋体" panose="02010600030101010101" pitchFamily="2" charset="-122"/>
              </a:rPr>
              <a:t>标志主观同客观相符合的哲学范畴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人们对客观事物及其发展规律的正确反映</a:t>
            </a:r>
          </a:p>
          <a:p>
            <a:pPr eaLnBrk="1" hangingPunct="1"/>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相对性与绝对性的辩证统一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同谬误对立的正确认识</a:t>
            </a:r>
          </a:p>
          <a:p>
            <a:pPr eaLnBrk="1" hangingPunct="1"/>
            <a:r>
              <a:rPr lang="en-US" altLang="zh-CN" sz="2800" dirty="0">
                <a:latin typeface="宋体" panose="02010600030101010101" pitchFamily="2" charset="-122"/>
                <a:ea typeface="宋体" panose="02010600030101010101" pitchFamily="2" charset="-122"/>
              </a:rPr>
              <a:t> E.</a:t>
            </a:r>
            <a:r>
              <a:rPr lang="zh-CN" altLang="en-US" sz="2800" dirty="0">
                <a:latin typeface="宋体" panose="02010600030101010101" pitchFamily="2" charset="-122"/>
                <a:ea typeface="宋体" panose="02010600030101010101" pitchFamily="2" charset="-122"/>
              </a:rPr>
              <a:t>体现认识与实践的具体历史的统一的认识</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569345"/>
                                        </p:tgtEl>
                                        <p:attrNameLst>
                                          <p:attrName>style.visibility</p:attrName>
                                        </p:attrNameLst>
                                      </p:cBhvr>
                                      <p:to>
                                        <p:strVal val="visible"/>
                                      </p:to>
                                    </p:set>
                                    <p:anim calcmode="lin" valueType="num">
                                      <p:cBhvr>
                                        <p:cTn id="7" dur="1000" fill="hold">
                                          <p:stCondLst>
                                            <p:cond delay="0"/>
                                          </p:stCondLst>
                                        </p:cTn>
                                        <p:tgtEl>
                                          <p:spTgt spid="569345"/>
                                        </p:tgtEl>
                                        <p:attrNameLst>
                                          <p:attrName>style.rotation</p:attrName>
                                        </p:attrNameLst>
                                      </p:cBhvr>
                                      <p:tavLst>
                                        <p:tav tm="0">
                                          <p:val>
                                            <p:fltVal val="-90"/>
                                          </p:val>
                                        </p:tav>
                                        <p:tav tm="100000">
                                          <p:val>
                                            <p:fltVal val="0"/>
                                          </p:val>
                                        </p:tav>
                                      </p:tavLst>
                                    </p:anim>
                                    <p:anim calcmode="lin" valueType="num">
                                      <p:cBhvr>
                                        <p:cTn id="8" dur="1000" fill="hold">
                                          <p:stCondLst>
                                            <p:cond delay="0"/>
                                          </p:stCondLst>
                                        </p:cTn>
                                        <p:tgtEl>
                                          <p:spTgt spid="569345"/>
                                        </p:tgtEl>
                                        <p:attrNameLst>
                                          <p:attrName>ppt_w</p:attrName>
                                        </p:attrNameLst>
                                      </p:cBhvr>
                                      <p:tavLst>
                                        <p:tav tm="0">
                                          <p:val>
                                            <p:strVal val="#ppt_w-.5"/>
                                          </p:val>
                                        </p:tav>
                                        <p:tav tm="50000">
                                          <p:val>
                                            <p:strVal val="#ppt_w-.5"/>
                                          </p:val>
                                        </p:tav>
                                        <p:tav tm="100000">
                                          <p:val>
                                            <p:strVal val="#ppt_w"/>
                                          </p:val>
                                        </p:tav>
                                      </p:tavLst>
                                    </p:anim>
                                    <p:anim calcmode="lin" valueType="num">
                                      <p:cBhvr>
                                        <p:cTn id="9" dur="1000" fill="hold">
                                          <p:stCondLst>
                                            <p:cond delay="0"/>
                                          </p:stCondLst>
                                        </p:cTn>
                                        <p:tgtEl>
                                          <p:spTgt spid="569345"/>
                                        </p:tgtEl>
                                        <p:attrNameLst>
                                          <p:attrName>ppt_h</p:attrName>
                                        </p:attrNameLst>
                                      </p:cBhvr>
                                      <p:tavLst>
                                        <p:tav tm="0">
                                          <p:val>
                                            <p:strVal val="#ppt_h"/>
                                          </p:val>
                                        </p:tav>
                                        <p:tav tm="100000">
                                          <p:val>
                                            <p:strVal val="#ppt_h"/>
                                          </p:val>
                                        </p:tav>
                                      </p:tavLst>
                                    </p:anim>
                                    <p:anim calcmode="lin" valueType="num">
                                      <p:cBhvr>
                                        <p:cTn id="10" dur="1000" fill="hold">
                                          <p:stCondLst>
                                            <p:cond delay="0"/>
                                          </p:stCondLst>
                                        </p:cTn>
                                        <p:tgtEl>
                                          <p:spTgt spid="569345"/>
                                        </p:tgtEl>
                                        <p:attrNameLst>
                                          <p:attrName>ppt_x</p:attrName>
                                        </p:attrNameLst>
                                      </p:cBhvr>
                                      <p:tavLst>
                                        <p:tav tm="0">
                                          <p:val>
                                            <p:strVal val="#ppt_x+.4"/>
                                          </p:val>
                                        </p:tav>
                                        <p:tav tm="100000">
                                          <p:val>
                                            <p:strVal val="#ppt_x"/>
                                          </p:val>
                                        </p:tav>
                                      </p:tavLst>
                                    </p:anim>
                                    <p:anim calcmode="lin" valueType="num">
                                      <p:cBhvr>
                                        <p:cTn id="11" dur="1000" fill="hold">
                                          <p:stCondLst>
                                            <p:cond delay="0"/>
                                          </p:stCondLst>
                                        </p:cTn>
                                        <p:tgtEl>
                                          <p:spTgt spid="569345"/>
                                        </p:tgtEl>
                                        <p:attrNameLst>
                                          <p:attrName>ppt_y</p:attrName>
                                        </p:attrNameLst>
                                      </p:cBhvr>
                                      <p:tavLst>
                                        <p:tav tm="0">
                                          <p:val>
                                            <p:strVal val="#ppt_y-.2"/>
                                          </p:val>
                                        </p:tav>
                                        <p:tav tm="5000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5" presetClass="exit" presetSubtype="0" fill="hold" grpId="1" nodeType="clickEffect" nodePh="1">
                                  <p:stCondLst>
                                    <p:cond delay="0"/>
                                  </p:stCondLst>
                                  <p:endCondLst>
                                    <p:cond evt="begin" delay="0">
                                      <p:tn val="14"/>
                                    </p:cond>
                                  </p:endCondLst>
                                  <p:childTnLst>
                                    <p:anim calcmode="lin" valueType="num">
                                      <p:cBhvr>
                                        <p:cTn id="15" dur="2000" fill="hold"/>
                                        <p:tgtEl>
                                          <p:spTgt spid="569345"/>
                                        </p:tgtEl>
                                        <p:attrNameLst>
                                          <p:attrName>style.rotation</p:attrName>
                                        </p:attrNameLst>
                                      </p:cBhvr>
                                      <p:tavLst>
                                        <p:tav tm="0">
                                          <p:val>
                                            <p:fltVal val="0"/>
                                          </p:val>
                                        </p:tav>
                                        <p:tav tm="100000">
                                          <p:val>
                                            <p:fltVal val="-90"/>
                                          </p:val>
                                        </p:tav>
                                      </p:tavLst>
                                    </p:anim>
                                    <p:anim calcmode="lin" valueType="num">
                                      <p:cBhvr>
                                        <p:cTn id="16" dur="2000" fill="hold"/>
                                        <p:tgtEl>
                                          <p:spTgt spid="569345"/>
                                        </p:tgtEl>
                                        <p:attrNameLst>
                                          <p:attrName>ppt_w</p:attrName>
                                        </p:attrNameLst>
                                      </p:cBhvr>
                                      <p:tavLst>
                                        <p:tav tm="0">
                                          <p:val>
                                            <p:strVal val="ppt_w"/>
                                          </p:val>
                                        </p:tav>
                                        <p:tav tm="50000">
                                          <p:val>
                                            <p:strVal val="ppt_w-.5"/>
                                          </p:val>
                                        </p:tav>
                                        <p:tav tm="100000">
                                          <p:val>
                                            <p:strVal val="ppt_w-.5"/>
                                          </p:val>
                                        </p:tav>
                                      </p:tavLst>
                                    </p:anim>
                                    <p:anim calcmode="lin" valueType="num">
                                      <p:cBhvr>
                                        <p:cTn id="17" dur="2000" fill="hold"/>
                                        <p:tgtEl>
                                          <p:spTgt spid="569345"/>
                                        </p:tgtEl>
                                        <p:attrNameLst>
                                          <p:attrName>ppt_h</p:attrName>
                                        </p:attrNameLst>
                                      </p:cBhvr>
                                      <p:tavLst>
                                        <p:tav tm="0">
                                          <p:val>
                                            <p:strVal val="ppt_h"/>
                                          </p:val>
                                        </p:tav>
                                        <p:tav tm="100000">
                                          <p:val>
                                            <p:strVal val="ppt_h"/>
                                          </p:val>
                                        </p:tav>
                                      </p:tavLst>
                                    </p:anim>
                                    <p:anim calcmode="lin" valueType="num">
                                      <p:cBhvr>
                                        <p:cTn id="18" dur="2000" fill="hold"/>
                                        <p:tgtEl>
                                          <p:spTgt spid="569345"/>
                                        </p:tgtEl>
                                        <p:attrNameLst>
                                          <p:attrName>ppt_x</p:attrName>
                                        </p:attrNameLst>
                                      </p:cBhvr>
                                      <p:tavLst>
                                        <p:tav tm="0">
                                          <p:val>
                                            <p:strVal val="ppt_x"/>
                                          </p:val>
                                        </p:tav>
                                        <p:tav tm="100000">
                                          <p:val>
                                            <p:strVal val="ppt_x+.4"/>
                                          </p:val>
                                        </p:tav>
                                      </p:tavLst>
                                    </p:anim>
                                    <p:anim calcmode="lin" valueType="num">
                                      <p:cBhvr>
                                        <p:cTn id="19" dur="2000" fill="hold"/>
                                        <p:tgtEl>
                                          <p:spTgt spid="569345"/>
                                        </p:tgtEl>
                                        <p:attrNameLst>
                                          <p:attrName>ppt_y</p:attrName>
                                        </p:attrNameLst>
                                      </p:cBhvr>
                                      <p:tavLst>
                                        <p:tav tm="0">
                                          <p:val>
                                            <p:strVal val="ppt_y"/>
                                          </p:val>
                                        </p:tav>
                                        <p:tav tm="50000">
                                          <p:val>
                                            <p:strVal val="ppt_y+.1"/>
                                          </p:val>
                                        </p:tav>
                                        <p:tav tm="100000">
                                          <p:val>
                                            <p:strVal val="ppt_y-.2"/>
                                          </p:val>
                                        </p:tav>
                                      </p:tavLst>
                                    </p:anim>
                                    <p:set>
                                      <p:cBhvr>
                                        <p:cTn id="20" dur="indefinite" fill="hold">
                                          <p:stCondLst>
                                            <p:cond delay="1996"/>
                                          </p:stCondLst>
                                        </p:cTn>
                                        <p:tgtEl>
                                          <p:spTgt spid="5693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5" grpId="0"/>
      <p:bldP spid="569345" grpId="1"/>
    </p:bldLst>
  </p:timing>
</p:sld>
</file>

<file path=ppt/slides/slide5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0369" name="Rectangle 4"/>
          <p:cNvSpPr>
            <a:spLocks noGrp="1"/>
          </p:cNvSpPr>
          <p:nvPr>
            <p:ph type="title"/>
          </p:nvPr>
        </p:nvSpPr>
        <p:spPr/>
        <p:txBody>
          <a:bodyPr/>
          <a:lstStyle/>
          <a:p>
            <a:endParaRPr lang="zh-CN" altLang="en-US">
              <a:solidFill>
                <a:schemeClr val="tx1"/>
              </a:solidFill>
            </a:endParaRPr>
          </a:p>
        </p:txBody>
      </p:sp>
      <p:sp>
        <p:nvSpPr>
          <p:cNvPr id="570370" name="内容占位符 2"/>
          <p:cNvSpPr>
            <a:spLocks noGrp="1"/>
          </p:cNvSpPr>
          <p:nvPr>
            <p:ph idx="1"/>
          </p:nvPr>
        </p:nvSpPr>
        <p:spPr>
          <a:xfrm>
            <a:off x="1635760" y="1123950"/>
            <a:ext cx="9884727" cy="5019675"/>
          </a:xfrm>
        </p:spPr>
        <p:txBody>
          <a:bodyPr/>
          <a:lstStyle/>
          <a:p>
            <a:pPr eaLnBrk="1" hangingPunct="1"/>
            <a:r>
              <a:rPr lang="en-US" altLang="zh-CN" sz="2800" dirty="0"/>
              <a:t>4.</a:t>
            </a:r>
            <a:r>
              <a:rPr lang="zh-CN" altLang="en-US" sz="2800" dirty="0"/>
              <a:t>把社会上大多数人承认的观点作为真理</a:t>
            </a:r>
            <a:r>
              <a:rPr lang="en-US" altLang="zh-CN" sz="2800" dirty="0"/>
              <a:t>,</a:t>
            </a:r>
            <a:r>
              <a:rPr lang="zh-CN" altLang="en-US" sz="2800" dirty="0"/>
              <a:t>这种认识实质是</a:t>
            </a:r>
          </a:p>
          <a:p>
            <a:pPr eaLnBrk="1" hangingPunct="1"/>
            <a:r>
              <a:rPr lang="en-US" altLang="zh-CN" sz="2800" dirty="0"/>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否认了真理的客观性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相信群众</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依靠群众的观点</a:t>
            </a:r>
          </a:p>
          <a:p>
            <a:pPr eaLnBrk="1" hangingPunct="1"/>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主观真理论的一种表现形式   </a:t>
            </a:r>
          </a:p>
          <a:p>
            <a:pPr eaLnBrk="1" hangingPunct="1"/>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否认了真理必定在少数人手里</a:t>
            </a:r>
          </a:p>
          <a:p>
            <a:pPr eaLnBrk="1" hangingPunct="1"/>
            <a:r>
              <a:rPr lang="en-US" altLang="zh-CN" sz="2800" dirty="0">
                <a:latin typeface="宋体" panose="02010600030101010101" pitchFamily="2" charset="-122"/>
                <a:ea typeface="宋体" panose="02010600030101010101" pitchFamily="2" charset="-122"/>
              </a:rPr>
              <a:t>  E.</a:t>
            </a:r>
            <a:r>
              <a:rPr lang="zh-CN" altLang="en-US" sz="2800" dirty="0">
                <a:latin typeface="宋体" panose="02010600030101010101" pitchFamily="2" charset="-122"/>
                <a:ea typeface="宋体" panose="02010600030101010101" pitchFamily="2" charset="-122"/>
              </a:rPr>
              <a:t>机械唯物主义观点</a:t>
            </a:r>
          </a:p>
          <a:p>
            <a:pPr eaLnBrk="1" hangingPunct="1"/>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570369"/>
                                        </p:tgtEl>
                                        <p:attrNameLst>
                                          <p:attrName>style.visibility</p:attrName>
                                        </p:attrNameLst>
                                      </p:cBhvr>
                                      <p:to>
                                        <p:strVal val="visible"/>
                                      </p:to>
                                    </p:set>
                                    <p:anim calcmode="lin" valueType="num">
                                      <p:cBhvr>
                                        <p:cTn id="7" dur="1000" fill="hold"/>
                                        <p:tgtEl>
                                          <p:spTgt spid="570369"/>
                                        </p:tgtEl>
                                        <p:attrNameLst>
                                          <p:attrName>ppt_x</p:attrName>
                                        </p:attrNameLst>
                                      </p:cBhvr>
                                      <p:tavLst>
                                        <p:tav tm="0">
                                          <p:val>
                                            <p:strVal val="#ppt_x-.2"/>
                                          </p:val>
                                        </p:tav>
                                        <p:tav tm="100000">
                                          <p:val>
                                            <p:strVal val="#ppt_x"/>
                                          </p:val>
                                        </p:tav>
                                      </p:tavLst>
                                    </p:anim>
                                    <p:anim calcmode="lin" valueType="num">
                                      <p:cBhvr>
                                        <p:cTn id="8" dur="1000" fill="hold"/>
                                        <p:tgtEl>
                                          <p:spTgt spid="5703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570369"/>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70370">
                                            <p:txEl>
                                              <p:pRg st="0" end="0"/>
                                            </p:txEl>
                                          </p:spTgt>
                                        </p:tgtEl>
                                        <p:attrNameLst>
                                          <p:attrName>style.visibility</p:attrName>
                                        </p:attrNameLst>
                                      </p:cBhvr>
                                      <p:to>
                                        <p:strVal val="visible"/>
                                      </p:to>
                                    </p:set>
                                    <p:anim calcmode="lin" valueType="num">
                                      <p:cBhvr>
                                        <p:cTn id="14" dur="1000" fill="hold"/>
                                        <p:tgtEl>
                                          <p:spTgt spid="570370">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570370">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570370">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570370">
                                            <p:txEl>
                                              <p:pRg st="0" end="0"/>
                                            </p:txEl>
                                          </p:spTgt>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570370">
                                            <p:txEl>
                                              <p:pRg st="1" end="1"/>
                                            </p:txEl>
                                          </p:spTgt>
                                        </p:tgtEl>
                                        <p:attrNameLst>
                                          <p:attrName>style.visibility</p:attrName>
                                        </p:attrNameLst>
                                      </p:cBhvr>
                                      <p:to>
                                        <p:strVal val="visible"/>
                                      </p:to>
                                    </p:set>
                                    <p:anim calcmode="lin" valueType="num">
                                      <p:cBhvr>
                                        <p:cTn id="20" dur="1000" fill="hold"/>
                                        <p:tgtEl>
                                          <p:spTgt spid="570370">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570370">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570370">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570370">
                                            <p:txEl>
                                              <p:pRg st="1" end="1"/>
                                            </p:txEl>
                                          </p:spTgt>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570370">
                                            <p:txEl>
                                              <p:pRg st="2" end="2"/>
                                            </p:txEl>
                                          </p:spTgt>
                                        </p:tgtEl>
                                        <p:attrNameLst>
                                          <p:attrName>style.visibility</p:attrName>
                                        </p:attrNameLst>
                                      </p:cBhvr>
                                      <p:to>
                                        <p:strVal val="visible"/>
                                      </p:to>
                                    </p:set>
                                    <p:anim calcmode="lin" valueType="num">
                                      <p:cBhvr>
                                        <p:cTn id="26" dur="1000" fill="hold"/>
                                        <p:tgtEl>
                                          <p:spTgt spid="570370">
                                            <p:txEl>
                                              <p:pRg st="2" end="2"/>
                                            </p:txEl>
                                          </p:spTgt>
                                        </p:tgtEl>
                                        <p:attrNameLst>
                                          <p:attrName>ppt_w</p:attrName>
                                        </p:attrNameLst>
                                      </p:cBhvr>
                                      <p:tavLst>
                                        <p:tav tm="0">
                                          <p:val>
                                            <p:fltVal val="0"/>
                                          </p:val>
                                        </p:tav>
                                        <p:tav tm="100000">
                                          <p:val>
                                            <p:strVal val="#ppt_w"/>
                                          </p:val>
                                        </p:tav>
                                      </p:tavLst>
                                    </p:anim>
                                    <p:anim calcmode="lin" valueType="num">
                                      <p:cBhvr>
                                        <p:cTn id="27" dur="1000" fill="hold"/>
                                        <p:tgtEl>
                                          <p:spTgt spid="570370">
                                            <p:txEl>
                                              <p:pRg st="2" end="2"/>
                                            </p:txEl>
                                          </p:spTgt>
                                        </p:tgtEl>
                                        <p:attrNameLst>
                                          <p:attrName>ppt_h</p:attrName>
                                        </p:attrNameLst>
                                      </p:cBhvr>
                                      <p:tavLst>
                                        <p:tav tm="0">
                                          <p:val>
                                            <p:fltVal val="0"/>
                                          </p:val>
                                        </p:tav>
                                        <p:tav tm="100000">
                                          <p:val>
                                            <p:strVal val="#ppt_h"/>
                                          </p:val>
                                        </p:tav>
                                      </p:tavLst>
                                    </p:anim>
                                    <p:anim calcmode="lin" valueType="num">
                                      <p:cBhvr>
                                        <p:cTn id="28" dur="1000" fill="hold"/>
                                        <p:tgtEl>
                                          <p:spTgt spid="570370">
                                            <p:txEl>
                                              <p:pRg st="2" end="2"/>
                                            </p:txEl>
                                          </p:spTgt>
                                        </p:tgtEl>
                                        <p:attrNameLst>
                                          <p:attrName>style.rotation</p:attrName>
                                        </p:attrNameLst>
                                      </p:cBhvr>
                                      <p:tavLst>
                                        <p:tav tm="0">
                                          <p:val>
                                            <p:fltVal val="90"/>
                                          </p:val>
                                        </p:tav>
                                        <p:tav tm="100000">
                                          <p:val>
                                            <p:fltVal val="0"/>
                                          </p:val>
                                        </p:tav>
                                      </p:tavLst>
                                    </p:anim>
                                    <p:animEffect transition="in" filter="fade">
                                      <p:cBhvr>
                                        <p:cTn id="29" dur="1000"/>
                                        <p:tgtEl>
                                          <p:spTgt spid="570370">
                                            <p:txEl>
                                              <p:pRg st="2" end="2"/>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570370">
                                            <p:txEl>
                                              <p:pRg st="3" end="3"/>
                                            </p:txEl>
                                          </p:spTgt>
                                        </p:tgtEl>
                                        <p:attrNameLst>
                                          <p:attrName>style.visibility</p:attrName>
                                        </p:attrNameLst>
                                      </p:cBhvr>
                                      <p:to>
                                        <p:strVal val="visible"/>
                                      </p:to>
                                    </p:set>
                                    <p:anim calcmode="lin" valueType="num">
                                      <p:cBhvr>
                                        <p:cTn id="32" dur="1000" fill="hold"/>
                                        <p:tgtEl>
                                          <p:spTgt spid="570370">
                                            <p:txEl>
                                              <p:pRg st="3" end="3"/>
                                            </p:txEl>
                                          </p:spTgt>
                                        </p:tgtEl>
                                        <p:attrNameLst>
                                          <p:attrName>ppt_w</p:attrName>
                                        </p:attrNameLst>
                                      </p:cBhvr>
                                      <p:tavLst>
                                        <p:tav tm="0">
                                          <p:val>
                                            <p:fltVal val="0"/>
                                          </p:val>
                                        </p:tav>
                                        <p:tav tm="100000">
                                          <p:val>
                                            <p:strVal val="#ppt_w"/>
                                          </p:val>
                                        </p:tav>
                                      </p:tavLst>
                                    </p:anim>
                                    <p:anim calcmode="lin" valueType="num">
                                      <p:cBhvr>
                                        <p:cTn id="33" dur="1000" fill="hold"/>
                                        <p:tgtEl>
                                          <p:spTgt spid="570370">
                                            <p:txEl>
                                              <p:pRg st="3" end="3"/>
                                            </p:txEl>
                                          </p:spTgt>
                                        </p:tgtEl>
                                        <p:attrNameLst>
                                          <p:attrName>ppt_h</p:attrName>
                                        </p:attrNameLst>
                                      </p:cBhvr>
                                      <p:tavLst>
                                        <p:tav tm="0">
                                          <p:val>
                                            <p:fltVal val="0"/>
                                          </p:val>
                                        </p:tav>
                                        <p:tav tm="100000">
                                          <p:val>
                                            <p:strVal val="#ppt_h"/>
                                          </p:val>
                                        </p:tav>
                                      </p:tavLst>
                                    </p:anim>
                                    <p:anim calcmode="lin" valueType="num">
                                      <p:cBhvr>
                                        <p:cTn id="34" dur="1000" fill="hold"/>
                                        <p:tgtEl>
                                          <p:spTgt spid="570370">
                                            <p:txEl>
                                              <p:pRg st="3" end="3"/>
                                            </p:txEl>
                                          </p:spTgt>
                                        </p:tgtEl>
                                        <p:attrNameLst>
                                          <p:attrName>style.rotation</p:attrName>
                                        </p:attrNameLst>
                                      </p:cBhvr>
                                      <p:tavLst>
                                        <p:tav tm="0">
                                          <p:val>
                                            <p:fltVal val="90"/>
                                          </p:val>
                                        </p:tav>
                                        <p:tav tm="100000">
                                          <p:val>
                                            <p:fltVal val="0"/>
                                          </p:val>
                                        </p:tav>
                                      </p:tavLst>
                                    </p:anim>
                                    <p:animEffect transition="in" filter="fade">
                                      <p:cBhvr>
                                        <p:cTn id="35" dur="1000"/>
                                        <p:tgtEl>
                                          <p:spTgt spid="570370">
                                            <p:txEl>
                                              <p:pRg st="3" end="3"/>
                                            </p:tx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570370">
                                            <p:txEl>
                                              <p:pRg st="4" end="4"/>
                                            </p:txEl>
                                          </p:spTgt>
                                        </p:tgtEl>
                                        <p:attrNameLst>
                                          <p:attrName>style.visibility</p:attrName>
                                        </p:attrNameLst>
                                      </p:cBhvr>
                                      <p:to>
                                        <p:strVal val="visible"/>
                                      </p:to>
                                    </p:set>
                                    <p:anim calcmode="lin" valueType="num">
                                      <p:cBhvr>
                                        <p:cTn id="38" dur="1000" fill="hold"/>
                                        <p:tgtEl>
                                          <p:spTgt spid="570370">
                                            <p:txEl>
                                              <p:pRg st="4" end="4"/>
                                            </p:txEl>
                                          </p:spTgt>
                                        </p:tgtEl>
                                        <p:attrNameLst>
                                          <p:attrName>ppt_w</p:attrName>
                                        </p:attrNameLst>
                                      </p:cBhvr>
                                      <p:tavLst>
                                        <p:tav tm="0">
                                          <p:val>
                                            <p:fltVal val="0"/>
                                          </p:val>
                                        </p:tav>
                                        <p:tav tm="100000">
                                          <p:val>
                                            <p:strVal val="#ppt_w"/>
                                          </p:val>
                                        </p:tav>
                                      </p:tavLst>
                                    </p:anim>
                                    <p:anim calcmode="lin" valueType="num">
                                      <p:cBhvr>
                                        <p:cTn id="39" dur="1000" fill="hold"/>
                                        <p:tgtEl>
                                          <p:spTgt spid="570370">
                                            <p:txEl>
                                              <p:pRg st="4" end="4"/>
                                            </p:txEl>
                                          </p:spTgt>
                                        </p:tgtEl>
                                        <p:attrNameLst>
                                          <p:attrName>ppt_h</p:attrName>
                                        </p:attrNameLst>
                                      </p:cBhvr>
                                      <p:tavLst>
                                        <p:tav tm="0">
                                          <p:val>
                                            <p:fltVal val="0"/>
                                          </p:val>
                                        </p:tav>
                                        <p:tav tm="100000">
                                          <p:val>
                                            <p:strVal val="#ppt_h"/>
                                          </p:val>
                                        </p:tav>
                                      </p:tavLst>
                                    </p:anim>
                                    <p:anim calcmode="lin" valueType="num">
                                      <p:cBhvr>
                                        <p:cTn id="40" dur="1000" fill="hold"/>
                                        <p:tgtEl>
                                          <p:spTgt spid="570370">
                                            <p:txEl>
                                              <p:pRg st="4" end="4"/>
                                            </p:txEl>
                                          </p:spTgt>
                                        </p:tgtEl>
                                        <p:attrNameLst>
                                          <p:attrName>style.rotation</p:attrName>
                                        </p:attrNameLst>
                                      </p:cBhvr>
                                      <p:tavLst>
                                        <p:tav tm="0">
                                          <p:val>
                                            <p:fltVal val="90"/>
                                          </p:val>
                                        </p:tav>
                                        <p:tav tm="100000">
                                          <p:val>
                                            <p:fltVal val="0"/>
                                          </p:val>
                                        </p:tav>
                                      </p:tavLst>
                                    </p:anim>
                                    <p:animEffect transition="in" filter="fade">
                                      <p:cBhvr>
                                        <p:cTn id="41" dur="1000"/>
                                        <p:tgtEl>
                                          <p:spTgt spid="570370">
                                            <p:txEl>
                                              <p:pRg st="4" end="4"/>
                                            </p:tx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570370">
                                            <p:txEl>
                                              <p:pRg st="5" end="5"/>
                                            </p:txEl>
                                          </p:spTgt>
                                        </p:tgtEl>
                                        <p:attrNameLst>
                                          <p:attrName>style.visibility</p:attrName>
                                        </p:attrNameLst>
                                      </p:cBhvr>
                                      <p:to>
                                        <p:strVal val="visible"/>
                                      </p:to>
                                    </p:set>
                                    <p:anim calcmode="lin" valueType="num">
                                      <p:cBhvr>
                                        <p:cTn id="44" dur="1000" fill="hold"/>
                                        <p:tgtEl>
                                          <p:spTgt spid="570370">
                                            <p:txEl>
                                              <p:pRg st="5" end="5"/>
                                            </p:txEl>
                                          </p:spTgt>
                                        </p:tgtEl>
                                        <p:attrNameLst>
                                          <p:attrName>ppt_w</p:attrName>
                                        </p:attrNameLst>
                                      </p:cBhvr>
                                      <p:tavLst>
                                        <p:tav tm="0">
                                          <p:val>
                                            <p:fltVal val="0"/>
                                          </p:val>
                                        </p:tav>
                                        <p:tav tm="100000">
                                          <p:val>
                                            <p:strVal val="#ppt_w"/>
                                          </p:val>
                                        </p:tav>
                                      </p:tavLst>
                                    </p:anim>
                                    <p:anim calcmode="lin" valueType="num">
                                      <p:cBhvr>
                                        <p:cTn id="45" dur="1000" fill="hold"/>
                                        <p:tgtEl>
                                          <p:spTgt spid="570370">
                                            <p:txEl>
                                              <p:pRg st="5" end="5"/>
                                            </p:txEl>
                                          </p:spTgt>
                                        </p:tgtEl>
                                        <p:attrNameLst>
                                          <p:attrName>ppt_h</p:attrName>
                                        </p:attrNameLst>
                                      </p:cBhvr>
                                      <p:tavLst>
                                        <p:tav tm="0">
                                          <p:val>
                                            <p:fltVal val="0"/>
                                          </p:val>
                                        </p:tav>
                                        <p:tav tm="100000">
                                          <p:val>
                                            <p:strVal val="#ppt_h"/>
                                          </p:val>
                                        </p:tav>
                                      </p:tavLst>
                                    </p:anim>
                                    <p:anim calcmode="lin" valueType="num">
                                      <p:cBhvr>
                                        <p:cTn id="46" dur="1000" fill="hold"/>
                                        <p:tgtEl>
                                          <p:spTgt spid="570370">
                                            <p:txEl>
                                              <p:pRg st="5" end="5"/>
                                            </p:txEl>
                                          </p:spTgt>
                                        </p:tgtEl>
                                        <p:attrNameLst>
                                          <p:attrName>style.rotation</p:attrName>
                                        </p:attrNameLst>
                                      </p:cBhvr>
                                      <p:tavLst>
                                        <p:tav tm="0">
                                          <p:val>
                                            <p:fltVal val="90"/>
                                          </p:val>
                                        </p:tav>
                                        <p:tav tm="100000">
                                          <p:val>
                                            <p:fltVal val="0"/>
                                          </p:val>
                                        </p:tav>
                                      </p:tavLst>
                                    </p:anim>
                                    <p:animEffect transition="in" filter="fade">
                                      <p:cBhvr>
                                        <p:cTn id="47" dur="1000"/>
                                        <p:tgtEl>
                                          <p:spTgt spid="5703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p:bldP spid="570370" grpId="0" build="p"/>
    </p:bldLst>
  </p:timing>
</p:sld>
</file>

<file path=ppt/slides/slide5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1393" name="Rectangle 4"/>
          <p:cNvSpPr>
            <a:spLocks noGrp="1"/>
          </p:cNvSpPr>
          <p:nvPr>
            <p:ph type="title"/>
          </p:nvPr>
        </p:nvSpPr>
        <p:spPr/>
        <p:txBody>
          <a:bodyPr/>
          <a:lstStyle/>
          <a:p>
            <a:endParaRPr lang="zh-CN" altLang="en-US">
              <a:solidFill>
                <a:schemeClr val="tx1"/>
              </a:solidFill>
            </a:endParaRPr>
          </a:p>
        </p:txBody>
      </p:sp>
      <p:sp>
        <p:nvSpPr>
          <p:cNvPr id="571394" name="内容占位符 2"/>
          <p:cNvSpPr>
            <a:spLocks noGrp="1"/>
          </p:cNvSpPr>
          <p:nvPr>
            <p:ph idx="1"/>
          </p:nvPr>
        </p:nvSpPr>
        <p:spPr>
          <a:xfrm>
            <a:off x="1584960" y="1123950"/>
            <a:ext cx="9935527" cy="5019675"/>
          </a:xfrm>
        </p:spPr>
        <p:txBody>
          <a:bodyPr>
            <a:normAutofit/>
          </a:bodyPr>
          <a:lstStyle/>
          <a:p>
            <a:pPr eaLnBrk="1" hangingPunct="1"/>
            <a:r>
              <a:rPr lang="en-US" altLang="zh-CN" sz="3200" b="1" dirty="0"/>
              <a:t>5.</a:t>
            </a:r>
            <a:r>
              <a:rPr lang="zh-CN" altLang="en-US" sz="3200" b="1" dirty="0"/>
              <a:t>割裂感性认识和理性认识的关系会导致</a:t>
            </a:r>
          </a:p>
          <a:p>
            <a:pPr eaLnBrk="1" hangingPunct="1">
              <a:buFont typeface="Arial" panose="020B0604020202020204" pitchFamily="34" charset="0"/>
              <a:buNone/>
            </a:pPr>
            <a:r>
              <a:rPr lang="en-US" altLang="zh-CN" sz="3200" dirty="0"/>
              <a:t>     </a:t>
            </a:r>
            <a:r>
              <a:rPr lang="en-US" altLang="zh-CN" sz="3200" dirty="0">
                <a:latin typeface="宋体" panose="02010600030101010101" pitchFamily="2" charset="-122"/>
                <a:ea typeface="宋体" panose="02010600030101010101" pitchFamily="2" charset="-122"/>
              </a:rPr>
              <a:t>A.</a:t>
            </a:r>
            <a:r>
              <a:rPr lang="zh-CN" altLang="en-US" sz="3200" dirty="0">
                <a:latin typeface="宋体" panose="02010600030101010101" pitchFamily="2" charset="-122"/>
                <a:ea typeface="宋体" panose="02010600030101010101" pitchFamily="2" charset="-122"/>
              </a:rPr>
              <a:t>唯心论        </a:t>
            </a:r>
            <a:r>
              <a:rPr lang="en-US" altLang="zh-CN" sz="3200" dirty="0">
                <a:latin typeface="宋体" panose="02010600030101010101" pitchFamily="2" charset="-122"/>
                <a:ea typeface="宋体" panose="02010600030101010101" pitchFamily="2" charset="-122"/>
              </a:rPr>
              <a:t>B.</a:t>
            </a:r>
            <a:r>
              <a:rPr lang="zh-CN" altLang="en-US" sz="3200" dirty="0">
                <a:latin typeface="宋体" panose="02010600030101010101" pitchFamily="2" charset="-122"/>
                <a:ea typeface="宋体" panose="02010600030101010101" pitchFamily="2" charset="-122"/>
              </a:rPr>
              <a:t>经验论      </a:t>
            </a:r>
            <a:endParaRPr lang="en-US" altLang="zh-CN" sz="3200" dirty="0">
              <a:latin typeface="宋体" panose="02010600030101010101" pitchFamily="2" charset="-122"/>
              <a:ea typeface="宋体" panose="02010600030101010101" pitchFamily="2" charset="-122"/>
            </a:endParaRPr>
          </a:p>
          <a:p>
            <a:pPr eaLnBrk="1" hangingPunct="1">
              <a:buFont typeface="Arial" panose="020B0604020202020204" pitchFamily="34" charset="0"/>
              <a:buNone/>
            </a:pPr>
            <a:r>
              <a:rPr lang="en-US" altLang="zh-CN" sz="3200" dirty="0">
                <a:latin typeface="宋体" panose="02010600030101010101" pitchFamily="2" charset="-122"/>
                <a:ea typeface="宋体" panose="02010600030101010101" pitchFamily="2" charset="-122"/>
              </a:rPr>
              <a:t>   C.</a:t>
            </a:r>
            <a:r>
              <a:rPr lang="zh-CN" altLang="en-US" sz="3200" dirty="0">
                <a:latin typeface="宋体" panose="02010600030101010101" pitchFamily="2" charset="-122"/>
                <a:ea typeface="宋体" panose="02010600030101010101" pitchFamily="2" charset="-122"/>
              </a:rPr>
              <a:t>唯理论        </a:t>
            </a:r>
            <a:r>
              <a:rPr lang="en-US" altLang="zh-CN" sz="3200" dirty="0">
                <a:latin typeface="宋体" panose="02010600030101010101" pitchFamily="2" charset="-122"/>
                <a:ea typeface="宋体" panose="02010600030101010101" pitchFamily="2" charset="-122"/>
              </a:rPr>
              <a:t>D.</a:t>
            </a:r>
            <a:r>
              <a:rPr lang="zh-CN" altLang="en-US" sz="3200" dirty="0">
                <a:latin typeface="宋体" panose="02010600030101010101" pitchFamily="2" charset="-122"/>
                <a:ea typeface="宋体" panose="02010600030101010101" pitchFamily="2" charset="-122"/>
              </a:rPr>
              <a:t>二元论      、</a:t>
            </a:r>
            <a:endParaRPr lang="en-US" altLang="zh-CN" sz="3200" dirty="0">
              <a:latin typeface="宋体" panose="02010600030101010101" pitchFamily="2" charset="-122"/>
              <a:ea typeface="宋体" panose="02010600030101010101" pitchFamily="2" charset="-122"/>
            </a:endParaRPr>
          </a:p>
          <a:p>
            <a:pPr eaLnBrk="1" hangingPunct="1">
              <a:buFont typeface="Arial" panose="020B0604020202020204" pitchFamily="34" charset="0"/>
              <a:buNone/>
            </a:pPr>
            <a:r>
              <a:rPr lang="en-US" altLang="zh-CN" sz="3200" dirty="0">
                <a:latin typeface="宋体" panose="02010600030101010101" pitchFamily="2" charset="-122"/>
                <a:ea typeface="宋体" panose="02010600030101010101" pitchFamily="2" charset="-122"/>
              </a:rPr>
              <a:t>   E.</a:t>
            </a:r>
            <a:r>
              <a:rPr lang="zh-CN" altLang="en-US" sz="3200" dirty="0">
                <a:latin typeface="宋体" panose="02010600030101010101" pitchFamily="2" charset="-122"/>
                <a:ea typeface="宋体" panose="02010600030101010101" pitchFamily="2" charset="-122"/>
              </a:rPr>
              <a:t>宿命论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nodePh="1">
                                  <p:stCondLst>
                                    <p:cond delay="0"/>
                                  </p:stCondLst>
                                  <p:endCondLst>
                                    <p:cond evt="begin" delay="0">
                                      <p:tn val="5"/>
                                    </p:cond>
                                  </p:endCondLst>
                                  <p:childTnLst>
                                    <p:animEffect transition="out" filter="fade">
                                      <p:cBhvr>
                                        <p:cTn id="6" dur="500"/>
                                        <p:tgtEl>
                                          <p:spTgt spid="571393"/>
                                        </p:tgtEl>
                                      </p:cBhvr>
                                    </p:animEffect>
                                    <p:animScale>
                                      <p:cBhvr>
                                        <p:cTn id="7" dur="250" autoRev="1" fill="hold"/>
                                        <p:tgtEl>
                                          <p:spTgt spid="5713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3"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788160" y="1123950"/>
            <a:ext cx="9732327" cy="5019675"/>
          </a:xfrm>
        </p:spPr>
        <p:txBody>
          <a:bodyPr/>
          <a:lstStyle/>
          <a:p>
            <a:r>
              <a:rPr lang="en-US" altLang="zh-CN" dirty="0"/>
              <a:t>6.</a:t>
            </a:r>
            <a:r>
              <a:rPr lang="zh-CN" altLang="en-US" dirty="0"/>
              <a:t>马克思主义认识论是能动的反映论</a:t>
            </a:r>
            <a:r>
              <a:rPr lang="en-US" altLang="zh-CN" dirty="0"/>
              <a:t>,</a:t>
            </a:r>
            <a:r>
              <a:rPr lang="zh-CN" altLang="en-US" dirty="0"/>
              <a:t>因为它</a:t>
            </a:r>
          </a:p>
          <a:p>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A.</a:t>
            </a:r>
            <a:r>
              <a:rPr lang="zh-CN" altLang="en-US" dirty="0">
                <a:latin typeface="华文仿宋" panose="02010600040101010101" pitchFamily="2" charset="-122"/>
                <a:ea typeface="华文仿宋" panose="02010600040101010101" pitchFamily="2" charset="-122"/>
              </a:rPr>
              <a:t>把科学的实践观引入认识论  </a:t>
            </a:r>
          </a:p>
          <a:p>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B.</a:t>
            </a:r>
            <a:r>
              <a:rPr lang="zh-CN" altLang="en-US" dirty="0">
                <a:latin typeface="华文仿宋" panose="02010600040101010101" pitchFamily="2" charset="-122"/>
                <a:ea typeface="华文仿宋" panose="02010600040101010101" pitchFamily="2" charset="-122"/>
              </a:rPr>
              <a:t>主张”存在即被感知”</a:t>
            </a:r>
            <a:endParaRPr lang="en-US" altLang="zh-CN" dirty="0">
              <a:latin typeface="华文仿宋" panose="02010600040101010101" pitchFamily="2" charset="-122"/>
              <a:ea typeface="华文仿宋" panose="02010600040101010101" pitchFamily="2" charset="-122"/>
            </a:endParaRP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C.</a:t>
            </a:r>
            <a:r>
              <a:rPr lang="zh-CN" altLang="en-US" dirty="0">
                <a:latin typeface="华文仿宋" panose="02010600040101010101" pitchFamily="2" charset="-122"/>
                <a:ea typeface="华文仿宋" panose="02010600040101010101" pitchFamily="2" charset="-122"/>
              </a:rPr>
              <a:t>把辩证法运用于反映论  </a:t>
            </a:r>
            <a:endParaRPr lang="en-US" altLang="zh-CN" dirty="0">
              <a:latin typeface="华文仿宋" panose="02010600040101010101" pitchFamily="2" charset="-122"/>
              <a:ea typeface="华文仿宋" panose="02010600040101010101" pitchFamily="2" charset="-122"/>
            </a:endParaRPr>
          </a:p>
          <a:p>
            <a:r>
              <a:rPr lang="en-US" altLang="zh-CN" dirty="0">
                <a:latin typeface="华文仿宋" panose="02010600040101010101" pitchFamily="2" charset="-122"/>
                <a:ea typeface="华文仿宋" panose="02010600040101010101" pitchFamily="2" charset="-122"/>
              </a:rPr>
              <a:t>   D.</a:t>
            </a:r>
            <a:r>
              <a:rPr lang="zh-CN" altLang="en-US" dirty="0">
                <a:latin typeface="华文仿宋" panose="02010600040101010101" pitchFamily="2" charset="-122"/>
                <a:ea typeface="华文仿宋" panose="02010600040101010101" pitchFamily="2" charset="-122"/>
              </a:rPr>
              <a:t>认为认识是主体在实践基础上对客体的能动反映</a:t>
            </a:r>
          </a:p>
          <a:p>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E.</a:t>
            </a:r>
            <a:r>
              <a:rPr lang="zh-CN" altLang="en-US" dirty="0">
                <a:latin typeface="华文仿宋" panose="02010600040101010101" pitchFamily="2" charset="-122"/>
                <a:ea typeface="华文仿宋" panose="02010600040101010101" pitchFamily="2" charset="-122"/>
              </a:rPr>
              <a:t>主张主体与客体的关系只是反映和被反映的关系</a:t>
            </a:r>
          </a:p>
          <a:p>
            <a:endParaRPr lang="zh-CN" altLang="en-US" dirty="0">
              <a:latin typeface="华文仿宋" panose="02010600040101010101" pitchFamily="2" charset="-122"/>
              <a:ea typeface="华文仿宋" panose="02010600040101010101" pitchFamily="2" charset="-122"/>
            </a:endParaRPr>
          </a:p>
          <a:p>
            <a:endParaRPr lang="zh-CN" altLang="en-US" dirty="0">
              <a:latin typeface="华文仿宋" panose="02010600040101010101" pitchFamily="2" charset="-122"/>
              <a:ea typeface="华文仿宋" panose="02010600040101010101" pitchFamily="2" charset="-122"/>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2417" name="Rectangle 4"/>
          <p:cNvSpPr>
            <a:spLocks noGrp="1"/>
          </p:cNvSpPr>
          <p:nvPr>
            <p:ph type="title"/>
          </p:nvPr>
        </p:nvSpPr>
        <p:spPr/>
        <p:txBody>
          <a:bodyPr/>
          <a:lstStyle/>
          <a:p>
            <a:endParaRPr lang="zh-CN" altLang="en-US">
              <a:solidFill>
                <a:schemeClr val="tx1"/>
              </a:solidFill>
            </a:endParaRPr>
          </a:p>
        </p:txBody>
      </p:sp>
      <p:sp>
        <p:nvSpPr>
          <p:cNvPr id="572418" name="内容占位符 2"/>
          <p:cNvSpPr>
            <a:spLocks noGrp="1"/>
          </p:cNvSpPr>
          <p:nvPr>
            <p:ph idx="1"/>
          </p:nvPr>
        </p:nvSpPr>
        <p:spPr>
          <a:xfrm>
            <a:off x="2194560" y="1123950"/>
            <a:ext cx="9325927" cy="5019675"/>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7.</a:t>
            </a:r>
            <a:r>
              <a:rPr lang="zh-CN" altLang="en-US" sz="2800" b="1" dirty="0">
                <a:latin typeface="宋体" panose="02010600030101010101" pitchFamily="2" charset="-122"/>
                <a:ea typeface="宋体" panose="02010600030101010101" pitchFamily="2" charset="-122"/>
              </a:rPr>
              <a:t>感性认识是</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认识的初级阶段                         </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 对事物的现象的认识     </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 具有直接性和形象性                   </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对事物的本质的认识</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包含感觉、知觉和表象</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0"/>
                                  </p:stCondLst>
                                  <p:endCondLst>
                                    <p:cond evt="begin" delay="0">
                                      <p:tn val="5"/>
                                    </p:cond>
                                  </p:endCondLst>
                                  <p:childTnLst>
                                    <p:set>
                                      <p:cBhvr>
                                        <p:cTn id="6" dur="indefinite" fill="hold">
                                          <p:stCondLst>
                                            <p:cond delay="0"/>
                                          </p:stCondLst>
                                        </p:cTn>
                                        <p:tgtEl>
                                          <p:spTgt spid="572417"/>
                                        </p:tgtEl>
                                        <p:attrNameLst>
                                          <p:attrName>style.visibility</p:attrName>
                                        </p:attrNameLst>
                                      </p:cBhvr>
                                      <p:to>
                                        <p:strVal val="visible"/>
                                      </p:to>
                                    </p:set>
                                    <p:animEffect transition="in" filter="fade">
                                      <p:cBhvr>
                                        <p:cTn id="7" dur="1000"/>
                                        <p:tgtEl>
                                          <p:spTgt spid="572417"/>
                                        </p:tgtEl>
                                      </p:cBhvr>
                                    </p:animEffect>
                                    <p:anim calcmode="lin" valueType="num">
                                      <p:cBhvr>
                                        <p:cTn id="8" dur="1000" fill="hold"/>
                                        <p:tgtEl>
                                          <p:spTgt spid="572417"/>
                                        </p:tgtEl>
                                        <p:attrNameLst>
                                          <p:attrName>ppt_x</p:attrName>
                                        </p:attrNameLst>
                                      </p:cBhvr>
                                      <p:tavLst>
                                        <p:tav tm="0">
                                          <p:val>
                                            <p:strVal val="#ppt_x"/>
                                          </p:val>
                                        </p:tav>
                                        <p:tav tm="100000">
                                          <p:val>
                                            <p:strVal val="#ppt_x"/>
                                          </p:val>
                                        </p:tav>
                                      </p:tavLst>
                                    </p:anim>
                                    <p:anim calcmode="lin" valueType="num">
                                      <p:cBhvr>
                                        <p:cTn id="9" dur="1000" fill="hold"/>
                                        <p:tgtEl>
                                          <p:spTgt spid="5724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41" name="Rectangle 4"/>
          <p:cNvSpPr>
            <a:spLocks noGrp="1"/>
          </p:cNvSpPr>
          <p:nvPr>
            <p:ph type="title"/>
          </p:nvPr>
        </p:nvSpPr>
        <p:spPr/>
        <p:txBody>
          <a:bodyPr/>
          <a:lstStyle/>
          <a:p>
            <a:endParaRPr lang="zh-CN" altLang="en-US">
              <a:solidFill>
                <a:schemeClr val="tx1"/>
              </a:solidFill>
            </a:endParaRPr>
          </a:p>
        </p:txBody>
      </p:sp>
      <p:sp>
        <p:nvSpPr>
          <p:cNvPr id="573442" name="内容占位符 2"/>
          <p:cNvSpPr>
            <a:spLocks noGrp="1"/>
          </p:cNvSpPr>
          <p:nvPr>
            <p:ph idx="1"/>
          </p:nvPr>
        </p:nvSpPr>
        <p:spPr>
          <a:xfrm>
            <a:off x="2245360" y="1123950"/>
            <a:ext cx="9275127" cy="5019675"/>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8.</a:t>
            </a:r>
            <a:r>
              <a:rPr lang="zh-CN" altLang="en-US" sz="2800" b="1" dirty="0">
                <a:latin typeface="宋体" panose="02010600030101010101" pitchFamily="2" charset="-122"/>
                <a:ea typeface="宋体" panose="02010600030101010101" pitchFamily="2" charset="-122"/>
              </a:rPr>
              <a:t>之所以要实现认识过程中的第二次飞跃，是因为</a:t>
            </a:r>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认识来源于实践</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理性认识依赖感性认识</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感性认识有待于发展为理性认识</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实践是检验真理的惟一标准</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实践是认识的目的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withEffect" nodePh="1">
                                  <p:stCondLst>
                                    <p:cond delay="0"/>
                                  </p:stCondLst>
                                  <p:endCondLst>
                                    <p:cond evt="begin" delay="0">
                                      <p:tn val="5"/>
                                    </p:cond>
                                  </p:endCondLst>
                                  <p:iterate type="lt">
                                    <p:tmPct val="10000"/>
                                  </p:iterate>
                                  <p:childTnLst>
                                    <p:animMotion origin="layout" path="M 3.61111E-6 3.33333E-6  C 0.06892 3.33333E-6  0.125 0.02847  0.125 0.06389  C 0.125 0.09907  0.06892 0.12777  3.61111E-6 0.12777  C -0.0691 0.12777  -0.125 0.09907  -0.125 0.06389  C -0.125 0.02847  -0.0691 3.33333E-6  3.61111E-6 3.33333E-6  Z " pathEditMode="relative">
                                      <p:cBhvr>
                                        <p:cTn id="6" dur="2000" fill="hold"/>
                                        <p:tgtEl>
                                          <p:spTgt spid="57344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1"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32560" y="1123950"/>
            <a:ext cx="10087927" cy="5019675"/>
          </a:xfrm>
        </p:spPr>
        <p:txBody>
          <a:bodyPr/>
          <a:lstStyle/>
          <a:p>
            <a:r>
              <a:rPr lang="en-US" altLang="zh-CN" sz="2800" dirty="0"/>
              <a:t>9.</a:t>
            </a:r>
            <a:r>
              <a:rPr lang="zh-CN" altLang="en-US" sz="2800" dirty="0"/>
              <a:t>天文学家对</a:t>
            </a:r>
            <a:r>
              <a:rPr lang="en-US" altLang="zh-CN" sz="2800" dirty="0"/>
              <a:t>1994</a:t>
            </a:r>
            <a:r>
              <a:rPr lang="zh-CN" altLang="en-US" sz="2800" dirty="0"/>
              <a:t>年夏发生的慧星撞击木星的天文现象进行了准确的预报和大量的观察研究，这一事实表明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世界是可以认识的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人类可以预测一切自然现象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人类对宇宙的认识正在不断深化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人类对宇宙的认识是无止境的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现代科学在认识宇宙中有着巨大作用</a:t>
            </a: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52881" y="1123950"/>
            <a:ext cx="9225280" cy="5019675"/>
          </a:xfrm>
        </p:spPr>
        <p:txBody>
          <a:bodyPr/>
          <a:lstStyle/>
          <a:p>
            <a:r>
              <a:rPr lang="en-US" altLang="zh-CN" dirty="0"/>
              <a:t>10.</a:t>
            </a:r>
            <a:r>
              <a:rPr lang="zh-CN" altLang="en-US" dirty="0"/>
              <a:t>对于同一棵大树，在木匠的眼中是木材，画家看到的是色彩和色调，植物学家看到的是它的形态特征，这是由于</a:t>
            </a:r>
          </a:p>
          <a:p>
            <a:r>
              <a:rPr lang="zh-CN" altLang="en-US" dirty="0"/>
              <a:t>  </a:t>
            </a:r>
            <a:r>
              <a:rPr lang="en-US" altLang="zh-CN" b="1" dirty="0">
                <a:latin typeface="宋体" panose="02010600030101010101" pitchFamily="2" charset="-122"/>
                <a:ea typeface="宋体" panose="02010600030101010101" pitchFamily="2" charset="-122"/>
              </a:rPr>
              <a:t>A</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人的感觉受理性指导 </a:t>
            </a:r>
          </a:p>
          <a:p>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人的认识具有能动性</a:t>
            </a:r>
          </a:p>
          <a:p>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理性认识是感性认识的基础</a:t>
            </a:r>
          </a:p>
          <a:p>
            <a:r>
              <a:rPr lang="zh-CN" altLang="en-US"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已有的认识影响感觉活动  </a:t>
            </a:r>
          </a:p>
          <a:p>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E.</a:t>
            </a:r>
            <a:r>
              <a:rPr lang="zh-CN" altLang="en-US" dirty="0">
                <a:latin typeface="宋体" panose="02010600030101010101" pitchFamily="2" charset="-122"/>
                <a:ea typeface="宋体" panose="02010600030101010101" pitchFamily="2" charset="-122"/>
              </a:rPr>
              <a:t>意识建构认识对象</a:t>
            </a:r>
          </a:p>
          <a:p>
            <a:endParaRPr lang="zh-CN" altLang="en-US"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98881" y="1123950"/>
            <a:ext cx="9977120" cy="5019675"/>
          </a:xfrm>
        </p:spPr>
        <p:txBody>
          <a:bodyPr/>
          <a:lstStyle/>
          <a:p>
            <a:pPr lvl="0"/>
            <a:r>
              <a:rPr lang="en-US" altLang="zh-CN" dirty="0">
                <a:solidFill>
                  <a:prstClr val="black"/>
                </a:solidFill>
              </a:rPr>
              <a:t>11.</a:t>
            </a:r>
            <a:r>
              <a:rPr lang="zh-CN" altLang="en-US" dirty="0">
                <a:solidFill>
                  <a:prstClr val="black"/>
                </a:solidFill>
              </a:rPr>
              <a:t>英国作家惠兹里特说：“一个除了书本以外一无所知的纯粹学者，必然对书本也是无知的。”与这句话在内涵上相一致的名言还有</a:t>
            </a:r>
          </a:p>
          <a:p>
            <a:pPr lvl="0"/>
            <a:r>
              <a:rPr lang="en-US" altLang="zh-CN" dirty="0">
                <a:solidFill>
                  <a:prstClr val="black"/>
                </a:solidFill>
                <a:latin typeface="宋体" panose="02010600030101010101" pitchFamily="2" charset="-122"/>
                <a:ea typeface="宋体" panose="02010600030101010101" pitchFamily="2" charset="-122"/>
              </a:rPr>
              <a:t>A.</a:t>
            </a:r>
            <a:r>
              <a:rPr lang="zh-CN" altLang="en-US" dirty="0">
                <a:solidFill>
                  <a:prstClr val="black"/>
                </a:solidFill>
                <a:latin typeface="宋体" panose="02010600030101010101" pitchFamily="2" charset="-122"/>
                <a:ea typeface="宋体" panose="02010600030101010101" pitchFamily="2" charset="-122"/>
              </a:rPr>
              <a:t>纸上得来终觉浅，绝知此事要躬行 </a:t>
            </a:r>
          </a:p>
          <a:p>
            <a:pPr lvl="0"/>
            <a:r>
              <a:rPr lang="en-US" altLang="zh-CN" dirty="0">
                <a:solidFill>
                  <a:prstClr val="black"/>
                </a:solidFill>
                <a:latin typeface="宋体" panose="02010600030101010101" pitchFamily="2" charset="-122"/>
                <a:ea typeface="宋体" panose="02010600030101010101" pitchFamily="2" charset="-122"/>
              </a:rPr>
              <a:t>B.</a:t>
            </a:r>
            <a:r>
              <a:rPr lang="zh-CN" altLang="en-US" dirty="0">
                <a:solidFill>
                  <a:prstClr val="black"/>
                </a:solidFill>
                <a:latin typeface="宋体" panose="02010600030101010101" pitchFamily="2" charset="-122"/>
                <a:ea typeface="宋体" panose="02010600030101010101" pitchFamily="2" charset="-122"/>
              </a:rPr>
              <a:t>尽信书，则不如无书   </a:t>
            </a:r>
          </a:p>
          <a:p>
            <a:pPr marL="0" indent="0">
              <a:buNone/>
            </a:pPr>
            <a:r>
              <a:rPr lang="zh-CN" altLang="en-US" dirty="0">
                <a:solidFill>
                  <a:prstClr val="black"/>
                </a:solidFill>
                <a:latin typeface="宋体" panose="02010600030101010101" pitchFamily="2" charset="-122"/>
                <a:ea typeface="宋体" panose="02010600030101010101" pitchFamily="2" charset="-122"/>
              </a:rPr>
              <a:t> </a:t>
            </a:r>
            <a:r>
              <a:rPr lang="en-US" altLang="zh-CN" dirty="0">
                <a:solidFill>
                  <a:prstClr val="black"/>
                </a:solidFill>
                <a:latin typeface="宋体" panose="02010600030101010101" pitchFamily="2" charset="-122"/>
                <a:ea typeface="宋体" panose="02010600030101010101" pitchFamily="2" charset="-122"/>
              </a:rPr>
              <a:t>C.</a:t>
            </a:r>
            <a:r>
              <a:rPr lang="zh-CN" altLang="en-US" dirty="0">
                <a:solidFill>
                  <a:prstClr val="black"/>
                </a:solidFill>
                <a:latin typeface="宋体" panose="02010600030101010101" pitchFamily="2" charset="-122"/>
                <a:ea typeface="宋体" panose="02010600030101010101" pitchFamily="2" charset="-122"/>
              </a:rPr>
              <a:t>感觉到了的东西我们不能立刻理解它，只有理解了的东西才能更深刻地感觉它   </a:t>
            </a:r>
          </a:p>
          <a:p>
            <a:pPr marL="0" indent="0">
              <a:buNone/>
            </a:pPr>
            <a:r>
              <a:rPr lang="zh-CN" altLang="en-US" dirty="0">
                <a:solidFill>
                  <a:prstClr val="black"/>
                </a:solidFill>
                <a:latin typeface="宋体" panose="02010600030101010101" pitchFamily="2" charset="-122"/>
                <a:ea typeface="宋体" panose="02010600030101010101" pitchFamily="2" charset="-122"/>
              </a:rPr>
              <a:t> </a:t>
            </a:r>
            <a:r>
              <a:rPr lang="en-US" altLang="zh-CN" dirty="0">
                <a:solidFill>
                  <a:prstClr val="black"/>
                </a:solidFill>
                <a:latin typeface="宋体" panose="02010600030101010101" pitchFamily="2" charset="-122"/>
                <a:ea typeface="宋体" panose="02010600030101010101" pitchFamily="2" charset="-122"/>
              </a:rPr>
              <a:t>D.</a:t>
            </a:r>
            <a:r>
              <a:rPr lang="zh-CN" altLang="en-US" dirty="0">
                <a:solidFill>
                  <a:prstClr val="black"/>
                </a:solidFill>
                <a:latin typeface="宋体" panose="02010600030101010101" pitchFamily="2" charset="-122"/>
                <a:ea typeface="宋体" panose="02010600030101010101" pitchFamily="2" charset="-122"/>
              </a:rPr>
              <a:t>饱经风霜的老人与缺乏阅历的少年对同一句格言的理解是不同的</a:t>
            </a:r>
            <a:endParaRPr lang="en-US" altLang="zh-CN" dirty="0">
              <a:solidFill>
                <a:prstClr val="black"/>
              </a:solidFill>
              <a:latin typeface="宋体" panose="02010600030101010101" pitchFamily="2" charset="-122"/>
              <a:ea typeface="宋体" panose="02010600030101010101" pitchFamily="2" charset="-122"/>
            </a:endParaRPr>
          </a:p>
          <a:p>
            <a:pPr marL="0" indent="0">
              <a:buNone/>
            </a:pPr>
            <a:r>
              <a:rPr lang="en-US" altLang="zh-CN" dirty="0">
                <a:solidFill>
                  <a:prstClr val="black"/>
                </a:solidFill>
                <a:latin typeface="宋体" panose="02010600030101010101" pitchFamily="2" charset="-122"/>
                <a:ea typeface="宋体" panose="02010600030101010101" pitchFamily="2" charset="-122"/>
              </a:rPr>
              <a:t> E.</a:t>
            </a:r>
            <a:r>
              <a:rPr lang="zh-CN" altLang="en-US" dirty="0">
                <a:solidFill>
                  <a:prstClr val="black"/>
                </a:solidFill>
                <a:latin typeface="宋体" panose="02010600030101010101" pitchFamily="2" charset="-122"/>
                <a:ea typeface="宋体" panose="02010600030101010101" pitchFamily="2" charset="-122"/>
              </a:rPr>
              <a:t>没有理性，眼睛是最坏的见证人。</a:t>
            </a:r>
          </a:p>
          <a:p>
            <a:endParaRPr lang="zh-CN" altLang="en-US"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4465" name="图片 316417" descr="B4506B051BF6383A15D82BB777EDAD11"/>
          <p:cNvPicPr>
            <a:picLocks noChangeAspect="1"/>
          </p:cNvPicPr>
          <p:nvPr/>
        </p:nvPicPr>
        <p:blipFill>
          <a:blip r:embed="rId2"/>
          <a:srcRect/>
          <a:stretch>
            <a:fillRect/>
          </a:stretch>
        </p:blipFill>
        <p:spPr bwMode="auto">
          <a:xfrm>
            <a:off x="3886200" y="762001"/>
            <a:ext cx="5600700" cy="4310063"/>
          </a:xfrm>
          <a:prstGeom prst="rect">
            <a:avLst/>
          </a:prstGeom>
          <a:noFill/>
          <a:ln w="9525">
            <a:noFill/>
            <a:miter lim="800000"/>
            <a:headEnd/>
            <a:tailEnd/>
          </a:ln>
        </p:spPr>
      </p:pic>
      <p:sp>
        <p:nvSpPr>
          <p:cNvPr id="316419" name="文本框 316418"/>
          <p:cNvSpPr txBox="1">
            <a:spLocks noChangeArrowheads="1"/>
          </p:cNvSpPr>
          <p:nvPr/>
        </p:nvSpPr>
        <p:spPr bwMode="auto">
          <a:xfrm>
            <a:off x="2743200" y="4953000"/>
            <a:ext cx="4891088" cy="1098550"/>
          </a:xfrm>
          <a:prstGeom prst="rect">
            <a:avLst/>
          </a:prstGeom>
          <a:noFill/>
          <a:ln w="9525">
            <a:noFill/>
            <a:miter lim="800000"/>
          </a:ln>
        </p:spPr>
        <p:txBody>
          <a:bodyPr>
            <a:spAutoFit/>
          </a:bodyPr>
          <a:lstStyle/>
          <a:p>
            <a:pPr>
              <a:spcBef>
                <a:spcPct val="50000"/>
              </a:spcBef>
              <a:buClr>
                <a:srgbClr val="000000"/>
              </a:buClr>
            </a:pPr>
            <a:r>
              <a:rPr lang="zh-CN" altLang="en-US" sz="6600">
                <a:solidFill>
                  <a:srgbClr val="FF3399"/>
                </a:solidFill>
                <a:latin typeface="Arial Narrow" panose="020B0606020202030204" pitchFamily="34" charset="0"/>
                <a:ea typeface="华文新魏" panose="02010800040101010101" pitchFamily="2" charset="-122"/>
              </a:rPr>
              <a:t>本章结束</a:t>
            </a:r>
          </a:p>
        </p:txBody>
      </p:sp>
      <p:sp>
        <p:nvSpPr>
          <p:cNvPr id="2" name="日期占位符 1"/>
          <p:cNvSpPr>
            <a:spLocks noGrp="1"/>
          </p:cNvSpPr>
          <p:nvPr>
            <p:ph type="dt" sz="quarter" idx="4294967295"/>
          </p:nvPr>
        </p:nvSpPr>
        <p:spPr>
          <a:xfrm>
            <a:off x="0" y="6356350"/>
            <a:ext cx="2057400" cy="365125"/>
          </a:xfrm>
          <a:prstGeom prst="rect">
            <a:avLst/>
          </a:prstGeom>
        </p:spPr>
        <p:txBody>
          <a:bodyPr vert="horz" lIns="91440" tIns="45720" rIns="91440" bIns="45720" rtlCol="0" anchor="ctr">
            <a:normAutofit/>
          </a:bodyPr>
          <a:lstStyle>
            <a:defPPr>
              <a:defRPr lang="zh-CN"/>
            </a:defPPr>
            <a:lvl1pPr algn="l" rtl="0" eaLnBrk="1" fontAlgn="auto" hangingPunct="1">
              <a:spcBef>
                <a:spcPts val="0"/>
              </a:spcBef>
              <a:spcAft>
                <a:spcPts val="0"/>
              </a:spcAft>
              <a:defRPr sz="1200" kern="1200">
                <a:solidFill>
                  <a:prstClr val="black">
                    <a:tint val="75000"/>
                  </a:prstClr>
                </a:solidFill>
                <a:latin typeface="+mn-lt"/>
                <a:ea typeface="+mn-ea"/>
                <a:cs typeface="+mn-cs"/>
              </a:defRPr>
            </a:lvl1pPr>
            <a:lvl2pPr marL="4572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8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8800"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defRPr/>
            </a:pPr>
            <a:fld id="{07884913-20B6-409B-9515-0A0B50E78B6B}" type="datetimeFigureOut">
              <a:rPr lang="zh-CN" altLang="en-US" smtClean="0"/>
              <a:t>2022/12/20</a:t>
            </a:fld>
            <a:endParaRPr lang="en-US" altLang="zh-CN" sz="1000" b="1">
              <a:solidFill>
                <a:schemeClr val="tx1">
                  <a:tint val="75000"/>
                </a:schemeClr>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316419"/>
                                        </p:tgtEl>
                                        <p:attrNameLst>
                                          <p:attrName>style.visibility</p:attrName>
                                        </p:attrNameLst>
                                      </p:cBhvr>
                                      <p:to>
                                        <p:strVal val="visible"/>
                                      </p:to>
                                    </p:set>
                                    <p:anim calcmode="lin" valueType="num">
                                      <p:cBhvr>
                                        <p:cTn id="7" dur="1000" fill="hold"/>
                                        <p:tgtEl>
                                          <p:spTgt spid="316419"/>
                                        </p:tgtEl>
                                        <p:attrNameLst>
                                          <p:attrName>ppt_w</p:attrName>
                                        </p:attrNameLst>
                                      </p:cBhvr>
                                      <p:tavLst>
                                        <p:tav tm="0">
                                          <p:val>
                                            <p:fltVal val="0"/>
                                          </p:val>
                                        </p:tav>
                                        <p:tav tm="100000">
                                          <p:val>
                                            <p:strVal val="#ppt_w"/>
                                          </p:val>
                                        </p:tav>
                                      </p:tavLst>
                                    </p:anim>
                                    <p:anim calcmode="lin" valueType="num">
                                      <p:cBhvr>
                                        <p:cTn id="8" dur="1000" fill="hold"/>
                                        <p:tgtEl>
                                          <p:spTgt spid="316419"/>
                                        </p:tgtEl>
                                        <p:attrNameLst>
                                          <p:attrName>ppt_h</p:attrName>
                                        </p:attrNameLst>
                                      </p:cBhvr>
                                      <p:tavLst>
                                        <p:tav tm="0">
                                          <p:val>
                                            <p:fltVal val="0"/>
                                          </p:val>
                                        </p:tav>
                                        <p:tav tm="100000">
                                          <p:val>
                                            <p:strVal val="#ppt_h"/>
                                          </p:val>
                                        </p:tav>
                                      </p:tavLst>
                                    </p:anim>
                                    <p:anim calcmode="lin" valueType="num">
                                      <p:cBhvr>
                                        <p:cTn id="9" dur="1000" fill="hold"/>
                                        <p:tgtEl>
                                          <p:spTgt spid="316419"/>
                                        </p:tgtEl>
                                        <p:attrNameLst>
                                          <p:attrName>style.rotation</p:attrName>
                                        </p:attrNameLst>
                                      </p:cBhvr>
                                      <p:tavLst>
                                        <p:tav tm="0">
                                          <p:val>
                                            <p:fltVal val="90"/>
                                          </p:val>
                                        </p:tav>
                                        <p:tav tm="100000">
                                          <p:val>
                                            <p:fltVal val="0"/>
                                          </p:val>
                                        </p:tav>
                                      </p:tavLst>
                                    </p:anim>
                                    <p:animEffect transition="in" filter="fade">
                                      <p:cBhvr>
                                        <p:cTn id="10" dur="1000"/>
                                        <p:tgtEl>
                                          <p:spTgt spid="316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p:cNvSpPr>
            <a:spLocks noGrp="1"/>
          </p:cNvSpPr>
          <p:nvPr>
            <p:ph idx="1"/>
            <p:custDataLst>
              <p:tags r:id="rId2"/>
            </p:custDataLst>
          </p:nvPr>
        </p:nvSpPr>
        <p:spPr>
          <a:xfrm>
            <a:off x="1607820" y="1267460"/>
            <a:ext cx="8431530" cy="4909820"/>
          </a:xfrm>
        </p:spPr>
        <p:txBody>
          <a:bodyPr>
            <a:noAutofit/>
          </a:bodyPr>
          <a:lstStyle/>
          <a:p>
            <a:pPr marL="342900" indent="-342900">
              <a:lnSpc>
                <a:spcPct val="150000"/>
              </a:lnSpc>
            </a:pPr>
            <a:r>
              <a:rPr lang="zh-CN" altLang="en-US" sz="2800" b="1" dirty="0">
                <a:solidFill>
                  <a:srgbClr val="FF0000"/>
                </a:solidFill>
              </a:rPr>
              <a:t>五、理论自信：马克思主义没有过时</a:t>
            </a:r>
            <a:endParaRPr lang="en-US" altLang="zh-CN" sz="2800" b="1" dirty="0">
              <a:solidFill>
                <a:srgbClr val="FF0000"/>
              </a:solidFill>
            </a:endParaRPr>
          </a:p>
          <a:p>
            <a:pPr marL="342900" indent="-342900">
              <a:lnSpc>
                <a:spcPct val="150000"/>
              </a:lnSpc>
            </a:pP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马克思主义经典著作中的个别论点或者某些论断已经过时</a:t>
            </a:r>
            <a:endParaRPr lang="en-US" altLang="zh-CN" sz="2800" b="1" dirty="0">
              <a:latin typeface="楷体" panose="02010609060101010101" pitchFamily="49" charset="-122"/>
              <a:ea typeface="楷体" panose="02010609060101010101" pitchFamily="49" charset="-122"/>
            </a:endParaRPr>
          </a:p>
          <a:p>
            <a:pPr marL="342900" indent="-342900">
              <a:lnSpc>
                <a:spcPct val="150000"/>
              </a:lnSpc>
            </a:pPr>
            <a:r>
              <a:rPr lang="zh-CN" altLang="en-US" sz="2800" dirty="0"/>
              <a:t> </a:t>
            </a:r>
            <a:r>
              <a:rPr lang="zh-CN" altLang="en-US" sz="2800" dirty="0">
                <a:latin typeface="华文楷体" panose="02010600040101010101" pitchFamily="2" charset="-122"/>
                <a:ea typeface="华文楷体" panose="02010600040101010101" pitchFamily="2" charset="-122"/>
              </a:rPr>
              <a:t>“到目前为止的一切社会的历史都是阶级斗争的历史。”（</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共产党宣言</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第一章）</a:t>
            </a:r>
            <a:endParaRPr lang="zh-CN" altLang="en-US" sz="2000" b="1" dirty="0">
              <a:latin typeface="华文楷体" panose="02010600040101010101" pitchFamily="2" charset="-122"/>
              <a:ea typeface="华文楷体" panose="0201060004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3972" name="Text Box 4"/>
          <p:cNvSpPr txBox="1">
            <a:spLocks noChangeArrowheads="1"/>
          </p:cNvSpPr>
          <p:nvPr/>
        </p:nvSpPr>
        <p:spPr bwMode="auto">
          <a:xfrm>
            <a:off x="2566988" y="476250"/>
            <a:ext cx="7632700" cy="5041900"/>
          </a:xfrm>
          <a:prstGeom prst="rect">
            <a:avLst/>
          </a:prstGeom>
          <a:noFill/>
          <a:ln w="9525">
            <a:noFill/>
            <a:miter lim="800000"/>
          </a:ln>
        </p:spPr>
        <p:txBody>
          <a:bodyPr/>
          <a:lstStyle/>
          <a:p>
            <a:pPr marL="265430" indent="-265430" algn="ctr" latinLnBrk="1">
              <a:spcBef>
                <a:spcPct val="50000"/>
              </a:spcBef>
            </a:pPr>
            <a:endParaRPr lang="en-US" altLang="zh-CN" sz="6600">
              <a:solidFill>
                <a:srgbClr val="990000"/>
              </a:solidFill>
              <a:latin typeface="楷体_GB2312"/>
              <a:ea typeface="楷体_GB2312"/>
              <a:cs typeface="楷体_GB2312"/>
            </a:endParaRPr>
          </a:p>
          <a:p>
            <a:pPr marL="265430" indent="-265430" algn="ctr" latinLnBrk="1">
              <a:spcBef>
                <a:spcPct val="50000"/>
              </a:spcBef>
            </a:pPr>
            <a:r>
              <a:rPr lang="en-US" altLang="zh-CN" sz="6600">
                <a:solidFill>
                  <a:srgbClr val="990000"/>
                </a:solidFill>
                <a:latin typeface="楷体_GB2312"/>
                <a:ea typeface="楷体_GB2312"/>
                <a:cs typeface="楷体_GB2312"/>
              </a:rPr>
              <a:t>第</a:t>
            </a:r>
            <a:r>
              <a:rPr lang="zh-CN" altLang="en-US" sz="6600">
                <a:solidFill>
                  <a:srgbClr val="990000"/>
                </a:solidFill>
                <a:latin typeface="楷体_GB2312"/>
                <a:ea typeface="楷体_GB2312"/>
                <a:cs typeface="楷体_GB2312"/>
              </a:rPr>
              <a:t>五章</a:t>
            </a:r>
          </a:p>
          <a:p>
            <a:pPr marL="265430" indent="-265430" algn="ctr" latinLnBrk="1">
              <a:spcBef>
                <a:spcPct val="50000"/>
              </a:spcBef>
            </a:pPr>
            <a:r>
              <a:rPr lang="zh-CN" altLang="en-US" sz="5400">
                <a:solidFill>
                  <a:srgbClr val="990000"/>
                </a:solidFill>
                <a:ea typeface="黑体" panose="02010609060101010101" pitchFamily="49" charset="-122"/>
              </a:rPr>
              <a:t>人类社会及其发展规律</a:t>
            </a:r>
          </a:p>
          <a:p>
            <a:pPr marL="265430" indent="-265430" algn="ctr" latinLnBrk="1">
              <a:spcBef>
                <a:spcPct val="50000"/>
              </a:spcBef>
            </a:pPr>
            <a:endParaRPr lang="zh-CN" altLang="en-US" sz="3200">
              <a:solidFill>
                <a:srgbClr val="990000"/>
              </a:solidFill>
              <a:ea typeface="楷体_GB2312"/>
              <a:cs typeface="楷体_GB2312"/>
            </a:endParaRPr>
          </a:p>
          <a:p>
            <a:pPr marL="265430" indent="-265430" algn="ctr" latinLnBrk="1">
              <a:spcBef>
                <a:spcPct val="50000"/>
              </a:spcBef>
            </a:pPr>
            <a:endParaRPr lang="zh-CN" altLang="en-US" sz="3200">
              <a:solidFill>
                <a:srgbClr val="990000"/>
              </a:solidFill>
              <a:ea typeface="楷体_GB2312"/>
              <a:cs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83972"/>
                                        </p:tgtEl>
                                        <p:attrNameLst>
                                          <p:attrName>style.visibility</p:attrName>
                                        </p:attrNameLst>
                                      </p:cBhvr>
                                      <p:to>
                                        <p:strVal val="visible"/>
                                      </p:to>
                                    </p:set>
                                    <p:animEffect transition="in" filter="dissolve">
                                      <p:cBhvr>
                                        <p:cTn id="7" dur="500"/>
                                        <p:tgtEl>
                                          <p:spTgt spid="32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397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6513" name="标题 327681"/>
          <p:cNvSpPr>
            <a:spLocks noGrp="1" noRot="1"/>
          </p:cNvSpPr>
          <p:nvPr>
            <p:ph type="title" idx="4294967295"/>
          </p:nvPr>
        </p:nvSpPr>
        <p:spPr>
          <a:xfrm>
            <a:off x="2773680" y="1757680"/>
            <a:ext cx="9418320" cy="1671320"/>
          </a:xfrm>
        </p:spPr>
        <p:txBody>
          <a:bodyPr/>
          <a:lstStyle/>
          <a:p>
            <a:pPr eaLnBrk="1" hangingPunct="1"/>
            <a:r>
              <a:rPr lang="zh-CN" altLang="en-US" sz="3200" dirty="0"/>
              <a:t>    第一节  社会基本矛盾及其运动规律</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indefinite" fill="hold">
                                          <p:stCondLst>
                                            <p:cond delay="0"/>
                                          </p:stCondLst>
                                        </p:cTn>
                                        <p:tgtEl>
                                          <p:spTgt spid="576513"/>
                                        </p:tgtEl>
                                        <p:attrNameLst>
                                          <p:attrName>style.visibility</p:attrName>
                                        </p:attrNameLst>
                                      </p:cBhvr>
                                      <p:to>
                                        <p:strVal val="visible"/>
                                      </p:to>
                                    </p:set>
                                    <p:animEffect transition="in" filter="fade">
                                      <p:cBhvr>
                                        <p:cTn id="7" dur="1000"/>
                                        <p:tgtEl>
                                          <p:spTgt spid="576513"/>
                                        </p:tgtEl>
                                      </p:cBhvr>
                                    </p:animEffect>
                                    <p:anim calcmode="lin" valueType="num">
                                      <p:cBhvr>
                                        <p:cTn id="8" dur="1000" fill="hold"/>
                                        <p:tgtEl>
                                          <p:spTgt spid="576513"/>
                                        </p:tgtEl>
                                        <p:attrNameLst>
                                          <p:attrName>ppt_x</p:attrName>
                                        </p:attrNameLst>
                                      </p:cBhvr>
                                      <p:tavLst>
                                        <p:tav tm="0">
                                          <p:val>
                                            <p:strVal val="#ppt_x"/>
                                          </p:val>
                                        </p:tav>
                                        <p:tav tm="100000">
                                          <p:val>
                                            <p:strVal val="#ppt_x"/>
                                          </p:val>
                                        </p:tav>
                                      </p:tavLst>
                                    </p:anim>
                                    <p:anim calcmode="lin" valueType="num">
                                      <p:cBhvr>
                                        <p:cTn id="9" dur="897" decel="100000" fill="hold"/>
                                        <p:tgtEl>
                                          <p:spTgt spid="576513"/>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5765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p:bldLst>
  </p:timing>
</p:sld>
</file>

<file path=ppt/slides/slide5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7" name="标题 328705"/>
          <p:cNvSpPr>
            <a:spLocks noGrp="1" noRot="1"/>
          </p:cNvSpPr>
          <p:nvPr>
            <p:ph type="title" idx="4294967295"/>
          </p:nvPr>
        </p:nvSpPr>
        <p:spPr>
          <a:xfrm>
            <a:off x="2854960" y="0"/>
            <a:ext cx="7995603" cy="1028700"/>
          </a:xfrm>
        </p:spPr>
        <p:txBody>
          <a:bodyPr/>
          <a:lstStyle/>
          <a:p>
            <a:pPr eaLnBrk="1" hangingPunct="1"/>
            <a:r>
              <a:rPr lang="zh-CN" altLang="en-US" dirty="0">
                <a:solidFill>
                  <a:srgbClr val="FF0000"/>
                </a:solidFill>
              </a:rPr>
              <a:t>一、社会历史观的基本问题</a:t>
            </a:r>
            <a:endParaRPr lang="en-US" altLang="zh-CN" dirty="0">
              <a:solidFill>
                <a:srgbClr val="FF0000"/>
              </a:solidFill>
            </a:endParaRPr>
          </a:p>
        </p:txBody>
      </p:sp>
      <p:sp>
        <p:nvSpPr>
          <p:cNvPr id="577538" name="文本占位符 328706"/>
          <p:cNvSpPr>
            <a:spLocks noGrp="1" noRot="1"/>
          </p:cNvSpPr>
          <p:nvPr>
            <p:ph type="body" idx="4294967295"/>
          </p:nvPr>
        </p:nvSpPr>
        <p:spPr>
          <a:xfrm>
            <a:off x="2204720" y="1484313"/>
            <a:ext cx="7995603" cy="4692650"/>
          </a:xfrm>
        </p:spPr>
        <p:txBody>
          <a:bodyPr>
            <a:normAutofit/>
          </a:bodyPr>
          <a:lstStyle/>
          <a:p>
            <a:pPr eaLnBrk="1" hangingPunct="1">
              <a:buFont typeface="Arial" panose="020B0604020202020204" pitchFamily="34" charset="0"/>
              <a:buNone/>
            </a:pPr>
            <a:endParaRPr lang="zh-CN" altLang="en-US" dirty="0"/>
          </a:p>
          <a:p>
            <a:pPr marL="0" indent="0">
              <a:buNone/>
            </a:pPr>
            <a:r>
              <a:rPr lang="zh-CN" altLang="en-US" sz="3200" b="1" dirty="0">
                <a:solidFill>
                  <a:srgbClr val="000C0C"/>
                </a:solidFill>
              </a:rPr>
              <a:t>（一）是什么？</a:t>
            </a:r>
          </a:p>
          <a:p>
            <a:pPr marL="0" indent="0">
              <a:buNone/>
            </a:pPr>
            <a:r>
              <a:rPr lang="zh-CN" altLang="en-US" sz="3200" b="1" dirty="0">
                <a:solidFill>
                  <a:srgbClr val="000C0C"/>
                </a:solidFill>
              </a:rPr>
              <a:t>（二）唯心史观的根本缺陷（</a:t>
            </a:r>
            <a:r>
              <a:rPr lang="en-US" altLang="zh-CN" sz="3200" b="1" dirty="0">
                <a:solidFill>
                  <a:srgbClr val="000C0C"/>
                </a:solidFill>
              </a:rPr>
              <a:t>P106</a:t>
            </a:r>
            <a:r>
              <a:rPr lang="zh-CN" altLang="en-US" sz="3200" b="1" dirty="0">
                <a:solidFill>
                  <a:srgbClr val="000C0C"/>
                </a:solidFill>
              </a:rPr>
              <a:t>）</a:t>
            </a:r>
            <a:endParaRPr lang="en-US" altLang="zh-CN" sz="3200" b="1" dirty="0">
              <a:solidFill>
                <a:srgbClr val="000C0C"/>
              </a:solidFill>
            </a:endParaRPr>
          </a:p>
          <a:p>
            <a:pPr marL="0" indent="0">
              <a:buNone/>
            </a:pPr>
            <a:r>
              <a:rPr lang="en-US" altLang="zh-CN" sz="3200" dirty="0">
                <a:solidFill>
                  <a:srgbClr val="000C0C"/>
                </a:solidFill>
                <a:latin typeface="宋体" panose="02010600030101010101" pitchFamily="2" charset="-122"/>
                <a:ea typeface="宋体" panose="02010600030101010101" pitchFamily="2" charset="-122"/>
              </a:rPr>
              <a:t>1.</a:t>
            </a:r>
            <a:r>
              <a:rPr lang="zh-CN" altLang="en-US" sz="3200" dirty="0">
                <a:solidFill>
                  <a:srgbClr val="000C0C"/>
                </a:solidFill>
                <a:latin typeface="宋体" panose="02010600030101010101" pitchFamily="2" charset="-122"/>
                <a:ea typeface="宋体" panose="02010600030101010101" pitchFamily="2" charset="-122"/>
              </a:rPr>
              <a:t>至多只是考察人们历史活动的思想动机，而没有考察这些动机背后的物质的和经济的原因，因而不可能发现历史发展的规律。</a:t>
            </a:r>
            <a:endParaRPr lang="en-US" altLang="zh-CN" sz="3200" dirty="0">
              <a:solidFill>
                <a:srgbClr val="000C0C"/>
              </a:solidFill>
              <a:latin typeface="宋体" panose="02010600030101010101" pitchFamily="2" charset="-122"/>
              <a:ea typeface="宋体" panose="02010600030101010101" pitchFamily="2" charset="-122"/>
            </a:endParaRPr>
          </a:p>
          <a:p>
            <a:pPr marL="0" indent="0">
              <a:buNone/>
            </a:pPr>
            <a:r>
              <a:rPr lang="en-US" altLang="zh-CN" sz="3200" dirty="0">
                <a:solidFill>
                  <a:srgbClr val="000C0C"/>
                </a:solidFill>
                <a:latin typeface="宋体" panose="02010600030101010101" pitchFamily="2" charset="-122"/>
                <a:ea typeface="宋体" panose="02010600030101010101" pitchFamily="2" charset="-122"/>
              </a:rPr>
              <a:t>2.</a:t>
            </a:r>
            <a:r>
              <a:rPr lang="zh-CN" altLang="en-US" sz="3200" dirty="0">
                <a:solidFill>
                  <a:srgbClr val="000C0C"/>
                </a:solidFill>
                <a:latin typeface="宋体" panose="02010600030101010101" pitchFamily="2" charset="-122"/>
                <a:ea typeface="宋体" panose="02010600030101010101" pitchFamily="2" charset="-122"/>
              </a:rPr>
              <a:t>忽视人民群众的历史作用，提倡英雄史观。</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indefinite" fill="hold">
                                          <p:stCondLst>
                                            <p:cond delay="0"/>
                                          </p:stCondLst>
                                        </p:cTn>
                                        <p:tgtEl>
                                          <p:spTgt spid="577537"/>
                                        </p:tgtEl>
                                        <p:attrNameLst>
                                          <p:attrName>style.visibility</p:attrName>
                                        </p:attrNameLst>
                                      </p:cBhvr>
                                      <p:to>
                                        <p:strVal val="visible"/>
                                      </p:to>
                                    </p:set>
                                    <p:anim calcmode="lin" valueType="num">
                                      <p:cBhvr additive="base">
                                        <p:cTn id="7" dur="799" fill="hold">
                                          <p:stCondLst>
                                            <p:cond delay="0"/>
                                          </p:stCondLst>
                                        </p:cTn>
                                        <p:tgtEl>
                                          <p:spTgt spid="577537"/>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57753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577538">
                                            <p:txEl>
                                              <p:pRg st="1" end="1"/>
                                            </p:txEl>
                                          </p:spTgt>
                                        </p:tgtEl>
                                        <p:attrNameLst>
                                          <p:attrName>style.visibility</p:attrName>
                                        </p:attrNameLst>
                                      </p:cBhvr>
                                      <p:to>
                                        <p:strVal val="visible"/>
                                      </p:to>
                                    </p:set>
                                    <p:animEffect transition="in" filter="fade">
                                      <p:cBhvr>
                                        <p:cTn id="13" dur="1000"/>
                                        <p:tgtEl>
                                          <p:spTgt spid="577538">
                                            <p:txEl>
                                              <p:pRg st="1" end="1"/>
                                            </p:txEl>
                                          </p:spTgt>
                                        </p:tgtEl>
                                      </p:cBhvr>
                                    </p:animEffect>
                                    <p:anim calcmode="lin" valueType="num">
                                      <p:cBhvr>
                                        <p:cTn id="14" dur="1000" fill="hold"/>
                                        <p:tgtEl>
                                          <p:spTgt spid="577538">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57753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0" presetClass="entr" presetSubtype="0" fill="hold" grpId="0" nodeType="clickEffect">
                                  <p:stCondLst>
                                    <p:cond delay="0"/>
                                  </p:stCondLst>
                                  <p:iterate type="lt">
                                    <p:tmPct val="10000"/>
                                  </p:iterate>
                                  <p:childTnLst>
                                    <p:set>
                                      <p:cBhvr>
                                        <p:cTn id="19" dur="indefinite" fill="hold">
                                          <p:stCondLst>
                                            <p:cond delay="0"/>
                                          </p:stCondLst>
                                        </p:cTn>
                                        <p:tgtEl>
                                          <p:spTgt spid="577538">
                                            <p:txEl>
                                              <p:pRg st="2" end="2"/>
                                            </p:txEl>
                                          </p:spTgt>
                                        </p:tgtEl>
                                        <p:attrNameLst>
                                          <p:attrName>style.visibility</p:attrName>
                                        </p:attrNameLst>
                                      </p:cBhvr>
                                      <p:to>
                                        <p:strVal val="visible"/>
                                      </p:to>
                                    </p:set>
                                    <p:animEffect transition="in" filter="fade">
                                      <p:cBhvr>
                                        <p:cTn id="20" dur="1000"/>
                                        <p:tgtEl>
                                          <p:spTgt spid="577538">
                                            <p:txEl>
                                              <p:pRg st="2" end="2"/>
                                            </p:txEl>
                                          </p:spTgt>
                                        </p:tgtEl>
                                      </p:cBhvr>
                                    </p:animEffect>
                                    <p:anim calcmode="lin" valueType="num">
                                      <p:cBhvr>
                                        <p:cTn id="21" dur="1000" fill="hold"/>
                                        <p:tgtEl>
                                          <p:spTgt spid="577538">
                                            <p:txEl>
                                              <p:pRg st="2" end="2"/>
                                            </p:txEl>
                                          </p:spTgt>
                                        </p:tgtEl>
                                        <p:attrNameLst>
                                          <p:attrName>ppt_x</p:attrName>
                                        </p:attrNameLst>
                                      </p:cBhvr>
                                      <p:tavLst>
                                        <p:tav tm="0">
                                          <p:val>
                                            <p:strVal val="#ppt_x-.1"/>
                                          </p:val>
                                        </p:tav>
                                        <p:tav tm="100000">
                                          <p:val>
                                            <p:strVal val="#ppt_x"/>
                                          </p:val>
                                        </p:tav>
                                      </p:tavLst>
                                    </p:anim>
                                    <p:anim calcmode="lin" valueType="num">
                                      <p:cBhvr>
                                        <p:cTn id="22" dur="1000" fill="hold"/>
                                        <p:tgtEl>
                                          <p:spTgt spid="57753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0" presetClass="entr" presetSubtype="0" fill="hold" grpId="0" nodeType="clickEffect">
                                  <p:stCondLst>
                                    <p:cond delay="0"/>
                                  </p:stCondLst>
                                  <p:iterate type="lt">
                                    <p:tmPct val="10000"/>
                                  </p:iterate>
                                  <p:childTnLst>
                                    <p:set>
                                      <p:cBhvr>
                                        <p:cTn id="26" dur="indefinite" fill="hold">
                                          <p:stCondLst>
                                            <p:cond delay="0"/>
                                          </p:stCondLst>
                                        </p:cTn>
                                        <p:tgtEl>
                                          <p:spTgt spid="577538">
                                            <p:txEl>
                                              <p:pRg st="3" end="3"/>
                                            </p:txEl>
                                          </p:spTgt>
                                        </p:tgtEl>
                                        <p:attrNameLst>
                                          <p:attrName>style.visibility</p:attrName>
                                        </p:attrNameLst>
                                      </p:cBhvr>
                                      <p:to>
                                        <p:strVal val="visible"/>
                                      </p:to>
                                    </p:set>
                                    <p:animEffect transition="in" filter="fade">
                                      <p:cBhvr>
                                        <p:cTn id="27" dur="1000"/>
                                        <p:tgtEl>
                                          <p:spTgt spid="577538">
                                            <p:txEl>
                                              <p:pRg st="3" end="3"/>
                                            </p:txEl>
                                          </p:spTgt>
                                        </p:tgtEl>
                                      </p:cBhvr>
                                    </p:animEffect>
                                    <p:anim calcmode="lin" valueType="num">
                                      <p:cBhvr>
                                        <p:cTn id="28" dur="1000" fill="hold"/>
                                        <p:tgtEl>
                                          <p:spTgt spid="577538">
                                            <p:txEl>
                                              <p:pRg st="3" end="3"/>
                                            </p:txEl>
                                          </p:spTgt>
                                        </p:tgtEl>
                                        <p:attrNameLst>
                                          <p:attrName>ppt_x</p:attrName>
                                        </p:attrNameLst>
                                      </p:cBhvr>
                                      <p:tavLst>
                                        <p:tav tm="0">
                                          <p:val>
                                            <p:strVal val="#ppt_x-.1"/>
                                          </p:val>
                                        </p:tav>
                                        <p:tav tm="100000">
                                          <p:val>
                                            <p:strVal val="#ppt_x"/>
                                          </p:val>
                                        </p:tav>
                                      </p:tavLst>
                                    </p:anim>
                                    <p:anim calcmode="lin" valueType="num">
                                      <p:cBhvr>
                                        <p:cTn id="29" dur="1000" fill="hold"/>
                                        <p:tgtEl>
                                          <p:spTgt spid="57753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0" presetClass="entr" presetSubtype="0" fill="hold" grpId="0" nodeType="clickEffect">
                                  <p:stCondLst>
                                    <p:cond delay="0"/>
                                  </p:stCondLst>
                                  <p:iterate type="lt">
                                    <p:tmPct val="10000"/>
                                  </p:iterate>
                                  <p:childTnLst>
                                    <p:set>
                                      <p:cBhvr>
                                        <p:cTn id="33" dur="indefinite" fill="hold">
                                          <p:stCondLst>
                                            <p:cond delay="0"/>
                                          </p:stCondLst>
                                        </p:cTn>
                                        <p:tgtEl>
                                          <p:spTgt spid="577538">
                                            <p:txEl>
                                              <p:pRg st="4" end="4"/>
                                            </p:txEl>
                                          </p:spTgt>
                                        </p:tgtEl>
                                        <p:attrNameLst>
                                          <p:attrName>style.visibility</p:attrName>
                                        </p:attrNameLst>
                                      </p:cBhvr>
                                      <p:to>
                                        <p:strVal val="visible"/>
                                      </p:to>
                                    </p:set>
                                    <p:animEffect transition="in" filter="fade">
                                      <p:cBhvr>
                                        <p:cTn id="34" dur="1000"/>
                                        <p:tgtEl>
                                          <p:spTgt spid="577538">
                                            <p:txEl>
                                              <p:pRg st="4" end="4"/>
                                            </p:txEl>
                                          </p:spTgt>
                                        </p:tgtEl>
                                      </p:cBhvr>
                                    </p:animEffect>
                                    <p:anim calcmode="lin" valueType="num">
                                      <p:cBhvr>
                                        <p:cTn id="35" dur="1000" fill="hold"/>
                                        <p:tgtEl>
                                          <p:spTgt spid="577538">
                                            <p:txEl>
                                              <p:pRg st="4" end="4"/>
                                            </p:txEl>
                                          </p:spTgt>
                                        </p:tgtEl>
                                        <p:attrNameLst>
                                          <p:attrName>ppt_x</p:attrName>
                                        </p:attrNameLst>
                                      </p:cBhvr>
                                      <p:tavLst>
                                        <p:tav tm="0">
                                          <p:val>
                                            <p:strVal val="#ppt_x-.1"/>
                                          </p:val>
                                        </p:tav>
                                        <p:tav tm="100000">
                                          <p:val>
                                            <p:strVal val="#ppt_x"/>
                                          </p:val>
                                        </p:tav>
                                      </p:tavLst>
                                    </p:anim>
                                    <p:anim calcmode="lin" valueType="num">
                                      <p:cBhvr>
                                        <p:cTn id="36" dur="1000" fill="hold"/>
                                        <p:tgtEl>
                                          <p:spTgt spid="57753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7" grpId="0"/>
      <p:bldP spid="577538" grpId="0" build="p"/>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20801" y="1123950"/>
            <a:ext cx="8442960" cy="5019675"/>
          </a:xfrm>
        </p:spPr>
        <p:txBody>
          <a:bodyPr/>
          <a:lstStyle/>
          <a:p>
            <a:endParaRPr lang="en-US" altLang="zh-CN" sz="3200" b="1" dirty="0"/>
          </a:p>
          <a:p>
            <a:r>
              <a:rPr lang="zh-CN" altLang="en-US" sz="3200" b="1" dirty="0"/>
              <a:t>（三）唯心史观长期占据统治地位的原因</a:t>
            </a:r>
            <a:endParaRPr lang="en-US" altLang="zh-CN" sz="3200" b="1" dirty="0"/>
          </a:p>
          <a:p>
            <a:pPr marL="0" indent="0">
              <a:buNone/>
            </a:pPr>
            <a:r>
              <a:rPr lang="en-US" altLang="zh-CN" sz="2800" dirty="0">
                <a:latin typeface="楷体" panose="02010609060101010101" pitchFamily="49" charset="-122"/>
                <a:ea typeface="楷体" panose="02010609060101010101" pitchFamily="49" charset="-122"/>
              </a:rPr>
              <a:t> 1.</a:t>
            </a:r>
            <a:r>
              <a:rPr lang="zh-CN" altLang="en-US" sz="2800" dirty="0">
                <a:latin typeface="楷体" panose="02010609060101010101" pitchFamily="49" charset="-122"/>
                <a:ea typeface="楷体" panose="02010609060101010101" pitchFamily="49" charset="-122"/>
              </a:rPr>
              <a:t>社会历史根源：资本主义以前，生产规模的狭小限制了人们的眼界。</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阶级根源：剥削阶级垄断精神生产，因而夸大精神生产地的作用，贬低物质生产的意义。</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认识论根源：认识的主观性和片面性</a:t>
            </a:r>
            <a:endParaRPr lang="en-US" altLang="zh-CN" sz="2800" dirty="0">
              <a:latin typeface="楷体" panose="02010609060101010101" pitchFamily="49" charset="-122"/>
              <a:ea typeface="楷体" panose="02010609060101010101" pitchFamily="49" charset="-122"/>
            </a:endParaRPr>
          </a:p>
          <a:p>
            <a:endParaRPr lang="zh-CN" altLang="en-US"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2866" name="Rectangle 2"/>
          <p:cNvSpPr>
            <a:spLocks noChangeArrowheads="1"/>
          </p:cNvSpPr>
          <p:nvPr/>
        </p:nvSpPr>
        <p:spPr bwMode="auto">
          <a:xfrm>
            <a:off x="3287714" y="1750687"/>
            <a:ext cx="4391025"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2212872" name="Rectangle 8"/>
          <p:cNvSpPr>
            <a:spLocks noChangeArrowheads="1"/>
          </p:cNvSpPr>
          <p:nvPr/>
        </p:nvSpPr>
        <p:spPr bwMode="auto">
          <a:xfrm>
            <a:off x="2279650" y="2204864"/>
            <a:ext cx="7848600" cy="2952924"/>
          </a:xfrm>
          <a:prstGeom prst="rect">
            <a:avLst/>
          </a:prstGeom>
          <a:noFill/>
          <a:ln w="9525">
            <a:noFill/>
            <a:miter lim="800000"/>
          </a:ln>
        </p:spPr>
        <p:txBody>
          <a:bodyPr/>
          <a:lstStyle/>
          <a:p>
            <a:pPr marL="609600" indent="-609600" algn="just" latinLnBrk="1">
              <a:lnSpc>
                <a:spcPct val="120000"/>
              </a:lnSpc>
              <a:spcBef>
                <a:spcPct val="20000"/>
              </a:spcBef>
              <a:buClr>
                <a:schemeClr val="accent2"/>
              </a:buClr>
            </a:pPr>
            <a:r>
              <a:rPr lang="zh-CN" altLang="en-US" sz="2800" dirty="0">
                <a:solidFill>
                  <a:srgbClr val="003300"/>
                </a:solidFill>
                <a:ea typeface="楷体_GB2312"/>
                <a:cs typeface="楷体_GB2312"/>
              </a:rPr>
              <a:t>    </a:t>
            </a:r>
            <a:r>
              <a:rPr lang="zh-CN" altLang="en-US" sz="2800" b="1" dirty="0">
                <a:solidFill>
                  <a:srgbClr val="003300"/>
                </a:solidFill>
                <a:ea typeface="楷体_GB2312"/>
                <a:cs typeface="楷体_GB2312"/>
              </a:rPr>
              <a:t>（一） 社会存在</a:t>
            </a:r>
            <a:endParaRPr lang="en-US" altLang="zh-CN" sz="2800" b="1" dirty="0">
              <a:solidFill>
                <a:srgbClr val="003300"/>
              </a:solidFill>
              <a:ea typeface="楷体_GB2312"/>
              <a:cs typeface="楷体_GB2312"/>
            </a:endParaRPr>
          </a:p>
          <a:p>
            <a:pPr marL="609600" indent="-609600" algn="just" latinLnBrk="1">
              <a:lnSpc>
                <a:spcPct val="120000"/>
              </a:lnSpc>
              <a:spcBef>
                <a:spcPct val="20000"/>
              </a:spcBef>
              <a:buClr>
                <a:schemeClr val="accent2"/>
              </a:buClr>
            </a:pPr>
            <a:r>
              <a:rPr lang="zh-CN" altLang="en-US" sz="2800" dirty="0">
                <a:solidFill>
                  <a:srgbClr val="003300"/>
                </a:solidFill>
                <a:latin typeface="楷体" panose="02010609060101010101" pitchFamily="49" charset="-122"/>
                <a:ea typeface="楷体" panose="02010609060101010101" pitchFamily="49" charset="-122"/>
                <a:cs typeface="楷体_GB2312"/>
              </a:rPr>
              <a:t>社会存在也称社会物质生活条件的总和。它包括：</a:t>
            </a:r>
            <a:endParaRPr lang="en-US" altLang="zh-CN" sz="2800" dirty="0">
              <a:solidFill>
                <a:srgbClr val="003300"/>
              </a:solidFill>
              <a:latin typeface="楷体" panose="02010609060101010101" pitchFamily="49" charset="-122"/>
              <a:ea typeface="楷体" panose="02010609060101010101" pitchFamily="49" charset="-122"/>
              <a:cs typeface="楷体_GB2312"/>
            </a:endParaRPr>
          </a:p>
          <a:p>
            <a:pPr marL="609600" indent="-609600" algn="just" latinLnBrk="1">
              <a:lnSpc>
                <a:spcPct val="120000"/>
              </a:lnSpc>
              <a:spcBef>
                <a:spcPct val="20000"/>
              </a:spcBef>
              <a:buClr>
                <a:schemeClr val="accent2"/>
              </a:buClr>
            </a:pPr>
            <a:r>
              <a:rPr lang="zh-CN" altLang="en-US" sz="2800" dirty="0">
                <a:solidFill>
                  <a:srgbClr val="003300"/>
                </a:solidFill>
                <a:latin typeface="楷体" panose="02010609060101010101" pitchFamily="49" charset="-122"/>
                <a:ea typeface="楷体" panose="02010609060101010101" pitchFamily="49" charset="-122"/>
                <a:cs typeface="楷体_GB2312"/>
              </a:rPr>
              <a:t>地理环境、人口因素和物质资料的生产方式。其</a:t>
            </a:r>
            <a:endParaRPr lang="en-US" altLang="zh-CN" sz="2800" dirty="0">
              <a:solidFill>
                <a:srgbClr val="003300"/>
              </a:solidFill>
              <a:latin typeface="楷体" panose="02010609060101010101" pitchFamily="49" charset="-122"/>
              <a:ea typeface="楷体" panose="02010609060101010101" pitchFamily="49" charset="-122"/>
              <a:cs typeface="楷体_GB2312"/>
            </a:endParaRPr>
          </a:p>
          <a:p>
            <a:pPr marL="609600" indent="-609600" algn="just" latinLnBrk="1">
              <a:lnSpc>
                <a:spcPct val="120000"/>
              </a:lnSpc>
              <a:spcBef>
                <a:spcPct val="20000"/>
              </a:spcBef>
              <a:buClr>
                <a:schemeClr val="accent2"/>
              </a:buClr>
            </a:pPr>
            <a:r>
              <a:rPr lang="zh-CN" altLang="en-US" sz="2800" dirty="0">
                <a:solidFill>
                  <a:srgbClr val="003300"/>
                </a:solidFill>
                <a:latin typeface="楷体" panose="02010609060101010101" pitchFamily="49" charset="-122"/>
                <a:ea typeface="楷体" panose="02010609060101010101" pitchFamily="49" charset="-122"/>
                <a:cs typeface="楷体_GB2312"/>
              </a:rPr>
              <a:t>中，生产方式对社会发展起决定作用。</a:t>
            </a:r>
            <a:endParaRPr lang="zh-CN" altLang="en-US" sz="2000" dirty="0">
              <a:latin typeface="楷体" panose="02010609060101010101" pitchFamily="49" charset="-122"/>
              <a:ea typeface="楷体" panose="02010609060101010101" pitchFamily="49" charset="-122"/>
              <a:cs typeface="楷体_GB2312"/>
            </a:endParaRPr>
          </a:p>
        </p:txBody>
      </p:sp>
      <p:sp>
        <p:nvSpPr>
          <p:cNvPr id="2212873" name="Rectangle 9"/>
          <p:cNvSpPr>
            <a:spLocks noChangeArrowheads="1"/>
          </p:cNvSpPr>
          <p:nvPr/>
        </p:nvSpPr>
        <p:spPr bwMode="auto">
          <a:xfrm>
            <a:off x="3071813" y="1196975"/>
            <a:ext cx="5688012" cy="863600"/>
          </a:xfrm>
          <a:prstGeom prst="rect">
            <a:avLst/>
          </a:prstGeom>
          <a:noFill/>
          <a:ln w="9525" cap="flat" cmpd="sng" algn="ctr">
            <a:noFill/>
            <a:prstDash val="solid"/>
            <a:miter lim="800000"/>
          </a:ln>
          <a:effectLst/>
        </p:spPr>
        <p:txBody>
          <a:bodyPr/>
          <a:lstStyle/>
          <a:p>
            <a:pPr latinLnBrk="1">
              <a:defRPr/>
            </a:pPr>
            <a:r>
              <a:rPr lang="zh-CN" altLang="en-US" sz="3200" dirty="0">
                <a:solidFill>
                  <a:srgbClr val="CC0000"/>
                </a:solidFill>
                <a:effectLst>
                  <a:outerShdw blurRad="38100" dist="38100" dir="2700000">
                    <a:srgbClr val="000000"/>
                  </a:outerShdw>
                </a:effectLst>
                <a:latin typeface="黑体" panose="02010609060101010101" pitchFamily="49" charset="-122"/>
                <a:ea typeface="黑体" panose="02010609060101010101" pitchFamily="49" charset="-122"/>
              </a:rPr>
              <a:t>二、社会存在和社会意识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12866"/>
                                        </p:tgtEl>
                                        <p:attrNameLst>
                                          <p:attrName>style.visibility</p:attrName>
                                        </p:attrNameLst>
                                      </p:cBhvr>
                                      <p:to>
                                        <p:strVal val="visible"/>
                                      </p:to>
                                    </p:set>
                                    <p:animEffect transition="in" filter="barn(inVertical)">
                                      <p:cBhvr>
                                        <p:cTn id="7" dur="500"/>
                                        <p:tgtEl>
                                          <p:spTgt spid="2212866"/>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2212872"/>
                                        </p:tgtEl>
                                        <p:attrNameLst>
                                          <p:attrName>style.visibility</p:attrName>
                                        </p:attrNameLst>
                                      </p:cBhvr>
                                      <p:to>
                                        <p:strVal val="visible"/>
                                      </p:to>
                                    </p:set>
                                    <p:animEffect transition="in" filter="wedge">
                                      <p:cBhvr>
                                        <p:cTn id="11" dur="500"/>
                                        <p:tgtEl>
                                          <p:spTgt spid="2212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866" grpId="0" bldLvl="0" animBg="1"/>
      <p:bldP spid="2212872"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91921" y="1123950"/>
            <a:ext cx="9123680" cy="5019675"/>
          </a:xfrm>
        </p:spPr>
        <p:txBody>
          <a:bodyPr>
            <a:normAutofit/>
          </a:bodyPr>
          <a:lstStyle/>
          <a:p>
            <a:r>
              <a:rPr lang="en-US" altLang="zh-CN" sz="2800" dirty="0"/>
              <a:t>1.</a:t>
            </a:r>
            <a:r>
              <a:rPr lang="zh-CN" altLang="en-US" sz="2800" dirty="0"/>
              <a:t>地理环境</a:t>
            </a:r>
            <a:endParaRPr lang="en-US" altLang="zh-CN" sz="2800" dirty="0"/>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）地理环境的作用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第一，它是人类社会存在和发展的经常性必要性条件。</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第二，它为人类提供社会资料和生产建设资源</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第三，它影响和制约社会的存在于发展。包括：生产部门的分布；劳动生产率的高低；政治和军事的发展。</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第四，地理环境决定论是错误的。</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olidFill>
                  <a:schemeClr val="tx1"/>
                </a:solidFill>
              </a:rPr>
              <a:t>（</a:t>
            </a:r>
            <a:r>
              <a:rPr lang="en-US" altLang="zh-CN" sz="3200" dirty="0">
                <a:solidFill>
                  <a:schemeClr val="tx1"/>
                </a:solidFill>
              </a:rPr>
              <a:t>2</a:t>
            </a:r>
            <a:r>
              <a:rPr lang="zh-CN" altLang="en-US" sz="3200" dirty="0">
                <a:solidFill>
                  <a:schemeClr val="tx1"/>
                </a:solidFill>
              </a:rPr>
              <a:t>）历史上和当代的环境问题及其对策</a:t>
            </a:r>
          </a:p>
        </p:txBody>
      </p:sp>
      <p:sp>
        <p:nvSpPr>
          <p:cNvPr id="3" name="内容占位符 2"/>
          <p:cNvSpPr>
            <a:spLocks noGrp="1"/>
          </p:cNvSpPr>
          <p:nvPr>
            <p:ph idx="1"/>
          </p:nvPr>
        </p:nvSpPr>
        <p:spPr>
          <a:xfrm>
            <a:off x="1280160" y="1706880"/>
            <a:ext cx="10240327" cy="4436745"/>
          </a:xfrm>
        </p:spPr>
        <p:txBody>
          <a:bodyPr/>
          <a:lstStyle/>
          <a:p>
            <a:endParaRPr lang="en-US" altLang="zh-CN" dirty="0"/>
          </a:p>
          <a:p>
            <a:r>
              <a:rPr lang="zh-CN" altLang="en-US" dirty="0"/>
              <a:t>第一，历史上的环境问题</a:t>
            </a:r>
            <a:endParaRPr lang="en-US" altLang="zh-CN" dirty="0"/>
          </a:p>
          <a:p>
            <a:r>
              <a:rPr lang="zh-CN" altLang="en-US" dirty="0"/>
              <a:t>渔猎时代：</a:t>
            </a:r>
            <a:endParaRPr lang="en-US" altLang="zh-CN" dirty="0"/>
          </a:p>
          <a:p>
            <a:r>
              <a:rPr lang="zh-CN" altLang="en-US" dirty="0">
                <a:latin typeface="华文楷体" panose="02010600040101010101" pitchFamily="2" charset="-122"/>
                <a:ea typeface="华文楷体" panose="02010600040101010101" pitchFamily="2" charset="-122"/>
              </a:rPr>
              <a:t>过渡的采集</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和狩猎，破</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坏一个地区</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的物种。</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712" y="1850152"/>
            <a:ext cx="482453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69924" y="2194560"/>
            <a:ext cx="10850563" cy="3949065"/>
          </a:xfrm>
        </p:spPr>
        <p:txBody>
          <a:bodyPr/>
          <a:lstStyle/>
          <a:p>
            <a:r>
              <a:rPr lang="zh-CN" altLang="en-US" dirty="0"/>
              <a:t>农业时代：</a:t>
            </a:r>
            <a:endParaRPr lang="en-US" altLang="zh-CN" dirty="0"/>
          </a:p>
          <a:p>
            <a:r>
              <a:rPr lang="zh-CN" altLang="en-US" dirty="0">
                <a:latin typeface="华文楷体" panose="02010600040101010101" pitchFamily="2" charset="-122"/>
                <a:ea typeface="华文楷体" panose="02010600040101010101" pitchFamily="2" charset="-122"/>
              </a:rPr>
              <a:t>刀耕火种的</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农业技术，</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破坏了生态</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平衡</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76" y="2276872"/>
            <a:ext cx="3312368" cy="3638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2276872"/>
            <a:ext cx="2808311" cy="381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2650" y="365126"/>
            <a:ext cx="7886700" cy="759619"/>
          </a:xfrm>
        </p:spPr>
        <p:txBody>
          <a:bodyPr/>
          <a:lstStyle/>
          <a:p>
            <a:endParaRPr lang="zh-CN" altLang="en-US" dirty="0"/>
          </a:p>
        </p:txBody>
      </p:sp>
      <p:sp>
        <p:nvSpPr>
          <p:cNvPr id="3" name="内容占位符 2"/>
          <p:cNvSpPr>
            <a:spLocks noGrp="1"/>
          </p:cNvSpPr>
          <p:nvPr>
            <p:ph idx="1"/>
          </p:nvPr>
        </p:nvSpPr>
        <p:spPr>
          <a:xfrm>
            <a:off x="1137920" y="1484785"/>
            <a:ext cx="8901430" cy="4692179"/>
          </a:xfrm>
        </p:spPr>
        <p:txBody>
          <a:bodyPr/>
          <a:lstStyle/>
          <a:p>
            <a:r>
              <a:rPr lang="zh-CN" altLang="en-US" dirty="0"/>
              <a:t>工业时代：</a:t>
            </a:r>
            <a:endParaRPr lang="en-US" altLang="zh-CN" dirty="0"/>
          </a:p>
          <a:p>
            <a:r>
              <a:rPr lang="zh-CN" altLang="en-US" dirty="0">
                <a:latin typeface="华文楷体" panose="02010600040101010101" pitchFamily="2" charset="-122"/>
                <a:ea typeface="华文楷体" panose="02010600040101010101" pitchFamily="2" charset="-122"/>
              </a:rPr>
              <a:t>工业的发展，</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使得环境污</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染成为社会</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公害</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3356992"/>
            <a:ext cx="3744416" cy="3206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2" y="1094491"/>
            <a:ext cx="374441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1" y="3717034"/>
            <a:ext cx="3851920" cy="2808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148081" y="1123950"/>
            <a:ext cx="8940800" cy="5019675"/>
          </a:xfrm>
        </p:spPr>
        <p:txBody>
          <a:bodyPr/>
          <a:lstStyle/>
          <a:p>
            <a:r>
              <a:rPr lang="zh-CN" altLang="en-US" sz="2800" dirty="0"/>
              <a:t>第二，当代的环境问题</a:t>
            </a:r>
            <a:endParaRPr lang="en-US" altLang="zh-CN" sz="2800" dirty="0"/>
          </a:p>
          <a:p>
            <a:endParaRPr lang="en-US" altLang="zh-CN" dirty="0"/>
          </a:p>
          <a:p>
            <a:endParaRPr lang="en-US" altLang="zh-CN" dirty="0"/>
          </a:p>
          <a:p>
            <a:r>
              <a:rPr lang="zh-CN" altLang="en-US" dirty="0">
                <a:solidFill>
                  <a:srgbClr val="FF0000"/>
                </a:solidFill>
              </a:rPr>
              <a:t>世界性水</a:t>
            </a:r>
            <a:endParaRPr lang="en-US" altLang="zh-CN" dirty="0">
              <a:solidFill>
                <a:srgbClr val="FF0000"/>
              </a:solidFill>
            </a:endParaRPr>
          </a:p>
          <a:p>
            <a:r>
              <a:rPr lang="zh-CN" altLang="en-US" dirty="0">
                <a:solidFill>
                  <a:srgbClr val="FF0000"/>
                </a:solidFill>
              </a:rPr>
              <a:t>资源危机</a:t>
            </a:r>
          </a:p>
        </p:txBody>
      </p:sp>
      <p:pic>
        <p:nvPicPr>
          <p:cNvPr id="7171" name="Picture 3" descr="C:\Users\lenovo\Desktop\t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792" y="2780928"/>
            <a:ext cx="4752528" cy="3672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81761" y="2062480"/>
            <a:ext cx="8808720" cy="4081145"/>
          </a:xfrm>
        </p:spPr>
        <p:txBody>
          <a:bodyPr>
            <a:normAutofit/>
          </a:bodyPr>
          <a:lstStyle/>
          <a:p>
            <a:r>
              <a:rPr lang="zh-CN" altLang="en-US" sz="2800" dirty="0">
                <a:latin typeface="华文楷体" panose="02010600040101010101" pitchFamily="2" charset="-122"/>
                <a:ea typeface="华文楷体" panose="02010600040101010101" pitchFamily="2" charset="-122"/>
              </a:rPr>
              <a:t>“由于最近</a:t>
            </a:r>
            <a:r>
              <a:rPr lang="en-US" altLang="zh-CN" sz="2800" dirty="0">
                <a:latin typeface="华文楷体" panose="02010600040101010101" pitchFamily="2" charset="-122"/>
                <a:ea typeface="华文楷体" panose="02010600040101010101" pitchFamily="2" charset="-122"/>
              </a:rPr>
              <a:t>25</a:t>
            </a:r>
            <a:r>
              <a:rPr lang="zh-CN" altLang="en-US" sz="2800" dirty="0">
                <a:latin typeface="华文楷体" panose="02010600040101010101" pitchFamily="2" charset="-122"/>
                <a:ea typeface="华文楷体" panose="02010600040101010101" pitchFamily="2" charset="-122"/>
              </a:rPr>
              <a:t>年来大工业有了巨大发展而工人阶级政党组织也跟着发展起来，由于首先有了二月革命的实际经验 而后来尤其是有了无产阶级第一次掌握政权达两个月之久的巴黎公社的实际经验，所以这个纲领现在有些地方已经过时了”。</a:t>
            </a: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共产党宣言</a:t>
            </a:r>
            <a:r>
              <a:rPr lang="en-US" altLang="zh-CN" sz="2800" dirty="0">
                <a:latin typeface="华文楷体" panose="02010600040101010101" pitchFamily="2" charset="-122"/>
                <a:ea typeface="华文楷体" panose="02010600040101010101" pitchFamily="2" charset="-122"/>
              </a:rPr>
              <a:t>》1872</a:t>
            </a:r>
            <a:r>
              <a:rPr lang="zh-CN" altLang="en-US" sz="2800" dirty="0">
                <a:latin typeface="华文楷体" panose="02010600040101010101" pitchFamily="2" charset="-122"/>
                <a:ea typeface="华文楷体" panose="02010600040101010101" pitchFamily="2" charset="-122"/>
              </a:rPr>
              <a:t>年德文版序言）</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endParaRPr lang="zh-CN" altLang="en-US" sz="2800" b="1"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a:p>
          <a:p>
            <a:endParaRPr lang="en-US" altLang="zh-CN" dirty="0"/>
          </a:p>
          <a:p>
            <a:r>
              <a:rPr lang="zh-CN" altLang="en-US" dirty="0">
                <a:solidFill>
                  <a:srgbClr val="FF0000"/>
                </a:solidFill>
              </a:rPr>
              <a:t>空气污染严重</a:t>
            </a:r>
            <a:endParaRPr lang="en-US" altLang="zh-CN" dirty="0">
              <a:solidFill>
                <a:srgbClr val="FF0000"/>
              </a:solidFill>
            </a:endParaRPr>
          </a:p>
          <a:p>
            <a:endParaRPr lang="zh-CN"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3861049"/>
            <a:ext cx="3820460" cy="2891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908720"/>
            <a:ext cx="4339158"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980" y="4394871"/>
            <a:ext cx="491490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rgbClr val="FF0000"/>
                </a:solidFill>
              </a:rPr>
              <a:t>土地沙漠化</a:t>
            </a:r>
            <a:endParaRPr lang="en-US" altLang="zh-CN" dirty="0">
              <a:solidFill>
                <a:srgbClr val="FF0000"/>
              </a:solidFill>
            </a:endParaRPr>
          </a:p>
          <a:p>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2348880"/>
            <a:ext cx="4176464"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2090738"/>
            <a:ext cx="4176464" cy="393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dirty="0">
                <a:solidFill>
                  <a:srgbClr val="FF0000"/>
                </a:solidFill>
              </a:rPr>
              <a:t>森林惨遭毁灭</a:t>
            </a:r>
            <a:endParaRPr lang="en-US" altLang="zh-CN" sz="2800" dirty="0">
              <a:solidFill>
                <a:srgbClr val="FF0000"/>
              </a:solidFill>
            </a:endParaRPr>
          </a:p>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276872"/>
            <a:ext cx="5040560"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72" y="1876425"/>
            <a:ext cx="3192016"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073" y="4162425"/>
            <a:ext cx="3295278" cy="214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rgbClr val="FF0000"/>
                </a:solidFill>
              </a:rPr>
              <a:t>物种不断减少</a:t>
            </a:r>
            <a:endParaRPr lang="en-US" altLang="zh-CN" dirty="0">
              <a:solidFill>
                <a:srgbClr val="FF0000"/>
              </a:solidFill>
            </a:endParaRPr>
          </a:p>
          <a:p>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636" y="2653640"/>
            <a:ext cx="2362200"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810" y="2993728"/>
            <a:ext cx="220027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1988841"/>
            <a:ext cx="29337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8351" y="4341514"/>
            <a:ext cx="27432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rgbClr val="FF0000"/>
                </a:solidFill>
              </a:rPr>
              <a:t>臭氧层变薄</a:t>
            </a:r>
            <a:endParaRPr lang="en-US" altLang="zh-CN" dirty="0">
              <a:solidFill>
                <a:srgbClr val="FF0000"/>
              </a:solidFill>
            </a:endParaRPr>
          </a:p>
          <a:p>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561870"/>
            <a:ext cx="4422006"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657" y="2204864"/>
            <a:ext cx="3697807" cy="3168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2800" b="1" dirty="0">
                <a:latin typeface="宋体" panose="02010600030101010101" pitchFamily="2" charset="-122"/>
                <a:ea typeface="宋体" panose="02010600030101010101" pitchFamily="2" charset="-122"/>
              </a:rPr>
              <a:t>第三，对策：</a:t>
            </a:r>
            <a:endParaRPr lang="en-US" altLang="zh-CN" sz="2800" b="1"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以科学、审美、道德的角度认识和改造自然。反对盲目乐观主义和消极悲观主义。</a:t>
            </a:r>
            <a:endParaRPr lang="en-US" altLang="zh-CN" sz="2800" dirty="0">
              <a:latin typeface="宋体" panose="02010600030101010101" pitchFamily="2" charset="-122"/>
              <a:ea typeface="宋体" panose="02010600030101010101" pitchFamily="2" charset="-122"/>
            </a:endParaRPr>
          </a:p>
          <a:p>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我们不要过分陶醉于人类对自然的胜利。对于每一次这样的胜利，自然界都对我们进行报复。每一次胜利，起初确实取得了我们预期的结果，但是往后和在往后却发生完全不同的、出乎意料的影响，常常把最初的结果又消除了。美索不达米亚、希腊。小亚细亚及其各地的居民，为了得到耕地。毁灭了森林，但是他们做梦也想不到，这些地方今天竟因此而成为不毛之地。</a:t>
            </a: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自然辩证法</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马克思恩格斯文集</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第</a:t>
            </a:r>
            <a:r>
              <a:rPr lang="en-US" altLang="zh-CN" sz="2800" dirty="0">
                <a:latin typeface="楷体" panose="02010609060101010101" pitchFamily="49" charset="-122"/>
                <a:ea typeface="楷体" panose="02010609060101010101" pitchFamily="49" charset="-122"/>
              </a:rPr>
              <a:t>9</a:t>
            </a:r>
            <a:r>
              <a:rPr lang="zh-CN" altLang="en-US" sz="2800" dirty="0">
                <a:latin typeface="楷体" panose="02010609060101010101" pitchFamily="49" charset="-122"/>
                <a:ea typeface="楷体" panose="02010609060101010101" pitchFamily="49" charset="-122"/>
              </a:rPr>
              <a:t>卷，</a:t>
            </a:r>
            <a:r>
              <a:rPr lang="en-US" altLang="zh-CN" sz="2800" dirty="0">
                <a:latin typeface="楷体" panose="02010609060101010101" pitchFamily="49" charset="-122"/>
                <a:ea typeface="楷体" panose="02010609060101010101" pitchFamily="49" charset="-122"/>
              </a:rPr>
              <a:t>560</a:t>
            </a:r>
            <a:r>
              <a:rPr lang="zh-CN" altLang="en-US" sz="2800" dirty="0">
                <a:latin typeface="楷体" panose="02010609060101010101" pitchFamily="49" charset="-122"/>
                <a:ea typeface="楷体" panose="02010609060101010101" pitchFamily="49" charset="-122"/>
              </a:rPr>
              <a:t>）</a:t>
            </a:r>
          </a:p>
          <a:p>
            <a:endParaRPr lang="zh-CN" alt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1633" name="标题 322561"/>
          <p:cNvSpPr>
            <a:spLocks noGrp="1" noRot="1"/>
          </p:cNvSpPr>
          <p:nvPr>
            <p:ph type="title" idx="4294967295"/>
          </p:nvPr>
        </p:nvSpPr>
        <p:spPr>
          <a:xfrm>
            <a:off x="0" y="0"/>
            <a:ext cx="10850563" cy="1028700"/>
          </a:xfrm>
        </p:spPr>
        <p:txBody>
          <a:bodyPr/>
          <a:lstStyle/>
          <a:p>
            <a:pPr eaLnBrk="1" hangingPunct="1"/>
            <a:r>
              <a:rPr lang="zh-CN" altLang="en-US" dirty="0"/>
              <a:t>                                         </a:t>
            </a:r>
            <a:r>
              <a:rPr lang="en-US" altLang="zh-CN" dirty="0">
                <a:solidFill>
                  <a:srgbClr val="CC0000"/>
                </a:solidFill>
                <a:ea typeface="仿宋_GB2312"/>
                <a:cs typeface="仿宋_GB2312"/>
              </a:rPr>
              <a:t>2.</a:t>
            </a:r>
            <a:r>
              <a:rPr lang="zh-CN" altLang="en-US" dirty="0">
                <a:solidFill>
                  <a:srgbClr val="CC0000"/>
                </a:solidFill>
                <a:ea typeface="仿宋_GB2312"/>
                <a:cs typeface="仿宋_GB2312"/>
              </a:rPr>
              <a:t>人口因素</a:t>
            </a:r>
          </a:p>
        </p:txBody>
      </p:sp>
      <p:sp>
        <p:nvSpPr>
          <p:cNvPr id="581634" name="文本占位符 322562"/>
          <p:cNvSpPr>
            <a:spLocks noGrp="1" noRot="1"/>
          </p:cNvSpPr>
          <p:nvPr>
            <p:ph type="body" idx="4294967295"/>
          </p:nvPr>
        </p:nvSpPr>
        <p:spPr>
          <a:xfrm>
            <a:off x="2072640" y="1351280"/>
            <a:ext cx="7223760" cy="4792345"/>
          </a:xfrm>
        </p:spPr>
        <p:txBody>
          <a:bodyPr/>
          <a:lstStyle/>
          <a:p>
            <a:pPr eaLnBrk="1" hangingPunct="1"/>
            <a:r>
              <a:rPr lang="zh-CN" altLang="en-US" dirty="0"/>
              <a:t>  </a:t>
            </a:r>
            <a:r>
              <a:rPr lang="zh-CN" altLang="en-US" dirty="0">
                <a:solidFill>
                  <a:srgbClr val="000C0C"/>
                </a:solidFill>
              </a:rPr>
              <a:t>（</a:t>
            </a:r>
            <a:r>
              <a:rPr lang="en-US" altLang="zh-CN" sz="2800" dirty="0">
                <a:solidFill>
                  <a:srgbClr val="000C0C"/>
                </a:solidFill>
              </a:rPr>
              <a:t>1</a:t>
            </a:r>
            <a:r>
              <a:rPr lang="zh-CN" altLang="en-US" sz="2800" dirty="0">
                <a:solidFill>
                  <a:srgbClr val="000C0C"/>
                </a:solidFill>
              </a:rPr>
              <a:t>）人口因素在社会发展中的作用</a:t>
            </a:r>
          </a:p>
          <a:p>
            <a:pPr marL="0" indent="0">
              <a:buNone/>
            </a:pPr>
            <a:r>
              <a:rPr lang="zh-CN" altLang="en-US" sz="2800" dirty="0">
                <a:solidFill>
                  <a:srgbClr val="000C0C"/>
                </a:solidFill>
              </a:rPr>
              <a:t>  </a:t>
            </a:r>
            <a:endParaRPr lang="en-US" altLang="zh-CN" sz="2800" dirty="0">
              <a:solidFill>
                <a:srgbClr val="000C0C"/>
              </a:solidFill>
            </a:endParaRPr>
          </a:p>
          <a:p>
            <a:pPr marL="0" indent="0">
              <a:buNone/>
            </a:pPr>
            <a:r>
              <a:rPr lang="en-US" altLang="zh-CN" sz="2800" dirty="0">
                <a:solidFill>
                  <a:srgbClr val="000C0C"/>
                </a:solidFill>
                <a:latin typeface="楷体" panose="02010609060101010101" pitchFamily="49" charset="-122"/>
                <a:ea typeface="楷体" panose="02010609060101010101" pitchFamily="49" charset="-122"/>
              </a:rPr>
              <a:t> </a:t>
            </a:r>
            <a:r>
              <a:rPr lang="zh-CN" altLang="en-US" sz="2800" dirty="0">
                <a:solidFill>
                  <a:srgbClr val="000C0C"/>
                </a:solidFill>
                <a:latin typeface="楷体" panose="02010609060101010101" pitchFamily="49" charset="-122"/>
                <a:ea typeface="楷体" panose="02010609060101010101" pitchFamily="49" charset="-122"/>
              </a:rPr>
              <a:t>第一，它是社会存在和发展的自然前提</a:t>
            </a:r>
            <a:endParaRPr lang="en-US" altLang="zh-CN" sz="2800" dirty="0">
              <a:solidFill>
                <a:srgbClr val="000C0C"/>
              </a:solidFill>
              <a:latin typeface="楷体" panose="02010609060101010101" pitchFamily="49" charset="-122"/>
              <a:ea typeface="楷体" panose="02010609060101010101" pitchFamily="49" charset="-122"/>
            </a:endParaRPr>
          </a:p>
          <a:p>
            <a:pPr eaLnBrk="1" hangingPunct="1"/>
            <a:r>
              <a:rPr lang="zh-CN" altLang="en-US" sz="2800" dirty="0">
                <a:solidFill>
                  <a:srgbClr val="000C0C"/>
                </a:solidFill>
                <a:latin typeface="楷体" panose="02010609060101010101" pitchFamily="49" charset="-122"/>
                <a:ea typeface="楷体" panose="02010609060101010101" pitchFamily="49" charset="-122"/>
              </a:rPr>
              <a:t>第二，人口增长率和劳动生产率发展的比例是否协调，影响和制约社会的发展</a:t>
            </a:r>
            <a:endParaRPr lang="en-US" altLang="zh-CN" sz="2800" dirty="0">
              <a:solidFill>
                <a:srgbClr val="000C0C"/>
              </a:solidFill>
              <a:latin typeface="楷体" panose="02010609060101010101" pitchFamily="49" charset="-122"/>
              <a:ea typeface="楷体" panose="02010609060101010101" pitchFamily="49" charset="-122"/>
            </a:endParaRPr>
          </a:p>
          <a:p>
            <a:pPr eaLnBrk="1" hangingPunct="1"/>
            <a:r>
              <a:rPr lang="zh-CN" altLang="en-US" sz="2800" dirty="0">
                <a:solidFill>
                  <a:srgbClr val="000C0C"/>
                </a:solidFill>
                <a:latin typeface="楷体" panose="02010609060101010101" pitchFamily="49" charset="-122"/>
                <a:ea typeface="楷体" panose="02010609060101010101" pitchFamily="49" charset="-122"/>
              </a:rPr>
              <a:t>第三，人口的质量影响社会的发展</a:t>
            </a:r>
            <a:endParaRPr lang="en-US" altLang="zh-CN" sz="2800" dirty="0">
              <a:solidFill>
                <a:srgbClr val="000C0C"/>
              </a:solidFill>
              <a:latin typeface="楷体" panose="02010609060101010101" pitchFamily="49" charset="-122"/>
              <a:ea typeface="楷体" panose="02010609060101010101" pitchFamily="49" charset="-122"/>
            </a:endParaRPr>
          </a:p>
          <a:p>
            <a:pPr eaLnBrk="1" hangingPunct="1"/>
            <a:r>
              <a:rPr lang="zh-CN" altLang="en-US" sz="2800" dirty="0">
                <a:solidFill>
                  <a:srgbClr val="000C0C"/>
                </a:solidFill>
                <a:latin typeface="楷体" panose="02010609060101010101" pitchFamily="49" charset="-122"/>
                <a:ea typeface="楷体" panose="02010609060101010101" pitchFamily="49" charset="-122"/>
              </a:rPr>
              <a:t>第四，人口因素决定论</a:t>
            </a: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indefinite" fill="hold">
                                          <p:stCondLst>
                                            <p:cond delay="0"/>
                                          </p:stCondLst>
                                        </p:cTn>
                                        <p:tgtEl>
                                          <p:spTgt spid="581633"/>
                                        </p:tgtEl>
                                        <p:attrNameLst>
                                          <p:attrName>style.visibility</p:attrName>
                                        </p:attrNameLst>
                                      </p:cBhvr>
                                      <p:to>
                                        <p:strVal val="visible"/>
                                      </p:to>
                                    </p:set>
                                    <p:anim calcmode="lin" valueType="num">
                                      <p:cBhvr>
                                        <p:cTn id="7" dur="1000" fill="hold"/>
                                        <p:tgtEl>
                                          <p:spTgt spid="581633"/>
                                        </p:tgtEl>
                                        <p:attrNameLst>
                                          <p:attrName>ppt_w</p:attrName>
                                        </p:attrNameLst>
                                      </p:cBhvr>
                                      <p:tavLst>
                                        <p:tav tm="0">
                                          <p:val>
                                            <p:strVal val="#ppt_w+.3"/>
                                          </p:val>
                                        </p:tav>
                                        <p:tav tm="100000">
                                          <p:val>
                                            <p:strVal val="#ppt_w"/>
                                          </p:val>
                                        </p:tav>
                                      </p:tavLst>
                                    </p:anim>
                                    <p:anim calcmode="lin" valueType="num">
                                      <p:cBhvr>
                                        <p:cTn id="8" dur="1000" fill="hold"/>
                                        <p:tgtEl>
                                          <p:spTgt spid="581633"/>
                                        </p:tgtEl>
                                        <p:attrNameLst>
                                          <p:attrName>ppt_h</p:attrName>
                                        </p:attrNameLst>
                                      </p:cBhvr>
                                      <p:tavLst>
                                        <p:tav tm="0">
                                          <p:val>
                                            <p:strVal val="#ppt_h"/>
                                          </p:val>
                                        </p:tav>
                                        <p:tav tm="100000">
                                          <p:val>
                                            <p:strVal val="#ppt_h"/>
                                          </p:val>
                                        </p:tav>
                                      </p:tavLst>
                                    </p:anim>
                                    <p:animEffect transition="in" filter="fade">
                                      <p:cBhvr>
                                        <p:cTn id="9" dur="1000"/>
                                        <p:tgtEl>
                                          <p:spTgt spid="581633"/>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indefinite" fill="hold">
                                          <p:stCondLst>
                                            <p:cond delay="0"/>
                                          </p:stCondLst>
                                        </p:cTn>
                                        <p:tgtEl>
                                          <p:spTgt spid="581634">
                                            <p:txEl>
                                              <p:pRg st="0" end="0"/>
                                            </p:txEl>
                                          </p:spTgt>
                                        </p:tgtEl>
                                        <p:attrNameLst>
                                          <p:attrName>style.visibility</p:attrName>
                                        </p:attrNameLst>
                                      </p:cBhvr>
                                      <p:to>
                                        <p:strVal val="visible"/>
                                      </p:to>
                                    </p:set>
                                    <p:anim calcmode="lin" valueType="num">
                                      <p:cBhvr>
                                        <p:cTn id="14" dur="1000" fill="hold"/>
                                        <p:tgtEl>
                                          <p:spTgt spid="581634">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58163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58163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indefinite" fill="hold">
                                          <p:stCondLst>
                                            <p:cond delay="0"/>
                                          </p:stCondLst>
                                        </p:cTn>
                                        <p:tgtEl>
                                          <p:spTgt spid="581634">
                                            <p:txEl>
                                              <p:pRg st="1" end="1"/>
                                            </p:txEl>
                                          </p:spTgt>
                                        </p:tgtEl>
                                        <p:attrNameLst>
                                          <p:attrName>style.visibility</p:attrName>
                                        </p:attrNameLst>
                                      </p:cBhvr>
                                      <p:to>
                                        <p:strVal val="visible"/>
                                      </p:to>
                                    </p:set>
                                    <p:anim calcmode="lin" valueType="num">
                                      <p:cBhvr>
                                        <p:cTn id="21" dur="1000" fill="hold"/>
                                        <p:tgtEl>
                                          <p:spTgt spid="581634">
                                            <p:txEl>
                                              <p:pRg st="1" end="1"/>
                                            </p:txEl>
                                          </p:spTgt>
                                        </p:tgtEl>
                                        <p:attrNameLst>
                                          <p:attrName>ppt_w</p:attrName>
                                        </p:attrNameLst>
                                      </p:cBhvr>
                                      <p:tavLst>
                                        <p:tav tm="0">
                                          <p:val>
                                            <p:strVal val="#ppt_w+.3"/>
                                          </p:val>
                                        </p:tav>
                                        <p:tav tm="100000">
                                          <p:val>
                                            <p:strVal val="#ppt_w"/>
                                          </p:val>
                                        </p:tav>
                                      </p:tavLst>
                                    </p:anim>
                                    <p:anim calcmode="lin" valueType="num">
                                      <p:cBhvr>
                                        <p:cTn id="22" dur="1000" fill="hold"/>
                                        <p:tgtEl>
                                          <p:spTgt spid="581634">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58163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indefinite" fill="hold">
                                          <p:stCondLst>
                                            <p:cond delay="0"/>
                                          </p:stCondLst>
                                        </p:cTn>
                                        <p:tgtEl>
                                          <p:spTgt spid="581634">
                                            <p:txEl>
                                              <p:pRg st="2" end="2"/>
                                            </p:txEl>
                                          </p:spTgt>
                                        </p:tgtEl>
                                        <p:attrNameLst>
                                          <p:attrName>style.visibility</p:attrName>
                                        </p:attrNameLst>
                                      </p:cBhvr>
                                      <p:to>
                                        <p:strVal val="visible"/>
                                      </p:to>
                                    </p:set>
                                    <p:anim calcmode="lin" valueType="num">
                                      <p:cBhvr>
                                        <p:cTn id="28" dur="1000" fill="hold"/>
                                        <p:tgtEl>
                                          <p:spTgt spid="581634">
                                            <p:txEl>
                                              <p:pRg st="2" end="2"/>
                                            </p:txEl>
                                          </p:spTgt>
                                        </p:tgtEl>
                                        <p:attrNameLst>
                                          <p:attrName>ppt_w</p:attrName>
                                        </p:attrNameLst>
                                      </p:cBhvr>
                                      <p:tavLst>
                                        <p:tav tm="0">
                                          <p:val>
                                            <p:strVal val="#ppt_w+.3"/>
                                          </p:val>
                                        </p:tav>
                                        <p:tav tm="100000">
                                          <p:val>
                                            <p:strVal val="#ppt_w"/>
                                          </p:val>
                                        </p:tav>
                                      </p:tavLst>
                                    </p:anim>
                                    <p:anim calcmode="lin" valueType="num">
                                      <p:cBhvr>
                                        <p:cTn id="29" dur="1000" fill="hold"/>
                                        <p:tgtEl>
                                          <p:spTgt spid="581634">
                                            <p:txEl>
                                              <p:pRg st="2" end="2"/>
                                            </p:txEl>
                                          </p:spTgt>
                                        </p:tgtEl>
                                        <p:attrNameLst>
                                          <p:attrName>ppt_h</p:attrName>
                                        </p:attrNameLst>
                                      </p:cBhvr>
                                      <p:tavLst>
                                        <p:tav tm="0">
                                          <p:val>
                                            <p:strVal val="#ppt_h"/>
                                          </p:val>
                                        </p:tav>
                                        <p:tav tm="100000">
                                          <p:val>
                                            <p:strVal val="#ppt_h"/>
                                          </p:val>
                                        </p:tav>
                                      </p:tavLst>
                                    </p:anim>
                                    <p:animEffect transition="in" filter="fade">
                                      <p:cBhvr>
                                        <p:cTn id="30" dur="1000"/>
                                        <p:tgtEl>
                                          <p:spTgt spid="58163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grpId="0" nodeType="clickEffect">
                                  <p:stCondLst>
                                    <p:cond delay="0"/>
                                  </p:stCondLst>
                                  <p:childTnLst>
                                    <p:set>
                                      <p:cBhvr>
                                        <p:cTn id="34" dur="indefinite" fill="hold">
                                          <p:stCondLst>
                                            <p:cond delay="0"/>
                                          </p:stCondLst>
                                        </p:cTn>
                                        <p:tgtEl>
                                          <p:spTgt spid="581634">
                                            <p:txEl>
                                              <p:pRg st="3" end="3"/>
                                            </p:txEl>
                                          </p:spTgt>
                                        </p:tgtEl>
                                        <p:attrNameLst>
                                          <p:attrName>style.visibility</p:attrName>
                                        </p:attrNameLst>
                                      </p:cBhvr>
                                      <p:to>
                                        <p:strVal val="visible"/>
                                      </p:to>
                                    </p:set>
                                    <p:anim calcmode="lin" valueType="num">
                                      <p:cBhvr>
                                        <p:cTn id="35" dur="1000" fill="hold"/>
                                        <p:tgtEl>
                                          <p:spTgt spid="581634">
                                            <p:txEl>
                                              <p:pRg st="3" end="3"/>
                                            </p:txEl>
                                          </p:spTgt>
                                        </p:tgtEl>
                                        <p:attrNameLst>
                                          <p:attrName>ppt_w</p:attrName>
                                        </p:attrNameLst>
                                      </p:cBhvr>
                                      <p:tavLst>
                                        <p:tav tm="0">
                                          <p:val>
                                            <p:strVal val="#ppt_w+.3"/>
                                          </p:val>
                                        </p:tav>
                                        <p:tav tm="100000">
                                          <p:val>
                                            <p:strVal val="#ppt_w"/>
                                          </p:val>
                                        </p:tav>
                                      </p:tavLst>
                                    </p:anim>
                                    <p:anim calcmode="lin" valueType="num">
                                      <p:cBhvr>
                                        <p:cTn id="36" dur="1000" fill="hold"/>
                                        <p:tgtEl>
                                          <p:spTgt spid="581634">
                                            <p:txEl>
                                              <p:pRg st="3" end="3"/>
                                            </p:txEl>
                                          </p:spTgt>
                                        </p:tgtEl>
                                        <p:attrNameLst>
                                          <p:attrName>ppt_h</p:attrName>
                                        </p:attrNameLst>
                                      </p:cBhvr>
                                      <p:tavLst>
                                        <p:tav tm="0">
                                          <p:val>
                                            <p:strVal val="#ppt_h"/>
                                          </p:val>
                                        </p:tav>
                                        <p:tav tm="100000">
                                          <p:val>
                                            <p:strVal val="#ppt_h"/>
                                          </p:val>
                                        </p:tav>
                                      </p:tavLst>
                                    </p:anim>
                                    <p:animEffect transition="in" filter="fade">
                                      <p:cBhvr>
                                        <p:cTn id="37" dur="1000"/>
                                        <p:tgtEl>
                                          <p:spTgt spid="58163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grpId="0" nodeType="clickEffect">
                                  <p:stCondLst>
                                    <p:cond delay="0"/>
                                  </p:stCondLst>
                                  <p:childTnLst>
                                    <p:set>
                                      <p:cBhvr>
                                        <p:cTn id="41" dur="indefinite" fill="hold">
                                          <p:stCondLst>
                                            <p:cond delay="0"/>
                                          </p:stCondLst>
                                        </p:cTn>
                                        <p:tgtEl>
                                          <p:spTgt spid="581634">
                                            <p:txEl>
                                              <p:pRg st="4" end="4"/>
                                            </p:txEl>
                                          </p:spTgt>
                                        </p:tgtEl>
                                        <p:attrNameLst>
                                          <p:attrName>style.visibility</p:attrName>
                                        </p:attrNameLst>
                                      </p:cBhvr>
                                      <p:to>
                                        <p:strVal val="visible"/>
                                      </p:to>
                                    </p:set>
                                    <p:anim calcmode="lin" valueType="num">
                                      <p:cBhvr>
                                        <p:cTn id="42" dur="1000" fill="hold"/>
                                        <p:tgtEl>
                                          <p:spTgt spid="581634">
                                            <p:txEl>
                                              <p:pRg st="4" end="4"/>
                                            </p:txEl>
                                          </p:spTgt>
                                        </p:tgtEl>
                                        <p:attrNameLst>
                                          <p:attrName>ppt_w</p:attrName>
                                        </p:attrNameLst>
                                      </p:cBhvr>
                                      <p:tavLst>
                                        <p:tav tm="0">
                                          <p:val>
                                            <p:strVal val="#ppt_w+.3"/>
                                          </p:val>
                                        </p:tav>
                                        <p:tav tm="100000">
                                          <p:val>
                                            <p:strVal val="#ppt_w"/>
                                          </p:val>
                                        </p:tav>
                                      </p:tavLst>
                                    </p:anim>
                                    <p:anim calcmode="lin" valueType="num">
                                      <p:cBhvr>
                                        <p:cTn id="43" dur="1000" fill="hold"/>
                                        <p:tgtEl>
                                          <p:spTgt spid="581634">
                                            <p:txEl>
                                              <p:pRg st="4" end="4"/>
                                            </p:txEl>
                                          </p:spTgt>
                                        </p:tgtEl>
                                        <p:attrNameLst>
                                          <p:attrName>ppt_h</p:attrName>
                                        </p:attrNameLst>
                                      </p:cBhvr>
                                      <p:tavLst>
                                        <p:tav tm="0">
                                          <p:val>
                                            <p:strVal val="#ppt_h"/>
                                          </p:val>
                                        </p:tav>
                                        <p:tav tm="100000">
                                          <p:val>
                                            <p:strVal val="#ppt_h"/>
                                          </p:val>
                                        </p:tav>
                                      </p:tavLst>
                                    </p:anim>
                                    <p:animEffect transition="in" filter="fade">
                                      <p:cBhvr>
                                        <p:cTn id="44" dur="1000"/>
                                        <p:tgtEl>
                                          <p:spTgt spid="58163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indefinite" fill="hold">
                                          <p:stCondLst>
                                            <p:cond delay="0"/>
                                          </p:stCondLst>
                                        </p:cTn>
                                        <p:tgtEl>
                                          <p:spTgt spid="581634">
                                            <p:txEl>
                                              <p:pRg st="5" end="5"/>
                                            </p:txEl>
                                          </p:spTgt>
                                        </p:tgtEl>
                                        <p:attrNameLst>
                                          <p:attrName>style.visibility</p:attrName>
                                        </p:attrNameLst>
                                      </p:cBhvr>
                                      <p:to>
                                        <p:strVal val="visible"/>
                                      </p:to>
                                    </p:set>
                                    <p:anim calcmode="lin" valueType="num">
                                      <p:cBhvr>
                                        <p:cTn id="49" dur="1000" fill="hold"/>
                                        <p:tgtEl>
                                          <p:spTgt spid="581634">
                                            <p:txEl>
                                              <p:pRg st="5" end="5"/>
                                            </p:txEl>
                                          </p:spTgt>
                                        </p:tgtEl>
                                        <p:attrNameLst>
                                          <p:attrName>ppt_w</p:attrName>
                                        </p:attrNameLst>
                                      </p:cBhvr>
                                      <p:tavLst>
                                        <p:tav tm="0">
                                          <p:val>
                                            <p:strVal val="#ppt_w+.3"/>
                                          </p:val>
                                        </p:tav>
                                        <p:tav tm="100000">
                                          <p:val>
                                            <p:strVal val="#ppt_w"/>
                                          </p:val>
                                        </p:tav>
                                      </p:tavLst>
                                    </p:anim>
                                    <p:anim calcmode="lin" valueType="num">
                                      <p:cBhvr>
                                        <p:cTn id="50" dur="1000" fill="hold"/>
                                        <p:tgtEl>
                                          <p:spTgt spid="581634">
                                            <p:txEl>
                                              <p:pRg st="5" end="5"/>
                                            </p:txEl>
                                          </p:spTgt>
                                        </p:tgtEl>
                                        <p:attrNameLst>
                                          <p:attrName>ppt_h</p:attrName>
                                        </p:attrNameLst>
                                      </p:cBhvr>
                                      <p:tavLst>
                                        <p:tav tm="0">
                                          <p:val>
                                            <p:strVal val="#ppt_h"/>
                                          </p:val>
                                        </p:tav>
                                        <p:tav tm="100000">
                                          <p:val>
                                            <p:strVal val="#ppt_h"/>
                                          </p:val>
                                        </p:tav>
                                      </p:tavLst>
                                    </p:anim>
                                    <p:animEffect transition="in" filter="fade">
                                      <p:cBhvr>
                                        <p:cTn id="51" dur="1000"/>
                                        <p:tgtEl>
                                          <p:spTgt spid="5816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3" grpId="0"/>
      <p:bldP spid="581634" grpId="0" build="p"/>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zh-CN" altLang="en-US" dirty="0">
                <a:solidFill>
                  <a:srgbClr val="FF0000"/>
                </a:solidFill>
              </a:rPr>
              <a:t>马尔萨斯的人口理论</a:t>
            </a:r>
          </a:p>
        </p:txBody>
      </p:sp>
      <p:sp>
        <p:nvSpPr>
          <p:cNvPr id="3" name="内容占位符 2"/>
          <p:cNvSpPr>
            <a:spLocks noGrp="1"/>
          </p:cNvSpPr>
          <p:nvPr>
            <p:ph idx="1"/>
          </p:nvPr>
        </p:nvSpPr>
        <p:spPr>
          <a:xfrm>
            <a:off x="1463041" y="1123950"/>
            <a:ext cx="8239760" cy="5019675"/>
          </a:xfrm>
        </p:spPr>
        <p:txBody>
          <a:bodyPr>
            <a:normAutofit/>
          </a:bodyPr>
          <a:lstStyle/>
          <a:p>
            <a:r>
              <a:rPr lang="zh-CN" altLang="en-US" dirty="0">
                <a:latin typeface="楷体" panose="02010609060101010101" pitchFamily="49" charset="-122"/>
                <a:ea typeface="楷体" panose="02010609060101010101" pitchFamily="49" charset="-122"/>
              </a:rPr>
              <a:t> 托马斯</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罗伯特</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马尔萨斯，英国庸俗政治经济学家，人口学家。</a:t>
            </a:r>
            <a:r>
              <a:rPr lang="en-US" altLang="zh-CN" dirty="0">
                <a:latin typeface="楷体" panose="02010609060101010101" pitchFamily="49" charset="-122"/>
                <a:ea typeface="楷体" panose="02010609060101010101" pitchFamily="49" charset="-122"/>
              </a:rPr>
              <a:t>1789</a:t>
            </a:r>
            <a:r>
              <a:rPr lang="zh-CN" altLang="en-US" dirty="0">
                <a:latin typeface="楷体" panose="02010609060101010101" pitchFamily="49" charset="-122"/>
                <a:ea typeface="楷体" panose="02010609060101010101" pitchFamily="49" charset="-122"/>
              </a:rPr>
              <a:t>年，他匿名发表了</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人口论</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一书，引起了极大的轰动。马尔萨斯的人口理论可以简单地概括为“两个公理”、“两个基数”和“两个抑制”。</a:t>
            </a:r>
            <a:endParaRPr lang="en-US" altLang="zh-CN" dirty="0">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两个公理：</a:t>
            </a:r>
            <a:r>
              <a:rPr lang="zh-CN" altLang="en-US" dirty="0">
                <a:latin typeface="楷体" panose="02010609060101010101" pitchFamily="49" charset="-122"/>
                <a:ea typeface="楷体" panose="02010609060101010101" pitchFamily="49" charset="-122"/>
              </a:rPr>
              <a:t>马尔萨斯认为，人类一直以来遵循者两个不证自明的公理：其一，食物是人类生存所必须的必要前提；其二，两性间的情欲是必然的，而且会保持恒状。因此，人口的增值力总是会大于土地提供给人类生活资料的能力。人类的发展始终要受到这一矛盾及其状况的制约。</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036321" y="1123950"/>
            <a:ext cx="9296400" cy="5019675"/>
          </a:xfrm>
        </p:spPr>
        <p:txBody>
          <a:bodyPr>
            <a:normAutofit/>
          </a:bodyPr>
          <a:lstStyle/>
          <a:p>
            <a:r>
              <a:rPr lang="zh-CN" altLang="en-US" dirty="0">
                <a:solidFill>
                  <a:srgbClr val="FF0000"/>
                </a:solidFill>
                <a:latin typeface="楷体" panose="02010609060101010101" pitchFamily="49" charset="-122"/>
                <a:ea typeface="楷体" panose="02010609060101010101" pitchFamily="49" charset="-122"/>
              </a:rPr>
              <a:t>“两个基数”：</a:t>
            </a:r>
            <a:r>
              <a:rPr lang="zh-CN" altLang="en-US" dirty="0">
                <a:latin typeface="楷体" panose="02010609060101010101" pitchFamily="49" charset="-122"/>
                <a:ea typeface="楷体" panose="02010609060101010101" pitchFamily="49" charset="-122"/>
              </a:rPr>
              <a:t>是指物质资料的生产是按照</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7</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的算术数列增长的，而人口是按照</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8</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16……</a:t>
            </a:r>
            <a:r>
              <a:rPr lang="zh-CN" altLang="en-US" dirty="0">
                <a:latin typeface="楷体" panose="02010609060101010101" pitchFamily="49" charset="-122"/>
                <a:ea typeface="楷体" panose="02010609060101010101" pitchFamily="49" charset="-122"/>
              </a:rPr>
              <a:t>这样的几何数列增长的。因此，就必不可免地出现绝对的人口过剩。这就决定了地球上越来越多的人将面临饥饿与贫困的威胁。</a:t>
            </a:r>
          </a:p>
          <a:p>
            <a:r>
              <a:rPr lang="zh-CN" altLang="en-US" dirty="0">
                <a:solidFill>
                  <a:srgbClr val="FF0000"/>
                </a:solidFill>
                <a:latin typeface="楷体" panose="02010609060101010101" pitchFamily="49" charset="-122"/>
                <a:ea typeface="楷体" panose="02010609060101010101" pitchFamily="49" charset="-122"/>
              </a:rPr>
              <a:t>“两个抑制”：</a:t>
            </a:r>
            <a:r>
              <a:rPr lang="zh-CN" altLang="en-US" dirty="0">
                <a:latin typeface="楷体" panose="02010609060101010101" pitchFamily="49" charset="-122"/>
                <a:ea typeface="楷体" panose="02010609060101010101" pitchFamily="49" charset="-122"/>
              </a:rPr>
              <a:t>一方面是积极的抑制，即瘟疫、疾病、战争等原因导致的死亡率的升高，从而降低人口数量。穷人因为天生倾向罪恶和贫困，他们不能够接受道德的约束，因而，只能用积极的抑制对穷人的人口进行控制。；另一方面是消极抑制或称之为道德抑制，主要指通过独身、禁欲、节育等手段降低出生率。消极抑制只是针对富人阶级或阶层其作用，因为他们具有更高的道德情操，他们会自发减少生育。</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84961" y="1483360"/>
            <a:ext cx="7863840" cy="4660265"/>
          </a:xfrm>
        </p:spPr>
        <p:txBody>
          <a:bodyPr/>
          <a:lstStyle/>
          <a:p>
            <a:r>
              <a:rPr lang="zh-CN" altLang="en-US" dirty="0"/>
              <a:t>（</a:t>
            </a:r>
            <a:r>
              <a:rPr lang="en-US" altLang="zh-CN" dirty="0"/>
              <a:t>2</a:t>
            </a:r>
            <a:r>
              <a:rPr lang="zh-CN" altLang="en-US" dirty="0"/>
              <a:t>）人口生产的特点（与物质生产比较）</a:t>
            </a:r>
            <a:endParaRPr lang="en-US" altLang="zh-CN" dirty="0"/>
          </a:p>
          <a:p>
            <a:r>
              <a:rPr lang="zh-CN" altLang="en-US" dirty="0">
                <a:latin typeface="楷体" panose="02010609060101010101" pitchFamily="49" charset="-122"/>
                <a:ea typeface="楷体" panose="02010609060101010101" pitchFamily="49" charset="-122"/>
              </a:rPr>
              <a:t>第一，周期较长。</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第二，形式是结成婚姻关系。</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第三，结果是人自身繁殖。</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第四，具有较强惯性。</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第五，既服从自然规律，又服从社会规律。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76350" y="1466850"/>
            <a:ext cx="8715375" cy="4676775"/>
          </a:xfrm>
        </p:spPr>
        <p:txBody>
          <a:bodyPr>
            <a:normAutofit/>
          </a:bodyPr>
          <a:lstStyle/>
          <a:p>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马克思主义理论在当代仍然具有极强的解释力。真正掌握了马克思的学说，它会帮你分析社会，认清现实。</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dirty="0">
                <a:latin typeface="华文楷体" panose="02010600040101010101" pitchFamily="2" charset="-122"/>
                <a:ea typeface="华文楷体" panose="02010600040101010101" pitchFamily="2" charset="-122"/>
              </a:rPr>
              <a:t>1997</a:t>
            </a:r>
            <a:r>
              <a:rPr lang="zh-CN" altLang="en-US" sz="2800" dirty="0">
                <a:latin typeface="华文楷体" panose="02010600040101010101" pitchFamily="2" charset="-122"/>
                <a:ea typeface="华文楷体" panose="02010600040101010101" pitchFamily="2" charset="-122"/>
              </a:rPr>
              <a:t>年亚洲金融风暴爆发 ，</a:t>
            </a:r>
            <a:r>
              <a:rPr lang="en-US" altLang="zh-CN" sz="2800" dirty="0">
                <a:latin typeface="华文楷体" panose="02010600040101010101" pitchFamily="2" charset="-122"/>
                <a:ea typeface="华文楷体" panose="02010600040101010101" pitchFamily="2" charset="-122"/>
              </a:rPr>
              <a:t>2008</a:t>
            </a:r>
            <a:r>
              <a:rPr lang="zh-CN" altLang="en-US" sz="2800" dirty="0">
                <a:latin typeface="华文楷体" panose="02010600040101010101" pitchFamily="2" charset="-122"/>
                <a:ea typeface="华文楷体" panose="02010600040101010101" pitchFamily="2" charset="-122"/>
              </a:rPr>
              <a:t>年美国次贷危机爆发。在德国，</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资本论</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和</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共产党宣言</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脱销。 </a:t>
            </a:r>
            <a:r>
              <a:rPr lang="en-US" altLang="zh-CN" sz="2800" dirty="0">
                <a:latin typeface="华文楷体" panose="02010600040101010101" pitchFamily="2" charset="-122"/>
                <a:ea typeface="华文楷体" panose="02010600040101010101" pitchFamily="2" charset="-122"/>
              </a:rPr>
              <a:t>2014</a:t>
            </a:r>
            <a:r>
              <a:rPr lang="zh-CN" altLang="en-US" sz="2800" dirty="0">
                <a:latin typeface="华文楷体" panose="02010600040101010101" pitchFamily="2" charset="-122"/>
                <a:ea typeface="华文楷体" panose="02010600040101010101" pitchFamily="2" charset="-122"/>
              </a:rPr>
              <a:t>年英国</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泰晤士报</a:t>
            </a:r>
            <a:r>
              <a:rPr lang="en-US"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报道说，马克思又回到了欧洲。</a:t>
            </a:r>
          </a:p>
          <a:p>
            <a:endParaRPr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03681" y="1391920"/>
            <a:ext cx="8534400" cy="4751705"/>
          </a:xfrm>
        </p:spPr>
        <p:txBody>
          <a:bodyPr/>
          <a:lstStyle/>
          <a:p>
            <a:r>
              <a:rPr lang="zh-CN" altLang="en-US" dirty="0"/>
              <a:t>（</a:t>
            </a:r>
            <a:r>
              <a:rPr lang="en-US" altLang="zh-CN" dirty="0"/>
              <a:t>3</a:t>
            </a:r>
            <a:r>
              <a:rPr lang="zh-CN" altLang="en-US" dirty="0"/>
              <a:t>）我国人口问题的迫切性及其成因</a:t>
            </a:r>
            <a:endParaRPr lang="en-US" altLang="zh-CN" dirty="0"/>
          </a:p>
          <a:p>
            <a:r>
              <a:rPr lang="zh-CN" altLang="en-US" dirty="0">
                <a:latin typeface="楷体" panose="02010609060101010101" pitchFamily="49" charset="-122"/>
                <a:ea typeface="楷体" panose="02010609060101010101" pitchFamily="49" charset="-122"/>
              </a:rPr>
              <a:t>迫切性：</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第一，人口过快增长与国民经济发展提供的就业机会之间存在矛盾</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第二，人口增长与全民族科学文化素质提高之间存在尖锐矛盾</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第三，人口增长与消费品增长之间存在尖锐矛盾</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第四，加重了国家、集体和家庭的负担。</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483360" y="1123950"/>
            <a:ext cx="8117841" cy="5019675"/>
          </a:xfrm>
        </p:spPr>
        <p:txBody>
          <a:bodyPr>
            <a:normAutofit/>
          </a:bodyPr>
          <a:lstStyle/>
          <a:p>
            <a:r>
              <a:rPr lang="zh-CN" altLang="en-US" sz="2800" dirty="0"/>
              <a:t>成因：</a:t>
            </a:r>
            <a:endParaRPr lang="en-US" altLang="zh-CN" sz="2800" dirty="0"/>
          </a:p>
          <a:p>
            <a:r>
              <a:rPr lang="zh-CN" altLang="en-US" sz="2800" dirty="0">
                <a:latin typeface="楷体" panose="02010609060101010101" pitchFamily="49" charset="-122"/>
                <a:ea typeface="楷体" panose="02010609060101010101" pitchFamily="49" charset="-122"/>
              </a:rPr>
              <a:t>第一，旧社会遗留的人口包袱过重。</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第二，新中国成立后，医疗卫生事业发展、社会保障措施的完善等，出生率增高，死亡率降低。</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第三，指导思想的错误和工作的失误。</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中国计生工作的艰难</a:t>
            </a:r>
          </a:p>
        </p:txBody>
      </p:sp>
      <p:pic>
        <p:nvPicPr>
          <p:cNvPr id="7170" name="Picture 2" descr="C:\Users\lenovo\Desktop\MAiditFsSLadLNh5CkJhRB6WRXyogVqyuFC4EyPv5aIda1530088742934.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55942" y="1123950"/>
            <a:ext cx="7278528" cy="5019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4" name="Picture 2" descr="C:\Users\lenovo\Desktop\u=3117670822,660716881&amp;fm=173&amp;app=49&amp;f=JPEG.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20206" y="1366837"/>
            <a:ext cx="6350000" cy="453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9218" name="Picture 2" descr="C:\Users\lenovo\Desktop\u=1938723360,69536773&amp;fm=173&amp;app=49&amp;f=JPEG.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3918" y="1123950"/>
            <a:ext cx="7722576" cy="5019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42" name="Picture 2" descr="C:\Users\lenovo\Desktop\138562166833812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4960" y="2204864"/>
            <a:ext cx="6840760" cy="4752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latin typeface="楷体" panose="02010609060101010101" pitchFamily="49" charset="-122"/>
                <a:ea typeface="楷体" panose="02010609060101010101" pitchFamily="49" charset="-122"/>
              </a:rPr>
              <a:t>“一人超生，全村结扎</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“该扎不扎，见了就抓。”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“能引地引出来，能流地流出来，坚决不能生下来。”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“宁可家破，不可国亡。”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“宁添十座坟，不添一个人。”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“宁可血流成河，不准超生一个。”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61440" y="1123950"/>
            <a:ext cx="10159047" cy="5019675"/>
          </a:xfrm>
        </p:spPr>
        <p:txBody>
          <a:bodyPr/>
          <a:lstStyle/>
          <a:p>
            <a:pPr marL="0" indent="0">
              <a:buNone/>
            </a:pPr>
            <a:r>
              <a:rPr lang="zh-CN" altLang="en-US" dirty="0"/>
              <a:t>　　</a:t>
            </a:r>
          </a:p>
          <a:p>
            <a:r>
              <a:rPr lang="zh-CN" altLang="en-US" dirty="0"/>
              <a:t> “</a:t>
            </a:r>
            <a:r>
              <a:rPr lang="zh-CN" altLang="en-US" dirty="0">
                <a:latin typeface="楷体" panose="02010609060101010101" pitchFamily="49" charset="-122"/>
                <a:ea typeface="楷体" panose="02010609060101010101" pitchFamily="49" charset="-122"/>
              </a:rPr>
              <a:t>谁不实行计划生育，就叫他家破人亡。”  　　</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一胎环，二胎扎，三胎四胎杀杀杀</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 “该扎不扎，房倒屋塌；该流不流，扒房牵牛</a:t>
            </a:r>
            <a:r>
              <a:rPr lang="en-US" altLang="zh-CN" dirty="0">
                <a:latin typeface="楷体" panose="02010609060101010101" pitchFamily="49" charset="-122"/>
                <a:ea typeface="楷体" panose="02010609060101010101" pitchFamily="49" charset="-122"/>
              </a:rPr>
              <a:t>!</a:t>
            </a: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喝药不夺瓶，上吊就给绳。”  　</a:t>
            </a:r>
          </a:p>
          <a:p>
            <a:r>
              <a:rPr lang="zh-CN" altLang="en-US" dirty="0">
                <a:latin typeface="楷体" panose="02010609060101010101" pitchFamily="49" charset="-122"/>
                <a:ea typeface="楷体" panose="02010609060101010101" pitchFamily="49" charset="-122"/>
              </a:rPr>
              <a:t>  “少生孩子多种树，少生孩子多养猪</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 “山区人民要想富，少生孩子多种树。” </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5" name="标题 323585"/>
          <p:cNvSpPr>
            <a:spLocks noGrp="1" noRot="1"/>
          </p:cNvSpPr>
          <p:nvPr>
            <p:ph type="title" idx="4294967295"/>
          </p:nvPr>
        </p:nvSpPr>
        <p:spPr>
          <a:xfrm>
            <a:off x="375920" y="314960"/>
            <a:ext cx="10474643" cy="713740"/>
          </a:xfrm>
        </p:spPr>
        <p:txBody>
          <a:bodyPr/>
          <a:lstStyle/>
          <a:p>
            <a:pPr eaLnBrk="1" hangingPunct="1"/>
            <a:r>
              <a:rPr lang="zh-CN" altLang="en-US" dirty="0"/>
              <a:t>                              </a:t>
            </a:r>
            <a:r>
              <a:rPr lang="en-US" altLang="zh-CN" dirty="0">
                <a:solidFill>
                  <a:srgbClr val="CC0000"/>
                </a:solidFill>
              </a:rPr>
              <a:t>3.</a:t>
            </a:r>
            <a:r>
              <a:rPr lang="zh-CN" altLang="en-US" sz="3200" dirty="0">
                <a:solidFill>
                  <a:srgbClr val="CC0000"/>
                </a:solidFill>
              </a:rPr>
              <a:t>物质资料的生产方式</a:t>
            </a:r>
          </a:p>
        </p:txBody>
      </p:sp>
      <p:sp>
        <p:nvSpPr>
          <p:cNvPr id="584706" name="文本占位符 323586"/>
          <p:cNvSpPr>
            <a:spLocks noGrp="1" noRot="1"/>
          </p:cNvSpPr>
          <p:nvPr>
            <p:ph type="body" idx="4294967295"/>
          </p:nvPr>
        </p:nvSpPr>
        <p:spPr>
          <a:xfrm>
            <a:off x="2265680" y="1615440"/>
            <a:ext cx="8584883" cy="4528185"/>
          </a:xfrm>
        </p:spPr>
        <p:txBody>
          <a:bodyPr/>
          <a:lstStyle/>
          <a:p>
            <a:pPr eaLnBrk="1" hangingPunct="1"/>
            <a:r>
              <a:rPr lang="zh-CN" altLang="en-US" dirty="0"/>
              <a:t> </a:t>
            </a:r>
            <a:endParaRPr lang="en-US" altLang="zh-CN" dirty="0"/>
          </a:p>
          <a:p>
            <a:pPr eaLnBrk="1" hangingPunct="1"/>
            <a:r>
              <a:rPr lang="zh-CN" altLang="en-US" sz="2800"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）它是人类社会存在和发展的前提。</a:t>
            </a:r>
          </a:p>
          <a:p>
            <a:pPr eaLnBrk="1" hangingPunct="1"/>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）它是人类区别于动物的根本标志。</a:t>
            </a:r>
          </a:p>
          <a:p>
            <a:pPr eaLnBrk="1" hangingPunct="1"/>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）它是社会关系形成和发展的基础。</a:t>
            </a:r>
          </a:p>
          <a:p>
            <a:pPr eaLnBrk="1" hangingPunct="1"/>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）它决定社会制度的性质和社会形态的变迁。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84705"/>
                                        </p:tgtEl>
                                        <p:attrNameLst>
                                          <p:attrName>style.visibility</p:attrName>
                                        </p:attrNameLst>
                                      </p:cBhvr>
                                      <p:to>
                                        <p:strVal val="visible"/>
                                      </p:to>
                                    </p:set>
                                    <p:animEffect transition="in" filter="fade">
                                      <p:cBhvr>
                                        <p:cTn id="7" dur="1000">
                                          <p:stCondLst>
                                            <p:cond delay="0"/>
                                          </p:stCondLst>
                                        </p:cTn>
                                        <p:tgtEl>
                                          <p:spTgt spid="584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584706">
                                            <p:txEl>
                                              <p:pRg st="0" end="0"/>
                                            </p:txEl>
                                          </p:spTgt>
                                        </p:tgtEl>
                                        <p:attrNameLst>
                                          <p:attrName>style.visibility</p:attrName>
                                        </p:attrNameLst>
                                      </p:cBhvr>
                                      <p:to>
                                        <p:strVal val="visible"/>
                                      </p:to>
                                    </p:set>
                                    <p:animEffect transition="in" filter="fade">
                                      <p:cBhvr>
                                        <p:cTn id="12" dur="500">
                                          <p:stCondLst>
                                            <p:cond delay="0"/>
                                          </p:stCondLst>
                                        </p:cTn>
                                        <p:tgtEl>
                                          <p:spTgt spid="5847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584706">
                                            <p:txEl>
                                              <p:pRg st="1" end="1"/>
                                            </p:txEl>
                                          </p:spTgt>
                                        </p:tgtEl>
                                        <p:attrNameLst>
                                          <p:attrName>style.visibility</p:attrName>
                                        </p:attrNameLst>
                                      </p:cBhvr>
                                      <p:to>
                                        <p:strVal val="visible"/>
                                      </p:to>
                                    </p:set>
                                    <p:animEffect transition="in" filter="fade">
                                      <p:cBhvr>
                                        <p:cTn id="17" dur="500">
                                          <p:stCondLst>
                                            <p:cond delay="0"/>
                                          </p:stCondLst>
                                        </p:cTn>
                                        <p:tgtEl>
                                          <p:spTgt spid="5847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584706">
                                            <p:txEl>
                                              <p:pRg st="2" end="2"/>
                                            </p:txEl>
                                          </p:spTgt>
                                        </p:tgtEl>
                                        <p:attrNameLst>
                                          <p:attrName>style.visibility</p:attrName>
                                        </p:attrNameLst>
                                      </p:cBhvr>
                                      <p:to>
                                        <p:strVal val="visible"/>
                                      </p:to>
                                    </p:set>
                                    <p:animEffect transition="in" filter="fade">
                                      <p:cBhvr>
                                        <p:cTn id="22" dur="500">
                                          <p:stCondLst>
                                            <p:cond delay="0"/>
                                          </p:stCondLst>
                                        </p:cTn>
                                        <p:tgtEl>
                                          <p:spTgt spid="5847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584706">
                                            <p:txEl>
                                              <p:pRg st="3" end="3"/>
                                            </p:txEl>
                                          </p:spTgt>
                                        </p:tgtEl>
                                        <p:attrNameLst>
                                          <p:attrName>style.visibility</p:attrName>
                                        </p:attrNameLst>
                                      </p:cBhvr>
                                      <p:to>
                                        <p:strVal val="visible"/>
                                      </p:to>
                                    </p:set>
                                    <p:animEffect transition="in" filter="fade">
                                      <p:cBhvr>
                                        <p:cTn id="27" dur="500">
                                          <p:stCondLst>
                                            <p:cond delay="0"/>
                                          </p:stCondLst>
                                        </p:cTn>
                                        <p:tgtEl>
                                          <p:spTgt spid="58470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lt">
                                    <p:tmPct val="10000"/>
                                  </p:iterate>
                                  <p:childTnLst>
                                    <p:set>
                                      <p:cBhvr>
                                        <p:cTn id="31" dur="1" fill="hold">
                                          <p:stCondLst>
                                            <p:cond delay="0"/>
                                          </p:stCondLst>
                                        </p:cTn>
                                        <p:tgtEl>
                                          <p:spTgt spid="584706">
                                            <p:txEl>
                                              <p:pRg st="4" end="4"/>
                                            </p:txEl>
                                          </p:spTgt>
                                        </p:tgtEl>
                                        <p:attrNameLst>
                                          <p:attrName>style.visibility</p:attrName>
                                        </p:attrNameLst>
                                      </p:cBhvr>
                                      <p:to>
                                        <p:strVal val="visible"/>
                                      </p:to>
                                    </p:set>
                                    <p:animEffect transition="in" filter="fade">
                                      <p:cBhvr>
                                        <p:cTn id="32" dur="500">
                                          <p:stCondLst>
                                            <p:cond delay="0"/>
                                          </p:stCondLst>
                                        </p:cTn>
                                        <p:tgtEl>
                                          <p:spTgt spid="5847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5" grpId="0"/>
      <p:bldP spid="584706" grpId="0" build="p"/>
    </p:bldLst>
  </p:timing>
</p:sld>
</file>

<file path=ppt/slides/slide5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5729" name="标题 324609"/>
          <p:cNvSpPr>
            <a:spLocks noGrp="1" noRot="1"/>
          </p:cNvSpPr>
          <p:nvPr>
            <p:ph type="title"/>
          </p:nvPr>
        </p:nvSpPr>
        <p:spPr/>
        <p:txBody>
          <a:bodyPr/>
          <a:lstStyle/>
          <a:p>
            <a:pPr eaLnBrk="1" hangingPunct="1"/>
            <a:r>
              <a:rPr lang="zh-CN" altLang="en-US" b="1" dirty="0">
                <a:solidFill>
                  <a:srgbClr val="CC0000"/>
                </a:solidFill>
              </a:rPr>
              <a:t>       </a:t>
            </a:r>
            <a:r>
              <a:rPr lang="zh-CN" altLang="en-US" sz="2800" b="1" dirty="0">
                <a:solidFill>
                  <a:srgbClr val="CC0000"/>
                </a:solidFill>
              </a:rPr>
              <a:t>（二）、社会意识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path" presetSubtype="0" accel="50000" decel="50000" fill="hold" grpId="0" nodeType="withEffect">
                                  <p:stCondLst>
                                    <p:cond delay="0"/>
                                  </p:stCondLst>
                                  <p:iterate type="lt">
                                    <p:tmPct val="10000"/>
                                  </p:iterate>
                                  <p:childTnLst>
                                    <p:animMotion origin="layout" path="M 0.0 0.0  C 0.007 -0.01333  0.014 -0.028  0.021 -0.04667  C 0.04 -0.1  0.045 -0.152  0.031 -0.16  C 0.017 -0.16933  -0.01 -0.132  -0.029 -0.07867  C -0.039 -0.05067  -0.045 -0.024  -0.047 -0.004  C -0.05 0.012  -0.051 0.028  -0.051 0.04667  C -0.051 0.10667  -0.038 0.156  -0.023 0.156  C -0.008 0.156  0.005 0.10667  0.005 0.04667  C 0.005 0.01867  0.002 -0.008  -0.003 -0.02667  C -0.005 -0.04267  -0.01 -0.06  -0.016 -0.07733  C -0.036 -0.132  -0.063 -0.16933  -0.077 -0.16  C -0.091 -0.15067  -0.086 -0.1  -0.066 -0.04533  C -0.058 -0.02  -0.047 0.00133  -0.036 0.016  C -0.028 0.02933  -0.019 0.04133  -0.007 0.05333  C 0.029 0.092  0.065 0.10933  0.075 0.09333  C 0.084 0.07733  0.064 0.03333  0.028 -0.004  C 0.013 -0.02  -0.003 -0.032  -0.016 -0.04  C -0.028 -0.048  -0.043 -0.05467  -0.059 -0.05867  C -0.103 -0.072  -0.141 -0.068  -0.144 -0.04667  C -0.148 -0.02667  -0.115 0.0  -0.071 0.01333  C -0.051 0.01867  -0.032 0.02133  -0.017 0.02  C -0.004 0.02  0.01 0.01733  0.025 0.01333  C 0.069 0.0  0.102 -0.028  0.098 -0.048  C 0.095 -0.068  0.057 -0.07333  0.013 -0.06  C -0.008 -0.05333  -0.027 -0.044  -0.04 -0.03333  C -0.051 -0.02533  -0.062 -0.016  -0.074 -0.004  C -0.109 0.03467  -0.13 0.07733  -0.12 0.09333  C -0.111 0.10933  -0.074 0.092  -0.039 0.05467  C -0.022 0.036  -0.008 0.01733  0.0 0.0  Z" pathEditMode="relative">
                                      <p:cBhvr>
                                        <p:cTn id="6" dur="1297" fill="hold">
                                          <p:stCondLst>
                                            <p:cond delay="0"/>
                                          </p:stCondLst>
                                        </p:cTn>
                                        <p:tgtEl>
                                          <p:spTgt spid="5857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90675" y="1590675"/>
            <a:ext cx="8963025" cy="4552950"/>
          </a:xfrm>
        </p:spPr>
        <p:txBody>
          <a:bodyPr/>
          <a:lstStyle/>
          <a:p>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马克思主义是一个开放的体系。新时代中国特色社会主义理论是马克思主义中国化的产物。</a:t>
            </a:r>
          </a:p>
          <a:p>
            <a:endParaRPr lang="zh-CN" altLang="en-US" dirty="0"/>
          </a:p>
        </p:txBody>
      </p:sp>
      <p:sp>
        <p:nvSpPr>
          <p:cNvPr id="4" name="椭圆 3"/>
          <p:cNvSpPr/>
          <p:nvPr/>
        </p:nvSpPr>
        <p:spPr>
          <a:xfrm>
            <a:off x="2676545" y="3184301"/>
            <a:ext cx="1440160" cy="1058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多国胜利</a:t>
            </a:r>
          </a:p>
        </p:txBody>
      </p:sp>
      <p:sp>
        <p:nvSpPr>
          <p:cNvPr id="11" name="椭圆 10"/>
          <p:cNvSpPr/>
          <p:nvPr/>
        </p:nvSpPr>
        <p:spPr>
          <a:xfrm>
            <a:off x="4079776" y="3184302"/>
            <a:ext cx="1368152" cy="101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一国胜利</a:t>
            </a:r>
          </a:p>
        </p:txBody>
      </p:sp>
      <p:sp>
        <p:nvSpPr>
          <p:cNvPr id="12" name="椭圆 11"/>
          <p:cNvSpPr/>
          <p:nvPr/>
        </p:nvSpPr>
        <p:spPr>
          <a:xfrm>
            <a:off x="5447928" y="3212976"/>
            <a:ext cx="1296144" cy="953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站起来</a:t>
            </a:r>
          </a:p>
        </p:txBody>
      </p:sp>
      <p:sp>
        <p:nvSpPr>
          <p:cNvPr id="13" name="椭圆 12"/>
          <p:cNvSpPr/>
          <p:nvPr/>
        </p:nvSpPr>
        <p:spPr>
          <a:xfrm>
            <a:off x="6749028" y="3184301"/>
            <a:ext cx="1363196" cy="9822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富起来</a:t>
            </a:r>
          </a:p>
        </p:txBody>
      </p:sp>
      <p:sp>
        <p:nvSpPr>
          <p:cNvPr id="14" name="椭圆 13"/>
          <p:cNvSpPr/>
          <p:nvPr/>
        </p:nvSpPr>
        <p:spPr>
          <a:xfrm>
            <a:off x="8112224" y="3184302"/>
            <a:ext cx="1346448" cy="943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强起来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00479" y="1123950"/>
            <a:ext cx="8686801" cy="5019675"/>
          </a:xfrm>
        </p:spPr>
        <p:txBody>
          <a:bodyPr>
            <a:normAutofit/>
          </a:bodyPr>
          <a:lstStyle/>
          <a:p>
            <a:r>
              <a:rPr lang="en-US" altLang="zh-CN" sz="2800" dirty="0"/>
              <a:t>1.</a:t>
            </a:r>
            <a:r>
              <a:rPr lang="zh-CN" altLang="en-US" sz="2800" dirty="0"/>
              <a:t>含义：</a:t>
            </a:r>
            <a:endParaRPr lang="en-US" altLang="zh-CN" sz="2800" dirty="0"/>
          </a:p>
          <a:p>
            <a:r>
              <a:rPr lang="zh-CN" altLang="en-US" sz="2800" dirty="0">
                <a:latin typeface="楷体" panose="02010609060101010101" pitchFamily="49" charset="-122"/>
                <a:ea typeface="楷体" panose="02010609060101010101" pitchFamily="49" charset="-122"/>
              </a:rPr>
              <a:t>社会意识是社会精神现象的总称。</a:t>
            </a:r>
            <a:endParaRPr lang="en-US" altLang="zh-CN" sz="2800" dirty="0">
              <a:latin typeface="楷体" panose="02010609060101010101" pitchFamily="49" charset="-122"/>
              <a:ea typeface="楷体" panose="02010609060101010101" pitchFamily="49" charset="-122"/>
            </a:endParaRPr>
          </a:p>
          <a:p>
            <a:r>
              <a:rPr lang="en-US" altLang="zh-CN" sz="2800" dirty="0"/>
              <a:t>2.</a:t>
            </a:r>
            <a:r>
              <a:rPr lang="zh-CN" altLang="en-US" sz="2800" dirty="0"/>
              <a:t>社会意识的构成</a:t>
            </a:r>
            <a:endParaRPr lang="en-US" altLang="zh-CN" sz="2800" dirty="0"/>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）从主体角度：个人意识和群体意识</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第一，个人意识是个人独特的社会实践的产物，是对个人独特的社会经历和地位的反映；群体意识是一定人群共同体共同的社会实践的产物，是个人意识错综复合的产物。</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第二，它们在一定意义上是整体和部分的关系。相互影响、相互作用并在一定条件下相互转化。</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91919" y="1656080"/>
            <a:ext cx="9530081" cy="4487545"/>
          </a:xfrm>
        </p:spPr>
        <p:txBody>
          <a:bodyPr>
            <a:normAutofit/>
          </a:bodyPr>
          <a:lstStyle/>
          <a:p>
            <a:r>
              <a:rPr lang="zh-CN" altLang="en-US" sz="2800" dirty="0"/>
              <a:t>（</a:t>
            </a:r>
            <a:r>
              <a:rPr lang="en-US" altLang="zh-CN" sz="2800" dirty="0"/>
              <a:t>2</a:t>
            </a:r>
            <a:r>
              <a:rPr lang="zh-CN" altLang="en-US" sz="2800" dirty="0"/>
              <a:t>）从低级到高级层次角度：社会心理和社会意识形式</a:t>
            </a:r>
            <a:endParaRPr lang="en-US" altLang="zh-CN" sz="2800" dirty="0"/>
          </a:p>
          <a:p>
            <a:r>
              <a:rPr lang="zh-CN" altLang="en-US" sz="2800" dirty="0">
                <a:latin typeface="楷体" panose="02010609060101010101" pitchFamily="49" charset="-122"/>
                <a:ea typeface="楷体" panose="02010609060101010101" pitchFamily="49" charset="-122"/>
              </a:rPr>
              <a:t>第一，社会心理是低层次的社会意识，是自发的、不系统的和不定性的社会意识，它往往通过人们的情感、情绪、自发的信念、风俗习惯等表现出来；社会意识形式则是自觉的系统的社会意识。</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第二，前者是后者的基础，后者是对前者的概括、提炼和升华。</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70001" y="1371600"/>
            <a:ext cx="8940800" cy="4772025"/>
          </a:xfrm>
        </p:spPr>
        <p:txBody>
          <a:bodyPr>
            <a:normAutofit/>
          </a:bodyPr>
          <a:lstStyle/>
          <a:p>
            <a:r>
              <a:rPr lang="zh-CN" altLang="en-US" sz="2800" dirty="0"/>
              <a:t>（</a:t>
            </a:r>
            <a:r>
              <a:rPr lang="en-US" altLang="zh-CN" sz="2800" dirty="0"/>
              <a:t>3</a:t>
            </a:r>
            <a:r>
              <a:rPr lang="zh-CN" altLang="en-US" sz="2800" dirty="0"/>
              <a:t>）根据社会意识形式与经济基础的关系：</a:t>
            </a:r>
            <a:endParaRPr lang="en-US" altLang="zh-CN" sz="2800" dirty="0"/>
          </a:p>
          <a:p>
            <a:r>
              <a:rPr lang="zh-CN" altLang="en-US" sz="2800" dirty="0">
                <a:latin typeface="楷体" panose="02010609060101010101" pitchFamily="49" charset="-122"/>
                <a:ea typeface="楷体" panose="02010609060101010101" pitchFamily="49" charset="-122"/>
              </a:rPr>
              <a:t>第一，意识形态（属于上层建筑的社会意识形式）在阶级社会里具有阶级性。包括：哲学也、艺术、道德、宗教、政治法律思想以及绝大部分社会科学。</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第二，非意识形态（不属于上层建筑的社会意识形式）</a:t>
            </a:r>
            <a:r>
              <a:rPr lang="zh-CN" altLang="en-US" sz="2800" b="1" dirty="0">
                <a:solidFill>
                  <a:srgbClr val="C00000"/>
                </a:solidFill>
                <a:latin typeface="宋体" panose="02010600030101010101" pitchFamily="2" charset="-122"/>
                <a:ea typeface="宋体" panose="02010600030101010101" pitchFamily="2" charset="-122"/>
              </a:rPr>
              <a:t>包括：自然科学、逻辑学和语言学</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5944" name="Rectangle 8"/>
          <p:cNvSpPr>
            <a:spLocks noChangeArrowheads="1"/>
          </p:cNvSpPr>
          <p:nvPr/>
        </p:nvSpPr>
        <p:spPr bwMode="auto">
          <a:xfrm>
            <a:off x="2711451" y="1773239"/>
            <a:ext cx="7561263" cy="3373231"/>
          </a:xfrm>
          <a:prstGeom prst="rect">
            <a:avLst/>
          </a:prstGeom>
          <a:noFill/>
          <a:ln w="9525">
            <a:noFill/>
            <a:miter lim="800000"/>
          </a:ln>
        </p:spPr>
        <p:txBody>
          <a:bodyPr>
            <a:spAutoFit/>
          </a:bodyPr>
          <a:lstStyle/>
          <a:p>
            <a:pPr eaLnBrk="0" hangingPunct="0">
              <a:lnSpc>
                <a:spcPct val="130000"/>
              </a:lnSpc>
            </a:pPr>
            <a:r>
              <a:rPr lang="zh-CN" altLang="en-US" sz="2800" dirty="0">
                <a:solidFill>
                  <a:prstClr val="black"/>
                </a:solidFill>
                <a:latin typeface="楷体_GB2312"/>
                <a:ea typeface="楷体_GB2312"/>
                <a:cs typeface="楷体_GB2312"/>
              </a:rPr>
              <a:t>  </a:t>
            </a:r>
            <a:r>
              <a:rPr lang="en-US" altLang="zh-CN" sz="2800" dirty="0">
                <a:solidFill>
                  <a:prstClr val="black"/>
                </a:solidFill>
                <a:latin typeface="楷体" panose="02010609060101010101" pitchFamily="49" charset="-122"/>
                <a:ea typeface="楷体" panose="02010609060101010101" pitchFamily="49" charset="-122"/>
                <a:cs typeface="楷体_GB2312"/>
              </a:rPr>
              <a:t>1.</a:t>
            </a:r>
            <a:r>
              <a:rPr lang="zh-CN" altLang="en-US" sz="2800" dirty="0">
                <a:solidFill>
                  <a:prstClr val="black"/>
                </a:solidFill>
                <a:latin typeface="楷体" panose="02010609060101010101" pitchFamily="49" charset="-122"/>
                <a:ea typeface="楷体" panose="02010609060101010101" pitchFamily="49" charset="-122"/>
                <a:cs typeface="楷体_GB2312"/>
              </a:rPr>
              <a:t>社会存在决定社会意识，社会意识依赖并反映社会存在。</a:t>
            </a:r>
          </a:p>
          <a:p>
            <a:pPr eaLnBrk="0" hangingPunct="0">
              <a:lnSpc>
                <a:spcPct val="130000"/>
              </a:lnSpc>
            </a:pPr>
            <a:r>
              <a:rPr lang="zh-CN" altLang="en-US" sz="2800" dirty="0">
                <a:solidFill>
                  <a:prstClr val="black"/>
                </a:solidFill>
                <a:latin typeface="楷体" panose="02010609060101010101" pitchFamily="49" charset="-122"/>
                <a:ea typeface="楷体" panose="02010609060101010101" pitchFamily="49" charset="-122"/>
                <a:cs typeface="楷体_GB2312"/>
              </a:rPr>
              <a:t>（</a:t>
            </a:r>
            <a:r>
              <a:rPr lang="en-US" altLang="zh-CN" sz="2800" dirty="0">
                <a:solidFill>
                  <a:prstClr val="black"/>
                </a:solidFill>
                <a:latin typeface="楷体" panose="02010609060101010101" pitchFamily="49" charset="-122"/>
                <a:ea typeface="楷体" panose="02010609060101010101" pitchFamily="49" charset="-122"/>
                <a:cs typeface="楷体_GB2312"/>
              </a:rPr>
              <a:t>1</a:t>
            </a:r>
            <a:r>
              <a:rPr lang="zh-CN" altLang="en-US" sz="2800" dirty="0">
                <a:solidFill>
                  <a:prstClr val="black"/>
                </a:solidFill>
                <a:latin typeface="楷体" panose="02010609060101010101" pitchFamily="49" charset="-122"/>
                <a:ea typeface="楷体" panose="02010609060101010101" pitchFamily="49" charset="-122"/>
                <a:cs typeface="楷体_GB2312"/>
              </a:rPr>
              <a:t>）社会意识的内容源于社会存在。</a:t>
            </a:r>
          </a:p>
          <a:p>
            <a:pPr eaLnBrk="0" hangingPunct="0">
              <a:lnSpc>
                <a:spcPct val="130000"/>
              </a:lnSpc>
            </a:pPr>
            <a:r>
              <a:rPr lang="zh-CN" altLang="en-US" sz="2800" dirty="0">
                <a:solidFill>
                  <a:prstClr val="black"/>
                </a:solidFill>
                <a:latin typeface="楷体" panose="02010609060101010101" pitchFamily="49" charset="-122"/>
                <a:ea typeface="楷体" panose="02010609060101010101" pitchFamily="49" charset="-122"/>
                <a:cs typeface="楷体_GB2312"/>
              </a:rPr>
              <a:t>（</a:t>
            </a:r>
            <a:r>
              <a:rPr lang="en-US" altLang="zh-CN" sz="2800" dirty="0">
                <a:solidFill>
                  <a:prstClr val="black"/>
                </a:solidFill>
                <a:latin typeface="楷体" panose="02010609060101010101" pitchFamily="49" charset="-122"/>
                <a:ea typeface="楷体" panose="02010609060101010101" pitchFamily="49" charset="-122"/>
                <a:cs typeface="楷体_GB2312"/>
              </a:rPr>
              <a:t>2</a:t>
            </a:r>
            <a:r>
              <a:rPr lang="zh-CN" altLang="en-US" sz="2800" dirty="0">
                <a:solidFill>
                  <a:prstClr val="black"/>
                </a:solidFill>
                <a:latin typeface="楷体" panose="02010609060101010101" pitchFamily="49" charset="-122"/>
                <a:ea typeface="楷体" panose="02010609060101010101" pitchFamily="49" charset="-122"/>
                <a:cs typeface="楷体_GB2312"/>
              </a:rPr>
              <a:t>）社会存在的发展决定社会意识也或迟或早地发生变化和发展。</a:t>
            </a:r>
          </a:p>
          <a:p>
            <a:pPr eaLnBrk="0" hangingPunct="0">
              <a:lnSpc>
                <a:spcPct val="130000"/>
              </a:lnSpc>
            </a:pPr>
            <a:r>
              <a:rPr lang="zh-CN" altLang="en-US" sz="2800" dirty="0">
                <a:solidFill>
                  <a:prstClr val="black"/>
                </a:solidFill>
                <a:latin typeface="楷体" panose="02010609060101010101" pitchFamily="49" charset="-122"/>
                <a:ea typeface="楷体" panose="02010609060101010101" pitchFamily="49" charset="-122"/>
                <a:cs typeface="楷体_GB2312"/>
              </a:rPr>
              <a:t>　</a:t>
            </a:r>
          </a:p>
        </p:txBody>
      </p:sp>
      <p:grpSp>
        <p:nvGrpSpPr>
          <p:cNvPr id="588802" name="Group 9"/>
          <p:cNvGrpSpPr/>
          <p:nvPr/>
        </p:nvGrpSpPr>
        <p:grpSpPr bwMode="auto">
          <a:xfrm>
            <a:off x="2925763" y="1017590"/>
            <a:ext cx="7031039" cy="565151"/>
            <a:chOff x="883" y="641"/>
            <a:chExt cx="4429" cy="356"/>
          </a:xfrm>
        </p:grpSpPr>
        <p:sp>
          <p:nvSpPr>
            <p:cNvPr id="37895" name="Rectangle 7"/>
            <p:cNvSpPr>
              <a:spLocks noChangeArrowheads="1"/>
            </p:cNvSpPr>
            <p:nvPr/>
          </p:nvSpPr>
          <p:spPr bwMode="auto">
            <a:xfrm>
              <a:off x="883" y="641"/>
              <a:ext cx="4429" cy="356"/>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wrap="square" lIns="0" tIns="0" rIns="0" bIns="72000" anchor="ctr">
              <a:spAutoFit/>
            </a:bodyPr>
            <a:lstStyle/>
            <a:p>
              <a:pPr defTabSz="330200">
                <a:tabLst>
                  <a:tab pos="8521700" algn="r"/>
                </a:tabLst>
                <a:defRPr/>
              </a:pPr>
              <a:r>
                <a:rPr lang="zh-CN" altLang="en-US" sz="3200" dirty="0">
                  <a:solidFill>
                    <a:srgbClr val="CC0000"/>
                  </a:solidFill>
                  <a:latin typeface="Arial" panose="020B0604020202020204" pitchFamily="34" charset="0"/>
                  <a:ea typeface="宋体" panose="02010600030101010101" pitchFamily="2" charset="-122"/>
                </a:rPr>
                <a:t>（三）社会存在和社会意识辩证统一</a:t>
              </a:r>
              <a:endParaRPr lang="en-US" altLang="zh-CN" sz="3200" dirty="0">
                <a:solidFill>
                  <a:srgbClr val="CC0000"/>
                </a:solidFill>
                <a:effectLst>
                  <a:outerShdw blurRad="38100" dist="38100" dir="2700000">
                    <a:srgbClr val="000000"/>
                  </a:outerShdw>
                </a:effectLst>
                <a:latin typeface="Arial" panose="020B0604020202020204" pitchFamily="34" charset="0"/>
                <a:ea typeface="宋体" panose="02010600030101010101" pitchFamily="2" charset="-122"/>
              </a:endParaRPr>
            </a:p>
          </p:txBody>
        </p:sp>
        <p:sp>
          <p:nvSpPr>
            <p:cNvPr id="588804" name="Rectangle 8"/>
            <p:cNvSpPr>
              <a:spLocks noChangeArrowheads="1"/>
            </p:cNvSpPr>
            <p:nvPr/>
          </p:nvSpPr>
          <p:spPr bwMode="auto">
            <a:xfrm>
              <a:off x="930" y="663"/>
              <a:ext cx="288"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endParaRPr lang="zh-CN" altLang="en-US" sz="2400">
                <a:solidFill>
                  <a:prstClr val="white"/>
                </a:solidFill>
              </a:endParaRPr>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215944"/>
                                        </p:tgtEl>
                                        <p:attrNameLst>
                                          <p:attrName>style.visibility</p:attrName>
                                        </p:attrNameLst>
                                      </p:cBhvr>
                                      <p:to>
                                        <p:strVal val="visible"/>
                                      </p:to>
                                    </p:set>
                                    <p:animEffect transition="in" filter="diamond(in)">
                                      <p:cBhvr>
                                        <p:cTn id="7" dur="500"/>
                                        <p:tgtEl>
                                          <p:spTgt spid="2215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944" grpId="0"/>
    </p:bldLst>
  </p:timing>
</p:sld>
</file>

<file path=ppt/slides/slide5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6962" name="Text Box 2"/>
          <p:cNvSpPr txBox="1">
            <a:spLocks noChangeArrowheads="1"/>
          </p:cNvSpPr>
          <p:nvPr/>
        </p:nvSpPr>
        <p:spPr bwMode="auto">
          <a:xfrm>
            <a:off x="1727200" y="1484314"/>
            <a:ext cx="8483599" cy="3230565"/>
          </a:xfrm>
          <a:prstGeom prst="rect">
            <a:avLst/>
          </a:prstGeom>
          <a:noFill/>
          <a:ln w="9525">
            <a:noFill/>
            <a:miter lim="800000"/>
          </a:ln>
        </p:spPr>
        <p:txBody>
          <a:bodyPr wrap="square" lIns="90000" tIns="46800" rIns="90000" bIns="46800">
            <a:spAutoFit/>
          </a:bodyPr>
          <a:lstStyle/>
          <a:p>
            <a:pPr eaLnBrk="0" hangingPunct="0">
              <a:lnSpc>
                <a:spcPct val="125000"/>
              </a:lnSpc>
              <a:spcBef>
                <a:spcPct val="30000"/>
              </a:spcBef>
            </a:pPr>
            <a:r>
              <a:rPr lang="zh-CN" altLang="en-US" sz="2800" dirty="0">
                <a:solidFill>
                  <a:prstClr val="black"/>
                </a:solidFill>
                <a:latin typeface="楷体" panose="02010609060101010101" pitchFamily="49" charset="-122"/>
                <a:ea typeface="楷体" panose="02010609060101010101" pitchFamily="49" charset="-122"/>
                <a:cs typeface="楷体_GB2312"/>
              </a:rPr>
              <a:t>   </a:t>
            </a:r>
            <a:r>
              <a:rPr lang="zh-CN" altLang="en-US" sz="2800" dirty="0">
                <a:solidFill>
                  <a:srgbClr val="000C0C"/>
                </a:solidFill>
                <a:latin typeface="楷体" panose="02010609060101010101" pitchFamily="49" charset="-122"/>
                <a:ea typeface="楷体" panose="02010609060101010101" pitchFamily="49" charset="-122"/>
                <a:cs typeface="楷体_GB2312"/>
              </a:rPr>
              <a:t>第一，社会意识与社会存在发展的不完全同步性</a:t>
            </a:r>
          </a:p>
          <a:p>
            <a:pPr eaLnBrk="0" hangingPunct="0">
              <a:lnSpc>
                <a:spcPct val="125000"/>
              </a:lnSpc>
              <a:spcBef>
                <a:spcPct val="30000"/>
              </a:spcBef>
            </a:pPr>
            <a:r>
              <a:rPr lang="zh-CN" altLang="en-US" sz="2800" dirty="0">
                <a:solidFill>
                  <a:srgbClr val="000C0C"/>
                </a:solidFill>
                <a:latin typeface="楷体" panose="02010609060101010101" pitchFamily="49" charset="-122"/>
                <a:ea typeface="楷体" panose="02010609060101010101" pitchFamily="49" charset="-122"/>
                <a:cs typeface="楷体_GB2312"/>
              </a:rPr>
              <a:t>   第二，社会意识与经济发展水平的不平衡性</a:t>
            </a:r>
          </a:p>
          <a:p>
            <a:pPr eaLnBrk="0" hangingPunct="0">
              <a:lnSpc>
                <a:spcPct val="125000"/>
              </a:lnSpc>
              <a:spcBef>
                <a:spcPct val="30000"/>
              </a:spcBef>
            </a:pPr>
            <a:r>
              <a:rPr lang="zh-CN" altLang="en-US" sz="2800" dirty="0">
                <a:solidFill>
                  <a:srgbClr val="000C0C"/>
                </a:solidFill>
                <a:latin typeface="楷体" panose="02010609060101010101" pitchFamily="49" charset="-122"/>
                <a:ea typeface="楷体" panose="02010609060101010101" pitchFamily="49" charset="-122"/>
                <a:cs typeface="楷体_GB2312"/>
              </a:rPr>
              <a:t>   第三，社会意识有历史继承性</a:t>
            </a:r>
            <a:endParaRPr lang="en-US" altLang="zh-CN" sz="2800" dirty="0">
              <a:solidFill>
                <a:srgbClr val="000C0C"/>
              </a:solidFill>
              <a:latin typeface="楷体" panose="02010609060101010101" pitchFamily="49" charset="-122"/>
              <a:ea typeface="楷体" panose="02010609060101010101" pitchFamily="49" charset="-122"/>
              <a:cs typeface="楷体_GB2312"/>
            </a:endParaRPr>
          </a:p>
          <a:p>
            <a:pPr eaLnBrk="0" hangingPunct="0">
              <a:lnSpc>
                <a:spcPct val="125000"/>
              </a:lnSpc>
              <a:spcBef>
                <a:spcPct val="30000"/>
              </a:spcBef>
            </a:pPr>
            <a:r>
              <a:rPr lang="en-US" altLang="zh-CN" sz="2800" dirty="0">
                <a:solidFill>
                  <a:srgbClr val="000C0C"/>
                </a:solidFill>
                <a:latin typeface="楷体" panose="02010609060101010101" pitchFamily="49" charset="-122"/>
                <a:ea typeface="楷体" panose="02010609060101010101" pitchFamily="49" charset="-122"/>
                <a:cs typeface="楷体_GB2312"/>
              </a:rPr>
              <a:t>   </a:t>
            </a:r>
            <a:r>
              <a:rPr lang="zh-CN" altLang="en-US" sz="2800" dirty="0">
                <a:solidFill>
                  <a:srgbClr val="000C0C"/>
                </a:solidFill>
                <a:latin typeface="楷体" panose="02010609060101010101" pitchFamily="49" charset="-122"/>
                <a:ea typeface="楷体" panose="02010609060101010101" pitchFamily="49" charset="-122"/>
                <a:cs typeface="楷体_GB2312"/>
              </a:rPr>
              <a:t>第四，社会意识各形式相互影响</a:t>
            </a:r>
          </a:p>
          <a:p>
            <a:pPr eaLnBrk="0" hangingPunct="0">
              <a:lnSpc>
                <a:spcPct val="125000"/>
              </a:lnSpc>
              <a:spcBef>
                <a:spcPct val="30000"/>
              </a:spcBef>
            </a:pPr>
            <a:r>
              <a:rPr lang="zh-CN" altLang="en-US" sz="2800" dirty="0">
                <a:solidFill>
                  <a:srgbClr val="000C0C"/>
                </a:solidFill>
                <a:latin typeface="楷体" panose="02010609060101010101" pitchFamily="49" charset="-122"/>
                <a:ea typeface="楷体" panose="02010609060101010101" pitchFamily="49" charset="-122"/>
                <a:cs typeface="楷体_GB2312"/>
              </a:rPr>
              <a:t>   </a:t>
            </a:r>
          </a:p>
        </p:txBody>
      </p:sp>
      <p:grpSp>
        <p:nvGrpSpPr>
          <p:cNvPr id="2" name="Group 33"/>
          <p:cNvGrpSpPr/>
          <p:nvPr/>
        </p:nvGrpSpPr>
        <p:grpSpPr bwMode="auto">
          <a:xfrm>
            <a:off x="2711451" y="4508501"/>
            <a:ext cx="7307263" cy="1547813"/>
            <a:chOff x="681" y="2863"/>
            <a:chExt cx="4603" cy="975"/>
          </a:xfrm>
        </p:grpSpPr>
        <p:sp>
          <p:nvSpPr>
            <p:cNvPr id="24" name="Text Box 11"/>
            <p:cNvSpPr txBox="1">
              <a:spLocks noChangeArrowheads="1"/>
            </p:cNvSpPr>
            <p:nvPr/>
          </p:nvSpPr>
          <p:spPr bwMode="auto">
            <a:xfrm>
              <a:off x="681" y="2863"/>
              <a:ext cx="1141" cy="292"/>
            </a:xfrm>
            <a:prstGeom prst="rect">
              <a:avLst/>
            </a:prstGeom>
          </p:spPr>
          <p:style>
            <a:lnRef idx="3">
              <a:schemeClr val="lt1"/>
            </a:lnRef>
            <a:fillRef idx="1">
              <a:schemeClr val="accent3"/>
            </a:fillRef>
            <a:effectRef idx="1">
              <a:schemeClr val="accent3"/>
            </a:effectRef>
            <a:fontRef idx="minor">
              <a:schemeClr val="lt1"/>
            </a:fontRef>
          </p:style>
          <p:txBody>
            <a:bodyPr lIns="90000" tIns="46800" rIns="90000" bIns="46800">
              <a:spAutoFit/>
            </a:bodyPr>
            <a:lstStyle/>
            <a:p>
              <a:pPr algn="ctr" eaLnBrk="0" hangingPunct="0">
                <a:spcBef>
                  <a:spcPct val="50000"/>
                </a:spcBef>
                <a:defRPr/>
              </a:pPr>
              <a:r>
                <a:rPr kumimoji="1" lang="zh-CN" altLang="en-US" sz="2400" b="1" dirty="0">
                  <a:solidFill>
                    <a:srgbClr val="C00000"/>
                  </a:solidFill>
                  <a:latin typeface="Times New Roman" panose="02020603050405020304" pitchFamily="18" charset="0"/>
                </a:rPr>
                <a:t>经济状况：</a:t>
              </a:r>
            </a:p>
          </p:txBody>
        </p:sp>
        <p:sp>
          <p:nvSpPr>
            <p:cNvPr id="25" name="Text Box 12"/>
            <p:cNvSpPr txBox="1">
              <a:spLocks noChangeArrowheads="1"/>
            </p:cNvSpPr>
            <p:nvPr/>
          </p:nvSpPr>
          <p:spPr bwMode="auto">
            <a:xfrm>
              <a:off x="1867" y="2863"/>
              <a:ext cx="672" cy="333"/>
            </a:xfrm>
            <a:prstGeom prst="rect">
              <a:avLst/>
            </a:prstGeom>
          </p:spPr>
          <p:style>
            <a:lnRef idx="1">
              <a:schemeClr val="accent2"/>
            </a:lnRef>
            <a:fillRef idx="3">
              <a:schemeClr val="accent2"/>
            </a:fillRef>
            <a:effectRef idx="2">
              <a:schemeClr val="accent2"/>
            </a:effectRef>
            <a:fontRef idx="minor">
              <a:schemeClr val="lt1"/>
            </a:fontRef>
          </p:style>
          <p:txBody>
            <a:bodyPr lIns="90000" tIns="46800" rIns="90000" bIns="46800">
              <a:spAutoFit/>
            </a:bodyPr>
            <a:lstStyle/>
            <a:p>
              <a:pPr algn="ctr" eaLnBrk="0" hangingPunct="0">
                <a:spcBef>
                  <a:spcPct val="50000"/>
                </a:spcBef>
                <a:defRPr/>
              </a:pPr>
              <a:r>
                <a:rPr kumimoji="1" lang="zh-CN"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anose="02020603050405020304" pitchFamily="18" charset="0"/>
                </a:rPr>
                <a:t>德国</a:t>
              </a:r>
            </a:p>
          </p:txBody>
        </p:sp>
        <p:sp>
          <p:nvSpPr>
            <p:cNvPr id="26" name="Text Box 13"/>
            <p:cNvSpPr txBox="1">
              <a:spLocks noChangeArrowheads="1"/>
            </p:cNvSpPr>
            <p:nvPr/>
          </p:nvSpPr>
          <p:spPr bwMode="auto">
            <a:xfrm>
              <a:off x="3268" y="2878"/>
              <a:ext cx="624" cy="333"/>
            </a:xfrm>
            <a:prstGeom prst="rect">
              <a:avLst/>
            </a:prstGeom>
          </p:spPr>
          <p:style>
            <a:lnRef idx="2">
              <a:schemeClr val="accent2"/>
            </a:lnRef>
            <a:fillRef idx="1">
              <a:schemeClr val="lt1"/>
            </a:fillRef>
            <a:effectRef idx="0">
              <a:schemeClr val="accent2"/>
            </a:effectRef>
            <a:fontRef idx="minor">
              <a:schemeClr val="dk1"/>
            </a:fontRef>
          </p:style>
          <p:txBody>
            <a:bodyPr lIns="90000" tIns="46800" rIns="90000" bIns="46800">
              <a:spAutoFit/>
            </a:bodyPr>
            <a:lstStyle/>
            <a:p>
              <a:pPr algn="ctr" eaLnBrk="0" hangingPunct="0">
                <a:spcBef>
                  <a:spcPct val="50000"/>
                </a:spcBef>
                <a:defRPr/>
              </a:pPr>
              <a:r>
                <a:rPr kumimoji="1" lang="zh-CN" altLang="en-US" sz="2800" b="1"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Times New Roman" panose="02020603050405020304" pitchFamily="18" charset="0"/>
                </a:rPr>
                <a:t>法国</a:t>
              </a:r>
            </a:p>
          </p:txBody>
        </p:sp>
        <p:sp>
          <p:nvSpPr>
            <p:cNvPr id="27" name="Text Box 14"/>
            <p:cNvSpPr txBox="1">
              <a:spLocks noChangeArrowheads="1"/>
            </p:cNvSpPr>
            <p:nvPr/>
          </p:nvSpPr>
          <p:spPr bwMode="auto">
            <a:xfrm>
              <a:off x="4660" y="2878"/>
              <a:ext cx="624" cy="333"/>
            </a:xfrm>
            <a:prstGeom prst="rect">
              <a:avLst/>
            </a:prstGeom>
          </p:spPr>
          <p:style>
            <a:lnRef idx="1">
              <a:schemeClr val="accent4"/>
            </a:lnRef>
            <a:fillRef idx="2">
              <a:schemeClr val="accent4"/>
            </a:fillRef>
            <a:effectRef idx="1">
              <a:schemeClr val="accent4"/>
            </a:effectRef>
            <a:fontRef idx="minor">
              <a:schemeClr val="dk1"/>
            </a:fontRef>
          </p:style>
          <p:txBody>
            <a:bodyPr lIns="90000" tIns="46800" rIns="90000" bIns="46800">
              <a:spAutoFit/>
            </a:bodyPr>
            <a:lstStyle/>
            <a:p>
              <a:pPr algn="ctr" eaLnBrk="0" hangingPunct="0">
                <a:spcBef>
                  <a:spcPct val="50000"/>
                </a:spcBef>
                <a:defRPr/>
              </a:pPr>
              <a:r>
                <a:rPr kumimoji="1" lang="zh-CN" altLang="en-US" sz="2800" b="1" cap="all" dirty="0">
                  <a:ln w="9000" cmpd="sng">
                    <a:solidFill>
                      <a:srgbClr val="FFC000">
                        <a:shade val="50000"/>
                        <a:satMod val="120000"/>
                      </a:srgbClr>
                    </a:solidFill>
                    <a:prstDash val="solid"/>
                  </a:ln>
                  <a:gradFill>
                    <a:gsLst>
                      <a:gs pos="0">
                        <a:srgbClr val="FFC000">
                          <a:shade val="20000"/>
                          <a:satMod val="245000"/>
                        </a:srgbClr>
                      </a:gs>
                      <a:gs pos="43000">
                        <a:srgbClr val="FFC000">
                          <a:satMod val="255000"/>
                        </a:srgbClr>
                      </a:gs>
                      <a:gs pos="48000">
                        <a:srgbClr val="FFC000">
                          <a:shade val="85000"/>
                          <a:satMod val="255000"/>
                        </a:srgbClr>
                      </a:gs>
                      <a:gs pos="100000">
                        <a:srgbClr val="FFC000">
                          <a:shade val="20000"/>
                          <a:satMod val="245000"/>
                        </a:srgbClr>
                      </a:gs>
                    </a:gsLst>
                    <a:lin ang="5400000"/>
                  </a:gradFill>
                  <a:effectLst>
                    <a:reflection blurRad="12700" stA="28000" endPos="45000" dist="1000" dir="5400000" sy="-100000" algn="bl" rotWithShape="0"/>
                  </a:effectLst>
                  <a:latin typeface="Times New Roman" panose="02020603050405020304" pitchFamily="18" charset="0"/>
                </a:rPr>
                <a:t>英国</a:t>
              </a:r>
            </a:p>
          </p:txBody>
        </p:sp>
        <p:sp>
          <p:nvSpPr>
            <p:cNvPr id="28" name="Text Box 15"/>
            <p:cNvSpPr txBox="1">
              <a:spLocks noChangeArrowheads="1"/>
            </p:cNvSpPr>
            <p:nvPr/>
          </p:nvSpPr>
          <p:spPr bwMode="auto">
            <a:xfrm>
              <a:off x="726" y="3493"/>
              <a:ext cx="1104" cy="292"/>
            </a:xfrm>
            <a:prstGeom prst="rect">
              <a:avLst/>
            </a:prstGeom>
          </p:spPr>
          <p:style>
            <a:lnRef idx="3">
              <a:schemeClr val="lt1"/>
            </a:lnRef>
            <a:fillRef idx="1">
              <a:schemeClr val="accent3"/>
            </a:fillRef>
            <a:effectRef idx="1">
              <a:schemeClr val="accent3"/>
            </a:effectRef>
            <a:fontRef idx="minor">
              <a:schemeClr val="lt1"/>
            </a:fontRef>
          </p:style>
          <p:txBody>
            <a:bodyPr lIns="90000" tIns="46800" rIns="90000" bIns="46800">
              <a:spAutoFit/>
            </a:bodyPr>
            <a:lstStyle/>
            <a:p>
              <a:pPr algn="ctr" eaLnBrk="0" hangingPunct="0">
                <a:spcBef>
                  <a:spcPct val="50000"/>
                </a:spcBef>
                <a:defRPr/>
              </a:pPr>
              <a:r>
                <a:rPr kumimoji="1" lang="zh-CN" altLang="en-US" sz="2400" b="1" dirty="0">
                  <a:solidFill>
                    <a:srgbClr val="C00000"/>
                  </a:solidFill>
                  <a:latin typeface="Times New Roman" panose="02020603050405020304" pitchFamily="18" charset="0"/>
                </a:rPr>
                <a:t>社会意识：</a:t>
              </a:r>
            </a:p>
          </p:txBody>
        </p:sp>
        <p:sp>
          <p:nvSpPr>
            <p:cNvPr id="29" name="Text Box 16"/>
            <p:cNvSpPr txBox="1">
              <a:spLocks noChangeArrowheads="1"/>
            </p:cNvSpPr>
            <p:nvPr/>
          </p:nvSpPr>
          <p:spPr bwMode="auto">
            <a:xfrm>
              <a:off x="2587" y="2863"/>
              <a:ext cx="672" cy="256"/>
            </a:xfrm>
            <a:prstGeom prst="rect">
              <a:avLst/>
            </a:prstGeom>
          </p:spPr>
          <p:style>
            <a:lnRef idx="1">
              <a:schemeClr val="accent3"/>
            </a:lnRef>
            <a:fillRef idx="3">
              <a:schemeClr val="accent3"/>
            </a:fillRef>
            <a:effectRef idx="2">
              <a:schemeClr val="accent3"/>
            </a:effectRef>
            <a:fontRef idx="minor">
              <a:schemeClr val="lt1"/>
            </a:fontRef>
          </p:style>
          <p:txBody>
            <a:bodyPr lIns="90000" tIns="46800" rIns="90000" bIns="46800">
              <a:spAutoFit/>
            </a:bodyPr>
            <a:lstStyle/>
            <a:p>
              <a:pPr algn="ctr" eaLnBrk="0" hangingPunct="0">
                <a:spcBef>
                  <a:spcPct val="50000"/>
                </a:spcBef>
                <a:defRPr/>
              </a:pPr>
              <a:r>
                <a:rPr kumimoji="1" lang="zh-CN" altLang="en-US" sz="2000" b="1" dirty="0">
                  <a:solidFill>
                    <a:srgbClr val="990033"/>
                  </a:solidFill>
                  <a:latin typeface="Times New Roman" panose="02020603050405020304" pitchFamily="18" charset="0"/>
                </a:rPr>
                <a:t>落后于</a:t>
              </a:r>
            </a:p>
          </p:txBody>
        </p:sp>
        <p:sp>
          <p:nvSpPr>
            <p:cNvPr id="30" name="Text Box 17"/>
            <p:cNvSpPr txBox="1">
              <a:spLocks noChangeArrowheads="1"/>
            </p:cNvSpPr>
            <p:nvPr/>
          </p:nvSpPr>
          <p:spPr bwMode="auto">
            <a:xfrm>
              <a:off x="3937" y="2863"/>
              <a:ext cx="672" cy="253"/>
            </a:xfrm>
            <a:prstGeom prst="rect">
              <a:avLst/>
            </a:prstGeom>
          </p:spPr>
          <p:style>
            <a:lnRef idx="0">
              <a:schemeClr val="accent3"/>
            </a:lnRef>
            <a:fillRef idx="3">
              <a:schemeClr val="accent3"/>
            </a:fillRef>
            <a:effectRef idx="3">
              <a:schemeClr val="accent3"/>
            </a:effectRef>
            <a:fontRef idx="minor">
              <a:schemeClr val="lt1"/>
            </a:fontRef>
          </p:style>
          <p:txBody>
            <a:bodyPr lIns="90000" tIns="46800" rIns="90000" bIns="46800">
              <a:spAutoFit/>
            </a:bodyPr>
            <a:lstStyle/>
            <a:p>
              <a:pPr algn="ctr" eaLnBrk="0" hangingPunct="0">
                <a:spcBef>
                  <a:spcPct val="50000"/>
                </a:spcBef>
                <a:defRPr/>
              </a:pPr>
              <a:r>
                <a:rPr kumimoji="1" lang="zh-CN" altLang="en-US" sz="2000" b="1" dirty="0">
                  <a:solidFill>
                    <a:srgbClr val="990033"/>
                  </a:solidFill>
                  <a:latin typeface="Times New Roman" panose="02020603050405020304" pitchFamily="18" charset="0"/>
                </a:rPr>
                <a:t>落后于</a:t>
              </a:r>
            </a:p>
          </p:txBody>
        </p:sp>
        <p:sp>
          <p:nvSpPr>
            <p:cNvPr id="31" name="Text Box 18"/>
            <p:cNvSpPr txBox="1">
              <a:spLocks noChangeArrowheads="1"/>
            </p:cNvSpPr>
            <p:nvPr/>
          </p:nvSpPr>
          <p:spPr bwMode="auto">
            <a:xfrm>
              <a:off x="1867" y="3493"/>
              <a:ext cx="672" cy="333"/>
            </a:xfrm>
            <a:prstGeom prst="rect">
              <a:avLst/>
            </a:prstGeom>
          </p:spPr>
          <p:style>
            <a:lnRef idx="1">
              <a:schemeClr val="accent2"/>
            </a:lnRef>
            <a:fillRef idx="3">
              <a:schemeClr val="accent2"/>
            </a:fillRef>
            <a:effectRef idx="2">
              <a:schemeClr val="accent2"/>
            </a:effectRef>
            <a:fontRef idx="minor">
              <a:schemeClr val="lt1"/>
            </a:fontRef>
          </p:style>
          <p:txBody>
            <a:bodyPr lIns="90000" tIns="46800" rIns="90000" bIns="46800">
              <a:spAutoFit/>
            </a:bodyPr>
            <a:lstStyle/>
            <a:p>
              <a:pPr algn="ctr" eaLnBrk="0" hangingPunct="0">
                <a:spcBef>
                  <a:spcPct val="50000"/>
                </a:spcBef>
                <a:defRPr/>
              </a:pPr>
              <a:r>
                <a:rPr kumimoji="1" lang="zh-CN"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anose="02020603050405020304" pitchFamily="18" charset="0"/>
                </a:rPr>
                <a:t>德国</a:t>
              </a:r>
            </a:p>
          </p:txBody>
        </p:sp>
        <p:sp>
          <p:nvSpPr>
            <p:cNvPr id="32" name="Text Box 19"/>
            <p:cNvSpPr txBox="1">
              <a:spLocks noChangeArrowheads="1"/>
            </p:cNvSpPr>
            <p:nvPr/>
          </p:nvSpPr>
          <p:spPr bwMode="auto">
            <a:xfrm>
              <a:off x="3268" y="3505"/>
              <a:ext cx="624" cy="333"/>
            </a:xfrm>
            <a:prstGeom prst="rect">
              <a:avLst/>
            </a:prstGeom>
          </p:spPr>
          <p:style>
            <a:lnRef idx="2">
              <a:schemeClr val="accent2"/>
            </a:lnRef>
            <a:fillRef idx="1">
              <a:schemeClr val="lt1"/>
            </a:fillRef>
            <a:effectRef idx="0">
              <a:schemeClr val="accent2"/>
            </a:effectRef>
            <a:fontRef idx="minor">
              <a:schemeClr val="dk1"/>
            </a:fontRef>
          </p:style>
          <p:txBody>
            <a:bodyPr lIns="90000" tIns="46800" rIns="90000" bIns="46800">
              <a:spAutoFit/>
            </a:bodyPr>
            <a:lstStyle/>
            <a:p>
              <a:pPr algn="ctr" eaLnBrk="0" hangingPunct="0">
                <a:spcBef>
                  <a:spcPct val="50000"/>
                </a:spcBef>
                <a:defRPr/>
              </a:pPr>
              <a:r>
                <a:rPr kumimoji="1" lang="zh-CN" altLang="en-US" sz="2800" b="1" dirty="0">
                  <a:ln w="1905"/>
                  <a:gradFill>
                    <a:gsLst>
                      <a:gs pos="0">
                        <a:srgbClr val="70AD47">
                          <a:shade val="20000"/>
                          <a:satMod val="200000"/>
                        </a:srgbClr>
                      </a:gs>
                      <a:gs pos="78000">
                        <a:srgbClr val="70AD47">
                          <a:tint val="90000"/>
                          <a:shade val="89000"/>
                          <a:satMod val="220000"/>
                        </a:srgbClr>
                      </a:gs>
                      <a:gs pos="100000">
                        <a:srgbClr val="70AD47">
                          <a:tint val="12000"/>
                          <a:satMod val="255000"/>
                        </a:srgbClr>
                      </a:gs>
                    </a:gsLst>
                    <a:lin ang="5400000"/>
                  </a:gradFill>
                  <a:effectLst>
                    <a:innerShdw blurRad="69850" dist="43180" dir="5400000">
                      <a:srgbClr val="000000">
                        <a:alpha val="65000"/>
                      </a:srgbClr>
                    </a:innerShdw>
                  </a:effectLst>
                  <a:latin typeface="Times New Roman" panose="02020603050405020304" pitchFamily="18" charset="0"/>
                </a:rPr>
                <a:t>法国</a:t>
              </a:r>
            </a:p>
          </p:txBody>
        </p:sp>
        <p:sp>
          <p:nvSpPr>
            <p:cNvPr id="33" name="Text Box 20"/>
            <p:cNvSpPr txBox="1">
              <a:spLocks noChangeArrowheads="1"/>
            </p:cNvSpPr>
            <p:nvPr/>
          </p:nvSpPr>
          <p:spPr bwMode="auto">
            <a:xfrm>
              <a:off x="4660" y="3505"/>
              <a:ext cx="624" cy="333"/>
            </a:xfrm>
            <a:prstGeom prst="rect">
              <a:avLst/>
            </a:prstGeom>
          </p:spPr>
          <p:style>
            <a:lnRef idx="1">
              <a:schemeClr val="accent4"/>
            </a:lnRef>
            <a:fillRef idx="2">
              <a:schemeClr val="accent4"/>
            </a:fillRef>
            <a:effectRef idx="1">
              <a:schemeClr val="accent4"/>
            </a:effectRef>
            <a:fontRef idx="minor">
              <a:schemeClr val="dk1"/>
            </a:fontRef>
          </p:style>
          <p:txBody>
            <a:bodyPr lIns="90000" tIns="46800" rIns="90000" bIns="46800">
              <a:spAutoFit/>
            </a:bodyPr>
            <a:lstStyle/>
            <a:p>
              <a:pPr algn="ctr" eaLnBrk="0" hangingPunct="0">
                <a:spcBef>
                  <a:spcPct val="50000"/>
                </a:spcBef>
                <a:defRPr/>
              </a:pPr>
              <a:r>
                <a:rPr kumimoji="1" lang="zh-CN" altLang="en-US" sz="2800" b="1" cap="all" dirty="0">
                  <a:ln w="9000" cmpd="sng">
                    <a:solidFill>
                      <a:srgbClr val="FFC000">
                        <a:shade val="50000"/>
                        <a:satMod val="120000"/>
                      </a:srgbClr>
                    </a:solidFill>
                    <a:prstDash val="solid"/>
                  </a:ln>
                  <a:gradFill>
                    <a:gsLst>
                      <a:gs pos="0">
                        <a:srgbClr val="FFC000">
                          <a:shade val="20000"/>
                          <a:satMod val="245000"/>
                        </a:srgbClr>
                      </a:gs>
                      <a:gs pos="43000">
                        <a:srgbClr val="FFC000">
                          <a:satMod val="255000"/>
                        </a:srgbClr>
                      </a:gs>
                      <a:gs pos="48000">
                        <a:srgbClr val="FFC000">
                          <a:shade val="85000"/>
                          <a:satMod val="255000"/>
                        </a:srgbClr>
                      </a:gs>
                      <a:gs pos="100000">
                        <a:srgbClr val="FFC000">
                          <a:shade val="20000"/>
                          <a:satMod val="245000"/>
                        </a:srgbClr>
                      </a:gs>
                    </a:gsLst>
                    <a:lin ang="5400000"/>
                  </a:gradFill>
                  <a:effectLst>
                    <a:reflection blurRad="12700" stA="28000" endPos="45000" dist="1000" dir="5400000" sy="-100000" algn="bl" rotWithShape="0"/>
                  </a:effectLst>
                  <a:latin typeface="Times New Roman" panose="02020603050405020304" pitchFamily="18" charset="0"/>
                </a:rPr>
                <a:t>英国</a:t>
              </a:r>
            </a:p>
          </p:txBody>
        </p:sp>
        <p:sp>
          <p:nvSpPr>
            <p:cNvPr id="34" name="Text Box 21"/>
            <p:cNvSpPr txBox="1">
              <a:spLocks noChangeArrowheads="1"/>
            </p:cNvSpPr>
            <p:nvPr/>
          </p:nvSpPr>
          <p:spPr bwMode="auto">
            <a:xfrm>
              <a:off x="2587" y="3493"/>
              <a:ext cx="672" cy="256"/>
            </a:xfrm>
            <a:prstGeom prst="rect">
              <a:avLst/>
            </a:prstGeom>
          </p:spPr>
          <p:style>
            <a:lnRef idx="1">
              <a:schemeClr val="accent3"/>
            </a:lnRef>
            <a:fillRef idx="3">
              <a:schemeClr val="accent3"/>
            </a:fillRef>
            <a:effectRef idx="2">
              <a:schemeClr val="accent3"/>
            </a:effectRef>
            <a:fontRef idx="minor">
              <a:schemeClr val="lt1"/>
            </a:fontRef>
          </p:style>
          <p:txBody>
            <a:bodyPr lIns="90000" tIns="46800" rIns="90000" bIns="46800">
              <a:spAutoFit/>
            </a:bodyPr>
            <a:lstStyle/>
            <a:p>
              <a:pPr algn="ctr" eaLnBrk="0" hangingPunct="0">
                <a:spcBef>
                  <a:spcPct val="50000"/>
                </a:spcBef>
                <a:defRPr/>
              </a:pPr>
              <a:r>
                <a:rPr kumimoji="1" lang="zh-CN" altLang="en-US" sz="2000" b="1" dirty="0">
                  <a:solidFill>
                    <a:srgbClr val="990033"/>
                  </a:solidFill>
                  <a:latin typeface="Times New Roman" panose="02020603050405020304" pitchFamily="18" charset="0"/>
                </a:rPr>
                <a:t>先进于</a:t>
              </a:r>
            </a:p>
          </p:txBody>
        </p:sp>
        <p:sp>
          <p:nvSpPr>
            <p:cNvPr id="35" name="Text Box 22"/>
            <p:cNvSpPr txBox="1">
              <a:spLocks noChangeArrowheads="1"/>
            </p:cNvSpPr>
            <p:nvPr/>
          </p:nvSpPr>
          <p:spPr bwMode="auto">
            <a:xfrm>
              <a:off x="3937" y="3493"/>
              <a:ext cx="672" cy="256"/>
            </a:xfrm>
            <a:prstGeom prst="rect">
              <a:avLst/>
            </a:prstGeom>
          </p:spPr>
          <p:style>
            <a:lnRef idx="1">
              <a:schemeClr val="accent3"/>
            </a:lnRef>
            <a:fillRef idx="3">
              <a:schemeClr val="accent3"/>
            </a:fillRef>
            <a:effectRef idx="2">
              <a:schemeClr val="accent3"/>
            </a:effectRef>
            <a:fontRef idx="minor">
              <a:schemeClr val="lt1"/>
            </a:fontRef>
          </p:style>
          <p:txBody>
            <a:bodyPr lIns="90000" tIns="46800" rIns="90000" bIns="46800">
              <a:spAutoFit/>
            </a:bodyPr>
            <a:lstStyle/>
            <a:p>
              <a:pPr algn="ctr" eaLnBrk="0" hangingPunct="0">
                <a:spcBef>
                  <a:spcPct val="50000"/>
                </a:spcBef>
                <a:defRPr/>
              </a:pPr>
              <a:r>
                <a:rPr kumimoji="1" lang="zh-CN" altLang="en-US" sz="2000" b="1" dirty="0">
                  <a:solidFill>
                    <a:srgbClr val="990033"/>
                  </a:solidFill>
                  <a:latin typeface="Times New Roman" panose="02020603050405020304" pitchFamily="18" charset="0"/>
                </a:rPr>
                <a:t>先进于</a:t>
              </a:r>
            </a:p>
          </p:txBody>
        </p:sp>
        <p:sp>
          <p:nvSpPr>
            <p:cNvPr id="36" name="Line 26"/>
            <p:cNvSpPr>
              <a:spLocks noChangeShapeType="1"/>
            </p:cNvSpPr>
            <p:nvPr/>
          </p:nvSpPr>
          <p:spPr bwMode="auto">
            <a:xfrm>
              <a:off x="2593" y="3103"/>
              <a:ext cx="681" cy="0"/>
            </a:xfrm>
            <a:prstGeom prst="line">
              <a:avLst/>
            </a:prstGeom>
            <a:ln>
              <a:tailEnd type="triangle" w="med" len="med"/>
            </a:ln>
          </p:spPr>
          <p:style>
            <a:lnRef idx="3">
              <a:schemeClr val="accent2"/>
            </a:lnRef>
            <a:fillRef idx="0">
              <a:schemeClr val="accent2"/>
            </a:fillRef>
            <a:effectRef idx="2">
              <a:schemeClr val="accent2"/>
            </a:effectRef>
            <a:fontRef idx="minor">
              <a:schemeClr val="tx1"/>
            </a:fontRef>
          </p:style>
          <p:txBody>
            <a:bodyPr/>
            <a:lstStyle/>
            <a:p>
              <a:pPr eaLnBrk="0" hangingPunct="0">
                <a:defRPr/>
              </a:pPr>
              <a:endParaRPr lang="zh-CN" altLang="en-US" sz="2000" b="1">
                <a:solidFill>
                  <a:prstClr val="black"/>
                </a:solidFill>
              </a:endParaRPr>
            </a:p>
          </p:txBody>
        </p:sp>
        <p:sp>
          <p:nvSpPr>
            <p:cNvPr id="37" name="Line 27"/>
            <p:cNvSpPr>
              <a:spLocks noChangeShapeType="1"/>
            </p:cNvSpPr>
            <p:nvPr/>
          </p:nvSpPr>
          <p:spPr bwMode="auto">
            <a:xfrm>
              <a:off x="2593" y="3747"/>
              <a:ext cx="681" cy="0"/>
            </a:xfrm>
            <a:prstGeom prst="line">
              <a:avLst/>
            </a:prstGeom>
            <a:ln>
              <a:tailEnd type="triangle" w="med" len="med"/>
            </a:ln>
          </p:spPr>
          <p:style>
            <a:lnRef idx="3">
              <a:schemeClr val="accent2"/>
            </a:lnRef>
            <a:fillRef idx="0">
              <a:schemeClr val="accent2"/>
            </a:fillRef>
            <a:effectRef idx="2">
              <a:schemeClr val="accent2"/>
            </a:effectRef>
            <a:fontRef idx="minor">
              <a:schemeClr val="tx1"/>
            </a:fontRef>
          </p:style>
          <p:txBody>
            <a:bodyPr/>
            <a:lstStyle/>
            <a:p>
              <a:pPr eaLnBrk="0" hangingPunct="0">
                <a:defRPr/>
              </a:pPr>
              <a:endParaRPr lang="zh-CN" altLang="en-US" sz="2000" b="1">
                <a:solidFill>
                  <a:prstClr val="black"/>
                </a:solidFill>
              </a:endParaRPr>
            </a:p>
          </p:txBody>
        </p:sp>
        <p:sp>
          <p:nvSpPr>
            <p:cNvPr id="38" name="Line 28"/>
            <p:cNvSpPr>
              <a:spLocks noChangeShapeType="1"/>
            </p:cNvSpPr>
            <p:nvPr/>
          </p:nvSpPr>
          <p:spPr bwMode="auto">
            <a:xfrm>
              <a:off x="3909" y="3112"/>
              <a:ext cx="744" cy="1"/>
            </a:xfrm>
            <a:prstGeom prst="line">
              <a:avLst/>
            </a:prstGeom>
            <a:ln>
              <a:tailEnd type="triangle" w="med" len="med"/>
            </a:ln>
          </p:spPr>
          <p:style>
            <a:lnRef idx="3">
              <a:schemeClr val="accent2"/>
            </a:lnRef>
            <a:fillRef idx="0">
              <a:schemeClr val="accent2"/>
            </a:fillRef>
            <a:effectRef idx="2">
              <a:schemeClr val="accent2"/>
            </a:effectRef>
            <a:fontRef idx="minor">
              <a:schemeClr val="tx1"/>
            </a:fontRef>
          </p:style>
          <p:txBody>
            <a:bodyPr/>
            <a:lstStyle/>
            <a:p>
              <a:pPr eaLnBrk="0" hangingPunct="0">
                <a:defRPr/>
              </a:pPr>
              <a:endParaRPr lang="zh-CN" altLang="en-US" sz="2000" b="1">
                <a:solidFill>
                  <a:prstClr val="black"/>
                </a:solidFill>
              </a:endParaRPr>
            </a:p>
          </p:txBody>
        </p:sp>
        <p:sp>
          <p:nvSpPr>
            <p:cNvPr id="39" name="Line 29"/>
            <p:cNvSpPr>
              <a:spLocks noChangeShapeType="1"/>
            </p:cNvSpPr>
            <p:nvPr/>
          </p:nvSpPr>
          <p:spPr bwMode="auto">
            <a:xfrm>
              <a:off x="3909" y="3747"/>
              <a:ext cx="771" cy="0"/>
            </a:xfrm>
            <a:prstGeom prst="line">
              <a:avLst/>
            </a:prstGeom>
            <a:ln>
              <a:tailEnd type="triangle" w="med" len="med"/>
            </a:ln>
          </p:spPr>
          <p:style>
            <a:lnRef idx="3">
              <a:schemeClr val="accent2"/>
            </a:lnRef>
            <a:fillRef idx="0">
              <a:schemeClr val="accent2"/>
            </a:fillRef>
            <a:effectRef idx="2">
              <a:schemeClr val="accent2"/>
            </a:effectRef>
            <a:fontRef idx="minor">
              <a:schemeClr val="tx1"/>
            </a:fontRef>
          </p:style>
          <p:txBody>
            <a:bodyPr/>
            <a:lstStyle/>
            <a:p>
              <a:pPr eaLnBrk="0" hangingPunct="0">
                <a:defRPr/>
              </a:pPr>
              <a:endParaRPr lang="zh-CN" altLang="en-US" sz="2000" b="1">
                <a:solidFill>
                  <a:prstClr val="black"/>
                </a:solidFill>
              </a:endParaRPr>
            </a:p>
          </p:txBody>
        </p:sp>
      </p:grpSp>
      <p:grpSp>
        <p:nvGrpSpPr>
          <p:cNvPr id="589827" name="Group 25"/>
          <p:cNvGrpSpPr/>
          <p:nvPr/>
        </p:nvGrpSpPr>
        <p:grpSpPr bwMode="auto">
          <a:xfrm>
            <a:off x="3000375" y="599440"/>
            <a:ext cx="6408738" cy="881699"/>
            <a:chOff x="930" y="661"/>
            <a:chExt cx="4037" cy="317"/>
          </a:xfrm>
        </p:grpSpPr>
        <p:sp>
          <p:nvSpPr>
            <p:cNvPr id="38938" name="Rectangle 26"/>
            <p:cNvSpPr>
              <a:spLocks noChangeArrowheads="1"/>
            </p:cNvSpPr>
            <p:nvPr/>
          </p:nvSpPr>
          <p:spPr bwMode="auto">
            <a:xfrm>
              <a:off x="1292" y="661"/>
              <a:ext cx="3675"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dirty="0">
                  <a:solidFill>
                    <a:prstClr val="white"/>
                  </a:solidFill>
                  <a:latin typeface="楷体_GB2312" pitchFamily="49" charset="-122"/>
                  <a:ea typeface="楷体_GB2312" pitchFamily="49" charset="-122"/>
                </a:rPr>
                <a:t>社会意识的相对独立性</a:t>
              </a:r>
              <a:endParaRPr lang="en-US" altLang="zh-CN" sz="2800" b="1" dirty="0">
                <a:solidFill>
                  <a:prstClr val="white"/>
                </a:solidFill>
                <a:effectLst>
                  <a:outerShdw blurRad="38100" dist="38100" dir="2700000" algn="tl">
                    <a:srgbClr val="000000"/>
                  </a:outerShdw>
                </a:effectLst>
                <a:latin typeface="楷体_GB2312" pitchFamily="49" charset="-122"/>
                <a:ea typeface="楷体_GB2312" pitchFamily="49" charset="-122"/>
              </a:endParaRPr>
            </a:p>
          </p:txBody>
        </p:sp>
        <p:sp>
          <p:nvSpPr>
            <p:cNvPr id="589829" name="Rectangle 27"/>
            <p:cNvSpPr>
              <a:spLocks noChangeArrowheads="1"/>
            </p:cNvSpPr>
            <p:nvPr/>
          </p:nvSpPr>
          <p:spPr bwMode="auto">
            <a:xfrm>
              <a:off x="930" y="663"/>
              <a:ext cx="288"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prstClr val="white"/>
                  </a:solidFill>
                </a:rPr>
                <a:t>2</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16962"/>
                                        </p:tgtEl>
                                        <p:attrNameLst>
                                          <p:attrName>style.visibility</p:attrName>
                                        </p:attrNameLst>
                                      </p:cBhvr>
                                      <p:to>
                                        <p:strVal val="visible"/>
                                      </p:to>
                                    </p:set>
                                    <p:animEffect transition="in" filter="dissolve">
                                      <p:cBhvr>
                                        <p:cTn id="7" dur="500"/>
                                        <p:tgtEl>
                                          <p:spTgt spid="2216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6962" grpId="0"/>
    </p:bldLst>
  </p:timing>
</p:sld>
</file>

<file path=ppt/slides/slide5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7" name="Text Box 27"/>
          <p:cNvSpPr txBox="1">
            <a:spLocks noChangeArrowheads="1"/>
          </p:cNvSpPr>
          <p:nvPr/>
        </p:nvSpPr>
        <p:spPr bwMode="auto">
          <a:xfrm>
            <a:off x="2357120" y="1484314"/>
            <a:ext cx="7699693" cy="1135376"/>
          </a:xfrm>
          <a:prstGeom prst="rect">
            <a:avLst/>
          </a:prstGeom>
          <a:noFill/>
          <a:ln w="9525">
            <a:noFill/>
            <a:miter lim="800000"/>
          </a:ln>
        </p:spPr>
        <p:txBody>
          <a:bodyPr wrap="square" lIns="90000" tIns="46800" rIns="90000" bIns="46800">
            <a:spAutoFit/>
          </a:bodyPr>
          <a:lstStyle/>
          <a:p>
            <a:pPr eaLnBrk="0" hangingPunct="0">
              <a:lnSpc>
                <a:spcPct val="130000"/>
              </a:lnSpc>
              <a:spcBef>
                <a:spcPct val="30000"/>
              </a:spcBef>
            </a:pPr>
            <a:r>
              <a:rPr lang="zh-CN" altLang="en-US" sz="2800" dirty="0">
                <a:solidFill>
                  <a:srgbClr val="003300"/>
                </a:solidFill>
                <a:latin typeface="楷体" panose="02010609060101010101" pitchFamily="49" charset="-122"/>
                <a:ea typeface="楷体" panose="02010609060101010101" pitchFamily="49" charset="-122"/>
                <a:cs typeface="楷体_GB2312"/>
              </a:rPr>
              <a:t>    第五，社会意识对社会存在的能动的反作用。这是社会意识相对独立性的突出表现。</a:t>
            </a:r>
            <a:endParaRPr lang="en-US" altLang="zh-CN" sz="2800" dirty="0">
              <a:solidFill>
                <a:prstClr val="black"/>
              </a:solidFill>
              <a:latin typeface="楷体" panose="02010609060101010101" pitchFamily="49" charset="-122"/>
              <a:ea typeface="楷体" panose="02010609060101010101" pitchFamily="49" charset="-122"/>
              <a:cs typeface="楷体_GB2312"/>
            </a:endParaRPr>
          </a:p>
        </p:txBody>
      </p:sp>
      <p:grpSp>
        <p:nvGrpSpPr>
          <p:cNvPr id="2" name="Group 6"/>
          <p:cNvGrpSpPr/>
          <p:nvPr/>
        </p:nvGrpSpPr>
        <p:grpSpPr bwMode="auto">
          <a:xfrm>
            <a:off x="2855914" y="2924175"/>
            <a:ext cx="7127875" cy="2376488"/>
            <a:chOff x="295" y="2568"/>
            <a:chExt cx="5125" cy="1043"/>
          </a:xfrm>
        </p:grpSpPr>
        <p:sp>
          <p:nvSpPr>
            <p:cNvPr id="592899" name="AutoShape 7"/>
            <p:cNvSpPr>
              <a:spLocks noChangeArrowheads="1"/>
            </p:cNvSpPr>
            <p:nvPr/>
          </p:nvSpPr>
          <p:spPr bwMode="auto">
            <a:xfrm>
              <a:off x="295" y="2568"/>
              <a:ext cx="5125" cy="1043"/>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592900" name="AutoShape 8"/>
            <p:cNvSpPr>
              <a:spLocks noChangeArrowheads="1"/>
            </p:cNvSpPr>
            <p:nvPr/>
          </p:nvSpPr>
          <p:spPr bwMode="auto">
            <a:xfrm>
              <a:off x="295" y="2568"/>
              <a:ext cx="5080" cy="998"/>
            </a:xfrm>
            <a:prstGeom prst="roundRect">
              <a:avLst>
                <a:gd name="adj" fmla="val 16667"/>
              </a:avLst>
            </a:prstGeom>
            <a:solidFill>
              <a:srgbClr val="FF99CC">
                <a:alpha val="30196"/>
              </a:srgbClr>
            </a:solidFill>
            <a:ln w="9525">
              <a:noFill/>
              <a:round/>
            </a:ln>
          </p:spPr>
          <p:txBody>
            <a:bodyPr/>
            <a:lstStyle/>
            <a:p>
              <a:pPr eaLnBrk="0" hangingPunct="0">
                <a:lnSpc>
                  <a:spcPct val="130000"/>
                </a:lnSpc>
                <a:spcBef>
                  <a:spcPct val="30000"/>
                </a:spcBef>
              </a:pPr>
              <a:r>
                <a:rPr lang="zh-CN" altLang="en-US" sz="2400" dirty="0">
                  <a:solidFill>
                    <a:srgbClr val="000078"/>
                  </a:solidFill>
                  <a:latin typeface="楷体_GB2312"/>
                  <a:ea typeface="楷体_GB2312"/>
                  <a:cs typeface="楷体_GB2312"/>
                </a:rPr>
                <a:t>    先进的社会意识，反映了社会发展的客观规律，对社会发展起着积极的促进作用；落后的社会意识不符合社会发展的规律，对社会发展起着阻碍的作用。</a:t>
              </a:r>
              <a:br>
                <a:rPr lang="zh-CN" altLang="en-US" sz="2000" dirty="0">
                  <a:solidFill>
                    <a:srgbClr val="000078"/>
                  </a:solidFill>
                  <a:latin typeface="楷体_GB2312"/>
                  <a:ea typeface="楷体_GB2312"/>
                  <a:cs typeface="楷体_GB2312"/>
                </a:rPr>
              </a:br>
              <a:endParaRPr lang="zh-CN" altLang="en-US" sz="2000" dirty="0">
                <a:solidFill>
                  <a:srgbClr val="000078"/>
                </a:solidFill>
                <a:latin typeface="楷体_GB2312"/>
                <a:ea typeface="楷体_GB2312"/>
                <a:cs typeface="楷体_GB2312"/>
              </a:endParaRP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76827"/>
                                        </p:tgtEl>
                                        <p:attrNameLst>
                                          <p:attrName>style.visibility</p:attrName>
                                        </p:attrNameLst>
                                      </p:cBhvr>
                                      <p:to>
                                        <p:strVal val="visible"/>
                                      </p:to>
                                    </p:set>
                                    <p:animEffect transition="in" filter="dissolve">
                                      <p:cBhvr>
                                        <p:cTn id="7" dur="500"/>
                                        <p:tgtEl>
                                          <p:spTgt spid="327682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27"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6640" y="1"/>
            <a:ext cx="7923847" cy="1028699"/>
          </a:xfrm>
        </p:spPr>
        <p:txBody>
          <a:bodyPr/>
          <a:lstStyle/>
          <a:p>
            <a:r>
              <a:rPr lang="zh-CN" altLang="en-US" dirty="0">
                <a:solidFill>
                  <a:srgbClr val="FF0000"/>
                </a:solidFill>
              </a:rPr>
              <a:t>单项选择题</a:t>
            </a:r>
          </a:p>
        </p:txBody>
      </p:sp>
      <p:sp>
        <p:nvSpPr>
          <p:cNvPr id="3" name="内容占位符 2"/>
          <p:cNvSpPr>
            <a:spLocks noGrp="1"/>
          </p:cNvSpPr>
          <p:nvPr>
            <p:ph idx="1"/>
          </p:nvPr>
        </p:nvSpPr>
        <p:spPr>
          <a:xfrm>
            <a:off x="1991360" y="1503680"/>
            <a:ext cx="9529127" cy="4639945"/>
          </a:xfrm>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cs typeface="Arial" panose="020B0604020202020204" pitchFamily="34" charset="0"/>
              </a:rPr>
              <a:t>1.</a:t>
            </a:r>
            <a:r>
              <a:rPr lang="zh-CN" altLang="en-US" sz="2800" b="1" kern="0" dirty="0">
                <a:solidFill>
                  <a:srgbClr val="080808"/>
                </a:solidFill>
                <a:ea typeface="宋体" panose="02010600030101010101" pitchFamily="2" charset="-122"/>
                <a:cs typeface="Arial" panose="020B0604020202020204" pitchFamily="34" charset="0"/>
              </a:rPr>
              <a:t>决定社会的性质和面貌的是</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A.</a:t>
            </a:r>
            <a:r>
              <a:rPr lang="zh-CN" altLang="en-US" sz="2800" kern="0" dirty="0">
                <a:solidFill>
                  <a:srgbClr val="080808"/>
                </a:solidFill>
                <a:ea typeface="宋体" panose="02010600030101010101" pitchFamily="2" charset="-122"/>
                <a:cs typeface="Arial" panose="020B0604020202020204" pitchFamily="34" charset="0"/>
              </a:rPr>
              <a:t>地理环境    </a:t>
            </a:r>
            <a:r>
              <a:rPr lang="en-US" altLang="zh-CN" sz="2800" kern="0" dirty="0">
                <a:solidFill>
                  <a:srgbClr val="080808"/>
                </a:solidFill>
                <a:ea typeface="宋体" panose="02010600030101010101" pitchFamily="2" charset="-122"/>
                <a:cs typeface="Arial" panose="020B0604020202020204" pitchFamily="34" charset="0"/>
              </a:rPr>
              <a:t>B.</a:t>
            </a:r>
            <a:r>
              <a:rPr lang="zh-CN" altLang="en-US" sz="2800" kern="0" dirty="0">
                <a:solidFill>
                  <a:srgbClr val="080808"/>
                </a:solidFill>
                <a:ea typeface="宋体" panose="02010600030101010101" pitchFamily="2" charset="-122"/>
                <a:cs typeface="Arial" panose="020B0604020202020204" pitchFamily="34" charset="0"/>
              </a:rPr>
              <a:t>人口因素     </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C.</a:t>
            </a:r>
            <a:r>
              <a:rPr lang="zh-CN" altLang="en-US" sz="2800" kern="0" dirty="0">
                <a:solidFill>
                  <a:srgbClr val="080808"/>
                </a:solidFill>
                <a:ea typeface="宋体" panose="02010600030101010101" pitchFamily="2" charset="-122"/>
                <a:cs typeface="Arial" panose="020B0604020202020204" pitchFamily="34" charset="0"/>
              </a:rPr>
              <a:t>上层建筑    </a:t>
            </a:r>
            <a:r>
              <a:rPr lang="en-US" altLang="zh-CN" sz="2800" kern="0" dirty="0">
                <a:solidFill>
                  <a:srgbClr val="080808"/>
                </a:solidFill>
                <a:ea typeface="宋体" panose="02010600030101010101" pitchFamily="2" charset="-122"/>
                <a:cs typeface="Arial" panose="020B0604020202020204" pitchFamily="34" charset="0"/>
              </a:rPr>
              <a:t>D.</a:t>
            </a:r>
            <a:r>
              <a:rPr lang="zh-CN" altLang="en-US" sz="2800" kern="0" dirty="0">
                <a:solidFill>
                  <a:srgbClr val="080808"/>
                </a:solidFill>
                <a:ea typeface="宋体" panose="02010600030101010101" pitchFamily="2" charset="-122"/>
                <a:cs typeface="Arial" panose="020B0604020202020204" pitchFamily="34" charset="0"/>
              </a:rPr>
              <a:t> 生产方式</a:t>
            </a:r>
          </a:p>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ea typeface="宋体" panose="02010600030101010101" pitchFamily="2" charset="-122"/>
                <a:cs typeface="Arial" panose="020B0604020202020204" pitchFamily="34" charset="0"/>
              </a:rPr>
              <a:t>2.</a:t>
            </a:r>
            <a:r>
              <a:rPr lang="zh-CN" altLang="en-US" sz="2800" b="1" kern="0" dirty="0">
                <a:solidFill>
                  <a:srgbClr val="080808"/>
                </a:solidFill>
                <a:ea typeface="宋体" panose="02010600030101010101" pitchFamily="2" charset="-122"/>
                <a:cs typeface="Arial" panose="020B0604020202020204" pitchFamily="34" charset="0"/>
              </a:rPr>
              <a:t>地理环境对社会发展的作用是通过</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A.</a:t>
            </a:r>
            <a:r>
              <a:rPr lang="zh-CN" altLang="en-US" sz="2800" kern="0" dirty="0">
                <a:solidFill>
                  <a:srgbClr val="080808"/>
                </a:solidFill>
                <a:ea typeface="宋体" panose="02010600030101010101" pitchFamily="2" charset="-122"/>
                <a:cs typeface="Arial" panose="020B0604020202020204" pitchFamily="34" charset="0"/>
              </a:rPr>
              <a:t>对生产力的布局和社会分工实现的     </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B.</a:t>
            </a:r>
            <a:r>
              <a:rPr lang="zh-CN" altLang="en-US" sz="2800" kern="0" dirty="0">
                <a:solidFill>
                  <a:srgbClr val="080808"/>
                </a:solidFill>
                <a:ea typeface="宋体" panose="02010600030101010101" pitchFamily="2" charset="-122"/>
                <a:cs typeface="Arial" panose="020B0604020202020204" pitchFamily="34" charset="0"/>
              </a:rPr>
              <a:t> 对人口发展的制约实现的</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C</a:t>
            </a:r>
            <a:r>
              <a:rPr lang="zh-CN" altLang="en-US" sz="2800" kern="0" dirty="0">
                <a:solidFill>
                  <a:srgbClr val="080808"/>
                </a:solidFill>
                <a:ea typeface="宋体" panose="02010600030101010101" pitchFamily="2" charset="-122"/>
                <a:cs typeface="Arial" panose="020B0604020202020204" pitchFamily="34" charset="0"/>
              </a:rPr>
              <a:t> 对人的体质和文化水平的影响实现的   </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D.</a:t>
            </a:r>
            <a:r>
              <a:rPr lang="zh-CN" altLang="en-US" sz="2800" kern="0" dirty="0">
                <a:solidFill>
                  <a:srgbClr val="080808"/>
                </a:solidFill>
                <a:ea typeface="宋体" panose="02010600030101010101" pitchFamily="2" charset="-122"/>
                <a:cs typeface="Arial" panose="020B0604020202020204" pitchFamily="34" charset="0"/>
              </a:rPr>
              <a:t>对民族气质的影响实现的</a:t>
            </a:r>
          </a:p>
          <a:p>
            <a:pPr marL="342900" indent="-342900">
              <a:lnSpc>
                <a:spcPct val="100000"/>
              </a:lnSpc>
              <a:spcBef>
                <a:spcPct val="20000"/>
              </a:spcBef>
              <a:buClr>
                <a:srgbClr val="5BBE4E"/>
              </a:buClr>
              <a:buFont typeface="Wingdings" panose="05000000000000000000" pitchFamily="2" charset="2"/>
              <a:buChar char="v"/>
            </a:pPr>
            <a:endParaRPr lang="zh-CN" altLang="en-US" sz="3200" kern="0" dirty="0">
              <a:solidFill>
                <a:srgbClr val="080808"/>
              </a:solidFill>
              <a:ea typeface="宋体" panose="02010600030101010101" pitchFamily="2" charset="-122"/>
              <a:cs typeface="Arial" panose="020B0604020202020204" pitchFamily="34" charset="0"/>
            </a:endParaRPr>
          </a:p>
          <a:p>
            <a:endParaRPr lang="zh-CN" altLang="en-US" dirty="0"/>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64641" y="1493520"/>
            <a:ext cx="9083040" cy="4650105"/>
          </a:xfrm>
        </p:spPr>
        <p:txBody>
          <a:bodyPr/>
          <a:lstStyle/>
          <a:p>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人们在创造历史的活动中，“谋事在人，成事在天”的观点是</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宿命论的观点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唯物论的观点   </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辩证法的观点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形而上学的观点</a:t>
            </a:r>
          </a:p>
          <a:p>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划分唯物史观与唯心史观的标准是是否承认</a:t>
            </a:r>
          </a:p>
          <a:p>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个人的历史作用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社会发展的规律性</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社会存在决定社会意识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社会意识巨大的反作用</a:t>
            </a:r>
          </a:p>
          <a:p>
            <a:endParaRPr lang="zh-CN" altLang="en-US" dirty="0"/>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164081" y="1123950"/>
            <a:ext cx="7101840" cy="5019675"/>
          </a:xfrm>
        </p:spPr>
        <p:txBody>
          <a:bodyPr/>
          <a:lstStyle/>
          <a:p>
            <a:r>
              <a:rPr lang="en-US" altLang="zh-CN" sz="2800" b="1" dirty="0">
                <a:latin typeface="楷体" panose="02010609060101010101" pitchFamily="49" charset="-122"/>
                <a:ea typeface="楷体" panose="02010609060101010101" pitchFamily="49" charset="-122"/>
              </a:rPr>
              <a:t>5.</a:t>
            </a:r>
            <a:r>
              <a:rPr lang="zh-CN" altLang="en-US" sz="2800" b="1" dirty="0">
                <a:latin typeface="楷体" panose="02010609060101010101" pitchFamily="49" charset="-122"/>
                <a:ea typeface="楷体" panose="02010609060101010101" pitchFamily="49" charset="-122"/>
              </a:rPr>
              <a:t>地理环境对社会发展的作用表现在</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．决定社会形态的更替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 决定社会的性质的结构</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．加速或延缓社会的发展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 对社会发展不起作用</a:t>
            </a:r>
          </a:p>
          <a:p>
            <a:r>
              <a:rPr lang="en-US" altLang="zh-CN" sz="2800" b="1" dirty="0">
                <a:latin typeface="楷体" panose="02010609060101010101" pitchFamily="49" charset="-122"/>
                <a:ea typeface="楷体" panose="02010609060101010101" pitchFamily="49" charset="-122"/>
              </a:rPr>
              <a:t>6.</a:t>
            </a:r>
            <a:r>
              <a:rPr lang="zh-CN" altLang="en-US" sz="2800" b="1" dirty="0">
                <a:latin typeface="楷体" panose="02010609060101010101" pitchFamily="49" charset="-122"/>
                <a:ea typeface="楷体" panose="02010609060101010101" pitchFamily="49" charset="-122"/>
              </a:rPr>
              <a:t>整个社会面貌的决定因素是</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．政治制度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精神文明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．人口素质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生产方式</a:t>
            </a:r>
          </a:p>
          <a:p>
            <a:endParaRPr lang="zh-CN" altLang="en-US" dirty="0"/>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19680" y="1412240"/>
            <a:ext cx="9000807" cy="4731385"/>
          </a:xfrm>
        </p:spPr>
        <p:txBody>
          <a:bodyPr>
            <a:normAutofit/>
          </a:bodyPr>
          <a:lstStyle/>
          <a:p>
            <a:r>
              <a:rPr lang="en-US" altLang="zh-CN" sz="2800" dirty="0"/>
              <a:t>7.</a:t>
            </a:r>
            <a:r>
              <a:rPr lang="zh-CN" altLang="en-US" sz="2800" dirty="0"/>
              <a:t>理解全部社会发展史的钥匙是</a:t>
            </a:r>
          </a:p>
          <a:p>
            <a:r>
              <a:rPr lang="zh-CN" altLang="en-US" sz="2800" dirty="0"/>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劳动发展史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阶级斗争史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政治思想史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D.</a:t>
            </a:r>
            <a:r>
              <a:rPr lang="zh-CN" altLang="en-US" sz="2800" dirty="0">
                <a:latin typeface="宋体" panose="02010600030101010101" pitchFamily="2" charset="-122"/>
                <a:ea typeface="宋体" panose="02010600030101010101" pitchFamily="2" charset="-122"/>
              </a:rPr>
              <a:t>生产关系史</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p:cNvSpPr>
            <a:spLocks noGrp="1"/>
          </p:cNvSpPr>
          <p:nvPr>
            <p:ph idx="1"/>
            <p:custDataLst>
              <p:tags r:id="rId2"/>
            </p:custDataLst>
          </p:nvPr>
        </p:nvSpPr>
        <p:spPr>
          <a:xfrm>
            <a:off x="1631504" y="1340768"/>
            <a:ext cx="8431530" cy="4752528"/>
          </a:xfrm>
        </p:spPr>
        <p:txBody>
          <a:bodyPr>
            <a:noAutofit/>
          </a:bodyPr>
          <a:lstStyle/>
          <a:p>
            <a:pPr marL="342900" indent="-342900">
              <a:lnSpc>
                <a:spcPct val="150000"/>
              </a:lnSpc>
            </a:pPr>
            <a:r>
              <a:rPr lang="en-US" altLang="zh-CN" sz="2800" dirty="0">
                <a:solidFill>
                  <a:srgbClr val="FF0000"/>
                </a:solidFill>
                <a:sym typeface="+mn-ea"/>
              </a:rPr>
              <a:t> </a:t>
            </a:r>
            <a:r>
              <a:rPr lang="zh-CN" altLang="en-US" sz="2800" b="1" dirty="0">
                <a:solidFill>
                  <a:srgbClr val="FF0000"/>
                </a:solidFill>
                <a:sym typeface="+mn-ea"/>
              </a:rPr>
              <a:t> 六、制度自信：社会主义的优越性</a:t>
            </a:r>
            <a:endParaRPr lang="en-US" altLang="zh-CN" sz="2800" b="1" dirty="0">
              <a:solidFill>
                <a:srgbClr val="FF0000"/>
              </a:solidFill>
              <a:sym typeface="+mn-ea"/>
            </a:endParaRPr>
          </a:p>
          <a:p>
            <a:pPr marL="342900" indent="-342900">
              <a:lnSpc>
                <a:spcPct val="150000"/>
              </a:lnSpc>
            </a:pPr>
            <a:r>
              <a:rPr lang="en-US" altLang="zh-CN" sz="2800" dirty="0">
                <a:solidFill>
                  <a:srgbClr val="FF0000"/>
                </a:solidFill>
                <a:sym typeface="+mn-ea"/>
              </a:rPr>
              <a:t>  </a:t>
            </a:r>
            <a:r>
              <a:rPr lang="zh-CN" altLang="en-US" sz="2800" dirty="0">
                <a:solidFill>
                  <a:srgbClr val="FF0000"/>
                </a:solidFill>
                <a:sym typeface="+mn-ea"/>
              </a:rPr>
              <a:t>第一，衡量社会进步的根本标志是生产力的发展</a:t>
            </a:r>
            <a:endParaRPr lang="en-US" altLang="zh-CN" sz="2800" dirty="0">
              <a:solidFill>
                <a:srgbClr val="FF0000"/>
              </a:solidFill>
              <a:sym typeface="+mn-ea"/>
            </a:endParaRPr>
          </a:p>
          <a:p>
            <a:pPr marL="342900" indent="-342900">
              <a:lnSpc>
                <a:spcPct val="150000"/>
              </a:lnSpc>
            </a:pPr>
            <a:r>
              <a:rPr lang="zh-CN" altLang="en-US" dirty="0">
                <a:latin typeface="华文楷体" panose="02010600040101010101" pitchFamily="2" charset="-122"/>
                <a:ea typeface="华文楷体" panose="02010600040101010101" pitchFamily="2" charset="-122"/>
              </a:rPr>
              <a:t>“无产阶级将利用自己的政治统治，一步一步地剥夺资产阶级的全部资本，并尽可能增加</a:t>
            </a:r>
            <a:r>
              <a:rPr lang="zh-CN" altLang="en-US" b="1" dirty="0">
                <a:latin typeface="华文楷体" panose="02010600040101010101" pitchFamily="2" charset="-122"/>
                <a:ea typeface="华文楷体" panose="02010600040101010101" pitchFamily="2" charset="-122"/>
              </a:rPr>
              <a:t>生产力总量</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共产党宣言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第二章）</a:t>
            </a:r>
            <a:endParaRPr lang="en-US" altLang="zh-CN" dirty="0">
              <a:latin typeface="华文楷体" panose="02010600040101010101" pitchFamily="2" charset="-122"/>
              <a:ea typeface="华文楷体" panose="02010600040101010101" pitchFamily="2" charset="-122"/>
            </a:endParaRPr>
          </a:p>
          <a:p>
            <a:pPr marL="342900" indent="-342900">
              <a:lnSpc>
                <a:spcPct val="150000"/>
              </a:lnSpc>
            </a:pPr>
            <a:r>
              <a:rPr lang="zh-CN" altLang="en-US" dirty="0">
                <a:latin typeface="华文楷体" panose="02010600040101010101" pitchFamily="2" charset="-122"/>
                <a:ea typeface="华文楷体" panose="02010600040101010101" pitchFamily="2" charset="-122"/>
              </a:rPr>
              <a:t>“社会主义就是解放生产力，发展生产力，消灭剥削，消除两极分化，最终达到共同富裕。”（邓小平</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南方谈话</a:t>
            </a:r>
          </a:p>
          <a:p>
            <a:pPr marL="342900" indent="-342900">
              <a:lnSpc>
                <a:spcPct val="150000"/>
              </a:lnSpc>
            </a:pPr>
            <a:r>
              <a:rPr lang="zh-CN" altLang="en-US" dirty="0">
                <a:latin typeface="华文楷体" panose="02010600040101010101" pitchFamily="2" charset="-122"/>
                <a:ea typeface="华文楷体" panose="02010600040101010101" pitchFamily="2" charset="-122"/>
              </a:rPr>
              <a:t>   </a:t>
            </a:r>
          </a:p>
          <a:p>
            <a:pPr marL="342900" indent="-342900">
              <a:lnSpc>
                <a:spcPct val="150000"/>
              </a:lnSpc>
            </a:pPr>
            <a:endParaRPr lang="en-US" altLang="zh-CN" dirty="0">
              <a:latin typeface="华文楷体" panose="02010600040101010101" pitchFamily="2" charset="-122"/>
              <a:ea typeface="华文楷体" panose="02010600040101010101" pitchFamily="2" charset="-122"/>
            </a:endParaRPr>
          </a:p>
          <a:p>
            <a:pPr marL="342900" indent="-342900">
              <a:lnSpc>
                <a:spcPct val="150000"/>
              </a:lnSpc>
            </a:pPr>
            <a:endParaRPr lang="en-US" altLang="zh-CN" dirty="0">
              <a:latin typeface="华文楷体" panose="02010600040101010101" pitchFamily="2" charset="-122"/>
              <a:ea typeface="华文楷体" panose="02010600040101010101" pitchFamily="2" charset="-122"/>
            </a:endParaRPr>
          </a:p>
          <a:p>
            <a:pPr marL="342900" indent="-342900">
              <a:lnSpc>
                <a:spcPct val="150000"/>
              </a:lnSpc>
            </a:pPr>
            <a:endParaRPr lang="zh-CN" altLang="en-US" sz="2800" dirty="0"/>
          </a:p>
          <a:p>
            <a:pPr marL="342900" indent="-342900">
              <a:lnSpc>
                <a:spcPct val="150000"/>
              </a:lnSpc>
            </a:pPr>
            <a:endParaRPr lang="zh-CN" altLang="en-US" sz="2800" dirty="0"/>
          </a:p>
        </p:txBody>
      </p:sp>
    </p:spTree>
    <p:custDataLst>
      <p:tags r:id="rId1"/>
    </p:custData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072640" y="1798320"/>
            <a:ext cx="9447847" cy="4345305"/>
          </a:xfrm>
        </p:spPr>
        <p:txBody>
          <a:bodyPr>
            <a:normAutofit/>
          </a:bodyPr>
          <a:lstStyle/>
          <a:p>
            <a:r>
              <a:rPr lang="en-US" altLang="zh-CN" sz="2800" dirty="0"/>
              <a:t>8.</a:t>
            </a:r>
            <a:r>
              <a:rPr lang="zh-CN" altLang="en-US" sz="2800" dirty="0"/>
              <a:t>唯物史观认为，人类的第一个历史活动是    </a:t>
            </a:r>
            <a:endParaRPr lang="en-US" altLang="zh-CN" sz="2800" dirty="0"/>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吃喝穿住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B.</a:t>
            </a:r>
            <a:r>
              <a:rPr lang="zh-CN" altLang="en-US" sz="2800" dirty="0">
                <a:latin typeface="宋体" panose="02010600030101010101" pitchFamily="2" charset="-122"/>
                <a:ea typeface="宋体" panose="02010600030101010101" pitchFamily="2" charset="-122"/>
              </a:rPr>
              <a:t>物质生活资料的生产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C.</a:t>
            </a:r>
            <a:r>
              <a:rPr lang="zh-CN" altLang="en-US" sz="2800" dirty="0">
                <a:latin typeface="宋体" panose="02010600030101010101" pitchFamily="2" charset="-122"/>
                <a:ea typeface="宋体" panose="02010600030101010101" pitchFamily="2" charset="-122"/>
              </a:rPr>
              <a:t>人的自觉意识活动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D.</a:t>
            </a:r>
            <a:r>
              <a:rPr lang="zh-CN" altLang="en-US" sz="2800" dirty="0">
                <a:latin typeface="宋体" panose="02010600030101010101" pitchFamily="2" charset="-122"/>
                <a:ea typeface="宋体" panose="02010600030101010101" pitchFamily="2" charset="-122"/>
              </a:rPr>
              <a:t>结成社会关系</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endParaRPr lang="zh-CN" altLang="en-US">
              <a:ea typeface="宋体" panose="02010600030101010101" pitchFamily="2" charset="-122"/>
            </a:endParaRPr>
          </a:p>
        </p:txBody>
      </p:sp>
      <p:sp>
        <p:nvSpPr>
          <p:cNvPr id="148483" name="内容占位符 2"/>
          <p:cNvSpPr>
            <a:spLocks noGrp="1"/>
          </p:cNvSpPr>
          <p:nvPr>
            <p:ph idx="1"/>
          </p:nvPr>
        </p:nvSpPr>
        <p:spPr>
          <a:xfrm>
            <a:off x="1483360" y="1123950"/>
            <a:ext cx="8605521" cy="5019675"/>
          </a:xfrm>
        </p:spPr>
        <p:txBody>
          <a:bodyPr/>
          <a:lstStyle/>
          <a:p>
            <a:pPr marL="0" indent="0">
              <a:buNone/>
            </a:pPr>
            <a:r>
              <a:rPr lang="en-US" altLang="zh-CN" b="1" dirty="0">
                <a:ea typeface="宋体" panose="02010600030101010101" pitchFamily="2" charset="-122"/>
              </a:rPr>
              <a:t>9.</a:t>
            </a:r>
            <a:r>
              <a:rPr lang="zh-CN" altLang="en-US" b="1" dirty="0">
                <a:ea typeface="宋体" panose="02010600030101010101" pitchFamily="2" charset="-122"/>
              </a:rPr>
              <a:t>列宁说：“意识到自己的奴隶地位而与之作斗争，是革命家、没有意识到自己的奴隶地位而过着默默无言、浑浑噩噩、忍气吞声的奴隶生活的奴隶，是十足的奴隶。对奴隶生活的各种好处津津乐道并对和善的好主人感激不尽以至垂涎欲滴的奴隶是奴才，无耻之徒。”这三种奴隶的思想意识之所以有如此巨大差异是由于</a:t>
            </a:r>
            <a:endParaRPr lang="en-US" altLang="zh-CN" b="1" dirty="0">
              <a:ea typeface="宋体" panose="02010600030101010101" pitchFamily="2" charset="-122"/>
            </a:endParaRPr>
          </a:p>
          <a:p>
            <a:r>
              <a:rPr lang="en-US" altLang="zh-CN" dirty="0">
                <a:ea typeface="宋体" panose="02010600030101010101" pitchFamily="2" charset="-122"/>
              </a:rPr>
              <a:t>A.</a:t>
            </a:r>
            <a:r>
              <a:rPr lang="zh-CN" altLang="en-US" dirty="0">
                <a:ea typeface="宋体" panose="02010600030101010101" pitchFamily="2" charset="-122"/>
              </a:rPr>
              <a:t>人的社会意识并不都是社会存在的反映</a:t>
            </a:r>
            <a:endParaRPr lang="en-US" altLang="zh-CN" dirty="0">
              <a:ea typeface="宋体" panose="02010600030101010101" pitchFamily="2" charset="-122"/>
            </a:endParaRPr>
          </a:p>
          <a:p>
            <a:r>
              <a:rPr lang="en-US" altLang="zh-CN" b="1" dirty="0">
                <a:ea typeface="宋体" panose="02010600030101010101" pitchFamily="2" charset="-122"/>
              </a:rPr>
              <a:t>B.</a:t>
            </a:r>
            <a:r>
              <a:rPr lang="zh-CN" altLang="en-US" dirty="0">
                <a:ea typeface="宋体" panose="02010600030101010101" pitchFamily="2" charset="-122"/>
              </a:rPr>
              <a:t>人的社会意识与社会存在具有不一致性</a:t>
            </a:r>
            <a:endParaRPr lang="en-US" altLang="zh-CN" dirty="0">
              <a:ea typeface="宋体" panose="02010600030101010101" pitchFamily="2" charset="-122"/>
            </a:endParaRPr>
          </a:p>
          <a:p>
            <a:r>
              <a:rPr lang="en-US" altLang="zh-CN" dirty="0">
                <a:ea typeface="宋体" panose="02010600030101010101" pitchFamily="2" charset="-122"/>
              </a:rPr>
              <a:t>C.</a:t>
            </a:r>
            <a:r>
              <a:rPr lang="zh-CN" altLang="en-US" dirty="0">
                <a:ea typeface="宋体" panose="02010600030101010101" pitchFamily="2" charset="-122"/>
              </a:rPr>
              <a:t>人的社会意识中的各种形式之间相互作用</a:t>
            </a:r>
            <a:endParaRPr lang="en-US" altLang="zh-CN" dirty="0">
              <a:ea typeface="宋体" panose="02010600030101010101" pitchFamily="2" charset="-122"/>
            </a:endParaRPr>
          </a:p>
          <a:p>
            <a:r>
              <a:rPr lang="en-US" altLang="zh-CN" dirty="0">
                <a:ea typeface="宋体" panose="02010600030101010101" pitchFamily="2" charset="-122"/>
              </a:rPr>
              <a:t>D.</a:t>
            </a:r>
            <a:r>
              <a:rPr lang="zh-CN" altLang="en-US" dirty="0">
                <a:ea typeface="宋体" panose="02010600030101010101" pitchFamily="2" charset="-122"/>
              </a:rPr>
              <a:t>人的社会意识具有历史继承性</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endParaRPr lang="zh-CN" altLang="en-US">
              <a:ea typeface="宋体" panose="02010600030101010101" pitchFamily="2" charset="-122"/>
            </a:endParaRPr>
          </a:p>
        </p:txBody>
      </p:sp>
      <p:sp>
        <p:nvSpPr>
          <p:cNvPr id="149507" name="内容占位符 2"/>
          <p:cNvSpPr>
            <a:spLocks noGrp="1"/>
          </p:cNvSpPr>
          <p:nvPr>
            <p:ph idx="1"/>
          </p:nvPr>
        </p:nvSpPr>
        <p:spPr>
          <a:xfrm>
            <a:off x="1757681" y="1442720"/>
            <a:ext cx="8412480" cy="4700905"/>
          </a:xfrm>
        </p:spPr>
        <p:txBody>
          <a:bodyPr>
            <a:normAutofit/>
          </a:bodyPr>
          <a:lstStyle/>
          <a:p>
            <a:r>
              <a:rPr lang="en-US" altLang="zh-CN" sz="2800" b="1" dirty="0">
                <a:ea typeface="宋体" panose="02010600030101010101" pitchFamily="2" charset="-122"/>
              </a:rPr>
              <a:t>10.19</a:t>
            </a:r>
            <a:r>
              <a:rPr lang="zh-CN" altLang="en-US" sz="2800" b="1" dirty="0">
                <a:ea typeface="宋体" panose="02010600030101010101" pitchFamily="2" charset="-122"/>
              </a:rPr>
              <a:t>世纪初，经济上落后的德国，“在哲学上仍能演奏第一小提琴手”。这说明</a:t>
            </a:r>
            <a:endParaRPr lang="en-US" altLang="zh-CN" sz="2800" b="1" dirty="0">
              <a:ea typeface="宋体" panose="02010600030101010101" pitchFamily="2" charset="-122"/>
            </a:endParaRPr>
          </a:p>
          <a:p>
            <a:r>
              <a:rPr lang="en-US" altLang="zh-CN" sz="2800" dirty="0">
                <a:ea typeface="宋体" panose="02010600030101010101" pitchFamily="2" charset="-122"/>
              </a:rPr>
              <a:t>A.</a:t>
            </a:r>
            <a:r>
              <a:rPr lang="zh-CN" altLang="en-US" sz="2800" dirty="0">
                <a:ea typeface="宋体" panose="02010600030101010101" pitchFamily="2" charset="-122"/>
              </a:rPr>
              <a:t>社会意识具有历史继承性</a:t>
            </a:r>
            <a:endParaRPr lang="en-US" altLang="zh-CN" sz="2800" dirty="0">
              <a:ea typeface="宋体" panose="02010600030101010101" pitchFamily="2" charset="-122"/>
            </a:endParaRPr>
          </a:p>
          <a:p>
            <a:r>
              <a:rPr lang="en-US" altLang="zh-CN" sz="2800" dirty="0">
                <a:ea typeface="宋体" panose="02010600030101010101" pitchFamily="2" charset="-122"/>
              </a:rPr>
              <a:t>B.</a:t>
            </a:r>
            <a:r>
              <a:rPr lang="zh-CN" altLang="en-US" sz="2800" dirty="0">
                <a:ea typeface="宋体" panose="02010600030101010101" pitchFamily="2" charset="-122"/>
              </a:rPr>
              <a:t>社会意识各形式之间相互影响</a:t>
            </a:r>
            <a:endParaRPr lang="en-US" altLang="zh-CN" sz="2800" dirty="0">
              <a:ea typeface="宋体" panose="02010600030101010101" pitchFamily="2" charset="-122"/>
            </a:endParaRPr>
          </a:p>
          <a:p>
            <a:r>
              <a:rPr lang="en-US" altLang="zh-CN" sz="2800" b="1" dirty="0">
                <a:ea typeface="宋体" panose="02010600030101010101" pitchFamily="2" charset="-122"/>
              </a:rPr>
              <a:t>C.</a:t>
            </a:r>
            <a:r>
              <a:rPr lang="zh-CN" altLang="en-US" sz="2800" dirty="0">
                <a:ea typeface="宋体" panose="02010600030101010101" pitchFamily="2" charset="-122"/>
              </a:rPr>
              <a:t>社会意识与经济发展水平的不平衡性</a:t>
            </a:r>
            <a:endParaRPr lang="en-US" altLang="zh-CN" sz="2800" dirty="0">
              <a:ea typeface="宋体" panose="02010600030101010101" pitchFamily="2" charset="-122"/>
            </a:endParaRPr>
          </a:p>
          <a:p>
            <a:r>
              <a:rPr lang="en-US" altLang="zh-CN" sz="2800" dirty="0">
                <a:ea typeface="宋体" panose="02010600030101010101" pitchFamily="2" charset="-122"/>
              </a:rPr>
              <a:t>D.</a:t>
            </a:r>
            <a:r>
              <a:rPr lang="zh-CN" altLang="en-US" sz="2800" dirty="0">
                <a:ea typeface="宋体" panose="02010600030101010101" pitchFamily="2" charset="-122"/>
              </a:rPr>
              <a:t>社会意识反映社会存在</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950721" y="1452880"/>
            <a:ext cx="7914640" cy="4690745"/>
          </a:xfrm>
        </p:spPr>
        <p:txBody>
          <a:bodyPr/>
          <a:lstStyle/>
          <a:p>
            <a:r>
              <a:rPr lang="en-US" altLang="zh-CN" sz="2800" b="1" dirty="0">
                <a:ea typeface="宋体" panose="02010600030101010101" pitchFamily="2" charset="-122"/>
              </a:rPr>
              <a:t>11.</a:t>
            </a:r>
            <a:r>
              <a:rPr lang="zh-CN" altLang="en-US" sz="2800" b="1" dirty="0">
                <a:ea typeface="宋体" panose="02010600030101010101" pitchFamily="2" charset="-122"/>
              </a:rPr>
              <a:t>大众心理影响经济走势，能正确解释这一现象的观点是</a:t>
            </a:r>
            <a:endParaRPr lang="en-US" altLang="zh-CN" sz="2800" b="1" dirty="0">
              <a:ea typeface="宋体" panose="02010600030101010101" pitchFamily="2" charset="-122"/>
            </a:endParaRPr>
          </a:p>
          <a:p>
            <a:r>
              <a:rPr lang="en-US" altLang="zh-CN" sz="2800" dirty="0">
                <a:ea typeface="宋体" panose="02010600030101010101" pitchFamily="2" charset="-122"/>
              </a:rPr>
              <a:t>A.</a:t>
            </a:r>
            <a:r>
              <a:rPr lang="zh-CN" altLang="en-US" sz="2800" dirty="0">
                <a:ea typeface="宋体" panose="02010600030101010101" pitchFamily="2" charset="-122"/>
              </a:rPr>
              <a:t>社会意识对社会存在有决定作用</a:t>
            </a:r>
            <a:endParaRPr lang="en-US" altLang="zh-CN" sz="2800" dirty="0">
              <a:ea typeface="宋体" panose="02010600030101010101" pitchFamily="2" charset="-122"/>
            </a:endParaRPr>
          </a:p>
          <a:p>
            <a:r>
              <a:rPr lang="en-US" altLang="zh-CN" sz="2800" dirty="0">
                <a:ea typeface="宋体" panose="02010600030101010101" pitchFamily="2" charset="-122"/>
              </a:rPr>
              <a:t>B.</a:t>
            </a:r>
            <a:r>
              <a:rPr lang="zh-CN" altLang="en-US" sz="2800" dirty="0">
                <a:ea typeface="宋体" panose="02010600030101010101" pitchFamily="2" charset="-122"/>
              </a:rPr>
              <a:t>社会心理可以左右社会发展方向</a:t>
            </a:r>
            <a:endParaRPr lang="en-US" altLang="zh-CN" sz="2800" dirty="0">
              <a:ea typeface="宋体" panose="02010600030101010101" pitchFamily="2" charset="-122"/>
            </a:endParaRPr>
          </a:p>
          <a:p>
            <a:r>
              <a:rPr lang="en-US" altLang="zh-CN" sz="2800" dirty="0">
                <a:ea typeface="宋体" panose="02010600030101010101" pitchFamily="2" charset="-122"/>
              </a:rPr>
              <a:t>C.</a:t>
            </a:r>
            <a:r>
              <a:rPr lang="zh-CN" altLang="en-US" sz="2800" dirty="0">
                <a:ea typeface="宋体" panose="02010600030101010101" pitchFamily="2" charset="-122"/>
              </a:rPr>
              <a:t>只有正确的社会意识才能影响社会发展</a:t>
            </a:r>
            <a:endParaRPr lang="en-US" altLang="zh-CN" sz="2800" dirty="0">
              <a:ea typeface="宋体" panose="02010600030101010101" pitchFamily="2" charset="-122"/>
            </a:endParaRPr>
          </a:p>
          <a:p>
            <a:r>
              <a:rPr lang="en-US" altLang="zh-CN" sz="2800" b="1" dirty="0">
                <a:ea typeface="宋体" panose="02010600030101010101" pitchFamily="2" charset="-122"/>
              </a:rPr>
              <a:t>D.</a:t>
            </a:r>
            <a:r>
              <a:rPr lang="zh-CN" altLang="en-US" sz="2800" dirty="0">
                <a:ea typeface="宋体" panose="02010600030101010101" pitchFamily="2" charset="-122"/>
              </a:rPr>
              <a:t>社会意识反作用于社会存在</a:t>
            </a:r>
          </a:p>
          <a:p>
            <a:endParaRPr lang="zh-CN" altLang="en-US" dirty="0"/>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07441" y="1123950"/>
            <a:ext cx="9804400" cy="5019675"/>
          </a:xfrm>
        </p:spPr>
        <p:txBody>
          <a:bodyPr/>
          <a:lstStyle/>
          <a:p>
            <a:r>
              <a:rPr lang="en-US" altLang="zh-CN" dirty="0"/>
              <a:t> 12.  </a:t>
            </a:r>
            <a:r>
              <a:rPr lang="zh-CN" altLang="en-US" dirty="0"/>
              <a:t>世纪  </a:t>
            </a:r>
            <a:r>
              <a:rPr lang="en-US" altLang="zh-CN" dirty="0"/>
              <a:t>50  </a:t>
            </a:r>
            <a:r>
              <a:rPr lang="zh-CN" altLang="en-US" dirty="0"/>
              <a:t>年代，北大荒人烟稀少、一片荒凉。由于人口剧增，生产力水平低下，吃饭问题成  为中国面临的首要问题，  于是人们不得不靠扩大耕地面积增加粮食产量</a:t>
            </a:r>
            <a:r>
              <a:rPr lang="en-US" altLang="zh-CN" dirty="0"/>
              <a:t>,</a:t>
            </a:r>
            <a:r>
              <a:rPr lang="zh-CN" altLang="en-US" dirty="0"/>
              <a:t>经过半个世纪的开垦，  北大荒成了全国闻名的“北大仓”。然而由于过度开垦已经造成了许多生态问题。现在，黑龙  江垦区全面停止开荒，退耕还“荒”。这说明    </a:t>
            </a:r>
          </a:p>
          <a:p>
            <a:r>
              <a:rPr lang="en-US" altLang="zh-CN" dirty="0">
                <a:latin typeface="华文仿宋" panose="02010600040101010101" pitchFamily="2" charset="-122"/>
                <a:ea typeface="华文仿宋" panose="02010600040101010101" pitchFamily="2" charset="-122"/>
              </a:rPr>
              <a:t>A  </a:t>
            </a:r>
            <a:r>
              <a:rPr lang="zh-CN" altLang="en-US" dirty="0">
                <a:latin typeface="华文仿宋" panose="02010600040101010101" pitchFamily="2" charset="-122"/>
                <a:ea typeface="华文仿宋" panose="02010600040101010101" pitchFamily="2" charset="-122"/>
              </a:rPr>
              <a:t>人与自然的和谐最终以恢复原始生态为归宿     </a:t>
            </a:r>
          </a:p>
          <a:p>
            <a:r>
              <a:rPr lang="en-US" altLang="zh-CN" dirty="0">
                <a:latin typeface="华文仿宋" panose="02010600040101010101" pitchFamily="2" charset="-122"/>
                <a:ea typeface="华文仿宋" panose="02010600040101010101" pitchFamily="2" charset="-122"/>
              </a:rPr>
              <a:t>B  </a:t>
            </a:r>
            <a:r>
              <a:rPr lang="zh-CN" altLang="en-US" dirty="0">
                <a:latin typeface="华文仿宋" panose="02010600040101010101" pitchFamily="2" charset="-122"/>
                <a:ea typeface="华文仿宋" panose="02010600040101010101" pitchFamily="2" charset="-122"/>
              </a:rPr>
              <a:t>人们改造自然的一切行为都会遭到“自然界的报复”   </a:t>
            </a:r>
            <a:endParaRPr lang="en-US" altLang="zh-CN" dirty="0">
              <a:latin typeface="华文仿宋" panose="02010600040101010101" pitchFamily="2" charset="-122"/>
              <a:ea typeface="华文仿宋" panose="02010600040101010101" pitchFamily="2" charset="-122"/>
            </a:endParaRPr>
          </a:p>
          <a:p>
            <a:pPr marL="0" indent="0">
              <a:buNone/>
            </a:pPr>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C  </a:t>
            </a:r>
            <a:r>
              <a:rPr lang="zh-CN" altLang="en-US" dirty="0">
                <a:latin typeface="华文仿宋" panose="02010600040101010101" pitchFamily="2" charset="-122"/>
                <a:ea typeface="华文仿宋" panose="02010600040101010101" pitchFamily="2" charset="-122"/>
              </a:rPr>
              <a:t>人在自然界面前总是处于被支配的地位     </a:t>
            </a:r>
          </a:p>
          <a:p>
            <a:r>
              <a:rPr lang="en-US" altLang="zh-CN" dirty="0">
                <a:latin typeface="华文仿宋" panose="02010600040101010101" pitchFamily="2" charset="-122"/>
                <a:ea typeface="华文仿宋" panose="02010600040101010101" pitchFamily="2" charset="-122"/>
              </a:rPr>
              <a:t>D  </a:t>
            </a:r>
            <a:r>
              <a:rPr lang="zh-CN" altLang="en-US" dirty="0">
                <a:latin typeface="华文仿宋" panose="02010600040101010101" pitchFamily="2" charset="-122"/>
                <a:ea typeface="华文仿宋" panose="02010600040101010101" pitchFamily="2" charset="-122"/>
              </a:rPr>
              <a:t>人们应合理地调节人与自然之间的物质变换 </a:t>
            </a:r>
          </a:p>
          <a:p>
            <a:endParaRPr lang="zh-CN" altLang="en-US" dirty="0">
              <a:latin typeface="华文仿宋" panose="02010600040101010101" pitchFamily="2" charset="-122"/>
              <a:ea typeface="华文仿宋" panose="02010600040101010101" pitchFamily="2" charset="-122"/>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7600" y="1"/>
            <a:ext cx="7862887" cy="1028699"/>
          </a:xfrm>
        </p:spPr>
        <p:txBody>
          <a:bodyPr/>
          <a:lstStyle/>
          <a:p>
            <a:r>
              <a:rPr lang="zh-CN" altLang="en-US" dirty="0">
                <a:solidFill>
                  <a:srgbClr val="FF0000"/>
                </a:solidFill>
              </a:rPr>
              <a:t>多项选择题</a:t>
            </a:r>
          </a:p>
        </p:txBody>
      </p:sp>
      <p:sp>
        <p:nvSpPr>
          <p:cNvPr id="3" name="内容占位符 2"/>
          <p:cNvSpPr>
            <a:spLocks noGrp="1"/>
          </p:cNvSpPr>
          <p:nvPr>
            <p:ph idx="1"/>
          </p:nvPr>
        </p:nvSpPr>
        <p:spPr>
          <a:xfrm>
            <a:off x="1666240" y="1123950"/>
            <a:ext cx="8300719" cy="5019675"/>
          </a:xfrm>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sz="3200" b="1" kern="0" dirty="0">
                <a:solidFill>
                  <a:srgbClr val="080808"/>
                </a:solidFill>
                <a:ea typeface="宋体" panose="02010600030101010101" pitchFamily="2" charset="-122"/>
                <a:cs typeface="Arial" panose="020B0604020202020204" pitchFamily="34" charset="0"/>
              </a:rPr>
              <a:t>1.</a:t>
            </a:r>
            <a:r>
              <a:rPr lang="zh-CN" altLang="en-US" sz="3200" b="1" kern="0" dirty="0">
                <a:solidFill>
                  <a:srgbClr val="080808"/>
                </a:solidFill>
                <a:ea typeface="宋体" panose="02010600030101010101" pitchFamily="2" charset="-122"/>
                <a:cs typeface="Arial" panose="020B0604020202020204" pitchFamily="34" charset="0"/>
              </a:rPr>
              <a:t>由于我国人口增长太快，带来一系列的社会问题和矛盾，包括</a:t>
            </a:r>
          </a:p>
          <a:p>
            <a:pPr marL="342900" indent="-342900">
              <a:lnSpc>
                <a:spcPct val="100000"/>
              </a:lnSpc>
              <a:spcBef>
                <a:spcPct val="20000"/>
              </a:spcBef>
              <a:buClr>
                <a:srgbClr val="5BBE4E"/>
              </a:buClr>
              <a:buFont typeface="Wingdings" panose="05000000000000000000" pitchFamily="2" charset="2"/>
              <a:buChar char="v"/>
            </a:pPr>
            <a:r>
              <a:rPr lang="en-US" altLang="zh-CN" sz="3000" kern="0" dirty="0">
                <a:solidFill>
                  <a:srgbClr val="080808"/>
                </a:solidFill>
                <a:ea typeface="宋体" panose="02010600030101010101" pitchFamily="2" charset="-122"/>
                <a:cs typeface="Arial" panose="020B0604020202020204" pitchFamily="34" charset="0"/>
              </a:rPr>
              <a:t>  </a:t>
            </a:r>
            <a:r>
              <a:rPr lang="en-US" altLang="zh-CN" sz="2800" kern="0" dirty="0">
                <a:solidFill>
                  <a:srgbClr val="080808"/>
                </a:solidFill>
                <a:ea typeface="宋体" panose="02010600030101010101" pitchFamily="2" charset="-122"/>
                <a:cs typeface="Arial" panose="020B0604020202020204" pitchFamily="34" charset="0"/>
              </a:rPr>
              <a:t>A.</a:t>
            </a:r>
            <a:r>
              <a:rPr lang="zh-CN" altLang="en-US" sz="2800" kern="0" dirty="0">
                <a:solidFill>
                  <a:srgbClr val="080808"/>
                </a:solidFill>
                <a:ea typeface="宋体" panose="02010600030101010101" pitchFamily="2" charset="-122"/>
                <a:cs typeface="Arial" panose="020B0604020202020204" pitchFamily="34" charset="0"/>
              </a:rPr>
              <a:t>劳动力的供需矛盾更加尖锐</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  B.</a:t>
            </a:r>
            <a:r>
              <a:rPr lang="zh-CN" altLang="en-US" sz="2800" kern="0" dirty="0">
                <a:solidFill>
                  <a:srgbClr val="080808"/>
                </a:solidFill>
                <a:ea typeface="宋体" panose="02010600030101010101" pitchFamily="2" charset="-122"/>
                <a:cs typeface="Arial" panose="020B0604020202020204" pitchFamily="34" charset="0"/>
              </a:rPr>
              <a:t>人口增加与消费品增长之间矛盾更加尖锐</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  C.</a:t>
            </a:r>
            <a:r>
              <a:rPr lang="zh-CN" altLang="en-US" sz="2800" kern="0" dirty="0">
                <a:solidFill>
                  <a:srgbClr val="080808"/>
                </a:solidFill>
                <a:ea typeface="宋体" panose="02010600030101010101" pitchFamily="2" charset="-122"/>
                <a:cs typeface="Arial" panose="020B0604020202020204" pitchFamily="34" charset="0"/>
              </a:rPr>
              <a:t>人口增加与全民族素质提高之间矛盾更加尖锐</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  D.</a:t>
            </a:r>
            <a:r>
              <a:rPr lang="zh-CN" altLang="en-US" sz="2800" kern="0" dirty="0">
                <a:solidFill>
                  <a:srgbClr val="080808"/>
                </a:solidFill>
                <a:ea typeface="宋体" panose="02010600030101010101" pitchFamily="2" charset="-122"/>
                <a:cs typeface="Arial" panose="020B0604020202020204" pitchFamily="34" charset="0"/>
              </a:rPr>
              <a:t>加重了国家、集体和家庭的负担</a:t>
            </a: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ea typeface="宋体" panose="02010600030101010101" pitchFamily="2" charset="-122"/>
                <a:cs typeface="Arial" panose="020B0604020202020204" pitchFamily="34" charset="0"/>
              </a:rPr>
              <a:t>  E.</a:t>
            </a:r>
            <a:r>
              <a:rPr lang="zh-CN" altLang="en-US" sz="2800" kern="0" dirty="0">
                <a:solidFill>
                  <a:srgbClr val="080808"/>
                </a:solidFill>
                <a:ea typeface="宋体" panose="02010600030101010101" pitchFamily="2" charset="-122"/>
                <a:cs typeface="Arial" panose="020B0604020202020204" pitchFamily="34" charset="0"/>
              </a:rPr>
              <a:t>延缓了现代化建设的步伐</a:t>
            </a:r>
          </a:p>
          <a:p>
            <a:endParaRPr lang="zh-CN" altLang="en-US" dirty="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0610" name="文本占位符 329730"/>
          <p:cNvSpPr>
            <a:spLocks noGrp="1" noRot="1"/>
          </p:cNvSpPr>
          <p:nvPr>
            <p:ph type="body" idx="4294967295"/>
          </p:nvPr>
        </p:nvSpPr>
        <p:spPr>
          <a:xfrm>
            <a:off x="2418080" y="1123950"/>
            <a:ext cx="8432483" cy="5019675"/>
          </a:xfrm>
        </p:spPr>
        <p:txBody>
          <a:bodyPr/>
          <a:lstStyle/>
          <a:p>
            <a:pPr eaLnBrk="1" hangingPunct="1">
              <a:lnSpc>
                <a:spcPct val="80000"/>
              </a:lnSpc>
            </a:pPr>
            <a:endParaRPr lang="zh-CN" altLang="en-US" sz="2000" dirty="0"/>
          </a:p>
          <a:p>
            <a:pPr eaLnBrk="1" hangingPunct="1">
              <a:lnSpc>
                <a:spcPct val="80000"/>
              </a:lnSpc>
            </a:pPr>
            <a:r>
              <a:rPr lang="en-US" altLang="zh-CN" sz="2400" b="1" dirty="0"/>
              <a:t>2.</a:t>
            </a:r>
            <a:r>
              <a:rPr lang="zh-CN" altLang="en-US" sz="2400" b="1" dirty="0"/>
              <a:t>地理环境对社会发展的作用表现在</a:t>
            </a:r>
            <a:endParaRPr lang="en-US" altLang="zh-CN" sz="2400" b="1" dirty="0"/>
          </a:p>
          <a:p>
            <a:pPr eaLnBrk="1" hangingPunct="1">
              <a:lnSpc>
                <a:spcPct val="80000"/>
              </a:lnSpc>
            </a:pPr>
            <a:r>
              <a:rPr lang="en-US" altLang="zh-CN" sz="2400" b="1" dirty="0">
                <a:solidFill>
                  <a:srgbClr val="000C0C"/>
                </a:solidFill>
                <a:latin typeface="宋体" panose="02010600030101010101" pitchFamily="2" charset="-122"/>
                <a:ea typeface="宋体" panose="02010600030101010101" pitchFamily="2" charset="-122"/>
              </a:rPr>
              <a:t> A.</a:t>
            </a:r>
            <a:r>
              <a:rPr lang="zh-CN" altLang="en-US" sz="2400" b="1" dirty="0">
                <a:solidFill>
                  <a:srgbClr val="000C0C"/>
                </a:solidFill>
                <a:latin typeface="宋体" panose="02010600030101010101" pitchFamily="2" charset="-122"/>
                <a:ea typeface="宋体" panose="02010600030101010101" pitchFamily="2" charset="-122"/>
              </a:rPr>
              <a:t>它影响劳动生产率的高低         </a:t>
            </a:r>
          </a:p>
          <a:p>
            <a:pPr eaLnBrk="1" hangingPunct="1">
              <a:lnSpc>
                <a:spcPct val="80000"/>
              </a:lnSpc>
            </a:pPr>
            <a:r>
              <a:rPr lang="zh-CN" altLang="en-US" sz="2400" b="1" dirty="0">
                <a:solidFill>
                  <a:srgbClr val="000C0C"/>
                </a:solidFill>
                <a:latin typeface="宋体" panose="02010600030101010101" pitchFamily="2" charset="-122"/>
                <a:ea typeface="宋体" panose="02010600030101010101" pitchFamily="2" charset="-122"/>
              </a:rPr>
              <a:t> </a:t>
            </a:r>
            <a:r>
              <a:rPr lang="en-US" altLang="zh-CN" sz="2400" b="1" dirty="0">
                <a:solidFill>
                  <a:srgbClr val="000C0C"/>
                </a:solidFill>
                <a:latin typeface="宋体" panose="02010600030101010101" pitchFamily="2" charset="-122"/>
                <a:ea typeface="宋体" panose="02010600030101010101" pitchFamily="2" charset="-122"/>
              </a:rPr>
              <a:t>B.</a:t>
            </a:r>
            <a:r>
              <a:rPr lang="zh-CN" altLang="en-US" sz="2400" b="1" dirty="0">
                <a:solidFill>
                  <a:srgbClr val="000C0C"/>
                </a:solidFill>
                <a:latin typeface="宋体" panose="02010600030101010101" pitchFamily="2" charset="-122"/>
                <a:ea typeface="宋体" panose="02010600030101010101" pitchFamily="2" charset="-122"/>
              </a:rPr>
              <a:t>它影响劳动生产部门的分布</a:t>
            </a:r>
          </a:p>
          <a:p>
            <a:pPr eaLnBrk="1" hangingPunct="1">
              <a:lnSpc>
                <a:spcPct val="80000"/>
              </a:lnSpc>
            </a:pPr>
            <a:r>
              <a:rPr lang="zh-CN" altLang="en-US" sz="2400" b="1" dirty="0">
                <a:solidFill>
                  <a:srgbClr val="000C0C"/>
                </a:solidFill>
                <a:latin typeface="宋体" panose="02010600030101010101" pitchFamily="2" charset="-122"/>
                <a:ea typeface="宋体" panose="02010600030101010101" pitchFamily="2" charset="-122"/>
              </a:rPr>
              <a:t> </a:t>
            </a:r>
            <a:r>
              <a:rPr lang="en-US" altLang="zh-CN" sz="2400" b="1" dirty="0">
                <a:solidFill>
                  <a:srgbClr val="000C0C"/>
                </a:solidFill>
                <a:latin typeface="宋体" panose="02010600030101010101" pitchFamily="2" charset="-122"/>
                <a:ea typeface="宋体" panose="02010600030101010101" pitchFamily="2" charset="-122"/>
              </a:rPr>
              <a:t>C.</a:t>
            </a:r>
            <a:r>
              <a:rPr lang="zh-CN" altLang="en-US" sz="2400" b="1" dirty="0">
                <a:solidFill>
                  <a:srgbClr val="000C0C"/>
                </a:solidFill>
                <a:latin typeface="宋体" panose="02010600030101010101" pitchFamily="2" charset="-122"/>
                <a:ea typeface="宋体" panose="02010600030101010101" pitchFamily="2" charset="-122"/>
              </a:rPr>
              <a:t>它在某种程度上决定不同国家经济发展的特点</a:t>
            </a:r>
          </a:p>
          <a:p>
            <a:pPr eaLnBrk="1" hangingPunct="1">
              <a:lnSpc>
                <a:spcPct val="80000"/>
              </a:lnSpc>
            </a:pPr>
            <a:r>
              <a:rPr lang="zh-CN" altLang="en-US" sz="2400" b="1" dirty="0">
                <a:solidFill>
                  <a:srgbClr val="000C0C"/>
                </a:solidFill>
                <a:latin typeface="宋体" panose="02010600030101010101" pitchFamily="2" charset="-122"/>
                <a:ea typeface="宋体" panose="02010600030101010101" pitchFamily="2" charset="-122"/>
              </a:rPr>
              <a:t> </a:t>
            </a:r>
            <a:r>
              <a:rPr lang="en-US" altLang="zh-CN" sz="2400" b="1" dirty="0">
                <a:solidFill>
                  <a:srgbClr val="000C0C"/>
                </a:solidFill>
                <a:latin typeface="宋体" panose="02010600030101010101" pitchFamily="2" charset="-122"/>
                <a:ea typeface="宋体" panose="02010600030101010101" pitchFamily="2" charset="-122"/>
              </a:rPr>
              <a:t>D.</a:t>
            </a:r>
            <a:r>
              <a:rPr lang="zh-CN" altLang="en-US" sz="2400" b="1" dirty="0">
                <a:solidFill>
                  <a:srgbClr val="000C0C"/>
                </a:solidFill>
                <a:latin typeface="宋体" panose="02010600030101010101" pitchFamily="2" charset="-122"/>
                <a:ea typeface="宋体" panose="02010600030101010101" pitchFamily="2" charset="-122"/>
              </a:rPr>
              <a:t>它在某些方面制约一个国家生产发展的潜力和前景   </a:t>
            </a:r>
          </a:p>
          <a:p>
            <a:pPr eaLnBrk="1" hangingPunct="1">
              <a:lnSpc>
                <a:spcPct val="80000"/>
              </a:lnSpc>
            </a:pPr>
            <a:r>
              <a:rPr lang="zh-CN" altLang="en-US" sz="2400" b="1" dirty="0">
                <a:solidFill>
                  <a:srgbClr val="000C0C"/>
                </a:solidFill>
                <a:latin typeface="宋体" panose="02010600030101010101" pitchFamily="2" charset="-122"/>
                <a:ea typeface="宋体" panose="02010600030101010101" pitchFamily="2" charset="-122"/>
              </a:rPr>
              <a:t> Ｅ</a:t>
            </a:r>
            <a:r>
              <a:rPr lang="en-US" altLang="zh-CN" sz="2400" b="1" dirty="0">
                <a:solidFill>
                  <a:srgbClr val="000C0C"/>
                </a:solidFill>
                <a:latin typeface="宋体" panose="02010600030101010101" pitchFamily="2" charset="-122"/>
                <a:ea typeface="宋体" panose="02010600030101010101" pitchFamily="2" charset="-122"/>
              </a:rPr>
              <a:t>.</a:t>
            </a:r>
            <a:r>
              <a:rPr lang="zh-CN" altLang="en-US" sz="2400" b="1" dirty="0">
                <a:solidFill>
                  <a:srgbClr val="000C0C"/>
                </a:solidFill>
                <a:latin typeface="宋体" panose="02010600030101010101" pitchFamily="2" charset="-122"/>
                <a:ea typeface="宋体" panose="02010600030101010101" pitchFamily="2" charset="-122"/>
              </a:rPr>
              <a:t>它通过对军事、政治的影响来制约社会发展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0610">
                                            <p:txEl>
                                              <p:pRg st="1" end="1"/>
                                            </p:txEl>
                                          </p:spTgt>
                                        </p:tgtEl>
                                        <p:attrNameLst>
                                          <p:attrName>style.visibility</p:attrName>
                                        </p:attrNameLst>
                                      </p:cBhvr>
                                      <p:to>
                                        <p:strVal val="visible"/>
                                      </p:to>
                                    </p:set>
                                    <p:animEffect transition="in" filter="fade">
                                      <p:cBhvr>
                                        <p:cTn id="7" dur="1000"/>
                                        <p:tgtEl>
                                          <p:spTgt spid="580610">
                                            <p:txEl>
                                              <p:pRg st="1" end="1"/>
                                            </p:txEl>
                                          </p:spTgt>
                                        </p:tgtEl>
                                      </p:cBhvr>
                                    </p:animEffect>
                                    <p:anim calcmode="lin" valueType="num">
                                      <p:cBhvr>
                                        <p:cTn id="8" dur="1000" fill="hold"/>
                                        <p:tgtEl>
                                          <p:spTgt spid="5806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806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80610">
                                            <p:txEl>
                                              <p:pRg st="2" end="2"/>
                                            </p:txEl>
                                          </p:spTgt>
                                        </p:tgtEl>
                                        <p:attrNameLst>
                                          <p:attrName>style.visibility</p:attrName>
                                        </p:attrNameLst>
                                      </p:cBhvr>
                                      <p:to>
                                        <p:strVal val="visible"/>
                                      </p:to>
                                    </p:set>
                                    <p:animEffect transition="in" filter="fade">
                                      <p:cBhvr>
                                        <p:cTn id="14" dur="1000"/>
                                        <p:tgtEl>
                                          <p:spTgt spid="580610">
                                            <p:txEl>
                                              <p:pRg st="2" end="2"/>
                                            </p:txEl>
                                          </p:spTgt>
                                        </p:tgtEl>
                                      </p:cBhvr>
                                    </p:animEffect>
                                    <p:anim calcmode="lin" valueType="num">
                                      <p:cBhvr>
                                        <p:cTn id="15" dur="1000" fill="hold"/>
                                        <p:tgtEl>
                                          <p:spTgt spid="5806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806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80610">
                                            <p:txEl>
                                              <p:pRg st="3" end="3"/>
                                            </p:txEl>
                                          </p:spTgt>
                                        </p:tgtEl>
                                        <p:attrNameLst>
                                          <p:attrName>style.visibility</p:attrName>
                                        </p:attrNameLst>
                                      </p:cBhvr>
                                      <p:to>
                                        <p:strVal val="visible"/>
                                      </p:to>
                                    </p:set>
                                    <p:animEffect transition="in" filter="fade">
                                      <p:cBhvr>
                                        <p:cTn id="21" dur="1000"/>
                                        <p:tgtEl>
                                          <p:spTgt spid="580610">
                                            <p:txEl>
                                              <p:pRg st="3" end="3"/>
                                            </p:txEl>
                                          </p:spTgt>
                                        </p:tgtEl>
                                      </p:cBhvr>
                                    </p:animEffect>
                                    <p:anim calcmode="lin" valueType="num">
                                      <p:cBhvr>
                                        <p:cTn id="22" dur="1000" fill="hold"/>
                                        <p:tgtEl>
                                          <p:spTgt spid="58061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806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80610">
                                            <p:txEl>
                                              <p:pRg st="4" end="4"/>
                                            </p:txEl>
                                          </p:spTgt>
                                        </p:tgtEl>
                                        <p:attrNameLst>
                                          <p:attrName>style.visibility</p:attrName>
                                        </p:attrNameLst>
                                      </p:cBhvr>
                                      <p:to>
                                        <p:strVal val="visible"/>
                                      </p:to>
                                    </p:set>
                                    <p:animEffect transition="in" filter="fade">
                                      <p:cBhvr>
                                        <p:cTn id="28" dur="1000"/>
                                        <p:tgtEl>
                                          <p:spTgt spid="580610">
                                            <p:txEl>
                                              <p:pRg st="4" end="4"/>
                                            </p:txEl>
                                          </p:spTgt>
                                        </p:tgtEl>
                                      </p:cBhvr>
                                    </p:animEffect>
                                    <p:anim calcmode="lin" valueType="num">
                                      <p:cBhvr>
                                        <p:cTn id="29" dur="1000" fill="hold"/>
                                        <p:tgtEl>
                                          <p:spTgt spid="5806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806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80610">
                                            <p:txEl>
                                              <p:pRg st="5" end="5"/>
                                            </p:txEl>
                                          </p:spTgt>
                                        </p:tgtEl>
                                        <p:attrNameLst>
                                          <p:attrName>style.visibility</p:attrName>
                                        </p:attrNameLst>
                                      </p:cBhvr>
                                      <p:to>
                                        <p:strVal val="visible"/>
                                      </p:to>
                                    </p:set>
                                    <p:animEffect transition="in" filter="fade">
                                      <p:cBhvr>
                                        <p:cTn id="35" dur="1000"/>
                                        <p:tgtEl>
                                          <p:spTgt spid="580610">
                                            <p:txEl>
                                              <p:pRg st="5" end="5"/>
                                            </p:txEl>
                                          </p:spTgt>
                                        </p:tgtEl>
                                      </p:cBhvr>
                                    </p:animEffect>
                                    <p:anim calcmode="lin" valueType="num">
                                      <p:cBhvr>
                                        <p:cTn id="36" dur="1000" fill="hold"/>
                                        <p:tgtEl>
                                          <p:spTgt spid="580610">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806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80610">
                                            <p:txEl>
                                              <p:pRg st="6" end="6"/>
                                            </p:txEl>
                                          </p:spTgt>
                                        </p:tgtEl>
                                        <p:attrNameLst>
                                          <p:attrName>style.visibility</p:attrName>
                                        </p:attrNameLst>
                                      </p:cBhvr>
                                      <p:to>
                                        <p:strVal val="visible"/>
                                      </p:to>
                                    </p:set>
                                    <p:animEffect transition="in" filter="fade">
                                      <p:cBhvr>
                                        <p:cTn id="42" dur="1000"/>
                                        <p:tgtEl>
                                          <p:spTgt spid="580610">
                                            <p:txEl>
                                              <p:pRg st="6" end="6"/>
                                            </p:txEl>
                                          </p:spTgt>
                                        </p:tgtEl>
                                      </p:cBhvr>
                                    </p:animEffect>
                                    <p:anim calcmode="lin" valueType="num">
                                      <p:cBhvr>
                                        <p:cTn id="43" dur="1000" fill="hold"/>
                                        <p:tgtEl>
                                          <p:spTgt spid="580610">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806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0" grpId="0" build="p"/>
    </p:bldLst>
  </p:timing>
</p:sld>
</file>

<file path=ppt/slides/slide5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2658" name="文本占位符 330754"/>
          <p:cNvSpPr>
            <a:spLocks noGrp="1" noRot="1"/>
          </p:cNvSpPr>
          <p:nvPr>
            <p:ph type="body" idx="4294967295"/>
          </p:nvPr>
        </p:nvSpPr>
        <p:spPr>
          <a:xfrm>
            <a:off x="2550160" y="1574800"/>
            <a:ext cx="6888480" cy="4602163"/>
          </a:xfrm>
        </p:spPr>
        <p:txBody>
          <a:bodyPr>
            <a:normAutofit/>
          </a:bodyPr>
          <a:lstStyle/>
          <a:p>
            <a:pPr eaLnBrk="1" hangingPunct="1"/>
            <a:r>
              <a:rPr lang="en-US" altLang="zh-CN" sz="2400" b="1" dirty="0">
                <a:solidFill>
                  <a:srgbClr val="000C0C"/>
                </a:solidFill>
              </a:rPr>
              <a:t>3.</a:t>
            </a:r>
            <a:r>
              <a:rPr lang="zh-CN" altLang="en-US" sz="2400" b="1" dirty="0">
                <a:solidFill>
                  <a:srgbClr val="000C0C"/>
                </a:solidFill>
              </a:rPr>
              <a:t>社会之所以必须有计划地对人口的调节和控制，是因为</a:t>
            </a:r>
            <a:br>
              <a:rPr lang="zh-CN" altLang="en-US" sz="2400" b="1" dirty="0">
                <a:solidFill>
                  <a:srgbClr val="000C0C"/>
                </a:solidFill>
              </a:rPr>
            </a:br>
            <a:r>
              <a:rPr lang="en-US" altLang="zh-CN" sz="2400" dirty="0">
                <a:solidFill>
                  <a:srgbClr val="000C0C"/>
                </a:solidFill>
                <a:latin typeface="楷体" panose="02010609060101010101" pitchFamily="49" charset="-122"/>
                <a:ea typeface="楷体" panose="02010609060101010101" pitchFamily="49" charset="-122"/>
              </a:rPr>
              <a:t>A.</a:t>
            </a:r>
            <a:r>
              <a:rPr lang="zh-CN" altLang="en-US" sz="2400" dirty="0">
                <a:solidFill>
                  <a:srgbClr val="000C0C"/>
                </a:solidFill>
                <a:latin typeface="楷体" panose="02010609060101010101" pitchFamily="49" charset="-122"/>
                <a:ea typeface="楷体" panose="02010609060101010101" pitchFamily="49" charset="-122"/>
              </a:rPr>
              <a:t>人口因素是社会存在和发展的必要条件   </a:t>
            </a:r>
          </a:p>
          <a:p>
            <a:pPr eaLnBrk="1" hangingPunct="1"/>
            <a:r>
              <a:rPr lang="en-US" altLang="zh-CN" sz="2400" dirty="0">
                <a:solidFill>
                  <a:srgbClr val="000C0C"/>
                </a:solidFill>
                <a:latin typeface="楷体" panose="02010609060101010101" pitchFamily="49" charset="-122"/>
                <a:ea typeface="楷体" panose="02010609060101010101" pitchFamily="49" charset="-122"/>
              </a:rPr>
              <a:t>B.</a:t>
            </a:r>
            <a:r>
              <a:rPr lang="zh-CN" altLang="en-US" sz="2400" dirty="0">
                <a:solidFill>
                  <a:srgbClr val="000C0C"/>
                </a:solidFill>
                <a:latin typeface="楷体" panose="02010609060101010101" pitchFamily="49" charset="-122"/>
                <a:ea typeface="楷体" panose="02010609060101010101" pitchFamily="49" charset="-122"/>
              </a:rPr>
              <a:t>适度的最优的人口状况，能加速社会发展</a:t>
            </a:r>
          </a:p>
          <a:p>
            <a:pPr eaLnBrk="1" hangingPunct="1"/>
            <a:r>
              <a:rPr lang="en-US" altLang="zh-CN" sz="2400" dirty="0">
                <a:solidFill>
                  <a:srgbClr val="000C0C"/>
                </a:solidFill>
                <a:latin typeface="楷体" panose="02010609060101010101" pitchFamily="49" charset="-122"/>
                <a:ea typeface="楷体" panose="02010609060101010101" pitchFamily="49" charset="-122"/>
              </a:rPr>
              <a:t>C.</a:t>
            </a:r>
            <a:r>
              <a:rPr lang="zh-CN" altLang="en-US" sz="2400" dirty="0">
                <a:solidFill>
                  <a:srgbClr val="000C0C"/>
                </a:solidFill>
                <a:latin typeface="楷体" panose="02010609060101010101" pitchFamily="49" charset="-122"/>
                <a:ea typeface="楷体" panose="02010609060101010101" pitchFamily="49" charset="-122"/>
              </a:rPr>
              <a:t>人口的数量和发展的速度不能自发地同社会发展的需要相适应</a:t>
            </a:r>
          </a:p>
          <a:p>
            <a:pPr eaLnBrk="1" hangingPunct="1">
              <a:buFont typeface="Arial" panose="020B0604020202020204" pitchFamily="34" charset="0"/>
              <a:buNone/>
            </a:pPr>
            <a:r>
              <a:rPr lang="zh-CN" altLang="en-US" sz="2400" dirty="0">
                <a:solidFill>
                  <a:srgbClr val="000C0C"/>
                </a:solidFill>
                <a:latin typeface="楷体" panose="02010609060101010101" pitchFamily="49" charset="-122"/>
                <a:ea typeface="楷体" panose="02010609060101010101" pitchFamily="49" charset="-122"/>
              </a:rPr>
              <a:t>  </a:t>
            </a:r>
            <a:r>
              <a:rPr lang="en-US" altLang="zh-CN" sz="2400" dirty="0">
                <a:solidFill>
                  <a:srgbClr val="000C0C"/>
                </a:solidFill>
                <a:latin typeface="楷体" panose="02010609060101010101" pitchFamily="49" charset="-122"/>
                <a:ea typeface="楷体" panose="02010609060101010101" pitchFamily="49" charset="-122"/>
              </a:rPr>
              <a:t>D.</a:t>
            </a:r>
            <a:r>
              <a:rPr lang="zh-CN" altLang="en-US" sz="2400" dirty="0">
                <a:solidFill>
                  <a:srgbClr val="000C0C"/>
                </a:solidFill>
                <a:latin typeface="楷体" panose="02010609060101010101" pitchFamily="49" charset="-122"/>
                <a:ea typeface="楷体" panose="02010609060101010101" pitchFamily="49" charset="-122"/>
              </a:rPr>
              <a:t>适量的人口是社会发展的决定力量</a:t>
            </a:r>
          </a:p>
          <a:p>
            <a:pPr eaLnBrk="1" hangingPunct="1"/>
            <a:r>
              <a:rPr lang="en-US" altLang="zh-CN" sz="2400" dirty="0">
                <a:solidFill>
                  <a:srgbClr val="000C0C"/>
                </a:solidFill>
                <a:latin typeface="楷体" panose="02010609060101010101" pitchFamily="49" charset="-122"/>
                <a:ea typeface="楷体" panose="02010609060101010101" pitchFamily="49" charset="-122"/>
              </a:rPr>
              <a:t>E.</a:t>
            </a:r>
            <a:r>
              <a:rPr lang="zh-CN" altLang="en-US" sz="2400" dirty="0">
                <a:solidFill>
                  <a:srgbClr val="000C0C"/>
                </a:solidFill>
                <a:latin typeface="楷体" panose="02010609060101010101" pitchFamily="49" charset="-122"/>
                <a:ea typeface="楷体" panose="02010609060101010101" pitchFamily="49" charset="-122"/>
              </a:rPr>
              <a:t>人口的数量和质量是社会革命能否胜利的根本原因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lt">
                                    <p:tmPct val="10000"/>
                                  </p:iterate>
                                  <p:childTnLst>
                                    <p:set>
                                      <p:cBhvr>
                                        <p:cTn id="6" dur="1" fill="hold">
                                          <p:stCondLst>
                                            <p:cond delay="0"/>
                                          </p:stCondLst>
                                        </p:cTn>
                                        <p:tgtEl>
                                          <p:spTgt spid="582658">
                                            <p:txEl>
                                              <p:pRg st="0" end="0"/>
                                            </p:txEl>
                                          </p:spTgt>
                                        </p:tgtEl>
                                        <p:attrNameLst>
                                          <p:attrName>style.visibility</p:attrName>
                                        </p:attrNameLst>
                                      </p:cBhvr>
                                      <p:to>
                                        <p:strVal val="visible"/>
                                      </p:to>
                                    </p:set>
                                    <p:animEffect transition="in" filter="fade">
                                      <p:cBhvr>
                                        <p:cTn id="7" dur="1000"/>
                                        <p:tgtEl>
                                          <p:spTgt spid="582658">
                                            <p:txEl>
                                              <p:pRg st="0" end="0"/>
                                            </p:txEl>
                                          </p:spTgt>
                                        </p:tgtEl>
                                      </p:cBhvr>
                                    </p:animEffect>
                                    <p:anim calcmode="lin" valueType="num">
                                      <p:cBhvr>
                                        <p:cTn id="8" dur="1000" fill="hold"/>
                                        <p:tgtEl>
                                          <p:spTgt spid="58265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8265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iterate type="lt">
                                    <p:tmPct val="10000"/>
                                  </p:iterate>
                                  <p:childTnLst>
                                    <p:set>
                                      <p:cBhvr>
                                        <p:cTn id="13" dur="1" fill="hold">
                                          <p:stCondLst>
                                            <p:cond delay="0"/>
                                          </p:stCondLst>
                                        </p:cTn>
                                        <p:tgtEl>
                                          <p:spTgt spid="582658">
                                            <p:txEl>
                                              <p:pRg st="1" end="1"/>
                                            </p:txEl>
                                          </p:spTgt>
                                        </p:tgtEl>
                                        <p:attrNameLst>
                                          <p:attrName>style.visibility</p:attrName>
                                        </p:attrNameLst>
                                      </p:cBhvr>
                                      <p:to>
                                        <p:strVal val="visible"/>
                                      </p:to>
                                    </p:set>
                                    <p:animEffect transition="in" filter="fade">
                                      <p:cBhvr>
                                        <p:cTn id="14" dur="1000"/>
                                        <p:tgtEl>
                                          <p:spTgt spid="582658">
                                            <p:txEl>
                                              <p:pRg st="1" end="1"/>
                                            </p:txEl>
                                          </p:spTgt>
                                        </p:tgtEl>
                                      </p:cBhvr>
                                    </p:animEffect>
                                    <p:anim calcmode="lin" valueType="num">
                                      <p:cBhvr>
                                        <p:cTn id="15" dur="1000" fill="hold"/>
                                        <p:tgtEl>
                                          <p:spTgt spid="58265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8265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iterate type="lt">
                                    <p:tmPct val="10000"/>
                                  </p:iterate>
                                  <p:childTnLst>
                                    <p:set>
                                      <p:cBhvr>
                                        <p:cTn id="20" dur="1" fill="hold">
                                          <p:stCondLst>
                                            <p:cond delay="0"/>
                                          </p:stCondLst>
                                        </p:cTn>
                                        <p:tgtEl>
                                          <p:spTgt spid="582658">
                                            <p:txEl>
                                              <p:pRg st="2" end="2"/>
                                            </p:txEl>
                                          </p:spTgt>
                                        </p:tgtEl>
                                        <p:attrNameLst>
                                          <p:attrName>style.visibility</p:attrName>
                                        </p:attrNameLst>
                                      </p:cBhvr>
                                      <p:to>
                                        <p:strVal val="visible"/>
                                      </p:to>
                                    </p:set>
                                    <p:animEffect transition="in" filter="fade">
                                      <p:cBhvr>
                                        <p:cTn id="21" dur="1000"/>
                                        <p:tgtEl>
                                          <p:spTgt spid="582658">
                                            <p:txEl>
                                              <p:pRg st="2" end="2"/>
                                            </p:txEl>
                                          </p:spTgt>
                                        </p:tgtEl>
                                      </p:cBhvr>
                                    </p:animEffect>
                                    <p:anim calcmode="lin" valueType="num">
                                      <p:cBhvr>
                                        <p:cTn id="22" dur="1000" fill="hold"/>
                                        <p:tgtEl>
                                          <p:spTgt spid="58265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8265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iterate type="lt">
                                    <p:tmPct val="10000"/>
                                  </p:iterate>
                                  <p:childTnLst>
                                    <p:set>
                                      <p:cBhvr>
                                        <p:cTn id="27" dur="1" fill="hold">
                                          <p:stCondLst>
                                            <p:cond delay="0"/>
                                          </p:stCondLst>
                                        </p:cTn>
                                        <p:tgtEl>
                                          <p:spTgt spid="582658">
                                            <p:txEl>
                                              <p:pRg st="3" end="3"/>
                                            </p:txEl>
                                          </p:spTgt>
                                        </p:tgtEl>
                                        <p:attrNameLst>
                                          <p:attrName>style.visibility</p:attrName>
                                        </p:attrNameLst>
                                      </p:cBhvr>
                                      <p:to>
                                        <p:strVal val="visible"/>
                                      </p:to>
                                    </p:set>
                                    <p:animEffect transition="in" filter="fade">
                                      <p:cBhvr>
                                        <p:cTn id="28" dur="1000"/>
                                        <p:tgtEl>
                                          <p:spTgt spid="582658">
                                            <p:txEl>
                                              <p:pRg st="3" end="3"/>
                                            </p:txEl>
                                          </p:spTgt>
                                        </p:tgtEl>
                                      </p:cBhvr>
                                    </p:animEffect>
                                    <p:anim calcmode="lin" valueType="num">
                                      <p:cBhvr>
                                        <p:cTn id="29" dur="1000" fill="hold"/>
                                        <p:tgtEl>
                                          <p:spTgt spid="58265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8265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iterate type="lt">
                                    <p:tmPct val="10000"/>
                                  </p:iterate>
                                  <p:childTnLst>
                                    <p:set>
                                      <p:cBhvr>
                                        <p:cTn id="34" dur="1" fill="hold">
                                          <p:stCondLst>
                                            <p:cond delay="0"/>
                                          </p:stCondLst>
                                        </p:cTn>
                                        <p:tgtEl>
                                          <p:spTgt spid="582658">
                                            <p:txEl>
                                              <p:pRg st="4" end="4"/>
                                            </p:txEl>
                                          </p:spTgt>
                                        </p:tgtEl>
                                        <p:attrNameLst>
                                          <p:attrName>style.visibility</p:attrName>
                                        </p:attrNameLst>
                                      </p:cBhvr>
                                      <p:to>
                                        <p:strVal val="visible"/>
                                      </p:to>
                                    </p:set>
                                    <p:animEffect transition="in" filter="fade">
                                      <p:cBhvr>
                                        <p:cTn id="35" dur="1000"/>
                                        <p:tgtEl>
                                          <p:spTgt spid="582658">
                                            <p:txEl>
                                              <p:pRg st="4" end="4"/>
                                            </p:txEl>
                                          </p:spTgt>
                                        </p:tgtEl>
                                      </p:cBhvr>
                                    </p:animEffect>
                                    <p:anim calcmode="lin" valueType="num">
                                      <p:cBhvr>
                                        <p:cTn id="36" dur="1000" fill="hold"/>
                                        <p:tgtEl>
                                          <p:spTgt spid="58265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8265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build="p"/>
    </p:bldLst>
  </p:timing>
</p:sld>
</file>

<file path=ppt/slides/slide5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682" name="文本占位符 331778"/>
          <p:cNvSpPr>
            <a:spLocks noGrp="1" noRot="1"/>
          </p:cNvSpPr>
          <p:nvPr>
            <p:ph type="body" idx="4294967295"/>
          </p:nvPr>
        </p:nvSpPr>
        <p:spPr>
          <a:xfrm>
            <a:off x="2326640" y="1473200"/>
            <a:ext cx="7599680" cy="4703763"/>
          </a:xfrm>
        </p:spPr>
        <p:txBody>
          <a:bodyPr/>
          <a:lstStyle/>
          <a:p>
            <a:pPr eaLnBrk="1" hangingPunct="1"/>
            <a:endParaRPr lang="en-US" altLang="zh-CN" sz="2800" dirty="0"/>
          </a:p>
          <a:p>
            <a:pPr eaLnBrk="1" hangingPunct="1"/>
            <a:r>
              <a:rPr lang="en-US" altLang="zh-CN" sz="2800" dirty="0"/>
              <a:t>4.</a:t>
            </a:r>
            <a:r>
              <a:rPr lang="zh-CN" altLang="en-US" sz="2800" dirty="0"/>
              <a:t>人口因素对社会发展的作用是</a:t>
            </a:r>
            <a:br>
              <a:rPr lang="zh-CN" altLang="en-US" sz="2800" dirty="0"/>
            </a:br>
            <a:endParaRPr lang="en-US" altLang="zh-CN" sz="2800" dirty="0"/>
          </a:p>
          <a:p>
            <a:pPr eaLnBrk="1" hangingPunct="1"/>
            <a:r>
              <a:rPr lang="en-US" altLang="zh-CN" sz="2800" dirty="0">
                <a:solidFill>
                  <a:srgbClr val="000C0C"/>
                </a:solidFill>
                <a:latin typeface="楷体" panose="02010609060101010101" pitchFamily="49" charset="-122"/>
                <a:ea typeface="楷体" panose="02010609060101010101" pitchFamily="49" charset="-122"/>
              </a:rPr>
              <a:t>A.</a:t>
            </a:r>
            <a:r>
              <a:rPr lang="zh-CN" altLang="en-US" sz="2800" dirty="0">
                <a:solidFill>
                  <a:srgbClr val="000C0C"/>
                </a:solidFill>
                <a:latin typeface="楷体" panose="02010609060101010101" pitchFamily="49" charset="-122"/>
                <a:ea typeface="楷体" panose="02010609060101010101" pitchFamily="49" charset="-122"/>
              </a:rPr>
              <a:t>它是社会存在和发展的自然前提              </a:t>
            </a:r>
            <a:r>
              <a:rPr lang="en-US" altLang="zh-CN" sz="2800" dirty="0">
                <a:solidFill>
                  <a:srgbClr val="000C0C"/>
                </a:solidFill>
                <a:latin typeface="楷体" panose="02010609060101010101" pitchFamily="49" charset="-122"/>
                <a:ea typeface="楷体" panose="02010609060101010101" pitchFamily="49" charset="-122"/>
              </a:rPr>
              <a:t>B.</a:t>
            </a:r>
            <a:r>
              <a:rPr lang="zh-CN" altLang="en-US" sz="2800" dirty="0">
                <a:solidFill>
                  <a:srgbClr val="000C0C"/>
                </a:solidFill>
                <a:latin typeface="楷体" panose="02010609060101010101" pitchFamily="49" charset="-122"/>
                <a:ea typeface="楷体" panose="02010609060101010101" pitchFamily="49" charset="-122"/>
              </a:rPr>
              <a:t>它是社会革命的原因</a:t>
            </a:r>
          </a:p>
          <a:p>
            <a:pPr eaLnBrk="1" hangingPunct="1">
              <a:buFont typeface="Arial" panose="020B0604020202020204" pitchFamily="34" charset="0"/>
              <a:buNone/>
            </a:pPr>
            <a:r>
              <a:rPr lang="zh-CN" altLang="en-US" sz="2800" dirty="0">
                <a:solidFill>
                  <a:srgbClr val="000C0C"/>
                </a:solidFill>
                <a:latin typeface="楷体" panose="02010609060101010101" pitchFamily="49" charset="-122"/>
                <a:ea typeface="楷体" panose="02010609060101010101" pitchFamily="49" charset="-122"/>
              </a:rPr>
              <a:t> </a:t>
            </a:r>
            <a:r>
              <a:rPr lang="en-US" altLang="zh-CN" sz="2800" dirty="0">
                <a:solidFill>
                  <a:srgbClr val="000C0C"/>
                </a:solidFill>
                <a:latin typeface="楷体" panose="02010609060101010101" pitchFamily="49" charset="-122"/>
                <a:ea typeface="楷体" panose="02010609060101010101" pitchFamily="49" charset="-122"/>
              </a:rPr>
              <a:t>C.</a:t>
            </a:r>
            <a:r>
              <a:rPr lang="zh-CN" altLang="en-US" sz="2800" dirty="0">
                <a:solidFill>
                  <a:srgbClr val="000C0C"/>
                </a:solidFill>
                <a:latin typeface="楷体" panose="02010609060101010101" pitchFamily="49" charset="-122"/>
                <a:ea typeface="楷体" panose="02010609060101010101" pitchFamily="49" charset="-122"/>
              </a:rPr>
              <a:t>它决定社会的性质和面貌   </a:t>
            </a:r>
          </a:p>
          <a:p>
            <a:pPr eaLnBrk="1" hangingPunct="1">
              <a:buFont typeface="Arial" panose="020B0604020202020204" pitchFamily="34" charset="0"/>
              <a:buNone/>
            </a:pPr>
            <a:r>
              <a:rPr lang="en-US" altLang="zh-CN" sz="2800" dirty="0">
                <a:solidFill>
                  <a:srgbClr val="000C0C"/>
                </a:solidFill>
                <a:latin typeface="楷体" panose="02010609060101010101" pitchFamily="49" charset="-122"/>
                <a:ea typeface="楷体" panose="02010609060101010101" pitchFamily="49" charset="-122"/>
              </a:rPr>
              <a:t> D.</a:t>
            </a:r>
            <a:r>
              <a:rPr lang="zh-CN" altLang="en-US" sz="2800" dirty="0">
                <a:solidFill>
                  <a:srgbClr val="000C0C"/>
                </a:solidFill>
                <a:latin typeface="楷体" panose="02010609060101010101" pitchFamily="49" charset="-122"/>
                <a:ea typeface="楷体" panose="02010609060101010101" pitchFamily="49" charset="-122"/>
              </a:rPr>
              <a:t>它决定社会形态的发展   </a:t>
            </a:r>
          </a:p>
          <a:p>
            <a:pPr eaLnBrk="1" hangingPunct="1">
              <a:buFont typeface="Arial" panose="020B0604020202020204" pitchFamily="34" charset="0"/>
              <a:buNone/>
            </a:pPr>
            <a:r>
              <a:rPr lang="en-US" altLang="zh-CN" sz="2800" dirty="0">
                <a:solidFill>
                  <a:srgbClr val="000C0C"/>
                </a:solidFill>
                <a:latin typeface="楷体" panose="02010609060101010101" pitchFamily="49" charset="-122"/>
                <a:ea typeface="楷体" panose="02010609060101010101" pitchFamily="49" charset="-122"/>
              </a:rPr>
              <a:t> E.</a:t>
            </a:r>
            <a:r>
              <a:rPr lang="zh-CN" altLang="en-US" sz="2800" dirty="0">
                <a:solidFill>
                  <a:srgbClr val="000C0C"/>
                </a:solidFill>
                <a:latin typeface="楷体" panose="02010609060101010101" pitchFamily="49" charset="-122"/>
                <a:ea typeface="楷体" panose="02010609060101010101" pitchFamily="49" charset="-122"/>
              </a:rPr>
              <a:t>它加速或延缓社会的发展</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583682">
                                            <p:txEl>
                                              <p:pRg st="1" end="1"/>
                                            </p:txEl>
                                          </p:spTgt>
                                        </p:tgtEl>
                                        <p:attrNameLst>
                                          <p:attrName>style.visibility</p:attrName>
                                        </p:attrNameLst>
                                      </p:cBhvr>
                                      <p:to>
                                        <p:strVal val="visible"/>
                                      </p:to>
                                    </p:set>
                                    <p:animEffect transition="in" filter="fade">
                                      <p:cBhvr>
                                        <p:cTn id="7" dur="500"/>
                                        <p:tgtEl>
                                          <p:spTgt spid="583682">
                                            <p:txEl>
                                              <p:pRg st="1" end="1"/>
                                            </p:txEl>
                                          </p:spTgt>
                                        </p:tgtEl>
                                      </p:cBhvr>
                                    </p:animEffect>
                                    <p:anim calcmode="lin" valueType="num">
                                      <p:cBhvr>
                                        <p:cTn id="8" dur="500" fill="hold"/>
                                        <p:tgtEl>
                                          <p:spTgt spid="583682">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583682">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583682">
                                            <p:txEl>
                                              <p:pRg st="2" end="2"/>
                                            </p:txEl>
                                          </p:spTgt>
                                        </p:tgtEl>
                                        <p:attrNameLst>
                                          <p:attrName>style.visibility</p:attrName>
                                        </p:attrNameLst>
                                      </p:cBhvr>
                                      <p:to>
                                        <p:strVal val="visible"/>
                                      </p:to>
                                    </p:set>
                                    <p:animEffect transition="in" filter="fade">
                                      <p:cBhvr>
                                        <p:cTn id="14" dur="500"/>
                                        <p:tgtEl>
                                          <p:spTgt spid="583682">
                                            <p:txEl>
                                              <p:pRg st="2" end="2"/>
                                            </p:txEl>
                                          </p:spTgt>
                                        </p:tgtEl>
                                      </p:cBhvr>
                                    </p:animEffect>
                                    <p:anim calcmode="lin" valueType="num">
                                      <p:cBhvr>
                                        <p:cTn id="15" dur="500" fill="hold"/>
                                        <p:tgtEl>
                                          <p:spTgt spid="583682">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583682">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583682">
                                            <p:txEl>
                                              <p:pRg st="3" end="3"/>
                                            </p:txEl>
                                          </p:spTgt>
                                        </p:tgtEl>
                                        <p:attrNameLst>
                                          <p:attrName>style.visibility</p:attrName>
                                        </p:attrNameLst>
                                      </p:cBhvr>
                                      <p:to>
                                        <p:strVal val="visible"/>
                                      </p:to>
                                    </p:set>
                                    <p:animEffect transition="in" filter="fade">
                                      <p:cBhvr>
                                        <p:cTn id="21" dur="500"/>
                                        <p:tgtEl>
                                          <p:spTgt spid="583682">
                                            <p:txEl>
                                              <p:pRg st="3" end="3"/>
                                            </p:txEl>
                                          </p:spTgt>
                                        </p:tgtEl>
                                      </p:cBhvr>
                                    </p:animEffect>
                                    <p:anim calcmode="lin" valueType="num">
                                      <p:cBhvr>
                                        <p:cTn id="22" dur="500" fill="hold"/>
                                        <p:tgtEl>
                                          <p:spTgt spid="583682">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583682">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583682">
                                            <p:txEl>
                                              <p:pRg st="4" end="4"/>
                                            </p:txEl>
                                          </p:spTgt>
                                        </p:tgtEl>
                                        <p:attrNameLst>
                                          <p:attrName>style.visibility</p:attrName>
                                        </p:attrNameLst>
                                      </p:cBhvr>
                                      <p:to>
                                        <p:strVal val="visible"/>
                                      </p:to>
                                    </p:set>
                                    <p:animEffect transition="in" filter="fade">
                                      <p:cBhvr>
                                        <p:cTn id="28" dur="500"/>
                                        <p:tgtEl>
                                          <p:spTgt spid="583682">
                                            <p:txEl>
                                              <p:pRg st="4" end="4"/>
                                            </p:txEl>
                                          </p:spTgt>
                                        </p:tgtEl>
                                      </p:cBhvr>
                                    </p:animEffect>
                                    <p:anim calcmode="lin" valueType="num">
                                      <p:cBhvr>
                                        <p:cTn id="29" dur="500" fill="hold"/>
                                        <p:tgtEl>
                                          <p:spTgt spid="583682">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83682">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583682">
                                            <p:txEl>
                                              <p:pRg st="5" end="5"/>
                                            </p:txEl>
                                          </p:spTgt>
                                        </p:tgtEl>
                                        <p:attrNameLst>
                                          <p:attrName>style.visibility</p:attrName>
                                        </p:attrNameLst>
                                      </p:cBhvr>
                                      <p:to>
                                        <p:strVal val="visible"/>
                                      </p:to>
                                    </p:set>
                                    <p:animEffect transition="in" filter="fade">
                                      <p:cBhvr>
                                        <p:cTn id="35" dur="500"/>
                                        <p:tgtEl>
                                          <p:spTgt spid="583682">
                                            <p:txEl>
                                              <p:pRg st="5" end="5"/>
                                            </p:txEl>
                                          </p:spTgt>
                                        </p:tgtEl>
                                      </p:cBhvr>
                                    </p:animEffect>
                                    <p:anim calcmode="lin" valueType="num">
                                      <p:cBhvr>
                                        <p:cTn id="36" dur="500" fill="hold"/>
                                        <p:tgtEl>
                                          <p:spTgt spid="583682">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583682">
                                            <p:txEl>
                                              <p:pRg st="5" end="5"/>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2" grpId="0" build="p"/>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90800" y="1123950"/>
            <a:ext cx="8929687" cy="5019675"/>
          </a:xfrm>
        </p:spPr>
        <p:txBody>
          <a:bodyPr/>
          <a:lstStyle/>
          <a:p>
            <a:r>
              <a:rPr lang="en-US" altLang="zh-CN" sz="2800" dirty="0"/>
              <a:t>5.</a:t>
            </a:r>
            <a:r>
              <a:rPr lang="zh-CN" altLang="en-US" sz="2800" dirty="0"/>
              <a:t>社会存在的具体内容包括</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地理环境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B.</a:t>
            </a:r>
            <a:r>
              <a:rPr lang="zh-CN" altLang="en-US" sz="2800" dirty="0">
                <a:latin typeface="宋体" panose="02010600030101010101" pitchFamily="2" charset="-122"/>
                <a:ea typeface="宋体" panose="02010600030101010101" pitchFamily="2" charset="-122"/>
              </a:rPr>
              <a:t>人口因素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生产方式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社会形态   </a:t>
            </a:r>
          </a:p>
          <a:p>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上层建筑</a:t>
            </a: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内容占位符 2"/>
          <p:cNvSpPr>
            <a:spLocks noGrp="1"/>
          </p:cNvSpPr>
          <p:nvPr>
            <p:ph idx="4294967295"/>
          </p:nvPr>
        </p:nvSpPr>
        <p:spPr>
          <a:xfrm>
            <a:off x="2352675" y="1876425"/>
            <a:ext cx="6238875" cy="3887788"/>
          </a:xfrm>
        </p:spPr>
        <p:txBody>
          <a:bodyPr/>
          <a:lstStyle/>
          <a:p>
            <a:pPr eaLnBrk="1" hangingPunct="1"/>
            <a:endParaRPr lang="zh-CN" altLang="en-US" dirty="0"/>
          </a:p>
          <a:p>
            <a:pPr marL="0" indent="0" eaLnBrk="1" hangingPunct="1">
              <a:buNone/>
            </a:pPr>
            <a:r>
              <a:rPr lang="zh-CN" altLang="en-US" dirty="0"/>
              <a:t>              </a:t>
            </a:r>
          </a:p>
          <a:p>
            <a:pPr marL="0" indent="0" eaLnBrk="1" hangingPunct="1">
              <a:buNone/>
            </a:pPr>
            <a:r>
              <a:rPr lang="zh-CN" altLang="en-US" sz="4400" dirty="0"/>
              <a:t>          </a:t>
            </a:r>
            <a:r>
              <a:rPr lang="zh-CN" altLang="en-US" sz="4400" b="1" dirty="0"/>
              <a:t>第一章     导论</a:t>
            </a:r>
          </a:p>
          <a:p>
            <a:pPr eaLnBrk="1" hangingPunct="1"/>
            <a:endParaRPr lang="zh-CN" altLang="en-US" sz="4000" b="1" dirty="0"/>
          </a:p>
        </p:txBody>
      </p:sp>
    </p:spTree>
  </p:cSld>
  <p:clrMapOvr>
    <a:masterClrMapping/>
  </p:clrMapOvr>
  <p:transition>
    <p:cut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20801" y="1123950"/>
            <a:ext cx="8473440" cy="5019675"/>
          </a:xfrm>
        </p:spPr>
        <p:txBody>
          <a:bodyPr>
            <a:normAutofit/>
          </a:bodyPr>
          <a:lstStyle/>
          <a:p>
            <a:r>
              <a:rPr lang="zh-CN" altLang="en-US" sz="2800" dirty="0">
                <a:solidFill>
                  <a:srgbClr val="FF0000"/>
                </a:solidFill>
              </a:rPr>
              <a:t>第二，社会主义制度的优越性还体现在“五位一体”的协调发展，最终是人的全面发展。</a:t>
            </a:r>
            <a:endParaRPr lang="en-US" altLang="zh-CN" sz="2800" dirty="0">
              <a:solidFill>
                <a:srgbClr val="FF0000"/>
              </a:solidFill>
            </a:endParaRPr>
          </a:p>
          <a:p>
            <a:r>
              <a:rPr lang="zh-CN" altLang="en-US" sz="2800" dirty="0"/>
              <a:t>           </a:t>
            </a:r>
            <a:endParaRPr lang="en-US" altLang="zh-CN" sz="2800" dirty="0"/>
          </a:p>
          <a:p>
            <a:r>
              <a:rPr lang="en-US" altLang="zh-CN" sz="2800" dirty="0"/>
              <a:t>           </a:t>
            </a:r>
            <a:r>
              <a:rPr lang="zh-CN" altLang="en-US" sz="2800" dirty="0"/>
              <a:t> 经济发达</a:t>
            </a:r>
            <a:endParaRPr lang="en-US" altLang="zh-CN" sz="2800" dirty="0"/>
          </a:p>
          <a:p>
            <a:r>
              <a:rPr lang="en-US" altLang="zh-CN" sz="2800" dirty="0"/>
              <a:t>            </a:t>
            </a:r>
            <a:r>
              <a:rPr lang="zh-CN" altLang="en-US" sz="2800" dirty="0"/>
              <a:t>政治昌明</a:t>
            </a:r>
            <a:endParaRPr lang="en-US" altLang="zh-CN" sz="2800" dirty="0"/>
          </a:p>
          <a:p>
            <a:r>
              <a:rPr lang="en-US" altLang="zh-CN" sz="2800" dirty="0"/>
              <a:t>            </a:t>
            </a:r>
            <a:r>
              <a:rPr lang="zh-CN" altLang="en-US" sz="2800" dirty="0"/>
              <a:t>文化深厚</a:t>
            </a:r>
            <a:endParaRPr lang="en-US" altLang="zh-CN" sz="2800" dirty="0"/>
          </a:p>
          <a:p>
            <a:r>
              <a:rPr lang="en-US" altLang="zh-CN" sz="2800" dirty="0"/>
              <a:t>            </a:t>
            </a:r>
            <a:r>
              <a:rPr lang="zh-CN" altLang="en-US" sz="2800" dirty="0"/>
              <a:t>社会稳定</a:t>
            </a:r>
            <a:endParaRPr lang="en-US" altLang="zh-CN" sz="2800" dirty="0"/>
          </a:p>
          <a:p>
            <a:r>
              <a:rPr lang="en-US" altLang="zh-CN" sz="2800" dirty="0"/>
              <a:t>            </a:t>
            </a:r>
            <a:r>
              <a:rPr lang="zh-CN" altLang="en-US" sz="2800" dirty="0"/>
              <a:t>生态和谐</a:t>
            </a:r>
          </a:p>
        </p:txBody>
      </p:sp>
      <p:cxnSp>
        <p:nvCxnSpPr>
          <p:cNvPr id="5" name="直接箭头连接符 4"/>
          <p:cNvCxnSpPr/>
          <p:nvPr/>
        </p:nvCxnSpPr>
        <p:spPr>
          <a:xfrm>
            <a:off x="5087888" y="2924944"/>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087888" y="3382144"/>
            <a:ext cx="914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17" idx="1"/>
          </p:cNvCxnSpPr>
          <p:nvPr/>
        </p:nvCxnSpPr>
        <p:spPr>
          <a:xfrm flipV="1">
            <a:off x="5087888" y="3854095"/>
            <a:ext cx="914399" cy="78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015880" y="3839344"/>
            <a:ext cx="986408" cy="525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943872" y="3839344"/>
            <a:ext cx="1058416"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02287" y="3592485"/>
            <a:ext cx="3046041" cy="523220"/>
          </a:xfrm>
          <a:prstGeom prst="rect">
            <a:avLst/>
          </a:prstGeom>
          <a:noFill/>
        </p:spPr>
        <p:txBody>
          <a:bodyPr wrap="square" rtlCol="0">
            <a:spAutoFit/>
          </a:bodyPr>
          <a:lstStyle/>
          <a:p>
            <a:r>
              <a:rPr lang="zh-CN" altLang="en-US" sz="2800" dirty="0">
                <a:solidFill>
                  <a:prstClr val="black"/>
                </a:solidFill>
                <a:latin typeface="Arial" panose="020B0604020202020204"/>
                <a:ea typeface="黑体" panose="02010609060101010101" pitchFamily="49" charset="-122"/>
              </a:rPr>
              <a:t>人的全面发展</a:t>
            </a: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7778" name="文本占位符 335874"/>
          <p:cNvSpPr>
            <a:spLocks noGrp="1" noRot="1"/>
          </p:cNvSpPr>
          <p:nvPr>
            <p:ph type="body" idx="4294967295"/>
          </p:nvPr>
        </p:nvSpPr>
        <p:spPr>
          <a:xfrm>
            <a:off x="2987040" y="1524000"/>
            <a:ext cx="6197600" cy="3849688"/>
          </a:xfrm>
        </p:spPr>
        <p:txBody>
          <a:bodyPr/>
          <a:lstStyle/>
          <a:p>
            <a:pPr eaLnBrk="1" hangingPunct="1"/>
            <a:r>
              <a:rPr lang="en-US" altLang="zh-CN" sz="2800" b="1" dirty="0"/>
              <a:t>6.</a:t>
            </a:r>
            <a:r>
              <a:rPr lang="zh-CN" altLang="en-US" sz="2800" b="1" dirty="0"/>
              <a:t>下列哪些说法是指人们的社会心理</a:t>
            </a:r>
            <a:endParaRPr lang="en-US" altLang="zh-CN" sz="2800" b="1" dirty="0"/>
          </a:p>
          <a:p>
            <a:pPr eaLnBrk="1" hangingPunct="1"/>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人们觉得大办婚事很体面             </a:t>
            </a:r>
          </a:p>
          <a:p>
            <a:pPr eaLnBrk="1" hangingPunct="1"/>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人的自卑和自大情绪</a:t>
            </a:r>
          </a:p>
          <a:p>
            <a:pPr eaLnBrk="1" hangingPunct="1"/>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一个民族不甘忍受欺侮的反抗精神    </a:t>
            </a:r>
          </a:p>
          <a:p>
            <a:pPr eaLnBrk="1" hangingPunct="1"/>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共产主义道德        </a:t>
            </a:r>
          </a:p>
          <a:p>
            <a:pPr eaLnBrk="1" hangingPunct="1"/>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艺术</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indefinite" fill="hold">
                                          <p:stCondLst>
                                            <p:cond delay="0"/>
                                          </p:stCondLst>
                                        </p:cTn>
                                        <p:tgtEl>
                                          <p:spTgt spid="587778">
                                            <p:txEl>
                                              <p:pRg st="0" end="0"/>
                                            </p:txEl>
                                          </p:spTgt>
                                        </p:tgtEl>
                                        <p:attrNameLst>
                                          <p:attrName>style.visibility</p:attrName>
                                        </p:attrNameLst>
                                      </p:cBhvr>
                                      <p:to>
                                        <p:strVal val="visible"/>
                                      </p:to>
                                    </p:set>
                                    <p:animEffect transition="in" filter="fade">
                                      <p:cBhvr>
                                        <p:cTn id="7" dur="1000"/>
                                        <p:tgtEl>
                                          <p:spTgt spid="587778">
                                            <p:txEl>
                                              <p:pRg st="0" end="0"/>
                                            </p:txEl>
                                          </p:spTgt>
                                        </p:tgtEl>
                                      </p:cBhvr>
                                    </p:animEffect>
                                    <p:anim calcmode="lin" valueType="num">
                                      <p:cBhvr>
                                        <p:cTn id="8" dur="1000" fill="hold"/>
                                        <p:tgtEl>
                                          <p:spTgt spid="587778">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5877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indefinite" fill="hold">
                                          <p:stCondLst>
                                            <p:cond delay="0"/>
                                          </p:stCondLst>
                                        </p:cTn>
                                        <p:tgtEl>
                                          <p:spTgt spid="587778">
                                            <p:txEl>
                                              <p:pRg st="1" end="1"/>
                                            </p:txEl>
                                          </p:spTgt>
                                        </p:tgtEl>
                                        <p:attrNameLst>
                                          <p:attrName>style.visibility</p:attrName>
                                        </p:attrNameLst>
                                      </p:cBhvr>
                                      <p:to>
                                        <p:strVal val="visible"/>
                                      </p:to>
                                    </p:set>
                                    <p:animEffect transition="in" filter="fade">
                                      <p:cBhvr>
                                        <p:cTn id="14" dur="1000"/>
                                        <p:tgtEl>
                                          <p:spTgt spid="587778">
                                            <p:txEl>
                                              <p:pRg st="1" end="1"/>
                                            </p:txEl>
                                          </p:spTgt>
                                        </p:tgtEl>
                                      </p:cBhvr>
                                    </p:animEffect>
                                    <p:anim calcmode="lin" valueType="num">
                                      <p:cBhvr>
                                        <p:cTn id="15" dur="1000" fill="hold"/>
                                        <p:tgtEl>
                                          <p:spTgt spid="587778">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5877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0" presetClass="entr" presetSubtype="0" fill="hold" grpId="0" nodeType="clickEffect">
                                  <p:stCondLst>
                                    <p:cond delay="0"/>
                                  </p:stCondLst>
                                  <p:iterate type="lt">
                                    <p:tmPct val="10000"/>
                                  </p:iterate>
                                  <p:childTnLst>
                                    <p:set>
                                      <p:cBhvr>
                                        <p:cTn id="20" dur="indefinite" fill="hold">
                                          <p:stCondLst>
                                            <p:cond delay="0"/>
                                          </p:stCondLst>
                                        </p:cTn>
                                        <p:tgtEl>
                                          <p:spTgt spid="587778">
                                            <p:txEl>
                                              <p:pRg st="2" end="2"/>
                                            </p:txEl>
                                          </p:spTgt>
                                        </p:tgtEl>
                                        <p:attrNameLst>
                                          <p:attrName>style.visibility</p:attrName>
                                        </p:attrNameLst>
                                      </p:cBhvr>
                                      <p:to>
                                        <p:strVal val="visible"/>
                                      </p:to>
                                    </p:set>
                                    <p:animEffect transition="in" filter="fade">
                                      <p:cBhvr>
                                        <p:cTn id="21" dur="1000"/>
                                        <p:tgtEl>
                                          <p:spTgt spid="587778">
                                            <p:txEl>
                                              <p:pRg st="2" end="2"/>
                                            </p:txEl>
                                          </p:spTgt>
                                        </p:tgtEl>
                                      </p:cBhvr>
                                    </p:animEffect>
                                    <p:anim calcmode="lin" valueType="num">
                                      <p:cBhvr>
                                        <p:cTn id="22" dur="1000" fill="hold"/>
                                        <p:tgtEl>
                                          <p:spTgt spid="587778">
                                            <p:txEl>
                                              <p:pRg st="2" end="2"/>
                                            </p:txEl>
                                          </p:spTgt>
                                        </p:tgtEl>
                                        <p:attrNameLst>
                                          <p:attrName>ppt_x</p:attrName>
                                        </p:attrNameLst>
                                      </p:cBhvr>
                                      <p:tavLst>
                                        <p:tav tm="0">
                                          <p:val>
                                            <p:strVal val="#ppt_x-.1"/>
                                          </p:val>
                                        </p:tav>
                                        <p:tav tm="100000">
                                          <p:val>
                                            <p:strVal val="#ppt_x"/>
                                          </p:val>
                                        </p:tav>
                                      </p:tavLst>
                                    </p:anim>
                                    <p:anim calcmode="lin" valueType="num">
                                      <p:cBhvr>
                                        <p:cTn id="23" dur="1000" fill="hold"/>
                                        <p:tgtEl>
                                          <p:spTgt spid="5877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0" presetClass="entr" presetSubtype="0" fill="hold" grpId="0" nodeType="clickEffect">
                                  <p:stCondLst>
                                    <p:cond delay="0"/>
                                  </p:stCondLst>
                                  <p:iterate type="lt">
                                    <p:tmPct val="10000"/>
                                  </p:iterate>
                                  <p:childTnLst>
                                    <p:set>
                                      <p:cBhvr>
                                        <p:cTn id="27" dur="indefinite" fill="hold">
                                          <p:stCondLst>
                                            <p:cond delay="0"/>
                                          </p:stCondLst>
                                        </p:cTn>
                                        <p:tgtEl>
                                          <p:spTgt spid="587778">
                                            <p:txEl>
                                              <p:pRg st="3" end="3"/>
                                            </p:txEl>
                                          </p:spTgt>
                                        </p:tgtEl>
                                        <p:attrNameLst>
                                          <p:attrName>style.visibility</p:attrName>
                                        </p:attrNameLst>
                                      </p:cBhvr>
                                      <p:to>
                                        <p:strVal val="visible"/>
                                      </p:to>
                                    </p:set>
                                    <p:animEffect transition="in" filter="fade">
                                      <p:cBhvr>
                                        <p:cTn id="28" dur="1000"/>
                                        <p:tgtEl>
                                          <p:spTgt spid="587778">
                                            <p:txEl>
                                              <p:pRg st="3" end="3"/>
                                            </p:txEl>
                                          </p:spTgt>
                                        </p:tgtEl>
                                      </p:cBhvr>
                                    </p:animEffect>
                                    <p:anim calcmode="lin" valueType="num">
                                      <p:cBhvr>
                                        <p:cTn id="29" dur="1000" fill="hold"/>
                                        <p:tgtEl>
                                          <p:spTgt spid="587778">
                                            <p:txEl>
                                              <p:pRg st="3" end="3"/>
                                            </p:txEl>
                                          </p:spTgt>
                                        </p:tgtEl>
                                        <p:attrNameLst>
                                          <p:attrName>ppt_x</p:attrName>
                                        </p:attrNameLst>
                                      </p:cBhvr>
                                      <p:tavLst>
                                        <p:tav tm="0">
                                          <p:val>
                                            <p:strVal val="#ppt_x-.1"/>
                                          </p:val>
                                        </p:tav>
                                        <p:tav tm="100000">
                                          <p:val>
                                            <p:strVal val="#ppt_x"/>
                                          </p:val>
                                        </p:tav>
                                      </p:tavLst>
                                    </p:anim>
                                    <p:anim calcmode="lin" valueType="num">
                                      <p:cBhvr>
                                        <p:cTn id="30" dur="1000" fill="hold"/>
                                        <p:tgtEl>
                                          <p:spTgt spid="5877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0" presetClass="entr" presetSubtype="0" fill="hold" grpId="0" nodeType="clickEffect">
                                  <p:stCondLst>
                                    <p:cond delay="0"/>
                                  </p:stCondLst>
                                  <p:iterate type="lt">
                                    <p:tmPct val="10000"/>
                                  </p:iterate>
                                  <p:childTnLst>
                                    <p:set>
                                      <p:cBhvr>
                                        <p:cTn id="34" dur="indefinite" fill="hold">
                                          <p:stCondLst>
                                            <p:cond delay="0"/>
                                          </p:stCondLst>
                                        </p:cTn>
                                        <p:tgtEl>
                                          <p:spTgt spid="587778">
                                            <p:txEl>
                                              <p:pRg st="4" end="4"/>
                                            </p:txEl>
                                          </p:spTgt>
                                        </p:tgtEl>
                                        <p:attrNameLst>
                                          <p:attrName>style.visibility</p:attrName>
                                        </p:attrNameLst>
                                      </p:cBhvr>
                                      <p:to>
                                        <p:strVal val="visible"/>
                                      </p:to>
                                    </p:set>
                                    <p:animEffect transition="in" filter="fade">
                                      <p:cBhvr>
                                        <p:cTn id="35" dur="1000"/>
                                        <p:tgtEl>
                                          <p:spTgt spid="587778">
                                            <p:txEl>
                                              <p:pRg st="4" end="4"/>
                                            </p:txEl>
                                          </p:spTgt>
                                        </p:tgtEl>
                                      </p:cBhvr>
                                    </p:animEffect>
                                    <p:anim calcmode="lin" valueType="num">
                                      <p:cBhvr>
                                        <p:cTn id="36" dur="1000" fill="hold"/>
                                        <p:tgtEl>
                                          <p:spTgt spid="587778">
                                            <p:txEl>
                                              <p:pRg st="4" end="4"/>
                                            </p:txEl>
                                          </p:spTgt>
                                        </p:tgtEl>
                                        <p:attrNameLst>
                                          <p:attrName>ppt_x</p:attrName>
                                        </p:attrNameLst>
                                      </p:cBhvr>
                                      <p:tavLst>
                                        <p:tav tm="0">
                                          <p:val>
                                            <p:strVal val="#ppt_x-.1"/>
                                          </p:val>
                                        </p:tav>
                                        <p:tav tm="100000">
                                          <p:val>
                                            <p:strVal val="#ppt_x"/>
                                          </p:val>
                                        </p:tav>
                                      </p:tavLst>
                                    </p:anim>
                                    <p:anim calcmode="lin" valueType="num">
                                      <p:cBhvr>
                                        <p:cTn id="37" dur="1000" fill="hold"/>
                                        <p:tgtEl>
                                          <p:spTgt spid="5877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0" presetClass="entr" presetSubtype="0" fill="hold" grpId="0" nodeType="clickEffect">
                                  <p:stCondLst>
                                    <p:cond delay="0"/>
                                  </p:stCondLst>
                                  <p:iterate type="lt">
                                    <p:tmPct val="10000"/>
                                  </p:iterate>
                                  <p:childTnLst>
                                    <p:set>
                                      <p:cBhvr>
                                        <p:cTn id="41" dur="indefinite" fill="hold">
                                          <p:stCondLst>
                                            <p:cond delay="0"/>
                                          </p:stCondLst>
                                        </p:cTn>
                                        <p:tgtEl>
                                          <p:spTgt spid="587778">
                                            <p:txEl>
                                              <p:pRg st="5" end="5"/>
                                            </p:txEl>
                                          </p:spTgt>
                                        </p:tgtEl>
                                        <p:attrNameLst>
                                          <p:attrName>style.visibility</p:attrName>
                                        </p:attrNameLst>
                                      </p:cBhvr>
                                      <p:to>
                                        <p:strVal val="visible"/>
                                      </p:to>
                                    </p:set>
                                    <p:animEffect transition="in" filter="fade">
                                      <p:cBhvr>
                                        <p:cTn id="42" dur="1000"/>
                                        <p:tgtEl>
                                          <p:spTgt spid="587778">
                                            <p:txEl>
                                              <p:pRg st="5" end="5"/>
                                            </p:txEl>
                                          </p:spTgt>
                                        </p:tgtEl>
                                      </p:cBhvr>
                                    </p:animEffect>
                                    <p:anim calcmode="lin" valueType="num">
                                      <p:cBhvr>
                                        <p:cTn id="43" dur="1000" fill="hold"/>
                                        <p:tgtEl>
                                          <p:spTgt spid="587778">
                                            <p:txEl>
                                              <p:pRg st="5" end="5"/>
                                            </p:txEl>
                                          </p:spTgt>
                                        </p:tgtEl>
                                        <p:attrNameLst>
                                          <p:attrName>ppt_x</p:attrName>
                                        </p:attrNameLst>
                                      </p:cBhvr>
                                      <p:tavLst>
                                        <p:tav tm="0">
                                          <p:val>
                                            <p:strVal val="#ppt_x-.1"/>
                                          </p:val>
                                        </p:tav>
                                        <p:tav tm="100000">
                                          <p:val>
                                            <p:strVal val="#ppt_x"/>
                                          </p:val>
                                        </p:tav>
                                      </p:tavLst>
                                    </p:anim>
                                    <p:anim calcmode="lin" valueType="num">
                                      <p:cBhvr>
                                        <p:cTn id="44" dur="1000" fill="hold"/>
                                        <p:tgtEl>
                                          <p:spTgt spid="58777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8" grpId="0" build="p"/>
    </p:bldLst>
  </p:timing>
</p:sld>
</file>

<file path=ppt/slides/slide6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6754" name="文本占位符 334850"/>
          <p:cNvSpPr>
            <a:spLocks noGrp="1" noRot="1"/>
          </p:cNvSpPr>
          <p:nvPr>
            <p:ph type="body" idx="4294967295"/>
          </p:nvPr>
        </p:nvSpPr>
        <p:spPr>
          <a:xfrm>
            <a:off x="1625600" y="1300480"/>
            <a:ext cx="8544560" cy="4876483"/>
          </a:xfrm>
        </p:spPr>
        <p:txBody>
          <a:bodyPr/>
          <a:lstStyle/>
          <a:p>
            <a:pPr eaLnBrk="1" hangingPunct="1"/>
            <a:r>
              <a:rPr lang="en-US" altLang="zh-CN" sz="2800" b="1" dirty="0">
                <a:latin typeface="宋体" panose="02010600030101010101" pitchFamily="2" charset="-122"/>
                <a:ea typeface="宋体" panose="02010600030101010101" pitchFamily="2" charset="-122"/>
              </a:rPr>
              <a:t>7.</a:t>
            </a:r>
            <a:r>
              <a:rPr lang="zh-CN" altLang="en-US" sz="2800" b="1" dirty="0">
                <a:latin typeface="宋体" panose="02010600030101010101" pitchFamily="2" charset="-122"/>
                <a:ea typeface="宋体" panose="02010600030101010101" pitchFamily="2" charset="-122"/>
              </a:rPr>
              <a:t>下列精神产品哪些属于无产阶级的社会意识形式</a:t>
            </a:r>
            <a:br>
              <a:rPr lang="zh-CN" altLang="en-US" sz="2800" b="1" dirty="0"/>
            </a:b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唯物史观  </a:t>
            </a:r>
          </a:p>
          <a:p>
            <a:pPr eaLnBrk="1" hangingPunct="1"/>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剩余价值学说</a:t>
            </a: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共产主义道德   </a:t>
            </a:r>
          </a:p>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社会契约论   </a:t>
            </a:r>
          </a:p>
          <a:p>
            <a:pPr eaLnBrk="1" hangingPunct="1">
              <a:buFont typeface="Arial" panose="020B0604020202020204" pitchFamily="34" charset="0"/>
              <a:buNone/>
            </a:pPr>
            <a:r>
              <a:rPr lang="en-US" altLang="zh-CN" sz="2800" dirty="0">
                <a:latin typeface="楷体" panose="02010609060101010101" pitchFamily="49" charset="-122"/>
                <a:ea typeface="楷体" panose="02010609060101010101" pitchFamily="49" charset="-122"/>
              </a:rPr>
              <a:t>   E.</a:t>
            </a:r>
            <a:r>
              <a:rPr lang="zh-CN" altLang="en-US" sz="2800" dirty="0">
                <a:latin typeface="楷体" panose="02010609060101010101" pitchFamily="49" charset="-122"/>
                <a:ea typeface="楷体" panose="02010609060101010101" pitchFamily="49" charset="-122"/>
              </a:rPr>
              <a:t>国有化铁路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586754">
                                            <p:txEl>
                                              <p:pRg st="0" end="0"/>
                                            </p:txEl>
                                          </p:spTgt>
                                        </p:tgtEl>
                                        <p:attrNameLst>
                                          <p:attrName>style.visibility</p:attrName>
                                        </p:attrNameLst>
                                      </p:cBhvr>
                                      <p:to>
                                        <p:strVal val="visible"/>
                                      </p:to>
                                    </p:set>
                                    <p:animEffect transition="in" filter="fade">
                                      <p:cBhvr>
                                        <p:cTn id="7" dur="500">
                                          <p:stCondLst>
                                            <p:cond delay="0"/>
                                          </p:stCondLst>
                                        </p:cTn>
                                        <p:tgtEl>
                                          <p:spTgt spid="5867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586754">
                                            <p:txEl>
                                              <p:pRg st="1" end="1"/>
                                            </p:txEl>
                                          </p:spTgt>
                                        </p:tgtEl>
                                        <p:attrNameLst>
                                          <p:attrName>style.visibility</p:attrName>
                                        </p:attrNameLst>
                                      </p:cBhvr>
                                      <p:to>
                                        <p:strVal val="visible"/>
                                      </p:to>
                                    </p:set>
                                    <p:animEffect transition="in" filter="fade">
                                      <p:cBhvr>
                                        <p:cTn id="12" dur="500">
                                          <p:stCondLst>
                                            <p:cond delay="0"/>
                                          </p:stCondLst>
                                        </p:cTn>
                                        <p:tgtEl>
                                          <p:spTgt spid="5867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586754">
                                            <p:txEl>
                                              <p:pRg st="2" end="2"/>
                                            </p:txEl>
                                          </p:spTgt>
                                        </p:tgtEl>
                                        <p:attrNameLst>
                                          <p:attrName>style.visibility</p:attrName>
                                        </p:attrNameLst>
                                      </p:cBhvr>
                                      <p:to>
                                        <p:strVal val="visible"/>
                                      </p:to>
                                    </p:set>
                                    <p:animEffect transition="in" filter="fade">
                                      <p:cBhvr>
                                        <p:cTn id="17" dur="500">
                                          <p:stCondLst>
                                            <p:cond delay="0"/>
                                          </p:stCondLst>
                                        </p:cTn>
                                        <p:tgtEl>
                                          <p:spTgt spid="5867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586754">
                                            <p:txEl>
                                              <p:pRg st="3" end="3"/>
                                            </p:txEl>
                                          </p:spTgt>
                                        </p:tgtEl>
                                        <p:attrNameLst>
                                          <p:attrName>style.visibility</p:attrName>
                                        </p:attrNameLst>
                                      </p:cBhvr>
                                      <p:to>
                                        <p:strVal val="visible"/>
                                      </p:to>
                                    </p:set>
                                    <p:animEffect transition="in" filter="fade">
                                      <p:cBhvr>
                                        <p:cTn id="22" dur="500">
                                          <p:stCondLst>
                                            <p:cond delay="0"/>
                                          </p:stCondLst>
                                        </p:cTn>
                                        <p:tgtEl>
                                          <p:spTgt spid="5867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586754">
                                            <p:txEl>
                                              <p:pRg st="4" end="4"/>
                                            </p:txEl>
                                          </p:spTgt>
                                        </p:tgtEl>
                                        <p:attrNameLst>
                                          <p:attrName>style.visibility</p:attrName>
                                        </p:attrNameLst>
                                      </p:cBhvr>
                                      <p:to>
                                        <p:strVal val="visible"/>
                                      </p:to>
                                    </p:set>
                                    <p:animEffect transition="in" filter="fade">
                                      <p:cBhvr>
                                        <p:cTn id="27" dur="500">
                                          <p:stCondLst>
                                            <p:cond delay="0"/>
                                          </p:stCondLst>
                                        </p:cTn>
                                        <p:tgtEl>
                                          <p:spTgt spid="5867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4" grpId="0" build="p"/>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920240" y="1656080"/>
            <a:ext cx="9600247" cy="4487545"/>
          </a:xfrm>
        </p:spPr>
        <p:txBody>
          <a:bodyPr>
            <a:normAutofit/>
          </a:bodyPr>
          <a:lstStyle/>
          <a:p>
            <a:r>
              <a:rPr lang="en-US" altLang="zh-CN" sz="2800" b="1" dirty="0"/>
              <a:t>8.</a:t>
            </a:r>
            <a:r>
              <a:rPr lang="zh-CN" altLang="en-US" sz="2800" b="1" dirty="0"/>
              <a:t>下列哪些作品属于意识形态</a:t>
            </a:r>
            <a:endParaRPr lang="en-US" altLang="zh-CN" sz="2800" b="1" dirty="0"/>
          </a:p>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红楼梦</a:t>
            </a:r>
            <a:r>
              <a:rPr lang="en-US" altLang="zh-CN" sz="2800" dirty="0">
                <a:latin typeface="宋体" panose="02010600030101010101" pitchFamily="2" charset="-122"/>
                <a:ea typeface="宋体" panose="02010600030101010101" pitchFamily="2" charset="-122"/>
              </a:rPr>
              <a:t>》      B.《</a:t>
            </a:r>
            <a:r>
              <a:rPr lang="zh-CN" altLang="en-US" sz="2800" dirty="0">
                <a:latin typeface="宋体" panose="02010600030101010101" pitchFamily="2" charset="-122"/>
                <a:ea typeface="宋体" panose="02010600030101010101" pitchFamily="2" charset="-122"/>
              </a:rPr>
              <a:t>反杜林论</a:t>
            </a:r>
            <a:r>
              <a:rPr lang="en-US" altLang="zh-CN" sz="2800" dirty="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国家与革命</a:t>
            </a:r>
            <a:r>
              <a:rPr lang="en-US" altLang="zh-CN" sz="2800" dirty="0">
                <a:latin typeface="宋体" panose="02010600030101010101" pitchFamily="2" charset="-122"/>
                <a:ea typeface="宋体" panose="02010600030101010101" pitchFamily="2" charset="-122"/>
              </a:rPr>
              <a:t>》  D.《</a:t>
            </a:r>
            <a:r>
              <a:rPr lang="zh-CN" altLang="en-US" sz="2800" dirty="0">
                <a:latin typeface="宋体" panose="02010600030101010101" pitchFamily="2" charset="-122"/>
                <a:ea typeface="宋体" panose="02010600030101010101" pitchFamily="2" charset="-122"/>
              </a:rPr>
              <a:t>本草纲目</a:t>
            </a:r>
            <a:r>
              <a:rPr lang="en-US" altLang="zh-CN" sz="2800" dirty="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天工开物</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81760" y="1123950"/>
            <a:ext cx="10138727" cy="5019675"/>
          </a:xfrm>
        </p:spPr>
        <p:txBody>
          <a:bodyPr/>
          <a:lstStyle/>
          <a:p>
            <a:r>
              <a:rPr lang="en-US" altLang="zh-CN" sz="2800" dirty="0"/>
              <a:t>9.</a:t>
            </a:r>
            <a:r>
              <a:rPr lang="zh-CN" altLang="en-US" sz="2800" dirty="0"/>
              <a:t>下列事物中，属于历史唯物主义“社会存在”范畴的有              </a:t>
            </a:r>
            <a:endParaRPr lang="en-US" altLang="zh-CN" sz="2800" dirty="0"/>
          </a:p>
          <a:p>
            <a:r>
              <a:rPr lang="en-US" altLang="zh-CN" sz="2800" dirty="0">
                <a:latin typeface="宋体" panose="02010600030101010101" pitchFamily="2" charset="-122"/>
                <a:ea typeface="宋体" panose="02010600030101010101" pitchFamily="2" charset="-122"/>
              </a:rPr>
              <a:t> A.</a:t>
            </a:r>
            <a:r>
              <a:rPr lang="zh-CN" altLang="en-US" sz="2800" dirty="0">
                <a:latin typeface="宋体" panose="02010600030101010101" pitchFamily="2" charset="-122"/>
                <a:ea typeface="宋体" panose="02010600030101010101" pitchFamily="2" charset="-122"/>
              </a:rPr>
              <a:t>人们的物质生产实践活动           </a:t>
            </a:r>
            <a:endParaRPr lang="en-US" altLang="zh-CN" sz="2800" dirty="0">
              <a:latin typeface="宋体" panose="02010600030101010101" pitchFamily="2" charset="-122"/>
              <a:ea typeface="宋体" panose="02010600030101010101" pitchFamily="2" charset="-122"/>
            </a:endParaRPr>
          </a:p>
          <a:p>
            <a:r>
              <a:rPr lang="en-US" altLang="zh-CN" sz="2800" dirty="0">
                <a:latin typeface="宋体" panose="02010600030101010101" pitchFamily="2" charset="-122"/>
                <a:ea typeface="宋体" panose="02010600030101010101" pitchFamily="2" charset="-122"/>
              </a:rPr>
              <a:t> B.</a:t>
            </a:r>
            <a:r>
              <a:rPr lang="zh-CN" altLang="en-US" sz="2800" dirty="0">
                <a:latin typeface="宋体" panose="02010600030101010101" pitchFamily="2" charset="-122"/>
                <a:ea typeface="宋体" panose="02010600030101010101" pitchFamily="2" charset="-122"/>
              </a:rPr>
              <a:t>人们实践活动所利用的自然资源          </a:t>
            </a:r>
            <a:endParaRPr lang="en-US" altLang="zh-CN" sz="2800" dirty="0">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人们在实践活动中所形成的各种社会关系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D.</a:t>
            </a:r>
            <a:r>
              <a:rPr lang="zh-CN" altLang="en-US" sz="2800" dirty="0">
                <a:latin typeface="宋体" panose="02010600030101010101" pitchFamily="2" charset="-122"/>
                <a:ea typeface="宋体" panose="02010600030101010101" pitchFamily="2" charset="-122"/>
              </a:rPr>
              <a:t>人们实践活动所创造的生产力         </a:t>
            </a:r>
            <a:endParaRPr lang="en-US" altLang="zh-CN" sz="2800" dirty="0">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规范人们实践活动的法律制度 </a:t>
            </a:r>
          </a:p>
          <a:p>
            <a:endParaRPr lang="zh-CN" alt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8257" name="Rectangle 2"/>
          <p:cNvSpPr>
            <a:spLocks noGrp="1" noChangeArrowheads="1"/>
          </p:cNvSpPr>
          <p:nvPr>
            <p:ph type="title" idx="4294967295"/>
          </p:nvPr>
        </p:nvSpPr>
        <p:spPr>
          <a:xfrm>
            <a:off x="2489200" y="908050"/>
            <a:ext cx="7199311" cy="534988"/>
          </a:xfrm>
        </p:spPr>
        <p:txBody>
          <a:bodyPr>
            <a:normAutofit/>
          </a:bodyPr>
          <a:lstStyle/>
          <a:p>
            <a:pPr eaLnBrk="1" hangingPunct="1">
              <a:defRPr/>
            </a:pPr>
            <a:r>
              <a:rPr lang="zh-CN" altLang="en-US" sz="3200" dirty="0">
                <a:effectLst>
                  <a:outerShdw blurRad="38100" dist="38100" dir="2700000" algn="tl">
                    <a:srgbClr val="C0C0C0"/>
                  </a:outerShdw>
                </a:effectLst>
              </a:rPr>
              <a:t>三、生产力与生产关系矛盾运动的规律</a:t>
            </a:r>
          </a:p>
        </p:txBody>
      </p:sp>
      <p:sp>
        <p:nvSpPr>
          <p:cNvPr id="608258" name="Rectangle 3"/>
          <p:cNvSpPr>
            <a:spLocks noGrp="1" noChangeArrowheads="1"/>
          </p:cNvSpPr>
          <p:nvPr>
            <p:ph type="body" sz="half" idx="4294967295"/>
          </p:nvPr>
        </p:nvSpPr>
        <p:spPr>
          <a:xfrm>
            <a:off x="2275840" y="3722688"/>
            <a:ext cx="7975600" cy="1247775"/>
          </a:xfrm>
        </p:spPr>
        <p:txBody>
          <a:bodyPr/>
          <a:lstStyle/>
          <a:p>
            <a:pPr marL="0" indent="0">
              <a:lnSpc>
                <a:spcPct val="105000"/>
              </a:lnSpc>
              <a:spcBef>
                <a:spcPct val="25000"/>
              </a:spcBef>
              <a:buNone/>
            </a:pPr>
            <a:r>
              <a:rPr lang="zh-CN" altLang="en-US" sz="1600" b="1" dirty="0">
                <a:latin typeface="楷体_GB2312"/>
                <a:ea typeface="楷体_GB2312"/>
                <a:cs typeface="楷体_GB2312"/>
              </a:rPr>
              <a:t>　　</a:t>
            </a:r>
            <a:r>
              <a:rPr lang="zh-CN" altLang="en-US" sz="2400" b="1" dirty="0">
                <a:solidFill>
                  <a:srgbClr val="003300"/>
                </a:solidFill>
                <a:latin typeface="华文楷体" panose="02010600040101010101" pitchFamily="2" charset="-122"/>
                <a:ea typeface="华文楷体" panose="02010600040101010101" pitchFamily="2" charset="-122"/>
                <a:cs typeface="楷体_GB2312"/>
              </a:rPr>
              <a:t>生产力是人类在生产实践中形成的改造和影响自然以使其适合社会需要的物质力量。它包括生产力的水平、性质、状况和发展要求等重要方面。</a:t>
            </a:r>
          </a:p>
        </p:txBody>
      </p:sp>
      <p:sp>
        <p:nvSpPr>
          <p:cNvPr id="3194906" name="Rectangle 26"/>
          <p:cNvSpPr>
            <a:spLocks noChangeArrowheads="1"/>
          </p:cNvSpPr>
          <p:nvPr/>
        </p:nvSpPr>
        <p:spPr bwMode="auto">
          <a:xfrm>
            <a:off x="3098800" y="1684913"/>
            <a:ext cx="3933824" cy="584775"/>
          </a:xfrm>
          <a:prstGeom prst="rect">
            <a:avLst/>
          </a:prstGeom>
          <a:noFill/>
          <a:ln w="9525" algn="ctr">
            <a:noFill/>
            <a:miter lim="800000"/>
          </a:ln>
          <a:effectLst/>
        </p:spPr>
        <p:txBody>
          <a:bodyPr wrap="square">
            <a:spAutoFit/>
          </a:bodyPr>
          <a:lstStyle/>
          <a:p>
            <a:pPr latinLnBrk="1">
              <a:spcBef>
                <a:spcPct val="20000"/>
              </a:spcBef>
              <a:buClr>
                <a:schemeClr val="accent2"/>
              </a:buClr>
              <a:buFont typeface="Gulim" panose="020B0600000101010101" pitchFamily="34" charset="-127"/>
              <a:buNone/>
              <a:defRPr/>
            </a:pPr>
            <a:r>
              <a:rPr lang="zh-CN" altLang="en-US" sz="3200" dirty="0">
                <a:effectLst>
                  <a:outerShdw blurRad="38100" dist="38100" dir="2700000">
                    <a:srgbClr val="000000"/>
                  </a:outerShdw>
                </a:effectLst>
                <a:latin typeface="黑体" panose="02010609060101010101" pitchFamily="49" charset="-122"/>
                <a:ea typeface="黑体" panose="02010609060101010101" pitchFamily="49" charset="-122"/>
              </a:rPr>
              <a:t>（一）生产力</a:t>
            </a:r>
          </a:p>
        </p:txBody>
      </p:sp>
      <p:grpSp>
        <p:nvGrpSpPr>
          <p:cNvPr id="2" name="Group 18"/>
          <p:cNvGrpSpPr/>
          <p:nvPr/>
        </p:nvGrpSpPr>
        <p:grpSpPr bwMode="auto">
          <a:xfrm>
            <a:off x="2946399" y="2733040"/>
            <a:ext cx="4086225" cy="332424"/>
            <a:chOff x="975" y="616"/>
            <a:chExt cx="2631" cy="317"/>
          </a:xfrm>
        </p:grpSpPr>
        <p:sp>
          <p:nvSpPr>
            <p:cNvPr id="48144" name="Rectangle 16"/>
            <p:cNvSpPr>
              <a:spLocks noChangeArrowheads="1"/>
            </p:cNvSpPr>
            <p:nvPr/>
          </p:nvSpPr>
          <p:spPr bwMode="auto">
            <a:xfrm>
              <a:off x="1243" y="616"/>
              <a:ext cx="2363"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dirty="0">
                  <a:solidFill>
                    <a:schemeClr val="bg1"/>
                  </a:solidFill>
                  <a:latin typeface="楷体_GB2312" pitchFamily="49" charset="-122"/>
                  <a:ea typeface="楷体_GB2312" pitchFamily="49" charset="-122"/>
                </a:rPr>
                <a:t>概念</a:t>
              </a:r>
              <a:endParaRPr lang="zh-CN" altLang="en-US" sz="28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593927" name="Rectangle 17"/>
            <p:cNvSpPr>
              <a:spLocks noChangeArrowheads="1"/>
            </p:cNvSpPr>
            <p:nvPr/>
          </p:nvSpPr>
          <p:spPr bwMode="auto">
            <a:xfrm>
              <a:off x="975" y="618"/>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dirty="0">
                  <a:solidFill>
                    <a:schemeClr val="bg1"/>
                  </a:solidFill>
                </a:rPr>
                <a:t>1</a:t>
              </a:r>
              <a:endParaRPr lang="zh-CN" altLang="en-US" sz="2400" dirty="0">
                <a:solidFill>
                  <a:schemeClr val="bg1"/>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p:tgtEl>
                                          <p:spTgt spid="608257"/>
                                        </p:tgtEl>
                                      </p:cBhvr>
                                    </p:animEffect>
                                    <p:animScale>
                                      <p:cBhvr>
                                        <p:cTn id="7" dur="250" autoRev="1" fill="hold"/>
                                        <p:tgtEl>
                                          <p:spTgt spid="608257"/>
                                        </p:tgtEl>
                                      </p:cBhvr>
                                      <p:by x="105000" y="105000"/>
                                    </p:animScale>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194906"/>
                                        </p:tgtEl>
                                        <p:attrNameLst>
                                          <p:attrName>style.visibility</p:attrName>
                                        </p:attrNameLst>
                                      </p:cBhvr>
                                      <p:to>
                                        <p:strVal val="visible"/>
                                      </p:to>
                                    </p:set>
                                    <p:animEffect transition="in" filter="circle(in)">
                                      <p:cBhvr>
                                        <p:cTn id="11" dur="500"/>
                                        <p:tgtEl>
                                          <p:spTgt spid="319490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p:bldP spid="3194906" grpId="0" bldLvl="0" animBg="1"/>
    </p:bldLst>
  </p:timing>
</p:sld>
</file>

<file path=ppt/slides/slide6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68" name="Rectangle 16"/>
          <p:cNvSpPr>
            <a:spLocks noChangeArrowheads="1"/>
          </p:cNvSpPr>
          <p:nvPr/>
        </p:nvSpPr>
        <p:spPr bwMode="auto">
          <a:xfrm>
            <a:off x="3425826" y="1162847"/>
            <a:ext cx="3751263" cy="565146"/>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en-US" altLang="zh-CN" sz="2800" dirty="0">
                <a:latin typeface="Arial" panose="020B0604020202020204" pitchFamily="34" charset="0"/>
                <a:ea typeface="宋体" panose="02010600030101010101" pitchFamily="2" charset="-122"/>
              </a:rPr>
              <a:t>2</a:t>
            </a:r>
            <a:r>
              <a:rPr lang="en-US" altLang="zh-CN" sz="3200" dirty="0">
                <a:latin typeface="Arial" panose="020B0604020202020204" pitchFamily="34" charset="0"/>
                <a:ea typeface="宋体" panose="02010600030101010101" pitchFamily="2" charset="-122"/>
              </a:rPr>
              <a:t>.</a:t>
            </a:r>
            <a:r>
              <a:rPr lang="zh-CN" altLang="en-US" sz="3200" dirty="0">
                <a:latin typeface="Arial" panose="020B0604020202020204" pitchFamily="34" charset="0"/>
                <a:ea typeface="宋体" panose="02010600030101010101" pitchFamily="2" charset="-122"/>
              </a:rPr>
              <a:t>生产力系统的构成</a:t>
            </a:r>
            <a:endParaRPr lang="zh-CN" altLang="en-US" sz="3200" dirty="0">
              <a:effectLst>
                <a:outerShdw blurRad="38100" dist="38100" dir="2700000">
                  <a:srgbClr val="FFFFFF"/>
                </a:outerShdw>
              </a:effectLst>
              <a:latin typeface="Arial" panose="020B0604020202020204" pitchFamily="34" charset="0"/>
              <a:ea typeface="宋体" panose="02010600030101010101" pitchFamily="2" charset="-122"/>
            </a:endParaRPr>
          </a:p>
        </p:txBody>
      </p:sp>
      <p:grpSp>
        <p:nvGrpSpPr>
          <p:cNvPr id="3" name="Group 42"/>
          <p:cNvGrpSpPr/>
          <p:nvPr/>
        </p:nvGrpSpPr>
        <p:grpSpPr bwMode="auto">
          <a:xfrm>
            <a:off x="3071814" y="2420939"/>
            <a:ext cx="6408737" cy="2447925"/>
            <a:chOff x="793" y="1661"/>
            <a:chExt cx="4037" cy="1542"/>
          </a:xfrm>
        </p:grpSpPr>
        <p:sp>
          <p:nvSpPr>
            <p:cNvPr id="594947" name="Text Box 22"/>
            <p:cNvSpPr txBox="1">
              <a:spLocks noChangeArrowheads="1"/>
            </p:cNvSpPr>
            <p:nvPr/>
          </p:nvSpPr>
          <p:spPr bwMode="auto">
            <a:xfrm flipV="1">
              <a:off x="1072" y="2915"/>
              <a:ext cx="291" cy="288"/>
            </a:xfrm>
            <a:prstGeom prst="rect">
              <a:avLst/>
            </a:prstGeom>
            <a:noFill/>
            <a:ln w="9525">
              <a:noFill/>
              <a:miter lim="800000"/>
            </a:ln>
          </p:spPr>
          <p:txBody>
            <a:bodyPr rot="10800000" vert="eaVert">
              <a:spAutoFit/>
            </a:bodyPr>
            <a:lstStyle/>
            <a:p>
              <a:endParaRPr lang="zh-CN" altLang="en-US"/>
            </a:p>
          </p:txBody>
        </p:sp>
        <p:sp>
          <p:nvSpPr>
            <p:cNvPr id="151575" name="_s59418"/>
            <p:cNvSpPr>
              <a:spLocks noChangeArrowheads="1"/>
            </p:cNvSpPr>
            <p:nvPr/>
          </p:nvSpPr>
          <p:spPr bwMode="auto">
            <a:xfrm>
              <a:off x="1363" y="1661"/>
              <a:ext cx="2751" cy="502"/>
            </a:xfrm>
            <a:prstGeom prst="bevel">
              <a:avLst>
                <a:gd name="adj" fmla="val 12500"/>
              </a:avLst>
            </a:prstGeom>
            <a:gradFill rotWithShape="0">
              <a:gsLst>
                <a:gs pos="0">
                  <a:srgbClr val="CCCC00"/>
                </a:gs>
                <a:gs pos="50000">
                  <a:schemeClr val="bg1"/>
                </a:gs>
                <a:gs pos="100000">
                  <a:srgbClr val="CCCC00"/>
                </a:gs>
              </a:gsLst>
              <a:lin ang="18900000" scaled="1"/>
            </a:gradFill>
            <a:ln w="3175">
              <a:solidFill>
                <a:srgbClr val="CCCC00"/>
              </a:solidFill>
              <a:miter lim="800000"/>
            </a:ln>
          </p:spPr>
          <p:txBody>
            <a:bodyPr lIns="0" tIns="0" rIns="0" bIns="0" anchor="ctr"/>
            <a:lstStyle/>
            <a:p>
              <a:pPr algn="ctr">
                <a:defRPr/>
              </a:pPr>
              <a:r>
                <a:rPr lang="zh-CN" altLang="en-US" sz="2400" dirty="0">
                  <a:solidFill>
                    <a:srgbClr val="3366FF"/>
                  </a:solidFill>
                  <a:latin typeface="Times New Roman" panose="02020603050405020304" pitchFamily="18" charset="0"/>
                  <a:ea typeface="黑体" panose="02010609060101010101" pitchFamily="49" charset="-122"/>
                </a:rPr>
                <a:t>第一，独立的实体性要素</a:t>
              </a:r>
            </a:p>
          </p:txBody>
        </p:sp>
        <p:sp>
          <p:nvSpPr>
            <p:cNvPr id="594949" name="Line 24"/>
            <p:cNvSpPr>
              <a:spLocks noChangeShapeType="1"/>
            </p:cNvSpPr>
            <p:nvPr/>
          </p:nvSpPr>
          <p:spPr bwMode="auto">
            <a:xfrm>
              <a:off x="2790" y="2160"/>
              <a:ext cx="0" cy="243"/>
            </a:xfrm>
            <a:prstGeom prst="line">
              <a:avLst/>
            </a:prstGeom>
            <a:noFill/>
            <a:ln w="28575">
              <a:solidFill>
                <a:srgbClr val="5F5F5F"/>
              </a:solidFill>
              <a:round/>
            </a:ln>
          </p:spPr>
          <p:txBody>
            <a:bodyPr/>
            <a:lstStyle/>
            <a:p>
              <a:endParaRPr lang="zh-CN" altLang="en-US"/>
            </a:p>
          </p:txBody>
        </p:sp>
        <p:sp>
          <p:nvSpPr>
            <p:cNvPr id="594950" name="Line 25"/>
            <p:cNvSpPr>
              <a:spLocks noChangeShapeType="1"/>
            </p:cNvSpPr>
            <p:nvPr/>
          </p:nvSpPr>
          <p:spPr bwMode="auto">
            <a:xfrm>
              <a:off x="1338" y="2387"/>
              <a:ext cx="2948" cy="0"/>
            </a:xfrm>
            <a:prstGeom prst="line">
              <a:avLst/>
            </a:prstGeom>
            <a:noFill/>
            <a:ln w="28575">
              <a:solidFill>
                <a:srgbClr val="5F5F5F"/>
              </a:solidFill>
              <a:round/>
            </a:ln>
          </p:spPr>
          <p:txBody>
            <a:bodyPr/>
            <a:lstStyle/>
            <a:p>
              <a:endParaRPr lang="zh-CN" altLang="en-US"/>
            </a:p>
          </p:txBody>
        </p:sp>
        <p:sp>
          <p:nvSpPr>
            <p:cNvPr id="594951" name="Line 26"/>
            <p:cNvSpPr>
              <a:spLocks noChangeShapeType="1"/>
            </p:cNvSpPr>
            <p:nvPr/>
          </p:nvSpPr>
          <p:spPr bwMode="auto">
            <a:xfrm>
              <a:off x="4286" y="2387"/>
              <a:ext cx="0" cy="240"/>
            </a:xfrm>
            <a:prstGeom prst="line">
              <a:avLst/>
            </a:prstGeom>
            <a:noFill/>
            <a:ln w="28575">
              <a:solidFill>
                <a:srgbClr val="5F5F5F"/>
              </a:solidFill>
              <a:round/>
            </a:ln>
          </p:spPr>
          <p:txBody>
            <a:bodyPr/>
            <a:lstStyle/>
            <a:p>
              <a:endParaRPr lang="zh-CN" altLang="en-US"/>
            </a:p>
          </p:txBody>
        </p:sp>
        <p:sp>
          <p:nvSpPr>
            <p:cNvPr id="594952" name="Line 27"/>
            <p:cNvSpPr>
              <a:spLocks noChangeShapeType="1"/>
            </p:cNvSpPr>
            <p:nvPr/>
          </p:nvSpPr>
          <p:spPr bwMode="auto">
            <a:xfrm>
              <a:off x="1338" y="2387"/>
              <a:ext cx="0" cy="240"/>
            </a:xfrm>
            <a:prstGeom prst="line">
              <a:avLst/>
            </a:prstGeom>
            <a:noFill/>
            <a:ln w="28575">
              <a:solidFill>
                <a:srgbClr val="5F5F5F"/>
              </a:solidFill>
              <a:round/>
            </a:ln>
          </p:spPr>
          <p:txBody>
            <a:bodyPr/>
            <a:lstStyle/>
            <a:p>
              <a:endParaRPr lang="zh-CN" altLang="en-US"/>
            </a:p>
          </p:txBody>
        </p:sp>
        <p:sp>
          <p:nvSpPr>
            <p:cNvPr id="594953" name="Line 32"/>
            <p:cNvSpPr>
              <a:spLocks noChangeShapeType="1"/>
            </p:cNvSpPr>
            <p:nvPr/>
          </p:nvSpPr>
          <p:spPr bwMode="auto">
            <a:xfrm>
              <a:off x="2790" y="2387"/>
              <a:ext cx="0" cy="240"/>
            </a:xfrm>
            <a:prstGeom prst="line">
              <a:avLst/>
            </a:prstGeom>
            <a:noFill/>
            <a:ln w="28575">
              <a:solidFill>
                <a:srgbClr val="5F5F5F"/>
              </a:solidFill>
              <a:round/>
            </a:ln>
          </p:spPr>
          <p:txBody>
            <a:bodyPr/>
            <a:lstStyle/>
            <a:p>
              <a:endParaRPr lang="zh-CN" altLang="en-US"/>
            </a:p>
          </p:txBody>
        </p:sp>
        <p:sp>
          <p:nvSpPr>
            <p:cNvPr id="594954" name="_s59433"/>
            <p:cNvSpPr>
              <a:spLocks noChangeArrowheads="1"/>
            </p:cNvSpPr>
            <p:nvPr/>
          </p:nvSpPr>
          <p:spPr bwMode="auto">
            <a:xfrm>
              <a:off x="793" y="2614"/>
              <a:ext cx="1224" cy="408"/>
            </a:xfrm>
            <a:prstGeom prst="bevel">
              <a:avLst>
                <a:gd name="adj" fmla="val 12500"/>
              </a:avLst>
            </a:prstGeom>
            <a:gradFill rotWithShape="1">
              <a:gsLst>
                <a:gs pos="0">
                  <a:srgbClr val="7E9CE8"/>
                </a:gs>
                <a:gs pos="50000">
                  <a:srgbClr val="FFFFFF"/>
                </a:gs>
                <a:gs pos="100000">
                  <a:srgbClr val="7E9CE8"/>
                </a:gs>
              </a:gsLst>
              <a:lin ang="18900000" scaled="1"/>
            </a:gradFill>
            <a:ln w="3175">
              <a:solidFill>
                <a:srgbClr val="7E9CE8"/>
              </a:solidFill>
              <a:miter lim="800000"/>
            </a:ln>
          </p:spPr>
          <p:txBody>
            <a:bodyPr lIns="0" tIns="0" rIns="0" bIns="0" anchor="ctr"/>
            <a:lstStyle/>
            <a:p>
              <a:pPr algn="ctr">
                <a:spcBef>
                  <a:spcPct val="20000"/>
                </a:spcBef>
                <a:buClr>
                  <a:schemeClr val="hlink"/>
                </a:buClr>
                <a:buSzPct val="70000"/>
                <a:buFont typeface="Wingdings" panose="05000000000000000000" pitchFamily="2" charset="2"/>
                <a:buNone/>
              </a:pPr>
              <a:r>
                <a:rPr lang="zh-CN" altLang="en-US" sz="2000">
                  <a:solidFill>
                    <a:srgbClr val="3366FF"/>
                  </a:solidFill>
                  <a:latin typeface="Times New Roman" panose="02020603050405020304" pitchFamily="18" charset="0"/>
                  <a:ea typeface="黑体" panose="02010609060101010101" pitchFamily="49" charset="-122"/>
                </a:rPr>
                <a:t>劳动资料</a:t>
              </a:r>
            </a:p>
          </p:txBody>
        </p:sp>
        <p:sp>
          <p:nvSpPr>
            <p:cNvPr id="594955" name="_s59433"/>
            <p:cNvSpPr>
              <a:spLocks noChangeArrowheads="1"/>
            </p:cNvSpPr>
            <p:nvPr/>
          </p:nvSpPr>
          <p:spPr bwMode="auto">
            <a:xfrm>
              <a:off x="2154" y="2614"/>
              <a:ext cx="1224" cy="408"/>
            </a:xfrm>
            <a:prstGeom prst="bevel">
              <a:avLst>
                <a:gd name="adj" fmla="val 12500"/>
              </a:avLst>
            </a:prstGeom>
            <a:gradFill rotWithShape="1">
              <a:gsLst>
                <a:gs pos="0">
                  <a:srgbClr val="7E9CE8"/>
                </a:gs>
                <a:gs pos="50000">
                  <a:srgbClr val="FFFFFF"/>
                </a:gs>
                <a:gs pos="100000">
                  <a:srgbClr val="7E9CE8"/>
                </a:gs>
              </a:gsLst>
              <a:lin ang="18900000" scaled="1"/>
            </a:gradFill>
            <a:ln w="3175">
              <a:solidFill>
                <a:srgbClr val="7E9CE8"/>
              </a:solidFill>
              <a:miter lim="800000"/>
            </a:ln>
          </p:spPr>
          <p:txBody>
            <a:bodyPr lIns="0" tIns="0" rIns="0" bIns="0" anchor="ctr"/>
            <a:lstStyle/>
            <a:p>
              <a:pPr algn="ctr">
                <a:spcBef>
                  <a:spcPct val="20000"/>
                </a:spcBef>
                <a:buClr>
                  <a:schemeClr val="hlink"/>
                </a:buClr>
                <a:buSzPct val="70000"/>
                <a:buFont typeface="Wingdings" panose="05000000000000000000" pitchFamily="2" charset="2"/>
                <a:buNone/>
              </a:pPr>
              <a:r>
                <a:rPr lang="zh-CN" altLang="en-US" sz="2000">
                  <a:solidFill>
                    <a:srgbClr val="3366FF"/>
                  </a:solidFill>
                  <a:latin typeface="Times New Roman" panose="02020603050405020304" pitchFamily="18" charset="0"/>
                  <a:ea typeface="黑体" panose="02010609060101010101" pitchFamily="49" charset="-122"/>
                </a:rPr>
                <a:t>劳动对象</a:t>
              </a:r>
            </a:p>
          </p:txBody>
        </p:sp>
        <p:sp>
          <p:nvSpPr>
            <p:cNvPr id="594956" name="_s59433"/>
            <p:cNvSpPr>
              <a:spLocks noChangeArrowheads="1"/>
            </p:cNvSpPr>
            <p:nvPr/>
          </p:nvSpPr>
          <p:spPr bwMode="auto">
            <a:xfrm>
              <a:off x="3606" y="2614"/>
              <a:ext cx="1224" cy="408"/>
            </a:xfrm>
            <a:prstGeom prst="bevel">
              <a:avLst>
                <a:gd name="adj" fmla="val 12500"/>
              </a:avLst>
            </a:prstGeom>
            <a:gradFill rotWithShape="1">
              <a:gsLst>
                <a:gs pos="0">
                  <a:srgbClr val="7E9CE8"/>
                </a:gs>
                <a:gs pos="50000">
                  <a:srgbClr val="FFFFFF"/>
                </a:gs>
                <a:gs pos="100000">
                  <a:srgbClr val="7E9CE8"/>
                </a:gs>
              </a:gsLst>
              <a:lin ang="18900000" scaled="1"/>
            </a:gradFill>
            <a:ln w="3175">
              <a:solidFill>
                <a:srgbClr val="7E9CE8"/>
              </a:solidFill>
              <a:miter lim="800000"/>
            </a:ln>
          </p:spPr>
          <p:txBody>
            <a:bodyPr lIns="0" tIns="0" rIns="0" bIns="0" anchor="ctr"/>
            <a:lstStyle/>
            <a:p>
              <a:pPr algn="ctr">
                <a:spcBef>
                  <a:spcPct val="20000"/>
                </a:spcBef>
                <a:buClr>
                  <a:schemeClr val="hlink"/>
                </a:buClr>
                <a:buSzPct val="70000"/>
                <a:buFont typeface="Wingdings" panose="05000000000000000000" pitchFamily="2" charset="2"/>
                <a:buNone/>
              </a:pPr>
              <a:r>
                <a:rPr lang="zh-CN" altLang="en-US" sz="2000">
                  <a:solidFill>
                    <a:srgbClr val="3366FF"/>
                  </a:solidFill>
                  <a:latin typeface="Times New Roman" panose="02020603050405020304" pitchFamily="18" charset="0"/>
                  <a:ea typeface="黑体" panose="02010609060101010101" pitchFamily="49" charset="-122"/>
                </a:rPr>
                <a:t>劳动者</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5970" name="文本占位符 325634"/>
          <p:cNvSpPr>
            <a:spLocks noGrp="1" noRot="1"/>
          </p:cNvSpPr>
          <p:nvPr>
            <p:ph type="body" idx="4294967295"/>
          </p:nvPr>
        </p:nvSpPr>
        <p:spPr>
          <a:xfrm>
            <a:off x="1625600" y="2205038"/>
            <a:ext cx="6766560" cy="3971925"/>
          </a:xfrm>
        </p:spPr>
        <p:txBody>
          <a:bodyPr/>
          <a:lstStyle/>
          <a:p>
            <a:pPr eaLnBrk="1" hangingPunct="1"/>
            <a:r>
              <a:rPr lang="zh-CN" altLang="en-US" sz="2800" dirty="0">
                <a:latin typeface="宋体" panose="02010600030101010101" pitchFamily="2" charset="-122"/>
                <a:ea typeface="宋体" panose="02010600030101010101" pitchFamily="2" charset="-122"/>
              </a:rPr>
              <a:t>    第二，运筹性的综合要素。包括： </a:t>
            </a:r>
            <a:endParaRPr lang="en-US" altLang="zh-CN" sz="2800" dirty="0">
              <a:latin typeface="宋体" panose="02010600030101010101" pitchFamily="2" charset="-122"/>
              <a:ea typeface="宋体" panose="02010600030101010101" pitchFamily="2" charset="-122"/>
            </a:endParaRPr>
          </a:p>
          <a:p>
            <a:pPr eaLnBrk="1" hangingPunct="1"/>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分工协作预测决策、经济管理</a:t>
            </a:r>
          </a:p>
          <a:p>
            <a:pPr eaLnBrk="1" hangingPunct="1"/>
            <a:r>
              <a:rPr lang="zh-CN" altLang="en-US" sz="2800" dirty="0">
                <a:latin typeface="宋体" panose="02010600030101010101" pitchFamily="2" charset="-122"/>
                <a:ea typeface="宋体" panose="02010600030101010101" pitchFamily="2" charset="-122"/>
              </a:rPr>
              <a:t>    第三，渗透性要素：科学技术</a:t>
            </a:r>
          </a:p>
          <a:p>
            <a:pPr eaLnBrk="1" hangingPunct="1"/>
            <a:r>
              <a:rPr lang="zh-CN" altLang="en-US" sz="2800" dirty="0">
                <a:latin typeface="宋体" panose="02010600030101010101" pitchFamily="2" charset="-122"/>
                <a:ea typeface="宋体" panose="02010600030101010101" pitchFamily="2" charset="-122"/>
              </a:rPr>
              <a:t>    第四，准备性因素：主要指教育。</a:t>
            </a:r>
          </a:p>
        </p:txBody>
      </p:sp>
    </p:spTree>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1680" y="1300481"/>
            <a:ext cx="4983702" cy="508000"/>
          </a:xfrm>
        </p:spPr>
        <p:txBody>
          <a:bodyPr>
            <a:normAutofit/>
          </a:bodyPr>
          <a:lstStyle/>
          <a:p>
            <a:r>
              <a:rPr lang="en-US" altLang="zh-CN" sz="2800" dirty="0"/>
              <a:t>3.</a:t>
            </a:r>
            <a:r>
              <a:rPr lang="zh-CN" altLang="en-US" sz="2800" dirty="0"/>
              <a:t>生产力发展的动力</a:t>
            </a:r>
          </a:p>
        </p:txBody>
      </p:sp>
      <p:sp>
        <p:nvSpPr>
          <p:cNvPr id="3" name="文本占位符 2"/>
          <p:cNvSpPr>
            <a:spLocks noGrp="1"/>
          </p:cNvSpPr>
          <p:nvPr>
            <p:ph type="body" idx="1"/>
          </p:nvPr>
        </p:nvSpPr>
        <p:spPr>
          <a:xfrm>
            <a:off x="2458721" y="1910081"/>
            <a:ext cx="7945120" cy="1943024"/>
          </a:xfrm>
        </p:spPr>
        <p:txBody>
          <a:bodyPr>
            <a:noAutofit/>
          </a:bodyPr>
          <a:lstStyle/>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）人的需要是生产力发展的内在动力</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）人与自然的矛盾是生产力发展的根本动力</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）生产力各个要素的相互作用是生产力发展的直接动力</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）生产关系的反作用是生产力发展的外部动力</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9"/>
          <p:cNvGrpSpPr/>
          <p:nvPr/>
        </p:nvGrpSpPr>
        <p:grpSpPr bwMode="auto">
          <a:xfrm>
            <a:off x="3773170" y="1131096"/>
            <a:ext cx="3961024" cy="641350"/>
            <a:chOff x="385" y="1933"/>
            <a:chExt cx="7901" cy="358"/>
          </a:xfrm>
        </p:grpSpPr>
        <p:sp>
          <p:nvSpPr>
            <p:cNvPr id="596996" name="AutoShape 10"/>
            <p:cNvSpPr>
              <a:spLocks noChangeArrowheads="1"/>
            </p:cNvSpPr>
            <p:nvPr/>
          </p:nvSpPr>
          <p:spPr bwMode="auto">
            <a:xfrm>
              <a:off x="385" y="2115"/>
              <a:ext cx="5171" cy="176"/>
            </a:xfrm>
            <a:prstGeom prst="parallelogram">
              <a:avLst>
                <a:gd name="adj" fmla="val 209745"/>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596997" name="AutoShape 11"/>
            <p:cNvSpPr>
              <a:spLocks noChangeArrowheads="1"/>
            </p:cNvSpPr>
            <p:nvPr/>
          </p:nvSpPr>
          <p:spPr bwMode="auto">
            <a:xfrm>
              <a:off x="385" y="1933"/>
              <a:ext cx="5080" cy="339"/>
            </a:xfrm>
            <a:prstGeom prst="parallelogram">
              <a:avLst>
                <a:gd name="adj" fmla="val 72429"/>
              </a:avLst>
            </a:prstGeom>
            <a:gradFill rotWithShape="1">
              <a:gsLst>
                <a:gs pos="0">
                  <a:srgbClr val="FFFFFF"/>
                </a:gs>
                <a:gs pos="100000">
                  <a:srgbClr val="FF0000"/>
                </a:gs>
              </a:gsLst>
              <a:path path="shape">
                <a:fillToRect l="50000" t="50000" r="50000" b="50000"/>
              </a:path>
            </a:gra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596998" name="Text Box 12"/>
            <p:cNvSpPr txBox="1">
              <a:spLocks noChangeArrowheads="1"/>
            </p:cNvSpPr>
            <p:nvPr/>
          </p:nvSpPr>
          <p:spPr bwMode="auto">
            <a:xfrm>
              <a:off x="524" y="2003"/>
              <a:ext cx="7762" cy="275"/>
            </a:xfrm>
            <a:prstGeom prst="rect">
              <a:avLst/>
            </a:prstGeom>
            <a:noFill/>
            <a:ln w="6350">
              <a:noFill/>
              <a:miter lim="800000"/>
            </a:ln>
          </p:spPr>
          <p:txBody>
            <a:bodyPr wrap="square" lIns="0" tIns="0" rIns="0" bIns="0" anchor="ctr">
              <a:spAutoFit/>
            </a:bodyPr>
            <a:lstStyle/>
            <a:p>
              <a:pPr marL="342900" indent="-342900" algn="ctr">
                <a:spcBef>
                  <a:spcPct val="20000"/>
                </a:spcBef>
              </a:pPr>
              <a:r>
                <a:rPr lang="zh-CN" altLang="en-US" sz="3200" dirty="0">
                  <a:solidFill>
                    <a:srgbClr val="003366"/>
                  </a:solidFill>
                  <a:ea typeface="黑体" panose="02010609060101010101" pitchFamily="49" charset="-122"/>
                </a:rPr>
                <a:t>（二）生产关系</a:t>
              </a:r>
            </a:p>
          </p:txBody>
        </p:sp>
      </p:grpSp>
      <p:sp>
        <p:nvSpPr>
          <p:cNvPr id="5" name="文本占位符 4"/>
          <p:cNvSpPr>
            <a:spLocks noGrp="1"/>
          </p:cNvSpPr>
          <p:nvPr>
            <p:ph type="body" idx="1"/>
          </p:nvPr>
        </p:nvSpPr>
        <p:spPr>
          <a:xfrm>
            <a:off x="2846195" y="2098495"/>
            <a:ext cx="6917565" cy="1754610"/>
          </a:xfrm>
        </p:spPr>
        <p:txBody>
          <a:bodyPr>
            <a:noAutofit/>
          </a:bodyPr>
          <a:lstStyle/>
          <a:p>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含义</a:t>
            </a:r>
            <a:endParaRPr lang="en-US" altLang="zh-CN" sz="2800" b="1" dirty="0">
              <a:latin typeface="宋体" panose="02010600030101010101" pitchFamily="2" charset="-122"/>
              <a:ea typeface="宋体" panose="02010600030101010101" pitchFamily="2" charset="-122"/>
            </a:endParaRPr>
          </a:p>
          <a:p>
            <a:r>
              <a:rPr lang="zh-CN" altLang="en-US" sz="2800" dirty="0">
                <a:latin typeface="楷体" panose="02010609060101010101" pitchFamily="49" charset="-122"/>
                <a:ea typeface="楷体" panose="02010609060101010101" pitchFamily="49" charset="-122"/>
              </a:rPr>
              <a:t>生产过程中结成的人与人之间的经济关系。</a:t>
            </a:r>
            <a:endParaRPr lang="en-US" altLang="zh-CN" sz="2800" dirty="0">
              <a:latin typeface="楷体" panose="02010609060101010101" pitchFamily="49" charset="-122"/>
              <a:ea typeface="楷体" panose="02010609060101010101" pitchFamily="49" charset="-122"/>
            </a:endParaRPr>
          </a:p>
          <a:p>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构成：</a:t>
            </a:r>
            <a:endParaRPr lang="en-US" altLang="zh-CN" sz="2800" b="1" dirty="0">
              <a:latin typeface="宋体" panose="02010600030101010101" pitchFamily="2" charset="-122"/>
              <a:ea typeface="宋体" panose="02010600030101010101" pitchFamily="2"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）生产资料所有制关系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）人们在生产中的地位和相互交换关系</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）产品的分配以及消费关系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8017" name="标题 344065"/>
          <p:cNvSpPr>
            <a:spLocks noGrp="1" noRot="1"/>
          </p:cNvSpPr>
          <p:nvPr>
            <p:ph type="title" idx="4294967295"/>
          </p:nvPr>
        </p:nvSpPr>
        <p:spPr>
          <a:xfrm>
            <a:off x="2743200" y="981075"/>
            <a:ext cx="9448800" cy="1223963"/>
          </a:xfrm>
        </p:spPr>
        <p:txBody>
          <a:bodyPr/>
          <a:lstStyle/>
          <a:p>
            <a:pPr eaLnBrk="1" hangingPunct="1"/>
            <a:r>
              <a:rPr lang="en-US" altLang="zh-CN" dirty="0">
                <a:solidFill>
                  <a:srgbClr val="003300"/>
                </a:solidFill>
                <a:latin typeface="楷体_GB2312"/>
                <a:ea typeface="楷体_GB2312"/>
                <a:cs typeface="楷体_GB2312"/>
              </a:rPr>
              <a:t>  3.</a:t>
            </a:r>
            <a:r>
              <a:rPr lang="zh-CN" altLang="en-US" dirty="0">
                <a:solidFill>
                  <a:srgbClr val="003300"/>
                </a:solidFill>
                <a:latin typeface="楷体_GB2312"/>
                <a:ea typeface="楷体_GB2312"/>
                <a:cs typeface="楷体_GB2312"/>
              </a:rPr>
              <a:t>生产资料所有制是生产关系的基础。</a:t>
            </a:r>
            <a:br>
              <a:rPr lang="zh-CN" altLang="en-US" dirty="0">
                <a:solidFill>
                  <a:srgbClr val="003300"/>
                </a:solidFill>
                <a:latin typeface="楷体_GB2312"/>
                <a:ea typeface="楷体_GB2312"/>
                <a:cs typeface="楷体_GB2312"/>
              </a:rPr>
            </a:br>
            <a:endParaRPr lang="zh-CN" altLang="en-US" dirty="0">
              <a:solidFill>
                <a:srgbClr val="003300"/>
              </a:solidFill>
              <a:latin typeface="楷体_GB2312"/>
              <a:ea typeface="楷体_GB2312"/>
              <a:cs typeface="楷体_GB2312"/>
            </a:endParaRPr>
          </a:p>
        </p:txBody>
      </p:sp>
      <p:sp>
        <p:nvSpPr>
          <p:cNvPr id="598018" name="文本占位符 344066"/>
          <p:cNvSpPr>
            <a:spLocks noGrp="1" noRot="1"/>
          </p:cNvSpPr>
          <p:nvPr>
            <p:ph type="body" idx="4294967295"/>
          </p:nvPr>
        </p:nvSpPr>
        <p:spPr>
          <a:xfrm>
            <a:off x="2509520" y="2060575"/>
            <a:ext cx="9682480" cy="3395663"/>
          </a:xfrm>
        </p:spPr>
        <p:txBody>
          <a:bodyPr/>
          <a:lstStyle/>
          <a:p>
            <a:pPr eaLnBrk="1" hangingPunct="1"/>
            <a:endParaRPr lang="en-US" altLang="zh-CN" sz="2800" b="1" dirty="0">
              <a:solidFill>
                <a:srgbClr val="000C0C"/>
              </a:solidFill>
              <a:ea typeface="楷体_GB2312"/>
              <a:cs typeface="楷体_GB2312"/>
            </a:endParaRP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第一，它是物质生产得以进行的前提</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第二，它是划分社会经济形态的依据</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第三，它决定人在生产中的地位</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第四，它决定产品的分配方式。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98017"/>
                                        </p:tgtEl>
                                        <p:attrNameLst>
                                          <p:attrName>style.visibility</p:attrName>
                                        </p:attrNameLst>
                                      </p:cBhvr>
                                      <p:to>
                                        <p:strVal val="visible"/>
                                      </p:to>
                                    </p:set>
                                    <p:animEffect transition="in" filter="dissolve">
                                      <p:cBhvr>
                                        <p:cTn id="7" dur="500"/>
                                        <p:tgtEl>
                                          <p:spTgt spid="5980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8018">
                                            <p:txEl>
                                              <p:pRg st="1" end="1"/>
                                            </p:txEl>
                                          </p:spTgt>
                                        </p:tgtEl>
                                        <p:attrNameLst>
                                          <p:attrName>style.visibility</p:attrName>
                                        </p:attrNameLst>
                                      </p:cBhvr>
                                      <p:to>
                                        <p:strVal val="visible"/>
                                      </p:to>
                                    </p:set>
                                    <p:animEffect transition="in" filter="dissolve">
                                      <p:cBhvr>
                                        <p:cTn id="12" dur="500"/>
                                        <p:tgtEl>
                                          <p:spTgt spid="5980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8018">
                                            <p:txEl>
                                              <p:pRg st="2" end="2"/>
                                            </p:txEl>
                                          </p:spTgt>
                                        </p:tgtEl>
                                        <p:attrNameLst>
                                          <p:attrName>style.visibility</p:attrName>
                                        </p:attrNameLst>
                                      </p:cBhvr>
                                      <p:to>
                                        <p:strVal val="visible"/>
                                      </p:to>
                                    </p:set>
                                    <p:animEffect transition="in" filter="dissolve">
                                      <p:cBhvr>
                                        <p:cTn id="17" dur="500"/>
                                        <p:tgtEl>
                                          <p:spTgt spid="5980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8018">
                                            <p:txEl>
                                              <p:pRg st="3" end="3"/>
                                            </p:txEl>
                                          </p:spTgt>
                                        </p:tgtEl>
                                        <p:attrNameLst>
                                          <p:attrName>style.visibility</p:attrName>
                                        </p:attrNameLst>
                                      </p:cBhvr>
                                      <p:to>
                                        <p:strVal val="visible"/>
                                      </p:to>
                                    </p:set>
                                    <p:animEffect transition="in" filter="dissolve">
                                      <p:cBhvr>
                                        <p:cTn id="22" dur="500"/>
                                        <p:tgtEl>
                                          <p:spTgt spid="5980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98018">
                                            <p:txEl>
                                              <p:pRg st="4" end="4"/>
                                            </p:txEl>
                                          </p:spTgt>
                                        </p:tgtEl>
                                        <p:attrNameLst>
                                          <p:attrName>style.visibility</p:attrName>
                                        </p:attrNameLst>
                                      </p:cBhvr>
                                      <p:to>
                                        <p:strVal val="visible"/>
                                      </p:to>
                                    </p:set>
                                    <p:animEffect transition="in" filter="dissolve">
                                      <p:cBhvr>
                                        <p:cTn id="27" dur="500"/>
                                        <p:tgtEl>
                                          <p:spTgt spid="5980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7" grpId="0"/>
      <p:bldP spid="59801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4294967295"/>
          </p:nvPr>
        </p:nvSpPr>
        <p:spPr>
          <a:xfrm>
            <a:off x="2255520" y="1123950"/>
            <a:ext cx="7142480" cy="5019675"/>
          </a:xfrm>
        </p:spPr>
        <p:txBody>
          <a:bodyPr/>
          <a:lstStyle/>
          <a:p>
            <a:r>
              <a:rPr lang="zh-CN" altLang="zh-CN" sz="3200" b="1" dirty="0">
                <a:solidFill>
                  <a:srgbClr val="FF0000"/>
                </a:solidFill>
                <a:latin typeface="+mn-ea"/>
              </a:rPr>
              <a:t>七、什么是马克思主义</a:t>
            </a:r>
            <a:endParaRPr lang="en-US" altLang="zh-CN" sz="3200" b="1" dirty="0">
              <a:solidFill>
                <a:srgbClr val="FF0000"/>
              </a:solidFill>
              <a:latin typeface="+mn-ea"/>
            </a:endParaRPr>
          </a:p>
          <a:p>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定义</a:t>
            </a:r>
          </a:p>
          <a:p>
            <a:pPr eaLnBrk="1" hangingPunct="1"/>
            <a:r>
              <a:rPr lang="zh-CN" altLang="en-US" sz="2800" dirty="0">
                <a:latin typeface="楷体" panose="02010609060101010101" pitchFamily="49" charset="-122"/>
                <a:ea typeface="楷体" panose="02010609060101010101" pitchFamily="49" charset="-122"/>
              </a:rPr>
              <a:t>马克思主义就是由马克思、恩格斯创立的，为他们的后来继承者所不断发展的科学理论体系，是关于自然、社会和人类思维发展一般规律的学说，是关于社会主义必然代替资本主义、最终实现共产主义的学说，是关于无产阶级解放和每个人自由而全面发展的学说，是无产阶级政党和社会主义国家的指导思想，是指引人民创造美好生活的行动指南。（六个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898">
                                            <p:txEl>
                                              <p:pRg st="0" end="0"/>
                                            </p:txEl>
                                          </p:spTgt>
                                        </p:tgtEl>
                                        <p:attrNameLst>
                                          <p:attrName>style.visibility</p:attrName>
                                        </p:attrNameLst>
                                      </p:cBhvr>
                                      <p:to>
                                        <p:strVal val="visible"/>
                                      </p:to>
                                    </p:set>
                                    <p:animEffect transition="in" filter="fade">
                                      <p:cBhvr>
                                        <p:cTn id="7" dur="1000"/>
                                        <p:tgtEl>
                                          <p:spTgt spid="80898">
                                            <p:txEl>
                                              <p:pRg st="0" end="0"/>
                                            </p:txEl>
                                          </p:spTgt>
                                        </p:tgtEl>
                                      </p:cBhvr>
                                    </p:animEffect>
                                    <p:anim calcmode="lin" valueType="num">
                                      <p:cBhvr>
                                        <p:cTn id="8" dur="1000" fill="hold"/>
                                        <p:tgtEl>
                                          <p:spTgt spid="8089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08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0898">
                                            <p:txEl>
                                              <p:pRg st="1" end="1"/>
                                            </p:txEl>
                                          </p:spTgt>
                                        </p:tgtEl>
                                        <p:attrNameLst>
                                          <p:attrName>style.visibility</p:attrName>
                                        </p:attrNameLst>
                                      </p:cBhvr>
                                      <p:to>
                                        <p:strVal val="visible"/>
                                      </p:to>
                                    </p:set>
                                    <p:animEffect transition="in" filter="fade">
                                      <p:cBhvr>
                                        <p:cTn id="14" dur="1000"/>
                                        <p:tgtEl>
                                          <p:spTgt spid="80898">
                                            <p:txEl>
                                              <p:pRg st="1" end="1"/>
                                            </p:txEl>
                                          </p:spTgt>
                                        </p:tgtEl>
                                      </p:cBhvr>
                                    </p:animEffect>
                                    <p:anim calcmode="lin" valueType="num">
                                      <p:cBhvr>
                                        <p:cTn id="15" dur="1000" fill="hold"/>
                                        <p:tgtEl>
                                          <p:spTgt spid="8089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08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0898">
                                            <p:txEl>
                                              <p:pRg st="2" end="2"/>
                                            </p:txEl>
                                          </p:spTgt>
                                        </p:tgtEl>
                                        <p:attrNameLst>
                                          <p:attrName>style.visibility</p:attrName>
                                        </p:attrNameLst>
                                      </p:cBhvr>
                                      <p:to>
                                        <p:strVal val="visible"/>
                                      </p:to>
                                    </p:set>
                                    <p:animEffect transition="in" filter="fade">
                                      <p:cBhvr>
                                        <p:cTn id="21" dur="1000"/>
                                        <p:tgtEl>
                                          <p:spTgt spid="80898">
                                            <p:txEl>
                                              <p:pRg st="2" end="2"/>
                                            </p:txEl>
                                          </p:spTgt>
                                        </p:tgtEl>
                                      </p:cBhvr>
                                    </p:animEffect>
                                    <p:anim calcmode="lin" valueType="num">
                                      <p:cBhvr>
                                        <p:cTn id="22" dur="1000" fill="hold"/>
                                        <p:tgtEl>
                                          <p:spTgt spid="8089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089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uild="p"/>
    </p:bldLst>
  </p:timing>
</p:sld>
</file>

<file path=ppt/slides/slide6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3106" name="Text Box 2"/>
          <p:cNvSpPr txBox="1">
            <a:spLocks noChangeArrowheads="1"/>
          </p:cNvSpPr>
          <p:nvPr/>
        </p:nvSpPr>
        <p:spPr bwMode="auto">
          <a:xfrm>
            <a:off x="3432176" y="2636838"/>
            <a:ext cx="5832475" cy="461665"/>
          </a:xfrm>
          <a:prstGeom prst="rect">
            <a:avLst/>
          </a:prstGeom>
          <a:noFill/>
          <a:ln w="9525">
            <a:noFill/>
            <a:miter lim="800000"/>
          </a:ln>
        </p:spPr>
        <p:txBody>
          <a:bodyPr>
            <a:spAutoFit/>
          </a:bodyPr>
          <a:lstStyle/>
          <a:p>
            <a:pPr latinLnBrk="1">
              <a:spcBef>
                <a:spcPct val="20000"/>
              </a:spcBef>
              <a:buClr>
                <a:schemeClr val="accent2"/>
              </a:buClr>
              <a:buFont typeface="Gulim" panose="020B0600000101010101" pitchFamily="34" charset="-127"/>
              <a:buNone/>
            </a:pPr>
            <a:r>
              <a:rPr lang="en-US" altLang="zh-CN" sz="2400" dirty="0">
                <a:solidFill>
                  <a:srgbClr val="003300"/>
                </a:solidFill>
                <a:latin typeface="楷体_GB2312"/>
                <a:ea typeface="楷体_GB2312"/>
                <a:cs typeface="楷体_GB2312"/>
              </a:rPr>
              <a:t>(1)</a:t>
            </a:r>
            <a:r>
              <a:rPr lang="zh-CN" altLang="en-US" sz="2400" dirty="0">
                <a:solidFill>
                  <a:srgbClr val="003300"/>
                </a:solidFill>
                <a:latin typeface="楷体_GB2312"/>
                <a:ea typeface="楷体_GB2312"/>
                <a:cs typeface="楷体_GB2312"/>
              </a:rPr>
              <a:t>生产力决定生产关系</a:t>
            </a:r>
          </a:p>
        </p:txBody>
      </p:sp>
      <p:sp>
        <p:nvSpPr>
          <p:cNvPr id="2223115" name="Text Box 11"/>
          <p:cNvSpPr txBox="1">
            <a:spLocks noChangeArrowheads="1"/>
          </p:cNvSpPr>
          <p:nvPr/>
        </p:nvSpPr>
        <p:spPr bwMode="auto">
          <a:xfrm>
            <a:off x="3321050" y="3357563"/>
            <a:ext cx="6375350" cy="461665"/>
          </a:xfrm>
          <a:prstGeom prst="rect">
            <a:avLst/>
          </a:prstGeom>
          <a:noFill/>
          <a:ln w="9525">
            <a:noFill/>
            <a:miter lim="800000"/>
          </a:ln>
        </p:spPr>
        <p:txBody>
          <a:bodyPr wrap="square">
            <a:spAutoFit/>
          </a:bodyPr>
          <a:lstStyle/>
          <a:p>
            <a:pPr latinLnBrk="1">
              <a:spcBef>
                <a:spcPct val="20000"/>
              </a:spcBef>
              <a:buClr>
                <a:schemeClr val="accent2"/>
              </a:buClr>
              <a:buFont typeface="Gulim" panose="020B0600000101010101" pitchFamily="34" charset="-127"/>
              <a:buNone/>
            </a:pPr>
            <a:r>
              <a:rPr lang="zh-CN" altLang="en-US" sz="2400" dirty="0">
                <a:solidFill>
                  <a:srgbClr val="003300"/>
                </a:solidFill>
                <a:latin typeface="楷体_GB2312"/>
                <a:ea typeface="楷体_GB2312"/>
                <a:cs typeface="楷体_GB2312"/>
              </a:rPr>
              <a:t>第一，生产力状况决定生产关系的产生和性质</a:t>
            </a:r>
          </a:p>
        </p:txBody>
      </p:sp>
      <p:sp>
        <p:nvSpPr>
          <p:cNvPr id="2223116" name="Rectangle 12"/>
          <p:cNvSpPr>
            <a:spLocks noChangeArrowheads="1"/>
          </p:cNvSpPr>
          <p:nvPr/>
        </p:nvSpPr>
        <p:spPr bwMode="auto">
          <a:xfrm>
            <a:off x="2640014" y="692150"/>
            <a:ext cx="6840537" cy="1066800"/>
          </a:xfrm>
          <a:prstGeom prst="rect">
            <a:avLst/>
          </a:prstGeom>
          <a:noFill/>
          <a:ln w="9525" algn="ctr">
            <a:noFill/>
            <a:miter lim="800000"/>
          </a:ln>
          <a:effectLst/>
        </p:spPr>
        <p:txBody>
          <a:bodyPr>
            <a:spAutoFit/>
          </a:bodyPr>
          <a:lstStyle/>
          <a:p>
            <a:pPr latinLnBrk="1">
              <a:spcBef>
                <a:spcPct val="20000"/>
              </a:spcBef>
              <a:buClr>
                <a:schemeClr val="accent2"/>
              </a:buClr>
              <a:buFont typeface="Gulim" panose="020B0600000101010101" pitchFamily="34" charset="-127"/>
              <a:buNone/>
              <a:defRPr/>
            </a:pPr>
            <a:r>
              <a:rPr lang="zh-CN" altLang="en-US" sz="3200" dirty="0">
                <a:effectLst>
                  <a:outerShdw blurRad="38100" dist="38100" dir="2700000">
                    <a:srgbClr val="000000"/>
                  </a:outerShdw>
                </a:effectLst>
                <a:latin typeface="黑体" panose="02010609060101010101" pitchFamily="49" charset="-122"/>
                <a:ea typeface="黑体" panose="02010609060101010101" pitchFamily="49" charset="-122"/>
              </a:rPr>
              <a:t>（三）生产关系一定要适合生产力状况的规律及其意义</a:t>
            </a:r>
          </a:p>
        </p:txBody>
      </p:sp>
      <p:grpSp>
        <p:nvGrpSpPr>
          <p:cNvPr id="2" name="Group 88"/>
          <p:cNvGrpSpPr/>
          <p:nvPr/>
        </p:nvGrpSpPr>
        <p:grpSpPr bwMode="auto">
          <a:xfrm>
            <a:off x="2640013" y="4005263"/>
            <a:ext cx="7389812" cy="1865312"/>
            <a:chOff x="810" y="2421"/>
            <a:chExt cx="4655" cy="1175"/>
          </a:xfrm>
        </p:grpSpPr>
        <p:sp>
          <p:nvSpPr>
            <p:cNvPr id="2223171" name="Rectangle 67"/>
            <p:cNvSpPr>
              <a:spLocks noChangeArrowheads="1"/>
            </p:cNvSpPr>
            <p:nvPr/>
          </p:nvSpPr>
          <p:spPr bwMode="auto">
            <a:xfrm>
              <a:off x="4349" y="3037"/>
              <a:ext cx="1116" cy="548"/>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latin typeface="华文中宋" panose="02010600040101010101" pitchFamily="2" charset="-122"/>
                  <a:ea typeface="楷体_GB2312" pitchFamily="49" charset="-122"/>
                </a:rPr>
                <a:t>大</a:t>
              </a:r>
              <a:r>
                <a:rPr kumimoji="1" lang="zh-CN" altLang="en-US" sz="2000" b="1">
                  <a:effectLst>
                    <a:outerShdw blurRad="38100" dist="38100" dir="2700000" algn="tl">
                      <a:srgbClr val="C0C0C0"/>
                    </a:outerShdw>
                  </a:effectLst>
                  <a:latin typeface="楷体_GB2312" pitchFamily="49" charset="-122"/>
                  <a:ea typeface="楷体_GB2312" pitchFamily="49" charset="-122"/>
                </a:rPr>
                <a:t>机器</a:t>
              </a:r>
            </a:p>
          </p:txBody>
        </p:sp>
        <p:sp>
          <p:nvSpPr>
            <p:cNvPr id="2223172" name="Rectangle 68"/>
            <p:cNvSpPr>
              <a:spLocks noChangeArrowheads="1"/>
            </p:cNvSpPr>
            <p:nvPr/>
          </p:nvSpPr>
          <p:spPr bwMode="auto">
            <a:xfrm>
              <a:off x="3572" y="3037"/>
              <a:ext cx="777" cy="548"/>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铁器</a:t>
              </a:r>
            </a:p>
          </p:txBody>
        </p:sp>
        <p:sp>
          <p:nvSpPr>
            <p:cNvPr id="2223173" name="Rectangle 69"/>
            <p:cNvSpPr>
              <a:spLocks noChangeArrowheads="1"/>
            </p:cNvSpPr>
            <p:nvPr/>
          </p:nvSpPr>
          <p:spPr bwMode="auto">
            <a:xfrm>
              <a:off x="2794" y="3037"/>
              <a:ext cx="778" cy="548"/>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青铜器</a:t>
              </a:r>
            </a:p>
          </p:txBody>
        </p:sp>
        <p:sp>
          <p:nvSpPr>
            <p:cNvPr id="2223174" name="Rectangle 70"/>
            <p:cNvSpPr>
              <a:spLocks noChangeArrowheads="1"/>
            </p:cNvSpPr>
            <p:nvPr/>
          </p:nvSpPr>
          <p:spPr bwMode="auto">
            <a:xfrm>
              <a:off x="2017" y="3037"/>
              <a:ext cx="777" cy="548"/>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原始</a:t>
              </a:r>
              <a:r>
                <a:rPr kumimoji="1" lang="zh-CN" altLang="en-US" sz="2000" b="1">
                  <a:latin typeface="华文中宋" panose="02010600040101010101" pitchFamily="2" charset="-122"/>
                  <a:ea typeface="楷体_GB2312" pitchFamily="49" charset="-122"/>
                </a:rPr>
                <a:t>工具</a:t>
              </a:r>
            </a:p>
          </p:txBody>
        </p:sp>
        <p:sp>
          <p:nvSpPr>
            <p:cNvPr id="2223175" name="Rectangle 71"/>
            <p:cNvSpPr>
              <a:spLocks noChangeArrowheads="1"/>
            </p:cNvSpPr>
            <p:nvPr/>
          </p:nvSpPr>
          <p:spPr bwMode="auto">
            <a:xfrm>
              <a:off x="1239" y="3037"/>
              <a:ext cx="778" cy="548"/>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生产力</a:t>
              </a:r>
            </a:p>
          </p:txBody>
        </p:sp>
        <p:sp>
          <p:nvSpPr>
            <p:cNvPr id="2223176" name="Rectangle 72"/>
            <p:cNvSpPr>
              <a:spLocks noChangeArrowheads="1"/>
            </p:cNvSpPr>
            <p:nvPr/>
          </p:nvSpPr>
          <p:spPr bwMode="auto">
            <a:xfrm>
              <a:off x="4349" y="2421"/>
              <a:ext cx="1116" cy="616"/>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资本主义社会</a:t>
              </a:r>
            </a:p>
          </p:txBody>
        </p:sp>
        <p:sp>
          <p:nvSpPr>
            <p:cNvPr id="2223177" name="Rectangle 73"/>
            <p:cNvSpPr>
              <a:spLocks noChangeArrowheads="1"/>
            </p:cNvSpPr>
            <p:nvPr/>
          </p:nvSpPr>
          <p:spPr bwMode="auto">
            <a:xfrm>
              <a:off x="3572" y="2421"/>
              <a:ext cx="777" cy="616"/>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封建社会</a:t>
              </a:r>
            </a:p>
          </p:txBody>
        </p:sp>
        <p:sp>
          <p:nvSpPr>
            <p:cNvPr id="2223178" name="Rectangle 74"/>
            <p:cNvSpPr>
              <a:spLocks noChangeArrowheads="1"/>
            </p:cNvSpPr>
            <p:nvPr/>
          </p:nvSpPr>
          <p:spPr bwMode="auto">
            <a:xfrm>
              <a:off x="2794" y="2421"/>
              <a:ext cx="778" cy="616"/>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奴隶社会</a:t>
              </a:r>
            </a:p>
          </p:txBody>
        </p:sp>
        <p:sp>
          <p:nvSpPr>
            <p:cNvPr id="2223179" name="Rectangle 75"/>
            <p:cNvSpPr>
              <a:spLocks noChangeArrowheads="1"/>
            </p:cNvSpPr>
            <p:nvPr/>
          </p:nvSpPr>
          <p:spPr bwMode="auto">
            <a:xfrm>
              <a:off x="2017" y="2421"/>
              <a:ext cx="777" cy="616"/>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原始社会</a:t>
              </a:r>
            </a:p>
          </p:txBody>
        </p:sp>
        <p:sp>
          <p:nvSpPr>
            <p:cNvPr id="2223180" name="Rectangle 76"/>
            <p:cNvSpPr>
              <a:spLocks noChangeArrowheads="1"/>
            </p:cNvSpPr>
            <p:nvPr/>
          </p:nvSpPr>
          <p:spPr bwMode="auto">
            <a:xfrm>
              <a:off x="1239" y="2421"/>
              <a:ext cx="778" cy="616"/>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生产关系</a:t>
              </a:r>
            </a:p>
          </p:txBody>
        </p:sp>
        <p:sp>
          <p:nvSpPr>
            <p:cNvPr id="4134" name="Line 77"/>
            <p:cNvSpPr>
              <a:spLocks noChangeShapeType="1"/>
            </p:cNvSpPr>
            <p:nvPr/>
          </p:nvSpPr>
          <p:spPr bwMode="auto">
            <a:xfrm>
              <a:off x="1239" y="2421"/>
              <a:ext cx="4226" cy="11"/>
            </a:xfrm>
            <a:prstGeom prst="line">
              <a:avLst/>
            </a:prstGeom>
            <a:noFill/>
            <a:ln w="28575" cap="sq">
              <a:solidFill>
                <a:srgbClr val="FF6600"/>
              </a:solidFill>
              <a:round/>
            </a:ln>
          </p:spPr>
          <p:txBody>
            <a:bodyPr/>
            <a:lstStyle/>
            <a:p>
              <a:endParaRPr lang="zh-CN" altLang="en-US"/>
            </a:p>
          </p:txBody>
        </p:sp>
        <p:sp>
          <p:nvSpPr>
            <p:cNvPr id="4135" name="Line 78"/>
            <p:cNvSpPr>
              <a:spLocks noChangeShapeType="1"/>
            </p:cNvSpPr>
            <p:nvPr/>
          </p:nvSpPr>
          <p:spPr bwMode="auto">
            <a:xfrm>
              <a:off x="1239" y="3037"/>
              <a:ext cx="3888" cy="0"/>
            </a:xfrm>
            <a:prstGeom prst="line">
              <a:avLst/>
            </a:prstGeom>
            <a:noFill/>
            <a:ln w="12700">
              <a:solidFill>
                <a:srgbClr val="FF6600"/>
              </a:solidFill>
              <a:round/>
            </a:ln>
          </p:spPr>
          <p:txBody>
            <a:bodyPr/>
            <a:lstStyle/>
            <a:p>
              <a:endParaRPr lang="zh-CN" altLang="en-US"/>
            </a:p>
          </p:txBody>
        </p:sp>
        <p:sp>
          <p:nvSpPr>
            <p:cNvPr id="4136" name="Line 79"/>
            <p:cNvSpPr>
              <a:spLocks noChangeShapeType="1"/>
            </p:cNvSpPr>
            <p:nvPr/>
          </p:nvSpPr>
          <p:spPr bwMode="auto">
            <a:xfrm flipV="1">
              <a:off x="1239" y="3575"/>
              <a:ext cx="4190" cy="10"/>
            </a:xfrm>
            <a:prstGeom prst="line">
              <a:avLst/>
            </a:prstGeom>
            <a:noFill/>
            <a:ln w="28575" cap="sq">
              <a:solidFill>
                <a:srgbClr val="FF6600"/>
              </a:solidFill>
              <a:round/>
            </a:ln>
          </p:spPr>
          <p:txBody>
            <a:bodyPr/>
            <a:lstStyle/>
            <a:p>
              <a:endParaRPr lang="zh-CN" altLang="en-US"/>
            </a:p>
          </p:txBody>
        </p:sp>
        <p:sp>
          <p:nvSpPr>
            <p:cNvPr id="4137" name="Line 80"/>
            <p:cNvSpPr>
              <a:spLocks noChangeShapeType="1"/>
            </p:cNvSpPr>
            <p:nvPr/>
          </p:nvSpPr>
          <p:spPr bwMode="auto">
            <a:xfrm>
              <a:off x="1239" y="2421"/>
              <a:ext cx="0" cy="1164"/>
            </a:xfrm>
            <a:prstGeom prst="line">
              <a:avLst/>
            </a:prstGeom>
            <a:noFill/>
            <a:ln w="28575" cap="sq">
              <a:solidFill>
                <a:srgbClr val="FF6600"/>
              </a:solidFill>
              <a:round/>
            </a:ln>
          </p:spPr>
          <p:txBody>
            <a:bodyPr/>
            <a:lstStyle/>
            <a:p>
              <a:endParaRPr lang="zh-CN" altLang="en-US"/>
            </a:p>
          </p:txBody>
        </p:sp>
        <p:sp>
          <p:nvSpPr>
            <p:cNvPr id="4138" name="Line 81"/>
            <p:cNvSpPr>
              <a:spLocks noChangeShapeType="1"/>
            </p:cNvSpPr>
            <p:nvPr/>
          </p:nvSpPr>
          <p:spPr bwMode="auto">
            <a:xfrm>
              <a:off x="2017" y="2421"/>
              <a:ext cx="0" cy="1164"/>
            </a:xfrm>
            <a:prstGeom prst="line">
              <a:avLst/>
            </a:prstGeom>
            <a:noFill/>
            <a:ln w="12700">
              <a:solidFill>
                <a:srgbClr val="FF6600"/>
              </a:solidFill>
              <a:round/>
            </a:ln>
          </p:spPr>
          <p:txBody>
            <a:bodyPr/>
            <a:lstStyle/>
            <a:p>
              <a:endParaRPr lang="zh-CN" altLang="en-US"/>
            </a:p>
          </p:txBody>
        </p:sp>
        <p:sp>
          <p:nvSpPr>
            <p:cNvPr id="4139" name="Line 82"/>
            <p:cNvSpPr>
              <a:spLocks noChangeShapeType="1"/>
            </p:cNvSpPr>
            <p:nvPr/>
          </p:nvSpPr>
          <p:spPr bwMode="auto">
            <a:xfrm>
              <a:off x="2794" y="2421"/>
              <a:ext cx="0" cy="1164"/>
            </a:xfrm>
            <a:prstGeom prst="line">
              <a:avLst/>
            </a:prstGeom>
            <a:noFill/>
            <a:ln w="12700">
              <a:solidFill>
                <a:srgbClr val="FF6600"/>
              </a:solidFill>
              <a:round/>
            </a:ln>
          </p:spPr>
          <p:txBody>
            <a:bodyPr/>
            <a:lstStyle/>
            <a:p>
              <a:endParaRPr lang="zh-CN" altLang="en-US"/>
            </a:p>
          </p:txBody>
        </p:sp>
        <p:sp>
          <p:nvSpPr>
            <p:cNvPr id="4140" name="Line 83"/>
            <p:cNvSpPr>
              <a:spLocks noChangeShapeType="1"/>
            </p:cNvSpPr>
            <p:nvPr/>
          </p:nvSpPr>
          <p:spPr bwMode="auto">
            <a:xfrm>
              <a:off x="3572" y="2421"/>
              <a:ext cx="0" cy="1164"/>
            </a:xfrm>
            <a:prstGeom prst="line">
              <a:avLst/>
            </a:prstGeom>
            <a:noFill/>
            <a:ln w="12700">
              <a:solidFill>
                <a:srgbClr val="FF6600"/>
              </a:solidFill>
              <a:round/>
            </a:ln>
          </p:spPr>
          <p:txBody>
            <a:bodyPr/>
            <a:lstStyle/>
            <a:p>
              <a:endParaRPr lang="zh-CN" altLang="en-US"/>
            </a:p>
          </p:txBody>
        </p:sp>
        <p:sp>
          <p:nvSpPr>
            <p:cNvPr id="4141" name="Line 84"/>
            <p:cNvSpPr>
              <a:spLocks noChangeShapeType="1"/>
            </p:cNvSpPr>
            <p:nvPr/>
          </p:nvSpPr>
          <p:spPr bwMode="auto">
            <a:xfrm>
              <a:off x="4349" y="2421"/>
              <a:ext cx="0" cy="1164"/>
            </a:xfrm>
            <a:prstGeom prst="line">
              <a:avLst/>
            </a:prstGeom>
            <a:noFill/>
            <a:ln w="12700">
              <a:solidFill>
                <a:srgbClr val="FF6600"/>
              </a:solidFill>
              <a:round/>
            </a:ln>
          </p:spPr>
          <p:txBody>
            <a:bodyPr/>
            <a:lstStyle/>
            <a:p>
              <a:endParaRPr lang="zh-CN" altLang="en-US"/>
            </a:p>
          </p:txBody>
        </p:sp>
        <p:sp>
          <p:nvSpPr>
            <p:cNvPr id="4142" name="Line 85"/>
            <p:cNvSpPr>
              <a:spLocks noChangeShapeType="1"/>
            </p:cNvSpPr>
            <p:nvPr/>
          </p:nvSpPr>
          <p:spPr bwMode="auto">
            <a:xfrm>
              <a:off x="5465" y="2432"/>
              <a:ext cx="0" cy="1164"/>
            </a:xfrm>
            <a:prstGeom prst="line">
              <a:avLst/>
            </a:prstGeom>
            <a:noFill/>
            <a:ln w="28575" cap="sq">
              <a:solidFill>
                <a:srgbClr val="FF6600"/>
              </a:solidFill>
              <a:round/>
            </a:ln>
          </p:spPr>
          <p:txBody>
            <a:bodyPr/>
            <a:lstStyle/>
            <a:p>
              <a:endParaRPr lang="zh-CN" altLang="en-US"/>
            </a:p>
          </p:txBody>
        </p:sp>
        <p:sp>
          <p:nvSpPr>
            <p:cNvPr id="2223190" name="Text Box 86"/>
            <p:cNvSpPr txBox="1">
              <a:spLocks noChangeArrowheads="1"/>
            </p:cNvSpPr>
            <p:nvPr/>
          </p:nvSpPr>
          <p:spPr bwMode="auto">
            <a:xfrm>
              <a:off x="810" y="2811"/>
              <a:ext cx="350" cy="448"/>
            </a:xfrm>
            <a:prstGeom prst="rect">
              <a:avLst/>
            </a:prstGeom>
            <a:noFill/>
            <a:ln w="9525" algn="ctr">
              <a:solidFill>
                <a:srgbClr val="FF6600"/>
              </a:solidFill>
              <a:miter lim="800000"/>
            </a:ln>
            <a:effectLst/>
          </p:spPr>
          <p:txBody>
            <a:bodyPr>
              <a:spAutoFit/>
            </a:bodyPr>
            <a:lstStyle/>
            <a:p>
              <a:pPr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决定</a:t>
              </a:r>
            </a:p>
          </p:txBody>
        </p:sp>
        <p:sp>
          <p:nvSpPr>
            <p:cNvPr id="4144" name="Line 87"/>
            <p:cNvSpPr>
              <a:spLocks noChangeShapeType="1"/>
            </p:cNvSpPr>
            <p:nvPr/>
          </p:nvSpPr>
          <p:spPr bwMode="auto">
            <a:xfrm flipV="1">
              <a:off x="1095" y="2469"/>
              <a:ext cx="0" cy="1056"/>
            </a:xfrm>
            <a:prstGeom prst="line">
              <a:avLst/>
            </a:prstGeom>
            <a:noFill/>
            <a:ln w="57150">
              <a:solidFill>
                <a:srgbClr val="FF0000"/>
              </a:solidFill>
              <a:round/>
              <a:tailEnd type="triangle" w="med" len="med"/>
            </a:ln>
          </p:spPr>
          <p:txBody>
            <a:bodyPr/>
            <a:lstStyle/>
            <a:p>
              <a:endParaRPr lang="zh-CN" altLang="en-US"/>
            </a:p>
          </p:txBody>
        </p:sp>
      </p:grpSp>
      <p:grpSp>
        <p:nvGrpSpPr>
          <p:cNvPr id="4121" name="Group 34"/>
          <p:cNvGrpSpPr/>
          <p:nvPr/>
        </p:nvGrpSpPr>
        <p:grpSpPr bwMode="auto">
          <a:xfrm>
            <a:off x="3216275" y="1884362"/>
            <a:ext cx="5329238" cy="820742"/>
            <a:chOff x="1247" y="1659"/>
            <a:chExt cx="3357" cy="317"/>
          </a:xfrm>
        </p:grpSpPr>
        <p:sp>
          <p:nvSpPr>
            <p:cNvPr id="53280" name="Rectangle 32"/>
            <p:cNvSpPr>
              <a:spLocks noChangeArrowheads="1"/>
            </p:cNvSpPr>
            <p:nvPr/>
          </p:nvSpPr>
          <p:spPr bwMode="auto">
            <a:xfrm>
              <a:off x="1515" y="1659"/>
              <a:ext cx="3089"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dirty="0">
                  <a:solidFill>
                    <a:schemeClr val="bg1"/>
                  </a:solidFill>
                  <a:latin typeface="楷体_GB2312" pitchFamily="49" charset="-122"/>
                  <a:ea typeface="楷体_GB2312" pitchFamily="49" charset="-122"/>
                </a:rPr>
                <a:t>生产力和生产关系的辨证关系</a:t>
              </a:r>
              <a:endParaRPr lang="zh-CN" altLang="en-US" sz="28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4123" name="Rectangle 33"/>
            <p:cNvSpPr>
              <a:spLocks noChangeArrowheads="1"/>
            </p:cNvSpPr>
            <p:nvPr/>
          </p:nvSpPr>
          <p:spPr bwMode="auto">
            <a:xfrm>
              <a:off x="1247" y="1661"/>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dirty="0">
                  <a:solidFill>
                    <a:schemeClr val="bg1"/>
                  </a:solidFill>
                </a:rPr>
                <a:t>1.</a:t>
              </a:r>
              <a:endParaRPr lang="zh-CN" altLang="en-US" sz="2400" dirty="0">
                <a:solidFill>
                  <a:schemeClr val="bg1"/>
                </a:solidFill>
              </a:endParaRP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23116"/>
                                        </p:tgtEl>
                                        <p:attrNameLst>
                                          <p:attrName>style.visibility</p:attrName>
                                        </p:attrNameLst>
                                      </p:cBhvr>
                                      <p:to>
                                        <p:strVal val="visible"/>
                                      </p:to>
                                    </p:set>
                                    <p:animEffect transition="in" filter="fade">
                                      <p:cBhvr>
                                        <p:cTn id="7" dur="1000"/>
                                        <p:tgtEl>
                                          <p:spTgt spid="2223116"/>
                                        </p:tgtEl>
                                      </p:cBhvr>
                                    </p:animEffect>
                                  </p:childTnLst>
                                </p:cTn>
                              </p:par>
                            </p:childTnLst>
                          </p:cTn>
                        </p:par>
                        <p:par>
                          <p:cTn id="8" fill="hold">
                            <p:stCondLst>
                              <p:cond delay="1000"/>
                            </p:stCondLst>
                            <p:childTnLst>
                              <p:par>
                                <p:cTn id="9" presetID="12" presetClass="entr" presetSubtype="1" fill="hold" grpId="0" nodeType="afterEffect">
                                  <p:stCondLst>
                                    <p:cond delay="0"/>
                                  </p:stCondLst>
                                  <p:childTnLst>
                                    <p:set>
                                      <p:cBhvr>
                                        <p:cTn id="10" dur="1" fill="hold">
                                          <p:stCondLst>
                                            <p:cond delay="0"/>
                                          </p:stCondLst>
                                        </p:cTn>
                                        <p:tgtEl>
                                          <p:spTgt spid="2223106"/>
                                        </p:tgtEl>
                                        <p:attrNameLst>
                                          <p:attrName>style.visibility</p:attrName>
                                        </p:attrNameLst>
                                      </p:cBhvr>
                                      <p:to>
                                        <p:strVal val="visible"/>
                                      </p:to>
                                    </p:set>
                                    <p:animEffect transition="in" filter="slide(fromTop)">
                                      <p:cBhvr>
                                        <p:cTn id="11" dur="500"/>
                                        <p:tgtEl>
                                          <p:spTgt spid="2223106"/>
                                        </p:tgtEl>
                                      </p:cBhvr>
                                    </p:animEffect>
                                  </p:childTnLst>
                                </p:cTn>
                              </p:par>
                            </p:childTnLst>
                          </p:cTn>
                        </p:par>
                        <p:par>
                          <p:cTn id="12" fill="hold">
                            <p:stCondLst>
                              <p:cond delay="1500"/>
                            </p:stCondLst>
                            <p:childTnLst>
                              <p:par>
                                <p:cTn id="13" presetID="12" presetClass="entr" presetSubtype="1" fill="hold" grpId="0" nodeType="afterEffect">
                                  <p:stCondLst>
                                    <p:cond delay="0"/>
                                  </p:stCondLst>
                                  <p:childTnLst>
                                    <p:set>
                                      <p:cBhvr>
                                        <p:cTn id="14" dur="1" fill="hold">
                                          <p:stCondLst>
                                            <p:cond delay="0"/>
                                          </p:stCondLst>
                                        </p:cTn>
                                        <p:tgtEl>
                                          <p:spTgt spid="2223115"/>
                                        </p:tgtEl>
                                        <p:attrNameLst>
                                          <p:attrName>style.visibility</p:attrName>
                                        </p:attrNameLst>
                                      </p:cBhvr>
                                      <p:to>
                                        <p:strVal val="visible"/>
                                      </p:to>
                                    </p:set>
                                    <p:animEffect transition="in" filter="slide(fromTop)">
                                      <p:cBhvr>
                                        <p:cTn id="15" dur="500"/>
                                        <p:tgtEl>
                                          <p:spTgt spid="2223115"/>
                                        </p:tgtEl>
                                      </p:cBhvr>
                                    </p:animEffect>
                                  </p:childTnLst>
                                </p:cTn>
                              </p:par>
                            </p:childTnLst>
                          </p:cTn>
                        </p:par>
                        <p:par>
                          <p:cTn id="16" fill="hold">
                            <p:stCondLst>
                              <p:cond delay="2000"/>
                            </p:stCondLst>
                            <p:childTnLst>
                              <p:par>
                                <p:cTn id="17" presetID="8"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amond(i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3106" grpId="0"/>
      <p:bldP spid="2223115" grpId="0"/>
      <p:bldP spid="2223116" grpId="0" bldLvl="0" animBg="1"/>
    </p:bldLst>
  </p:timing>
</p:sld>
</file>

<file path=ppt/slides/slide6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7202" name="Text Box 2"/>
          <p:cNvSpPr txBox="1">
            <a:spLocks noChangeArrowheads="1"/>
          </p:cNvSpPr>
          <p:nvPr/>
        </p:nvSpPr>
        <p:spPr bwMode="auto">
          <a:xfrm>
            <a:off x="4583114" y="3087688"/>
            <a:ext cx="1152525"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原始工具</a:t>
            </a:r>
          </a:p>
        </p:txBody>
      </p:sp>
      <p:sp>
        <p:nvSpPr>
          <p:cNvPr id="2227203" name="Text Box 3"/>
          <p:cNvSpPr txBox="1">
            <a:spLocks noChangeArrowheads="1"/>
          </p:cNvSpPr>
          <p:nvPr/>
        </p:nvSpPr>
        <p:spPr bwMode="auto">
          <a:xfrm>
            <a:off x="4584700" y="3519488"/>
            <a:ext cx="1130300"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青铜器</a:t>
            </a:r>
          </a:p>
        </p:txBody>
      </p:sp>
      <p:sp>
        <p:nvSpPr>
          <p:cNvPr id="2227204" name="Text Box 4"/>
          <p:cNvSpPr txBox="1">
            <a:spLocks noChangeArrowheads="1"/>
          </p:cNvSpPr>
          <p:nvPr/>
        </p:nvSpPr>
        <p:spPr bwMode="auto">
          <a:xfrm>
            <a:off x="4584700" y="3952875"/>
            <a:ext cx="833438"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铁器</a:t>
            </a:r>
          </a:p>
        </p:txBody>
      </p:sp>
      <p:sp>
        <p:nvSpPr>
          <p:cNvPr id="2227205" name="Text Box 5"/>
          <p:cNvSpPr txBox="1">
            <a:spLocks noChangeArrowheads="1"/>
          </p:cNvSpPr>
          <p:nvPr/>
        </p:nvSpPr>
        <p:spPr bwMode="auto">
          <a:xfrm>
            <a:off x="4537075" y="4527550"/>
            <a:ext cx="1055688"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大机器</a:t>
            </a:r>
          </a:p>
        </p:txBody>
      </p:sp>
      <p:sp>
        <p:nvSpPr>
          <p:cNvPr id="2227206" name="Text Box 6"/>
          <p:cNvSpPr txBox="1">
            <a:spLocks noChangeArrowheads="1"/>
          </p:cNvSpPr>
          <p:nvPr/>
        </p:nvSpPr>
        <p:spPr bwMode="auto">
          <a:xfrm>
            <a:off x="6275388" y="3087688"/>
            <a:ext cx="1333500"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原始社会</a:t>
            </a:r>
          </a:p>
        </p:txBody>
      </p:sp>
      <p:sp>
        <p:nvSpPr>
          <p:cNvPr id="2227207" name="Text Box 7"/>
          <p:cNvSpPr txBox="1">
            <a:spLocks noChangeArrowheads="1"/>
          </p:cNvSpPr>
          <p:nvPr/>
        </p:nvSpPr>
        <p:spPr bwMode="auto">
          <a:xfrm>
            <a:off x="6240463" y="3519488"/>
            <a:ext cx="1333500"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奴隶社会</a:t>
            </a:r>
          </a:p>
        </p:txBody>
      </p:sp>
      <p:sp>
        <p:nvSpPr>
          <p:cNvPr id="2227208" name="Text Box 8"/>
          <p:cNvSpPr txBox="1">
            <a:spLocks noChangeArrowheads="1"/>
          </p:cNvSpPr>
          <p:nvPr/>
        </p:nvSpPr>
        <p:spPr bwMode="auto">
          <a:xfrm>
            <a:off x="6240463" y="3952875"/>
            <a:ext cx="1333500"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封建社会</a:t>
            </a:r>
          </a:p>
        </p:txBody>
      </p:sp>
      <p:sp>
        <p:nvSpPr>
          <p:cNvPr id="2227209" name="Text Box 9"/>
          <p:cNvSpPr txBox="1">
            <a:spLocks noChangeArrowheads="1"/>
          </p:cNvSpPr>
          <p:nvPr/>
        </p:nvSpPr>
        <p:spPr bwMode="auto">
          <a:xfrm>
            <a:off x="6240463" y="4479925"/>
            <a:ext cx="1439862"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资本主义社会</a:t>
            </a:r>
          </a:p>
        </p:txBody>
      </p:sp>
      <p:sp>
        <p:nvSpPr>
          <p:cNvPr id="2227210" name="Text Box 10"/>
          <p:cNvSpPr txBox="1">
            <a:spLocks noChangeArrowheads="1"/>
          </p:cNvSpPr>
          <p:nvPr/>
        </p:nvSpPr>
        <p:spPr bwMode="auto">
          <a:xfrm>
            <a:off x="4584701" y="2511425"/>
            <a:ext cx="815975"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生产力</a:t>
            </a:r>
          </a:p>
        </p:txBody>
      </p:sp>
      <p:sp>
        <p:nvSpPr>
          <p:cNvPr id="2227211" name="Text Box 11"/>
          <p:cNvSpPr txBox="1">
            <a:spLocks noChangeArrowheads="1"/>
          </p:cNvSpPr>
          <p:nvPr/>
        </p:nvSpPr>
        <p:spPr bwMode="auto">
          <a:xfrm>
            <a:off x="6240463" y="2511425"/>
            <a:ext cx="1333500" cy="336550"/>
          </a:xfrm>
          <a:prstGeom prst="rect">
            <a:avLst/>
          </a:prstGeom>
          <a:noFill/>
          <a:ln w="9525">
            <a:noFill/>
            <a:miter lim="800000"/>
          </a:ln>
        </p:spPr>
        <p:txBody>
          <a:bodyPr>
            <a:spAutoFit/>
          </a:bodyPr>
          <a:lstStyle/>
          <a:p>
            <a:pPr eaLnBrk="0" hangingPunct="0">
              <a:spcBef>
                <a:spcPct val="50000"/>
              </a:spcBef>
            </a:pPr>
            <a:r>
              <a:rPr lang="zh-CN" altLang="en-US" sz="1600">
                <a:solidFill>
                  <a:srgbClr val="990033"/>
                </a:solidFill>
                <a:latin typeface="Times New Roman" panose="02020603050405020304" pitchFamily="18" charset="0"/>
                <a:ea typeface="方正琥珀简体"/>
                <a:cs typeface="方正琥珀简体"/>
              </a:rPr>
              <a:t>生产关系</a:t>
            </a:r>
          </a:p>
        </p:txBody>
      </p:sp>
      <p:grpSp>
        <p:nvGrpSpPr>
          <p:cNvPr id="2" name="Group 12"/>
          <p:cNvGrpSpPr/>
          <p:nvPr/>
        </p:nvGrpSpPr>
        <p:grpSpPr bwMode="auto">
          <a:xfrm>
            <a:off x="4295776" y="2341564"/>
            <a:ext cx="3813175" cy="2600325"/>
            <a:chOff x="1056" y="1699"/>
            <a:chExt cx="3168" cy="2160"/>
          </a:xfrm>
        </p:grpSpPr>
        <p:sp>
          <p:nvSpPr>
            <p:cNvPr id="601105" name="Line 13"/>
            <p:cNvSpPr>
              <a:spLocks noChangeShapeType="1"/>
            </p:cNvSpPr>
            <p:nvPr/>
          </p:nvSpPr>
          <p:spPr bwMode="auto">
            <a:xfrm>
              <a:off x="1056" y="3427"/>
              <a:ext cx="3168" cy="0"/>
            </a:xfrm>
            <a:prstGeom prst="line">
              <a:avLst/>
            </a:prstGeom>
            <a:noFill/>
            <a:ln w="9525">
              <a:solidFill>
                <a:srgbClr val="FF66FF"/>
              </a:solidFill>
              <a:round/>
            </a:ln>
          </p:spPr>
          <p:txBody>
            <a:bodyPr/>
            <a:lstStyle/>
            <a:p>
              <a:endParaRPr lang="zh-CN" altLang="en-US"/>
            </a:p>
          </p:txBody>
        </p:sp>
        <p:grpSp>
          <p:nvGrpSpPr>
            <p:cNvPr id="601106" name="Group 14"/>
            <p:cNvGrpSpPr/>
            <p:nvPr/>
          </p:nvGrpSpPr>
          <p:grpSpPr bwMode="auto">
            <a:xfrm>
              <a:off x="1056" y="1699"/>
              <a:ext cx="3168" cy="2160"/>
              <a:chOff x="912" y="1680"/>
              <a:chExt cx="3168" cy="2160"/>
            </a:xfrm>
          </p:grpSpPr>
          <p:sp>
            <p:nvSpPr>
              <p:cNvPr id="601107" name="Line 15"/>
              <p:cNvSpPr>
                <a:spLocks noChangeShapeType="1"/>
              </p:cNvSpPr>
              <p:nvPr/>
            </p:nvSpPr>
            <p:spPr bwMode="auto">
              <a:xfrm>
                <a:off x="912" y="1680"/>
                <a:ext cx="3168" cy="0"/>
              </a:xfrm>
              <a:prstGeom prst="line">
                <a:avLst/>
              </a:prstGeom>
              <a:noFill/>
              <a:ln w="38100">
                <a:solidFill>
                  <a:srgbClr val="FF66FF"/>
                </a:solidFill>
                <a:round/>
              </a:ln>
            </p:spPr>
            <p:txBody>
              <a:bodyPr/>
              <a:lstStyle/>
              <a:p>
                <a:endParaRPr lang="zh-CN" altLang="en-US"/>
              </a:p>
            </p:txBody>
          </p:sp>
          <p:sp>
            <p:nvSpPr>
              <p:cNvPr id="601108" name="Line 16"/>
              <p:cNvSpPr>
                <a:spLocks noChangeShapeType="1"/>
              </p:cNvSpPr>
              <p:nvPr/>
            </p:nvSpPr>
            <p:spPr bwMode="auto">
              <a:xfrm>
                <a:off x="912" y="2160"/>
                <a:ext cx="3168" cy="0"/>
              </a:xfrm>
              <a:prstGeom prst="line">
                <a:avLst/>
              </a:prstGeom>
              <a:noFill/>
              <a:ln w="9525">
                <a:solidFill>
                  <a:srgbClr val="FF66FF"/>
                </a:solidFill>
                <a:round/>
              </a:ln>
            </p:spPr>
            <p:txBody>
              <a:bodyPr/>
              <a:lstStyle/>
              <a:p>
                <a:endParaRPr lang="zh-CN" altLang="en-US"/>
              </a:p>
            </p:txBody>
          </p:sp>
          <p:sp>
            <p:nvSpPr>
              <p:cNvPr id="601109" name="Line 17"/>
              <p:cNvSpPr>
                <a:spLocks noChangeShapeType="1"/>
              </p:cNvSpPr>
              <p:nvPr/>
            </p:nvSpPr>
            <p:spPr bwMode="auto">
              <a:xfrm>
                <a:off x="912" y="2592"/>
                <a:ext cx="3168" cy="0"/>
              </a:xfrm>
              <a:prstGeom prst="line">
                <a:avLst/>
              </a:prstGeom>
              <a:noFill/>
              <a:ln w="9525">
                <a:solidFill>
                  <a:srgbClr val="FF66FF"/>
                </a:solidFill>
                <a:round/>
              </a:ln>
            </p:spPr>
            <p:txBody>
              <a:bodyPr/>
              <a:lstStyle/>
              <a:p>
                <a:endParaRPr lang="zh-CN" altLang="en-US"/>
              </a:p>
            </p:txBody>
          </p:sp>
          <p:sp>
            <p:nvSpPr>
              <p:cNvPr id="601110" name="Line 18"/>
              <p:cNvSpPr>
                <a:spLocks noChangeShapeType="1"/>
              </p:cNvSpPr>
              <p:nvPr/>
            </p:nvSpPr>
            <p:spPr bwMode="auto">
              <a:xfrm>
                <a:off x="912" y="2976"/>
                <a:ext cx="3168" cy="0"/>
              </a:xfrm>
              <a:prstGeom prst="line">
                <a:avLst/>
              </a:prstGeom>
              <a:noFill/>
              <a:ln w="9525">
                <a:solidFill>
                  <a:srgbClr val="FF66FF"/>
                </a:solidFill>
                <a:round/>
              </a:ln>
            </p:spPr>
            <p:txBody>
              <a:bodyPr/>
              <a:lstStyle/>
              <a:p>
                <a:endParaRPr lang="zh-CN" altLang="en-US"/>
              </a:p>
            </p:txBody>
          </p:sp>
          <p:sp>
            <p:nvSpPr>
              <p:cNvPr id="601111" name="Line 19"/>
              <p:cNvSpPr>
                <a:spLocks noChangeShapeType="1"/>
              </p:cNvSpPr>
              <p:nvPr/>
            </p:nvSpPr>
            <p:spPr bwMode="auto">
              <a:xfrm>
                <a:off x="912" y="3840"/>
                <a:ext cx="3168" cy="0"/>
              </a:xfrm>
              <a:prstGeom prst="line">
                <a:avLst/>
              </a:prstGeom>
              <a:noFill/>
              <a:ln w="38100">
                <a:solidFill>
                  <a:srgbClr val="FF66FF"/>
                </a:solidFill>
                <a:round/>
              </a:ln>
            </p:spPr>
            <p:txBody>
              <a:bodyPr/>
              <a:lstStyle/>
              <a:p>
                <a:endParaRPr lang="zh-CN" altLang="en-US"/>
              </a:p>
            </p:txBody>
          </p:sp>
          <p:sp>
            <p:nvSpPr>
              <p:cNvPr id="601112" name="Line 20"/>
              <p:cNvSpPr>
                <a:spLocks noChangeShapeType="1"/>
              </p:cNvSpPr>
              <p:nvPr/>
            </p:nvSpPr>
            <p:spPr bwMode="auto">
              <a:xfrm>
                <a:off x="912" y="1680"/>
                <a:ext cx="0" cy="2160"/>
              </a:xfrm>
              <a:prstGeom prst="line">
                <a:avLst/>
              </a:prstGeom>
              <a:noFill/>
              <a:ln w="38100">
                <a:solidFill>
                  <a:srgbClr val="FF66FF"/>
                </a:solidFill>
                <a:round/>
              </a:ln>
            </p:spPr>
            <p:txBody>
              <a:bodyPr/>
              <a:lstStyle/>
              <a:p>
                <a:endParaRPr lang="zh-CN" altLang="en-US"/>
              </a:p>
            </p:txBody>
          </p:sp>
          <p:sp>
            <p:nvSpPr>
              <p:cNvPr id="601113" name="Line 21"/>
              <p:cNvSpPr>
                <a:spLocks noChangeShapeType="1"/>
              </p:cNvSpPr>
              <p:nvPr/>
            </p:nvSpPr>
            <p:spPr bwMode="auto">
              <a:xfrm>
                <a:off x="2256" y="1680"/>
                <a:ext cx="0" cy="2160"/>
              </a:xfrm>
              <a:prstGeom prst="line">
                <a:avLst/>
              </a:prstGeom>
              <a:noFill/>
              <a:ln w="9525">
                <a:solidFill>
                  <a:srgbClr val="FF66FF"/>
                </a:solidFill>
                <a:round/>
              </a:ln>
            </p:spPr>
            <p:txBody>
              <a:bodyPr/>
              <a:lstStyle/>
              <a:p>
                <a:endParaRPr lang="zh-CN" altLang="en-US"/>
              </a:p>
            </p:txBody>
          </p:sp>
          <p:sp>
            <p:nvSpPr>
              <p:cNvPr id="601114" name="Line 22"/>
              <p:cNvSpPr>
                <a:spLocks noChangeShapeType="1"/>
              </p:cNvSpPr>
              <p:nvPr/>
            </p:nvSpPr>
            <p:spPr bwMode="auto">
              <a:xfrm>
                <a:off x="4080" y="1680"/>
                <a:ext cx="0" cy="2160"/>
              </a:xfrm>
              <a:prstGeom prst="line">
                <a:avLst/>
              </a:prstGeom>
              <a:noFill/>
              <a:ln w="38100">
                <a:solidFill>
                  <a:srgbClr val="FF66FF"/>
                </a:solidFill>
                <a:round/>
              </a:ln>
            </p:spPr>
            <p:txBody>
              <a:bodyPr/>
              <a:lstStyle/>
              <a:p>
                <a:endParaRPr lang="zh-CN" altLang="en-US"/>
              </a:p>
            </p:txBody>
          </p:sp>
        </p:grpSp>
      </p:grpSp>
      <p:sp>
        <p:nvSpPr>
          <p:cNvPr id="2227223" name="Line 23"/>
          <p:cNvSpPr>
            <a:spLocks noChangeShapeType="1"/>
          </p:cNvSpPr>
          <p:nvPr/>
        </p:nvSpPr>
        <p:spPr bwMode="auto">
          <a:xfrm>
            <a:off x="3216275" y="2349500"/>
            <a:ext cx="0" cy="2520950"/>
          </a:xfrm>
          <a:prstGeom prst="line">
            <a:avLst/>
          </a:prstGeom>
          <a:noFill/>
          <a:ln w="57150">
            <a:solidFill>
              <a:srgbClr val="FF3300"/>
            </a:solidFill>
            <a:round/>
            <a:tailEnd type="triangle" w="med" len="med"/>
          </a:ln>
        </p:spPr>
        <p:txBody>
          <a:bodyPr/>
          <a:lstStyle/>
          <a:p>
            <a:endParaRPr lang="zh-CN" altLang="en-US"/>
          </a:p>
        </p:txBody>
      </p:sp>
      <p:sp>
        <p:nvSpPr>
          <p:cNvPr id="2227224" name="Line 24"/>
          <p:cNvSpPr>
            <a:spLocks noChangeShapeType="1"/>
          </p:cNvSpPr>
          <p:nvPr/>
        </p:nvSpPr>
        <p:spPr bwMode="auto">
          <a:xfrm>
            <a:off x="8616950" y="2420939"/>
            <a:ext cx="0" cy="2403475"/>
          </a:xfrm>
          <a:prstGeom prst="line">
            <a:avLst/>
          </a:prstGeom>
          <a:noFill/>
          <a:ln w="57150">
            <a:solidFill>
              <a:srgbClr val="FF3300"/>
            </a:solidFill>
            <a:round/>
            <a:tailEnd type="triangle" w="med" len="med"/>
          </a:ln>
        </p:spPr>
        <p:txBody>
          <a:bodyPr/>
          <a:lstStyle/>
          <a:p>
            <a:endParaRPr lang="zh-CN" altLang="en-US"/>
          </a:p>
        </p:txBody>
      </p:sp>
      <p:sp>
        <p:nvSpPr>
          <p:cNvPr id="2227225" name="Text Box 25"/>
          <p:cNvSpPr txBox="1">
            <a:spLocks noChangeArrowheads="1"/>
          </p:cNvSpPr>
          <p:nvPr/>
        </p:nvSpPr>
        <p:spPr bwMode="auto">
          <a:xfrm>
            <a:off x="3432176" y="2349501"/>
            <a:ext cx="555625" cy="2530475"/>
          </a:xfrm>
          <a:prstGeom prst="rect">
            <a:avLst/>
          </a:prstGeom>
          <a:noFill/>
          <a:ln w="9525" algn="ctr">
            <a:noFill/>
            <a:miter lim="800000"/>
          </a:ln>
          <a:effectLst/>
        </p:spPr>
        <p:txBody>
          <a:bodyPr>
            <a:spAutoFit/>
          </a:bodyPr>
          <a:lstStyle/>
          <a:p>
            <a:pPr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生产力的发展变化</a:t>
            </a:r>
          </a:p>
        </p:txBody>
      </p:sp>
      <p:sp>
        <p:nvSpPr>
          <p:cNvPr id="2227226" name="Text Box 26"/>
          <p:cNvSpPr txBox="1">
            <a:spLocks noChangeArrowheads="1"/>
          </p:cNvSpPr>
          <p:nvPr/>
        </p:nvSpPr>
        <p:spPr bwMode="auto">
          <a:xfrm>
            <a:off x="8975726" y="2420939"/>
            <a:ext cx="358775" cy="2225675"/>
          </a:xfrm>
          <a:prstGeom prst="rect">
            <a:avLst/>
          </a:prstGeom>
          <a:noFill/>
          <a:ln w="9525" algn="ctr">
            <a:noFill/>
            <a:miter lim="800000"/>
          </a:ln>
          <a:effectLst/>
        </p:spPr>
        <p:txBody>
          <a:bodyPr>
            <a:spAutoFit/>
          </a:bodyPr>
          <a:lstStyle/>
          <a:p>
            <a:pPr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生产关系的变革</a:t>
            </a:r>
          </a:p>
        </p:txBody>
      </p:sp>
      <p:sp>
        <p:nvSpPr>
          <p:cNvPr id="2227227" name="Text Box 27"/>
          <p:cNvSpPr txBox="1">
            <a:spLocks noChangeArrowheads="1"/>
          </p:cNvSpPr>
          <p:nvPr/>
        </p:nvSpPr>
        <p:spPr bwMode="auto">
          <a:xfrm>
            <a:off x="2855641" y="1196976"/>
            <a:ext cx="6299471" cy="461665"/>
          </a:xfrm>
          <a:prstGeom prst="rect">
            <a:avLst/>
          </a:prstGeom>
          <a:noFill/>
          <a:ln w="9525">
            <a:noFill/>
            <a:miter lim="800000"/>
          </a:ln>
        </p:spPr>
        <p:txBody>
          <a:bodyPr wrap="square">
            <a:spAutoFit/>
          </a:bodyPr>
          <a:lstStyle/>
          <a:p>
            <a:pPr latinLnBrk="1">
              <a:spcBef>
                <a:spcPct val="20000"/>
              </a:spcBef>
              <a:buClr>
                <a:schemeClr val="accent2"/>
              </a:buClr>
              <a:buFont typeface="Gulim" panose="020B0600000101010101" pitchFamily="34" charset="-127"/>
              <a:buNone/>
            </a:pPr>
            <a:r>
              <a:rPr lang="zh-CN" altLang="en-US" sz="2400" dirty="0">
                <a:solidFill>
                  <a:srgbClr val="003300"/>
                </a:solidFill>
                <a:latin typeface="楷体_GB2312"/>
                <a:ea typeface="楷体_GB2312"/>
                <a:cs typeface="楷体_GB2312"/>
              </a:rPr>
              <a:t>第二，生产力的发展决定生产关系的变化发展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227227"/>
                                        </p:tgtEl>
                                        <p:attrNameLst>
                                          <p:attrName>style.visibility</p:attrName>
                                        </p:attrNameLst>
                                      </p:cBhvr>
                                      <p:to>
                                        <p:strVal val="visible"/>
                                      </p:to>
                                    </p:set>
                                    <p:anim calcmode="lin" valueType="num">
                                      <p:cBhvr>
                                        <p:cTn id="7" dur="1" fill="hold"/>
                                        <p:tgtEl>
                                          <p:spTgt spid="2227227"/>
                                        </p:tgtEl>
                                      </p:cBhvr>
                                    </p:anim>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2227210"/>
                                        </p:tgtEl>
                                        <p:attrNameLst>
                                          <p:attrName>style.visibility</p:attrName>
                                        </p:attrNameLst>
                                      </p:cBhvr>
                                      <p:to>
                                        <p:strVal val="visible"/>
                                      </p:to>
                                    </p:set>
                                    <p:anim calcmode="lin" valueType="num">
                                      <p:cBhvr>
                                        <p:cTn id="14" dur="500" fill="hold"/>
                                        <p:tgtEl>
                                          <p:spTgt spid="2227210"/>
                                        </p:tgtEl>
                                        <p:attrNameLst>
                                          <p:attrName>ppt_w</p:attrName>
                                        </p:attrNameLst>
                                      </p:cBhvr>
                                      <p:tavLst>
                                        <p:tav tm="0">
                                          <p:val>
                                            <p:fltVal val="0"/>
                                          </p:val>
                                        </p:tav>
                                        <p:tav tm="100000">
                                          <p:val>
                                            <p:strVal val="#ppt_w"/>
                                          </p:val>
                                        </p:tav>
                                      </p:tavLst>
                                    </p:anim>
                                    <p:anim calcmode="lin" valueType="num">
                                      <p:cBhvr>
                                        <p:cTn id="15" dur="500" fill="hold"/>
                                        <p:tgtEl>
                                          <p:spTgt spid="2227210"/>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2227202"/>
                                        </p:tgtEl>
                                        <p:attrNameLst>
                                          <p:attrName>style.visibility</p:attrName>
                                        </p:attrNameLst>
                                      </p:cBhvr>
                                      <p:to>
                                        <p:strVal val="visible"/>
                                      </p:to>
                                    </p:set>
                                    <p:animEffect transition="in" filter="slide(fromBottom)">
                                      <p:cBhvr>
                                        <p:cTn id="19" dur="500"/>
                                        <p:tgtEl>
                                          <p:spTgt spid="2227202"/>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2227203"/>
                                        </p:tgtEl>
                                        <p:attrNameLst>
                                          <p:attrName>style.visibility</p:attrName>
                                        </p:attrNameLst>
                                      </p:cBhvr>
                                      <p:to>
                                        <p:strVal val="visible"/>
                                      </p:to>
                                    </p:set>
                                    <p:animEffect transition="in" filter="slide(fromBottom)">
                                      <p:cBhvr>
                                        <p:cTn id="23" dur="500"/>
                                        <p:tgtEl>
                                          <p:spTgt spid="222720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227204"/>
                                        </p:tgtEl>
                                        <p:attrNameLst>
                                          <p:attrName>style.visibility</p:attrName>
                                        </p:attrNameLst>
                                      </p:cBhvr>
                                      <p:to>
                                        <p:strVal val="visible"/>
                                      </p:to>
                                    </p:set>
                                    <p:animEffect transition="in" filter="slide(fromBottom)">
                                      <p:cBhvr>
                                        <p:cTn id="27" dur="500"/>
                                        <p:tgtEl>
                                          <p:spTgt spid="2227204"/>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2227205"/>
                                        </p:tgtEl>
                                        <p:attrNameLst>
                                          <p:attrName>style.visibility</p:attrName>
                                        </p:attrNameLst>
                                      </p:cBhvr>
                                      <p:to>
                                        <p:strVal val="visible"/>
                                      </p:to>
                                    </p:set>
                                    <p:animEffect transition="in" filter="slide(fromBottom)">
                                      <p:cBhvr>
                                        <p:cTn id="31" dur="500"/>
                                        <p:tgtEl>
                                          <p:spTgt spid="2227205"/>
                                        </p:tgtEl>
                                      </p:cBhvr>
                                    </p:animEffect>
                                  </p:childTnLst>
                                </p:cTn>
                              </p:par>
                            </p:childTnLst>
                          </p:cTn>
                        </p:par>
                        <p:par>
                          <p:cTn id="32" fill="hold">
                            <p:stCondLst>
                              <p:cond delay="3000"/>
                            </p:stCondLst>
                            <p:childTnLst>
                              <p:par>
                                <p:cTn id="33" presetID="17" presetClass="entr" presetSubtype="1" fill="hold" grpId="0" nodeType="afterEffect">
                                  <p:stCondLst>
                                    <p:cond delay="0"/>
                                  </p:stCondLst>
                                  <p:childTnLst>
                                    <p:set>
                                      <p:cBhvr>
                                        <p:cTn id="34" dur="1" fill="hold">
                                          <p:stCondLst>
                                            <p:cond delay="0"/>
                                          </p:stCondLst>
                                        </p:cTn>
                                        <p:tgtEl>
                                          <p:spTgt spid="2227223"/>
                                        </p:tgtEl>
                                        <p:attrNameLst>
                                          <p:attrName>style.visibility</p:attrName>
                                        </p:attrNameLst>
                                      </p:cBhvr>
                                      <p:to>
                                        <p:strVal val="visible"/>
                                      </p:to>
                                    </p:set>
                                    <p:anim calcmode="lin" valueType="num">
                                      <p:cBhvr>
                                        <p:cTn id="35" dur="500" fill="hold"/>
                                        <p:tgtEl>
                                          <p:spTgt spid="2227223"/>
                                        </p:tgtEl>
                                        <p:attrNameLst>
                                          <p:attrName>ppt_x</p:attrName>
                                        </p:attrNameLst>
                                      </p:cBhvr>
                                      <p:tavLst>
                                        <p:tav tm="0">
                                          <p:val>
                                            <p:strVal val="#ppt_x"/>
                                          </p:val>
                                        </p:tav>
                                        <p:tav tm="100000">
                                          <p:val>
                                            <p:strVal val="#ppt_x"/>
                                          </p:val>
                                        </p:tav>
                                      </p:tavLst>
                                    </p:anim>
                                    <p:anim calcmode="lin" valueType="num">
                                      <p:cBhvr>
                                        <p:cTn id="36" dur="500" fill="hold"/>
                                        <p:tgtEl>
                                          <p:spTgt spid="2227223"/>
                                        </p:tgtEl>
                                        <p:attrNameLst>
                                          <p:attrName>ppt_y</p:attrName>
                                        </p:attrNameLst>
                                      </p:cBhvr>
                                      <p:tavLst>
                                        <p:tav tm="0">
                                          <p:val>
                                            <p:strVal val="#ppt_y-#ppt_h/2"/>
                                          </p:val>
                                        </p:tav>
                                        <p:tav tm="100000">
                                          <p:val>
                                            <p:strVal val="#ppt_y"/>
                                          </p:val>
                                        </p:tav>
                                      </p:tavLst>
                                    </p:anim>
                                    <p:anim calcmode="lin" valueType="num">
                                      <p:cBhvr>
                                        <p:cTn id="37" dur="500" fill="hold"/>
                                        <p:tgtEl>
                                          <p:spTgt spid="2227223"/>
                                        </p:tgtEl>
                                        <p:attrNameLst>
                                          <p:attrName>ppt_w</p:attrName>
                                        </p:attrNameLst>
                                      </p:cBhvr>
                                      <p:tavLst>
                                        <p:tav tm="0">
                                          <p:val>
                                            <p:strVal val="#ppt_w"/>
                                          </p:val>
                                        </p:tav>
                                        <p:tav tm="100000">
                                          <p:val>
                                            <p:strVal val="#ppt_w"/>
                                          </p:val>
                                        </p:tav>
                                      </p:tavLst>
                                    </p:anim>
                                    <p:anim calcmode="lin" valueType="num">
                                      <p:cBhvr>
                                        <p:cTn id="38" dur="500" fill="hold"/>
                                        <p:tgtEl>
                                          <p:spTgt spid="2227223"/>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17" presetClass="entr" presetSubtype="1" fill="hold" grpId="0" nodeType="afterEffect">
                                  <p:stCondLst>
                                    <p:cond delay="0"/>
                                  </p:stCondLst>
                                  <p:childTnLst>
                                    <p:set>
                                      <p:cBhvr>
                                        <p:cTn id="41" dur="1" fill="hold">
                                          <p:stCondLst>
                                            <p:cond delay="0"/>
                                          </p:stCondLst>
                                        </p:cTn>
                                        <p:tgtEl>
                                          <p:spTgt spid="2227225"/>
                                        </p:tgtEl>
                                        <p:attrNameLst>
                                          <p:attrName>style.visibility</p:attrName>
                                        </p:attrNameLst>
                                      </p:cBhvr>
                                      <p:to>
                                        <p:strVal val="visible"/>
                                      </p:to>
                                    </p:set>
                                    <p:anim calcmode="lin" valueType="num">
                                      <p:cBhvr>
                                        <p:cTn id="42" dur="500" fill="hold"/>
                                        <p:tgtEl>
                                          <p:spTgt spid="2227225"/>
                                        </p:tgtEl>
                                        <p:attrNameLst>
                                          <p:attrName>ppt_x</p:attrName>
                                        </p:attrNameLst>
                                      </p:cBhvr>
                                      <p:tavLst>
                                        <p:tav tm="0">
                                          <p:val>
                                            <p:strVal val="#ppt_x"/>
                                          </p:val>
                                        </p:tav>
                                        <p:tav tm="100000">
                                          <p:val>
                                            <p:strVal val="#ppt_x"/>
                                          </p:val>
                                        </p:tav>
                                      </p:tavLst>
                                    </p:anim>
                                    <p:anim calcmode="lin" valueType="num">
                                      <p:cBhvr>
                                        <p:cTn id="43" dur="500" fill="hold"/>
                                        <p:tgtEl>
                                          <p:spTgt spid="2227225"/>
                                        </p:tgtEl>
                                        <p:attrNameLst>
                                          <p:attrName>ppt_y</p:attrName>
                                        </p:attrNameLst>
                                      </p:cBhvr>
                                      <p:tavLst>
                                        <p:tav tm="0">
                                          <p:val>
                                            <p:strVal val="#ppt_y-#ppt_h/2"/>
                                          </p:val>
                                        </p:tav>
                                        <p:tav tm="100000">
                                          <p:val>
                                            <p:strVal val="#ppt_y"/>
                                          </p:val>
                                        </p:tav>
                                      </p:tavLst>
                                    </p:anim>
                                    <p:anim calcmode="lin" valueType="num">
                                      <p:cBhvr>
                                        <p:cTn id="44" dur="500" fill="hold"/>
                                        <p:tgtEl>
                                          <p:spTgt spid="2227225"/>
                                        </p:tgtEl>
                                        <p:attrNameLst>
                                          <p:attrName>ppt_w</p:attrName>
                                        </p:attrNameLst>
                                      </p:cBhvr>
                                      <p:tavLst>
                                        <p:tav tm="0">
                                          <p:val>
                                            <p:strVal val="#ppt_w"/>
                                          </p:val>
                                        </p:tav>
                                        <p:tav tm="100000">
                                          <p:val>
                                            <p:strVal val="#ppt_w"/>
                                          </p:val>
                                        </p:tav>
                                      </p:tavLst>
                                    </p:anim>
                                    <p:anim calcmode="lin" valueType="num">
                                      <p:cBhvr>
                                        <p:cTn id="45" dur="500" fill="hold"/>
                                        <p:tgtEl>
                                          <p:spTgt spid="2227225"/>
                                        </p:tgtEl>
                                        <p:attrNameLst>
                                          <p:attrName>ppt_h</p:attrName>
                                        </p:attrNameLst>
                                      </p:cBhvr>
                                      <p:tavLst>
                                        <p:tav tm="0">
                                          <p:val>
                                            <p:fltVal val="0"/>
                                          </p:val>
                                        </p:tav>
                                        <p:tav tm="100000">
                                          <p:val>
                                            <p:strVal val="#ppt_h"/>
                                          </p:val>
                                        </p:tav>
                                      </p:tavLst>
                                    </p:anim>
                                  </p:childTnLst>
                                </p:cTn>
                              </p:par>
                            </p:childTnLst>
                          </p:cTn>
                        </p:par>
                        <p:par>
                          <p:cTn id="46" fill="hold">
                            <p:stCondLst>
                              <p:cond delay="4000"/>
                            </p:stCondLst>
                            <p:childTnLst>
                              <p:par>
                                <p:cTn id="47" presetID="23" presetClass="entr" presetSubtype="16" fill="hold" grpId="0" nodeType="afterEffect">
                                  <p:stCondLst>
                                    <p:cond delay="0"/>
                                  </p:stCondLst>
                                  <p:childTnLst>
                                    <p:set>
                                      <p:cBhvr>
                                        <p:cTn id="48" dur="1" fill="hold">
                                          <p:stCondLst>
                                            <p:cond delay="0"/>
                                          </p:stCondLst>
                                        </p:cTn>
                                        <p:tgtEl>
                                          <p:spTgt spid="2227211"/>
                                        </p:tgtEl>
                                        <p:attrNameLst>
                                          <p:attrName>style.visibility</p:attrName>
                                        </p:attrNameLst>
                                      </p:cBhvr>
                                      <p:to>
                                        <p:strVal val="visible"/>
                                      </p:to>
                                    </p:set>
                                    <p:anim calcmode="lin" valueType="num">
                                      <p:cBhvr>
                                        <p:cTn id="49" dur="500" fill="hold"/>
                                        <p:tgtEl>
                                          <p:spTgt spid="2227211"/>
                                        </p:tgtEl>
                                        <p:attrNameLst>
                                          <p:attrName>ppt_w</p:attrName>
                                        </p:attrNameLst>
                                      </p:cBhvr>
                                      <p:tavLst>
                                        <p:tav tm="0">
                                          <p:val>
                                            <p:fltVal val="0"/>
                                          </p:val>
                                        </p:tav>
                                        <p:tav tm="100000">
                                          <p:val>
                                            <p:strVal val="#ppt_w"/>
                                          </p:val>
                                        </p:tav>
                                      </p:tavLst>
                                    </p:anim>
                                    <p:anim calcmode="lin" valueType="num">
                                      <p:cBhvr>
                                        <p:cTn id="50" dur="500" fill="hold"/>
                                        <p:tgtEl>
                                          <p:spTgt spid="2227211"/>
                                        </p:tgtEl>
                                        <p:attrNameLst>
                                          <p:attrName>ppt_h</p:attrName>
                                        </p:attrNameLst>
                                      </p:cBhvr>
                                      <p:tavLst>
                                        <p:tav tm="0">
                                          <p:val>
                                            <p:fltVal val="0"/>
                                          </p:val>
                                        </p:tav>
                                        <p:tav tm="100000">
                                          <p:val>
                                            <p:strVal val="#ppt_h"/>
                                          </p:val>
                                        </p:tav>
                                      </p:tavLst>
                                    </p:anim>
                                  </p:childTnLst>
                                </p:cTn>
                              </p:par>
                            </p:childTnLst>
                          </p:cTn>
                        </p:par>
                        <p:par>
                          <p:cTn id="51" fill="hold">
                            <p:stCondLst>
                              <p:cond delay="4500"/>
                            </p:stCondLst>
                            <p:childTnLst>
                              <p:par>
                                <p:cTn id="52" presetID="12" presetClass="entr" presetSubtype="4" fill="hold" grpId="0" nodeType="afterEffect">
                                  <p:stCondLst>
                                    <p:cond delay="0"/>
                                  </p:stCondLst>
                                  <p:childTnLst>
                                    <p:set>
                                      <p:cBhvr>
                                        <p:cTn id="53" dur="1" fill="hold">
                                          <p:stCondLst>
                                            <p:cond delay="0"/>
                                          </p:stCondLst>
                                        </p:cTn>
                                        <p:tgtEl>
                                          <p:spTgt spid="2227206"/>
                                        </p:tgtEl>
                                        <p:attrNameLst>
                                          <p:attrName>style.visibility</p:attrName>
                                        </p:attrNameLst>
                                      </p:cBhvr>
                                      <p:to>
                                        <p:strVal val="visible"/>
                                      </p:to>
                                    </p:set>
                                    <p:animEffect transition="in" filter="slide(fromBottom)">
                                      <p:cBhvr>
                                        <p:cTn id="54" dur="500"/>
                                        <p:tgtEl>
                                          <p:spTgt spid="2227206"/>
                                        </p:tgtEl>
                                      </p:cBhvr>
                                    </p:animEffect>
                                  </p:childTnLst>
                                </p:cTn>
                              </p:par>
                            </p:childTnLst>
                          </p:cTn>
                        </p:par>
                        <p:par>
                          <p:cTn id="55" fill="hold">
                            <p:stCondLst>
                              <p:cond delay="5000"/>
                            </p:stCondLst>
                            <p:childTnLst>
                              <p:par>
                                <p:cTn id="56" presetID="12" presetClass="entr" presetSubtype="4" fill="hold" grpId="0" nodeType="afterEffect">
                                  <p:stCondLst>
                                    <p:cond delay="0"/>
                                  </p:stCondLst>
                                  <p:childTnLst>
                                    <p:set>
                                      <p:cBhvr>
                                        <p:cTn id="57" dur="1" fill="hold">
                                          <p:stCondLst>
                                            <p:cond delay="0"/>
                                          </p:stCondLst>
                                        </p:cTn>
                                        <p:tgtEl>
                                          <p:spTgt spid="2227207"/>
                                        </p:tgtEl>
                                        <p:attrNameLst>
                                          <p:attrName>style.visibility</p:attrName>
                                        </p:attrNameLst>
                                      </p:cBhvr>
                                      <p:to>
                                        <p:strVal val="visible"/>
                                      </p:to>
                                    </p:set>
                                    <p:animEffect transition="in" filter="slide(fromBottom)">
                                      <p:cBhvr>
                                        <p:cTn id="58" dur="500"/>
                                        <p:tgtEl>
                                          <p:spTgt spid="2227207"/>
                                        </p:tgtEl>
                                      </p:cBhvr>
                                    </p:animEffect>
                                  </p:childTnLst>
                                </p:cTn>
                              </p:par>
                            </p:childTnLst>
                          </p:cTn>
                        </p:par>
                        <p:par>
                          <p:cTn id="59" fill="hold">
                            <p:stCondLst>
                              <p:cond delay="5500"/>
                            </p:stCondLst>
                            <p:childTnLst>
                              <p:par>
                                <p:cTn id="60" presetID="12" presetClass="entr" presetSubtype="4" fill="hold" grpId="0" nodeType="afterEffect">
                                  <p:stCondLst>
                                    <p:cond delay="0"/>
                                  </p:stCondLst>
                                  <p:childTnLst>
                                    <p:set>
                                      <p:cBhvr>
                                        <p:cTn id="61" dur="1" fill="hold">
                                          <p:stCondLst>
                                            <p:cond delay="0"/>
                                          </p:stCondLst>
                                        </p:cTn>
                                        <p:tgtEl>
                                          <p:spTgt spid="2227208"/>
                                        </p:tgtEl>
                                        <p:attrNameLst>
                                          <p:attrName>style.visibility</p:attrName>
                                        </p:attrNameLst>
                                      </p:cBhvr>
                                      <p:to>
                                        <p:strVal val="visible"/>
                                      </p:to>
                                    </p:set>
                                    <p:animEffect transition="in" filter="slide(fromBottom)">
                                      <p:cBhvr>
                                        <p:cTn id="62" dur="500"/>
                                        <p:tgtEl>
                                          <p:spTgt spid="2227208"/>
                                        </p:tgtEl>
                                      </p:cBhvr>
                                    </p:animEffect>
                                  </p:childTnLst>
                                </p:cTn>
                              </p:par>
                            </p:childTnLst>
                          </p:cTn>
                        </p:par>
                        <p:par>
                          <p:cTn id="63" fill="hold">
                            <p:stCondLst>
                              <p:cond delay="6000"/>
                            </p:stCondLst>
                            <p:childTnLst>
                              <p:par>
                                <p:cTn id="64" presetID="12" presetClass="entr" presetSubtype="4" fill="hold" grpId="0" nodeType="afterEffect">
                                  <p:stCondLst>
                                    <p:cond delay="0"/>
                                  </p:stCondLst>
                                  <p:childTnLst>
                                    <p:set>
                                      <p:cBhvr>
                                        <p:cTn id="65" dur="1" fill="hold">
                                          <p:stCondLst>
                                            <p:cond delay="0"/>
                                          </p:stCondLst>
                                        </p:cTn>
                                        <p:tgtEl>
                                          <p:spTgt spid="2227209"/>
                                        </p:tgtEl>
                                        <p:attrNameLst>
                                          <p:attrName>style.visibility</p:attrName>
                                        </p:attrNameLst>
                                      </p:cBhvr>
                                      <p:to>
                                        <p:strVal val="visible"/>
                                      </p:to>
                                    </p:set>
                                    <p:animEffect transition="in" filter="slide(fromBottom)">
                                      <p:cBhvr>
                                        <p:cTn id="66" dur="500"/>
                                        <p:tgtEl>
                                          <p:spTgt spid="2227209"/>
                                        </p:tgtEl>
                                      </p:cBhvr>
                                    </p:animEffect>
                                  </p:childTnLst>
                                </p:cTn>
                              </p:par>
                            </p:childTnLst>
                          </p:cTn>
                        </p:par>
                        <p:par>
                          <p:cTn id="67" fill="hold">
                            <p:stCondLst>
                              <p:cond delay="6500"/>
                            </p:stCondLst>
                            <p:childTnLst>
                              <p:par>
                                <p:cTn id="68" presetID="17" presetClass="entr" presetSubtype="1" fill="hold" grpId="0" nodeType="afterEffect">
                                  <p:stCondLst>
                                    <p:cond delay="0"/>
                                  </p:stCondLst>
                                  <p:childTnLst>
                                    <p:set>
                                      <p:cBhvr>
                                        <p:cTn id="69" dur="1" fill="hold">
                                          <p:stCondLst>
                                            <p:cond delay="0"/>
                                          </p:stCondLst>
                                        </p:cTn>
                                        <p:tgtEl>
                                          <p:spTgt spid="2227224"/>
                                        </p:tgtEl>
                                        <p:attrNameLst>
                                          <p:attrName>style.visibility</p:attrName>
                                        </p:attrNameLst>
                                      </p:cBhvr>
                                      <p:to>
                                        <p:strVal val="visible"/>
                                      </p:to>
                                    </p:set>
                                    <p:anim calcmode="lin" valueType="num">
                                      <p:cBhvr>
                                        <p:cTn id="70" dur="500" fill="hold"/>
                                        <p:tgtEl>
                                          <p:spTgt spid="2227224"/>
                                        </p:tgtEl>
                                        <p:attrNameLst>
                                          <p:attrName>ppt_x</p:attrName>
                                        </p:attrNameLst>
                                      </p:cBhvr>
                                      <p:tavLst>
                                        <p:tav tm="0">
                                          <p:val>
                                            <p:strVal val="#ppt_x"/>
                                          </p:val>
                                        </p:tav>
                                        <p:tav tm="100000">
                                          <p:val>
                                            <p:strVal val="#ppt_x"/>
                                          </p:val>
                                        </p:tav>
                                      </p:tavLst>
                                    </p:anim>
                                    <p:anim calcmode="lin" valueType="num">
                                      <p:cBhvr>
                                        <p:cTn id="71" dur="500" fill="hold"/>
                                        <p:tgtEl>
                                          <p:spTgt spid="2227224"/>
                                        </p:tgtEl>
                                        <p:attrNameLst>
                                          <p:attrName>ppt_y</p:attrName>
                                        </p:attrNameLst>
                                      </p:cBhvr>
                                      <p:tavLst>
                                        <p:tav tm="0">
                                          <p:val>
                                            <p:strVal val="#ppt_y-#ppt_h/2"/>
                                          </p:val>
                                        </p:tav>
                                        <p:tav tm="100000">
                                          <p:val>
                                            <p:strVal val="#ppt_y"/>
                                          </p:val>
                                        </p:tav>
                                      </p:tavLst>
                                    </p:anim>
                                    <p:anim calcmode="lin" valueType="num">
                                      <p:cBhvr>
                                        <p:cTn id="72" dur="500" fill="hold"/>
                                        <p:tgtEl>
                                          <p:spTgt spid="2227224"/>
                                        </p:tgtEl>
                                        <p:attrNameLst>
                                          <p:attrName>ppt_w</p:attrName>
                                        </p:attrNameLst>
                                      </p:cBhvr>
                                      <p:tavLst>
                                        <p:tav tm="0">
                                          <p:val>
                                            <p:strVal val="#ppt_w"/>
                                          </p:val>
                                        </p:tav>
                                        <p:tav tm="100000">
                                          <p:val>
                                            <p:strVal val="#ppt_w"/>
                                          </p:val>
                                        </p:tav>
                                      </p:tavLst>
                                    </p:anim>
                                    <p:anim calcmode="lin" valueType="num">
                                      <p:cBhvr>
                                        <p:cTn id="73" dur="500" fill="hold"/>
                                        <p:tgtEl>
                                          <p:spTgt spid="2227224"/>
                                        </p:tgtEl>
                                        <p:attrNameLst>
                                          <p:attrName>ppt_h</p:attrName>
                                        </p:attrNameLst>
                                      </p:cBhvr>
                                      <p:tavLst>
                                        <p:tav tm="0">
                                          <p:val>
                                            <p:fltVal val="0"/>
                                          </p:val>
                                        </p:tav>
                                        <p:tav tm="100000">
                                          <p:val>
                                            <p:strVal val="#ppt_h"/>
                                          </p:val>
                                        </p:tav>
                                      </p:tavLst>
                                    </p:anim>
                                  </p:childTnLst>
                                </p:cTn>
                              </p:par>
                            </p:childTnLst>
                          </p:cTn>
                        </p:par>
                        <p:par>
                          <p:cTn id="74" fill="hold">
                            <p:stCondLst>
                              <p:cond delay="7000"/>
                            </p:stCondLst>
                            <p:childTnLst>
                              <p:par>
                                <p:cTn id="75" presetID="17" presetClass="entr" presetSubtype="1" fill="hold" grpId="0" nodeType="afterEffect">
                                  <p:stCondLst>
                                    <p:cond delay="0"/>
                                  </p:stCondLst>
                                  <p:childTnLst>
                                    <p:set>
                                      <p:cBhvr>
                                        <p:cTn id="76" dur="1" fill="hold">
                                          <p:stCondLst>
                                            <p:cond delay="0"/>
                                          </p:stCondLst>
                                        </p:cTn>
                                        <p:tgtEl>
                                          <p:spTgt spid="2227226"/>
                                        </p:tgtEl>
                                        <p:attrNameLst>
                                          <p:attrName>style.visibility</p:attrName>
                                        </p:attrNameLst>
                                      </p:cBhvr>
                                      <p:to>
                                        <p:strVal val="visible"/>
                                      </p:to>
                                    </p:set>
                                    <p:anim calcmode="lin" valueType="num">
                                      <p:cBhvr>
                                        <p:cTn id="77" dur="500" fill="hold"/>
                                        <p:tgtEl>
                                          <p:spTgt spid="2227226"/>
                                        </p:tgtEl>
                                        <p:attrNameLst>
                                          <p:attrName>ppt_x</p:attrName>
                                        </p:attrNameLst>
                                      </p:cBhvr>
                                      <p:tavLst>
                                        <p:tav tm="0">
                                          <p:val>
                                            <p:strVal val="#ppt_x"/>
                                          </p:val>
                                        </p:tav>
                                        <p:tav tm="100000">
                                          <p:val>
                                            <p:strVal val="#ppt_x"/>
                                          </p:val>
                                        </p:tav>
                                      </p:tavLst>
                                    </p:anim>
                                    <p:anim calcmode="lin" valueType="num">
                                      <p:cBhvr>
                                        <p:cTn id="78" dur="500" fill="hold"/>
                                        <p:tgtEl>
                                          <p:spTgt spid="2227226"/>
                                        </p:tgtEl>
                                        <p:attrNameLst>
                                          <p:attrName>ppt_y</p:attrName>
                                        </p:attrNameLst>
                                      </p:cBhvr>
                                      <p:tavLst>
                                        <p:tav tm="0">
                                          <p:val>
                                            <p:strVal val="#ppt_y-#ppt_h/2"/>
                                          </p:val>
                                        </p:tav>
                                        <p:tav tm="100000">
                                          <p:val>
                                            <p:strVal val="#ppt_y"/>
                                          </p:val>
                                        </p:tav>
                                      </p:tavLst>
                                    </p:anim>
                                    <p:anim calcmode="lin" valueType="num">
                                      <p:cBhvr>
                                        <p:cTn id="79" dur="500" fill="hold"/>
                                        <p:tgtEl>
                                          <p:spTgt spid="2227226"/>
                                        </p:tgtEl>
                                        <p:attrNameLst>
                                          <p:attrName>ppt_w</p:attrName>
                                        </p:attrNameLst>
                                      </p:cBhvr>
                                      <p:tavLst>
                                        <p:tav tm="0">
                                          <p:val>
                                            <p:strVal val="#ppt_w"/>
                                          </p:val>
                                        </p:tav>
                                        <p:tav tm="100000">
                                          <p:val>
                                            <p:strVal val="#ppt_w"/>
                                          </p:val>
                                        </p:tav>
                                      </p:tavLst>
                                    </p:anim>
                                    <p:anim calcmode="lin" valueType="num">
                                      <p:cBhvr>
                                        <p:cTn id="80" dur="500" fill="hold"/>
                                        <p:tgtEl>
                                          <p:spTgt spid="22272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7202" grpId="0"/>
      <p:bldP spid="2227203" grpId="0"/>
      <p:bldP spid="2227204" grpId="0"/>
      <p:bldP spid="2227205" grpId="0"/>
      <p:bldP spid="2227206" grpId="0"/>
      <p:bldP spid="2227207" grpId="0"/>
      <p:bldP spid="2227208" grpId="0"/>
      <p:bldP spid="2227209" grpId="0"/>
      <p:bldP spid="2227210" grpId="0"/>
      <p:bldP spid="2227211" grpId="0"/>
      <p:bldP spid="2227223" grpId="0" animBg="1"/>
      <p:bldP spid="2227224" grpId="0" animBg="1"/>
      <p:bldP spid="2227225" grpId="0" bldLvl="0" animBg="1"/>
      <p:bldP spid="2227226" grpId="0" bldLvl="0" animBg="1"/>
      <p:bldP spid="2227227" grpId="0"/>
    </p:bldLst>
  </p:timing>
</p:sld>
</file>

<file path=ppt/slides/slide6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2113" name="Text Box 13"/>
          <p:cNvSpPr txBox="1">
            <a:spLocks noChangeArrowheads="1"/>
          </p:cNvSpPr>
          <p:nvPr/>
        </p:nvSpPr>
        <p:spPr bwMode="auto">
          <a:xfrm>
            <a:off x="3000375" y="1125538"/>
            <a:ext cx="5926138" cy="457200"/>
          </a:xfrm>
          <a:prstGeom prst="rect">
            <a:avLst/>
          </a:prstGeom>
          <a:noFill/>
          <a:ln w="9525">
            <a:noFill/>
            <a:miter lim="800000"/>
          </a:ln>
        </p:spPr>
        <p:txBody>
          <a:bodyPr>
            <a:spAutoFit/>
          </a:bodyPr>
          <a:lstStyle/>
          <a:p>
            <a:pPr latinLnBrk="1">
              <a:spcBef>
                <a:spcPct val="20000"/>
              </a:spcBef>
              <a:buClr>
                <a:schemeClr val="accent2"/>
              </a:buClr>
              <a:buFont typeface="Gulim" panose="020B0600000101010101" pitchFamily="34" charset="-127"/>
              <a:buNone/>
            </a:pPr>
            <a:r>
              <a:rPr lang="en-US" altLang="zh-CN" sz="2400" b="1" dirty="0">
                <a:solidFill>
                  <a:srgbClr val="003300"/>
                </a:solidFill>
                <a:latin typeface="楷体_GB2312"/>
                <a:ea typeface="楷体_GB2312"/>
                <a:cs typeface="楷体_GB2312"/>
              </a:rPr>
              <a:t>(2)</a:t>
            </a:r>
            <a:r>
              <a:rPr lang="zh-CN" altLang="en-US" sz="2400" b="1" dirty="0">
                <a:solidFill>
                  <a:srgbClr val="003300"/>
                </a:solidFill>
                <a:latin typeface="楷体_GB2312"/>
                <a:ea typeface="楷体_GB2312"/>
                <a:cs typeface="楷体_GB2312"/>
              </a:rPr>
              <a:t>生产关系对生产力具有能动的反作用</a:t>
            </a:r>
          </a:p>
        </p:txBody>
      </p:sp>
      <p:grpSp>
        <p:nvGrpSpPr>
          <p:cNvPr id="602114" name="Group 18"/>
          <p:cNvGrpSpPr/>
          <p:nvPr/>
        </p:nvGrpSpPr>
        <p:grpSpPr bwMode="auto">
          <a:xfrm>
            <a:off x="2855913" y="1916113"/>
            <a:ext cx="6913562" cy="3124200"/>
            <a:chOff x="884" y="1071"/>
            <a:chExt cx="4355" cy="1968"/>
          </a:xfrm>
        </p:grpSpPr>
        <p:sp>
          <p:nvSpPr>
            <p:cNvPr id="55305" name="Rectangle 9"/>
            <p:cNvSpPr>
              <a:spLocks noChangeArrowheads="1"/>
            </p:cNvSpPr>
            <p:nvPr/>
          </p:nvSpPr>
          <p:spPr bwMode="auto">
            <a:xfrm>
              <a:off x="884" y="1480"/>
              <a:ext cx="1996" cy="1088"/>
            </a:xfrm>
            <a:prstGeom prst="rect">
              <a:avLst/>
            </a:prstGeom>
            <a:noFill/>
            <a:ln w="9525">
              <a:noFill/>
              <a:miter lim="800000"/>
            </a:ln>
            <a:effectLst/>
          </p:spPr>
          <p:txBody>
            <a:bodyPr/>
            <a:lstStyle/>
            <a:p>
              <a:pPr marL="342900" indent="-342900">
                <a:spcBef>
                  <a:spcPct val="20000"/>
                </a:spcBef>
                <a:defRPr/>
              </a:pPr>
              <a:r>
                <a:rPr lang="zh-CN" altLang="en-US" sz="3200" b="1" dirty="0">
                  <a:latin typeface="楷体_GB2312" pitchFamily="49" charset="-122"/>
                  <a:ea typeface="楷体_GB2312" pitchFamily="49" charset="-122"/>
                </a:rPr>
                <a:t>  </a:t>
              </a:r>
              <a:r>
                <a:rPr kumimoji="1" lang="zh-CN" altLang="en-US" sz="2000" b="1" dirty="0">
                  <a:latin typeface="楷体_GB2312" pitchFamily="49" charset="-122"/>
                  <a:ea typeface="楷体_GB2312" pitchFamily="49" charset="-122"/>
                </a:rPr>
                <a:t> </a:t>
              </a:r>
              <a:r>
                <a:rPr kumimoji="1" lang="zh-CN" altLang="en-US" sz="2400" b="1" dirty="0">
                  <a:effectLst>
                    <a:outerShdw blurRad="38100" dist="38100" dir="2700000" algn="tl">
                      <a:srgbClr val="C0C0C0"/>
                    </a:outerShdw>
                  </a:effectLst>
                  <a:latin typeface="楷体" panose="02010609060101010101" pitchFamily="49" charset="-122"/>
                  <a:ea typeface="楷体" panose="02010609060101010101" pitchFamily="49" charset="-122"/>
                </a:rPr>
                <a:t>第一，</a:t>
              </a:r>
              <a:r>
                <a:rPr kumimoji="1" lang="zh-CN" altLang="en-US" sz="2400" dirty="0">
                  <a:effectLst>
                    <a:outerShdw blurRad="38100" dist="38100" dir="2700000" algn="tl">
                      <a:srgbClr val="C0C0C0"/>
                    </a:outerShdw>
                  </a:effectLst>
                  <a:latin typeface="楷体" panose="02010609060101010101" pitchFamily="49" charset="-122"/>
                  <a:ea typeface="楷体" panose="02010609060101010101" pitchFamily="49" charset="-122"/>
                </a:rPr>
                <a:t>当生产关系适合生产力发展的客观要求时，它对生产力的发展起推动作用。</a:t>
              </a:r>
            </a:p>
          </p:txBody>
        </p:sp>
        <p:sp>
          <p:nvSpPr>
            <p:cNvPr id="55306" name="Rectangle 10"/>
            <p:cNvSpPr>
              <a:spLocks noChangeArrowheads="1"/>
            </p:cNvSpPr>
            <p:nvPr/>
          </p:nvSpPr>
          <p:spPr bwMode="auto">
            <a:xfrm>
              <a:off x="3379" y="1525"/>
              <a:ext cx="1860" cy="862"/>
            </a:xfrm>
            <a:prstGeom prst="rect">
              <a:avLst/>
            </a:prstGeom>
            <a:noFill/>
            <a:ln w="9525">
              <a:noFill/>
              <a:miter lim="800000"/>
            </a:ln>
            <a:effectLst/>
          </p:spPr>
          <p:txBody>
            <a:bodyPr/>
            <a:lstStyle/>
            <a:p>
              <a:pPr marL="342900" indent="-342900">
                <a:spcBef>
                  <a:spcPct val="20000"/>
                </a:spcBef>
                <a:defRPr/>
              </a:pPr>
              <a:r>
                <a:rPr lang="zh-CN" altLang="en-US" sz="3200" b="1" dirty="0">
                  <a:solidFill>
                    <a:srgbClr val="003300"/>
                  </a:solidFill>
                  <a:latin typeface="楷体_GB2312" pitchFamily="49" charset="-122"/>
                  <a:ea typeface="楷体_GB2312" pitchFamily="49" charset="-122"/>
                </a:rPr>
                <a:t> </a:t>
              </a:r>
              <a:r>
                <a:rPr kumimoji="1" lang="zh-CN" altLang="en-US" sz="2400" b="1" dirty="0">
                  <a:solidFill>
                    <a:srgbClr val="003300"/>
                  </a:solidFill>
                  <a:effectLst>
                    <a:outerShdw blurRad="38100" dist="38100" dir="2700000" algn="tl">
                      <a:srgbClr val="C0C0C0"/>
                    </a:outerShdw>
                  </a:effectLst>
                  <a:latin typeface="楷体" panose="02010609060101010101" pitchFamily="49" charset="-122"/>
                  <a:ea typeface="楷体" panose="02010609060101010101" pitchFamily="49" charset="-122"/>
                </a:rPr>
                <a:t>第二，</a:t>
              </a:r>
              <a:r>
                <a:rPr kumimoji="1" lang="zh-CN" altLang="en-US" sz="2400" dirty="0">
                  <a:effectLst>
                    <a:outerShdw blurRad="38100" dist="38100" dir="2700000" algn="tl">
                      <a:srgbClr val="C0C0C0"/>
                    </a:outerShdw>
                  </a:effectLst>
                  <a:latin typeface="楷体" panose="02010609060101010101" pitchFamily="49" charset="-122"/>
                  <a:ea typeface="楷体" panose="02010609060101010101" pitchFamily="49" charset="-122"/>
                </a:rPr>
                <a:t>当生产关系不适合生产力发展的客观要求时，它就会阻碍生产力的发展。</a:t>
              </a:r>
            </a:p>
          </p:txBody>
        </p:sp>
        <p:grpSp>
          <p:nvGrpSpPr>
            <p:cNvPr id="602117" name="Group 11"/>
            <p:cNvGrpSpPr/>
            <p:nvPr/>
          </p:nvGrpSpPr>
          <p:grpSpPr bwMode="auto">
            <a:xfrm>
              <a:off x="2925" y="1071"/>
              <a:ext cx="504" cy="1968"/>
              <a:chOff x="2640" y="1920"/>
              <a:chExt cx="504" cy="1968"/>
            </a:xfrm>
          </p:grpSpPr>
          <p:sp>
            <p:nvSpPr>
              <p:cNvPr id="602118" name="Line 12"/>
              <p:cNvSpPr>
                <a:spLocks noChangeShapeType="1"/>
              </p:cNvSpPr>
              <p:nvPr/>
            </p:nvSpPr>
            <p:spPr bwMode="auto">
              <a:xfrm rot="5400000">
                <a:off x="2549" y="3479"/>
                <a:ext cx="816" cy="1"/>
              </a:xfrm>
              <a:prstGeom prst="line">
                <a:avLst/>
              </a:prstGeom>
              <a:noFill/>
              <a:ln w="22225">
                <a:solidFill>
                  <a:srgbClr val="366B7E"/>
                </a:solidFill>
                <a:round/>
                <a:tailEnd type="none" w="med" len="lg"/>
              </a:ln>
            </p:spPr>
            <p:txBody>
              <a:bodyPr/>
              <a:lstStyle/>
              <a:p>
                <a:endParaRPr lang="zh-CN" altLang="en-US"/>
              </a:p>
            </p:txBody>
          </p:sp>
          <p:grpSp>
            <p:nvGrpSpPr>
              <p:cNvPr id="602119" name="Group 13"/>
              <p:cNvGrpSpPr/>
              <p:nvPr/>
            </p:nvGrpSpPr>
            <p:grpSpPr bwMode="auto">
              <a:xfrm rot="5400000">
                <a:off x="2663" y="2600"/>
                <a:ext cx="458" cy="504"/>
                <a:chOff x="2454" y="2796"/>
                <a:chExt cx="568" cy="568"/>
              </a:xfrm>
            </p:grpSpPr>
            <p:sp>
              <p:nvSpPr>
                <p:cNvPr id="602121" name="Oval 14"/>
                <p:cNvSpPr>
                  <a:spLocks noChangeArrowheads="1"/>
                </p:cNvSpPr>
                <p:nvPr/>
              </p:nvSpPr>
              <p:spPr bwMode="auto">
                <a:xfrm>
                  <a:off x="2454" y="2796"/>
                  <a:ext cx="568" cy="568"/>
                </a:xfrm>
                <a:prstGeom prst="ellipse">
                  <a:avLst/>
                </a:prstGeom>
                <a:solidFill>
                  <a:srgbClr val="366B7E"/>
                </a:solidFill>
                <a:ln w="6350">
                  <a:noFill/>
                  <a:round/>
                </a:ln>
              </p:spPr>
              <p:txBody>
                <a:bodyPr wrap="none" lIns="0" tIns="0" rIns="0" bIns="0" anchor="ctr"/>
                <a:lstStyle/>
                <a:p>
                  <a:endParaRPr lang="zh-CN" altLang="en-US" sz="2000">
                    <a:solidFill>
                      <a:schemeClr val="bg1"/>
                    </a:solidFill>
                    <a:latin typeface="楷体_GB2312"/>
                    <a:ea typeface="楷体_GB2312"/>
                    <a:cs typeface="楷体_GB2312"/>
                  </a:endParaRPr>
                </a:p>
              </p:txBody>
            </p:sp>
            <p:sp>
              <p:nvSpPr>
                <p:cNvPr id="602122" name="Freeform 15"/>
                <p:cNvSpPr/>
                <p:nvPr/>
              </p:nvSpPr>
              <p:spPr bwMode="auto">
                <a:xfrm>
                  <a:off x="2467" y="3053"/>
                  <a:ext cx="453" cy="209"/>
                </a:xfrm>
                <a:custGeom>
                  <a:avLst/>
                  <a:gdLst>
                    <a:gd name="T0" fmla="*/ 0 w 453"/>
                    <a:gd name="T1" fmla="*/ 107 h 209"/>
                    <a:gd name="T2" fmla="*/ 84 w 453"/>
                    <a:gd name="T3" fmla="*/ 107 h 209"/>
                    <a:gd name="T4" fmla="*/ 269 w 453"/>
                    <a:gd name="T5" fmla="*/ 0 h 209"/>
                    <a:gd name="T6" fmla="*/ 453 w 453"/>
                    <a:gd name="T7" fmla="*/ 106 h 209"/>
                    <a:gd name="T8" fmla="*/ 266 w 453"/>
                    <a:gd name="T9" fmla="*/ 209 h 209"/>
                    <a:gd name="T10" fmla="*/ 266 w 453"/>
                    <a:gd name="T11" fmla="*/ 80 h 209"/>
                    <a:gd name="T12" fmla="*/ 0 60000 65536"/>
                    <a:gd name="T13" fmla="*/ 0 60000 65536"/>
                    <a:gd name="T14" fmla="*/ 0 60000 65536"/>
                    <a:gd name="T15" fmla="*/ 0 60000 65536"/>
                    <a:gd name="T16" fmla="*/ 0 60000 65536"/>
                    <a:gd name="T17" fmla="*/ 0 60000 65536"/>
                    <a:gd name="T18" fmla="*/ 0 w 453"/>
                    <a:gd name="T19" fmla="*/ 0 h 209"/>
                    <a:gd name="T20" fmla="*/ 453 w 453"/>
                    <a:gd name="T21" fmla="*/ 209 h 209"/>
                  </a:gdLst>
                  <a:ahLst/>
                  <a:cxnLst>
                    <a:cxn ang="T12">
                      <a:pos x="T0" y="T1"/>
                    </a:cxn>
                    <a:cxn ang="T13">
                      <a:pos x="T2" y="T3"/>
                    </a:cxn>
                    <a:cxn ang="T14">
                      <a:pos x="T4" y="T5"/>
                    </a:cxn>
                    <a:cxn ang="T15">
                      <a:pos x="T6" y="T7"/>
                    </a:cxn>
                    <a:cxn ang="T16">
                      <a:pos x="T8" y="T9"/>
                    </a:cxn>
                    <a:cxn ang="T17">
                      <a:pos x="T10" y="T11"/>
                    </a:cxn>
                  </a:cxnLst>
                  <a:rect l="T18" t="T19" r="T20" b="T21"/>
                  <a:pathLst>
                    <a:path w="453" h="209">
                      <a:moveTo>
                        <a:pt x="0" y="107"/>
                      </a:moveTo>
                      <a:lnTo>
                        <a:pt x="84" y="107"/>
                      </a:lnTo>
                      <a:lnTo>
                        <a:pt x="269" y="0"/>
                      </a:lnTo>
                      <a:lnTo>
                        <a:pt x="453" y="106"/>
                      </a:lnTo>
                      <a:lnTo>
                        <a:pt x="266" y="209"/>
                      </a:lnTo>
                      <a:lnTo>
                        <a:pt x="266" y="80"/>
                      </a:lnTo>
                    </a:path>
                  </a:pathLst>
                </a:custGeom>
                <a:noFill/>
                <a:ln w="22225" cap="flat" cmpd="sng">
                  <a:solidFill>
                    <a:schemeClr val="bg1"/>
                  </a:solidFill>
                  <a:prstDash val="solid"/>
                  <a:round/>
                  <a:headEnd type="none" w="med" len="med"/>
                  <a:tailEnd type="none" w="med" len="med"/>
                </a:ln>
              </p:spPr>
              <p:txBody>
                <a:bodyPr wrap="none" lIns="0" tIns="0" rIns="0" bIns="0" anchor="ctr"/>
                <a:lstStyle/>
                <a:p>
                  <a:endParaRPr lang="zh-CN" altLang="en-US"/>
                </a:p>
              </p:txBody>
            </p:sp>
            <p:sp>
              <p:nvSpPr>
                <p:cNvPr id="602123" name="Freeform 16"/>
                <p:cNvSpPr/>
                <p:nvPr/>
              </p:nvSpPr>
              <p:spPr bwMode="auto">
                <a:xfrm>
                  <a:off x="2557" y="2898"/>
                  <a:ext cx="454" cy="209"/>
                </a:xfrm>
                <a:custGeom>
                  <a:avLst/>
                  <a:gdLst>
                    <a:gd name="T0" fmla="*/ 454 w 454"/>
                    <a:gd name="T1" fmla="*/ 102 h 209"/>
                    <a:gd name="T2" fmla="*/ 369 w 454"/>
                    <a:gd name="T3" fmla="*/ 102 h 209"/>
                    <a:gd name="T4" fmla="*/ 184 w 454"/>
                    <a:gd name="T5" fmla="*/ 209 h 209"/>
                    <a:gd name="T6" fmla="*/ 0 w 454"/>
                    <a:gd name="T7" fmla="*/ 103 h 209"/>
                    <a:gd name="T8" fmla="*/ 187 w 454"/>
                    <a:gd name="T9" fmla="*/ 0 h 209"/>
                    <a:gd name="T10" fmla="*/ 187 w 454"/>
                    <a:gd name="T11" fmla="*/ 129 h 209"/>
                    <a:gd name="T12" fmla="*/ 0 60000 65536"/>
                    <a:gd name="T13" fmla="*/ 0 60000 65536"/>
                    <a:gd name="T14" fmla="*/ 0 60000 65536"/>
                    <a:gd name="T15" fmla="*/ 0 60000 65536"/>
                    <a:gd name="T16" fmla="*/ 0 60000 65536"/>
                    <a:gd name="T17" fmla="*/ 0 60000 65536"/>
                    <a:gd name="T18" fmla="*/ 0 w 454"/>
                    <a:gd name="T19" fmla="*/ 0 h 209"/>
                    <a:gd name="T20" fmla="*/ 454 w 454"/>
                    <a:gd name="T21" fmla="*/ 209 h 209"/>
                  </a:gdLst>
                  <a:ahLst/>
                  <a:cxnLst>
                    <a:cxn ang="T12">
                      <a:pos x="T0" y="T1"/>
                    </a:cxn>
                    <a:cxn ang="T13">
                      <a:pos x="T2" y="T3"/>
                    </a:cxn>
                    <a:cxn ang="T14">
                      <a:pos x="T4" y="T5"/>
                    </a:cxn>
                    <a:cxn ang="T15">
                      <a:pos x="T6" y="T7"/>
                    </a:cxn>
                    <a:cxn ang="T16">
                      <a:pos x="T8" y="T9"/>
                    </a:cxn>
                    <a:cxn ang="T17">
                      <a:pos x="T10" y="T11"/>
                    </a:cxn>
                  </a:cxnLst>
                  <a:rect l="T18" t="T19" r="T20" b="T21"/>
                  <a:pathLst>
                    <a:path w="454" h="209">
                      <a:moveTo>
                        <a:pt x="454" y="102"/>
                      </a:moveTo>
                      <a:lnTo>
                        <a:pt x="369" y="102"/>
                      </a:lnTo>
                      <a:lnTo>
                        <a:pt x="184" y="209"/>
                      </a:lnTo>
                      <a:lnTo>
                        <a:pt x="0" y="103"/>
                      </a:lnTo>
                      <a:lnTo>
                        <a:pt x="187" y="0"/>
                      </a:lnTo>
                      <a:lnTo>
                        <a:pt x="187" y="129"/>
                      </a:lnTo>
                    </a:path>
                  </a:pathLst>
                </a:custGeom>
                <a:noFill/>
                <a:ln w="22225" cap="flat" cmpd="sng">
                  <a:solidFill>
                    <a:schemeClr val="bg1"/>
                  </a:solidFill>
                  <a:prstDash val="solid"/>
                  <a:round/>
                  <a:headEnd type="none" w="med" len="med"/>
                  <a:tailEnd type="none" w="med" len="med"/>
                </a:ln>
              </p:spPr>
              <p:txBody>
                <a:bodyPr wrap="none" lIns="0" tIns="0" rIns="0" bIns="0" anchor="ctr"/>
                <a:lstStyle/>
                <a:p>
                  <a:endParaRPr lang="zh-CN" altLang="en-US"/>
                </a:p>
              </p:txBody>
            </p:sp>
          </p:grpSp>
          <p:sp>
            <p:nvSpPr>
              <p:cNvPr id="602120" name="Line 17"/>
              <p:cNvSpPr>
                <a:spLocks noChangeShapeType="1"/>
              </p:cNvSpPr>
              <p:nvPr/>
            </p:nvSpPr>
            <p:spPr bwMode="auto">
              <a:xfrm rot="5400000">
                <a:off x="2445" y="2305"/>
                <a:ext cx="772" cy="1"/>
              </a:xfrm>
              <a:prstGeom prst="line">
                <a:avLst/>
              </a:prstGeom>
              <a:noFill/>
              <a:ln w="22225">
                <a:solidFill>
                  <a:srgbClr val="366B7E"/>
                </a:solidFill>
                <a:round/>
                <a:tailEnd type="none" w="med" len="lg"/>
              </a:ln>
            </p:spPr>
            <p:txBody>
              <a:bodyPr/>
              <a:lstStyle/>
              <a:p>
                <a:endParaRPr lang="zh-CN" altLang="en-US"/>
              </a:p>
            </p:txBody>
          </p:sp>
        </p:grpSp>
      </p:grpSp>
    </p:spTree>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201045" name="Picture 21" descr="images１"/>
          <p:cNvPicPr>
            <a:picLocks noChangeAspect="1" noChangeArrowheads="1"/>
          </p:cNvPicPr>
          <p:nvPr/>
        </p:nvPicPr>
        <p:blipFill>
          <a:blip r:embed="rId2"/>
          <a:srcRect/>
          <a:stretch>
            <a:fillRect/>
          </a:stretch>
        </p:blipFill>
        <p:spPr bwMode="auto">
          <a:xfrm>
            <a:off x="3931920" y="4868864"/>
            <a:ext cx="3188019" cy="1521776"/>
          </a:xfrm>
          <a:prstGeom prst="rect">
            <a:avLst/>
          </a:prstGeom>
          <a:noFill/>
          <a:effectLst>
            <a:outerShdw dist="107763" dir="2700000" algn="ctr" rotWithShape="0">
              <a:srgbClr val="808080">
                <a:alpha val="50000"/>
              </a:srgbClr>
            </a:outerShdw>
          </a:effectLst>
        </p:spPr>
      </p:pic>
      <p:grpSp>
        <p:nvGrpSpPr>
          <p:cNvPr id="603138" name="Group 10"/>
          <p:cNvGrpSpPr/>
          <p:nvPr/>
        </p:nvGrpSpPr>
        <p:grpSpPr bwMode="auto">
          <a:xfrm>
            <a:off x="3000375" y="977905"/>
            <a:ext cx="6624638" cy="503238"/>
            <a:chOff x="975" y="2884"/>
            <a:chExt cx="4173" cy="317"/>
          </a:xfrm>
        </p:grpSpPr>
        <p:sp>
          <p:nvSpPr>
            <p:cNvPr id="62475" name="Rectangle 11"/>
            <p:cNvSpPr>
              <a:spLocks noChangeArrowheads="1"/>
            </p:cNvSpPr>
            <p:nvPr/>
          </p:nvSpPr>
          <p:spPr bwMode="auto">
            <a:xfrm>
              <a:off x="1288" y="2884"/>
              <a:ext cx="3860"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a:solidFill>
                    <a:schemeClr val="bg1"/>
                  </a:solidFill>
                  <a:latin typeface="楷体_GB2312" pitchFamily="49" charset="-122"/>
                  <a:ea typeface="楷体_GB2312" pitchFamily="49" charset="-122"/>
                </a:rPr>
                <a:t>意义</a:t>
              </a:r>
              <a:endParaRPr lang="en-US" altLang="zh-CN" sz="2800" b="1">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603143" name="Rectangle 12"/>
            <p:cNvSpPr>
              <a:spLocks noChangeArrowheads="1"/>
            </p:cNvSpPr>
            <p:nvPr/>
          </p:nvSpPr>
          <p:spPr bwMode="auto">
            <a:xfrm>
              <a:off x="975" y="2886"/>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r>
                <a:rPr lang="zh-CN" altLang="en-US" sz="2400">
                  <a:solidFill>
                    <a:schemeClr val="bg1"/>
                  </a:solidFill>
                </a:rPr>
                <a:t>、</a:t>
              </a:r>
            </a:p>
          </p:txBody>
        </p:sp>
      </p:grpSp>
      <p:cxnSp>
        <p:nvCxnSpPr>
          <p:cNvPr id="62477" name="AutoShape 13"/>
          <p:cNvCxnSpPr>
            <a:cxnSpLocks noChangeShapeType="1"/>
          </p:cNvCxnSpPr>
          <p:nvPr/>
        </p:nvCxnSpPr>
        <p:spPr bwMode="auto">
          <a:xfrm>
            <a:off x="3432176" y="1989139"/>
            <a:ext cx="5472113" cy="2663825"/>
          </a:xfrm>
          <a:prstGeom prst="bentConnector3">
            <a:avLst>
              <a:gd name="adj1" fmla="val 49986"/>
            </a:avLst>
          </a:prstGeom>
          <a:noFill/>
          <a:ln w="9525">
            <a:solidFill>
              <a:srgbClr val="800080"/>
            </a:solidFill>
            <a:miter lim="800000"/>
          </a:ln>
        </p:spPr>
      </p:cxnSp>
      <p:sp>
        <p:nvSpPr>
          <p:cNvPr id="62478" name="Rectangle 14"/>
          <p:cNvSpPr>
            <a:spLocks noChangeArrowheads="1"/>
          </p:cNvSpPr>
          <p:nvPr/>
        </p:nvSpPr>
        <p:spPr bwMode="auto">
          <a:xfrm>
            <a:off x="2540000" y="1989139"/>
            <a:ext cx="3484563" cy="2677656"/>
          </a:xfrm>
          <a:prstGeom prst="rect">
            <a:avLst/>
          </a:prstGeom>
          <a:solidFill>
            <a:srgbClr val="CC99FF"/>
          </a:solidFill>
          <a:ln w="9525">
            <a:noFill/>
            <a:miter lim="800000"/>
          </a:ln>
          <a:effectLst/>
        </p:spPr>
        <p:txBody>
          <a:bodyPr wrap="square">
            <a:spAutoFit/>
          </a:bodyPr>
          <a:lstStyle/>
          <a:p>
            <a:pPr latinLnBrk="1">
              <a:spcBef>
                <a:spcPct val="20000"/>
              </a:spcBef>
              <a:buClr>
                <a:schemeClr val="accent2"/>
              </a:buClr>
              <a:buFont typeface="Gulim" panose="020B0600000101010101" pitchFamily="34" charset="-127"/>
              <a:buNone/>
              <a:defRPr/>
            </a:pPr>
            <a:r>
              <a:rPr kumimoji="1" lang="zh-CN" altLang="en-US" sz="2000" b="1" dirty="0">
                <a:effectLst>
                  <a:outerShdw blurRad="38100" dist="38100" dir="2700000" algn="tl">
                    <a:srgbClr val="FFFFFF"/>
                  </a:outerShdw>
                </a:effectLst>
                <a:latin typeface="楷体_GB2312" pitchFamily="49" charset="-122"/>
                <a:ea typeface="楷体_GB2312" pitchFamily="49" charset="-122"/>
              </a:rPr>
              <a:t>   </a:t>
            </a:r>
            <a:r>
              <a:rPr kumimoji="1"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rPr>
              <a:t>首先，这一原理在人类思想史上彻底否定了以“道德说教”作为评判历史功过是非的思想体系，第一次科学地确立了生产力发展是“社会进步的最高标准”。</a:t>
            </a:r>
            <a:endParaRPr lang="zh-CN" altLang="en-US" sz="2400" b="1" dirty="0">
              <a:solidFill>
                <a:srgbClr val="663300"/>
              </a:solidFill>
              <a:latin typeface="楷体" panose="02010609060101010101" pitchFamily="49" charset="-122"/>
              <a:ea typeface="楷体" panose="02010609060101010101" pitchFamily="49" charset="-122"/>
            </a:endParaRPr>
          </a:p>
        </p:txBody>
      </p:sp>
      <p:sp>
        <p:nvSpPr>
          <p:cNvPr id="62479" name="Rectangle 15"/>
          <p:cNvSpPr>
            <a:spLocks noChangeArrowheads="1"/>
          </p:cNvSpPr>
          <p:nvPr/>
        </p:nvSpPr>
        <p:spPr bwMode="auto">
          <a:xfrm>
            <a:off x="6268720" y="1989140"/>
            <a:ext cx="3283268" cy="2179058"/>
          </a:xfrm>
          <a:prstGeom prst="rect">
            <a:avLst/>
          </a:prstGeom>
          <a:solidFill>
            <a:srgbClr val="CCFFCC"/>
          </a:solidFill>
          <a:ln w="9525">
            <a:noFill/>
            <a:miter lim="800000"/>
          </a:ln>
          <a:effectLst/>
        </p:spPr>
        <p:txBody>
          <a:bodyPr wrap="square">
            <a:spAutoFit/>
          </a:bodyPr>
          <a:lstStyle/>
          <a:p>
            <a:pPr>
              <a:lnSpc>
                <a:spcPct val="115000"/>
              </a:lnSpc>
              <a:spcBef>
                <a:spcPct val="50000"/>
              </a:spcBef>
              <a:defRPr/>
            </a:pPr>
            <a:r>
              <a:rPr kumimoji="1"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rPr>
              <a:t>   其次，生产力与生产关系矛盾运动规律是马克思主义政党制定路线、方针和政策的重要依据</a:t>
            </a:r>
            <a:r>
              <a:rPr kumimoji="1" lang="zh-CN" altLang="en-US" sz="2400" b="1" dirty="0">
                <a:effectLst>
                  <a:outerShdw blurRad="38100" dist="38100" dir="2700000" algn="tl">
                    <a:srgbClr val="FFFFFF"/>
                  </a:outerShdw>
                </a:effectLst>
                <a:latin typeface="楷体_GB2312" pitchFamily="49" charset="-122"/>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477"/>
                                        </p:tgtEl>
                                        <p:attrNameLst>
                                          <p:attrName>style.visibility</p:attrName>
                                        </p:attrNameLst>
                                      </p:cBhvr>
                                      <p:to>
                                        <p:strVal val="visible"/>
                                      </p:to>
                                    </p:set>
                                    <p:animEffect transition="in" filter="wipe(left)">
                                      <p:cBhvr>
                                        <p:cTn id="7" dur="500"/>
                                        <p:tgtEl>
                                          <p:spTgt spid="624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78"/>
                                        </p:tgtEl>
                                        <p:attrNameLst>
                                          <p:attrName>style.visibility</p:attrName>
                                        </p:attrNameLst>
                                      </p:cBhvr>
                                      <p:to>
                                        <p:strVal val="visible"/>
                                      </p:to>
                                    </p:set>
                                    <p:animEffect transition="in" filter="wipe(left)">
                                      <p:cBhvr>
                                        <p:cTn id="12" dur="500"/>
                                        <p:tgtEl>
                                          <p:spTgt spid="62478"/>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2479"/>
                                        </p:tgtEl>
                                        <p:attrNameLst>
                                          <p:attrName>style.visibility</p:attrName>
                                        </p:attrNameLst>
                                      </p:cBhvr>
                                      <p:to>
                                        <p:strVal val="visible"/>
                                      </p:to>
                                    </p:set>
                                    <p:animEffect transition="in" filter="wipe(right)">
                                      <p:cBhvr>
                                        <p:cTn id="15" dur="500"/>
                                        <p:tgtEl>
                                          <p:spTgt spid="62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8" grpId="0" bldLvl="0" animBg="1"/>
      <p:bldP spid="62479" grpId="0" bldLvl="0" animBg="1"/>
    </p:bldLst>
  </p:timing>
</p:sld>
</file>

<file path=ppt/slides/slide6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4106" name="Rectangle 10"/>
          <p:cNvSpPr>
            <a:spLocks noChangeArrowheads="1"/>
          </p:cNvSpPr>
          <p:nvPr/>
        </p:nvSpPr>
        <p:spPr bwMode="auto">
          <a:xfrm>
            <a:off x="2927351" y="836614"/>
            <a:ext cx="6697663" cy="534987"/>
          </a:xfrm>
          <a:prstGeom prst="rect">
            <a:avLst/>
          </a:prstGeom>
          <a:noFill/>
          <a:ln w="9525" cap="flat" cmpd="sng" algn="ctr">
            <a:noFill/>
            <a:prstDash val="solid"/>
            <a:miter lim="800000"/>
          </a:ln>
          <a:effectLst/>
        </p:spPr>
        <p:txBody>
          <a:bodyPr/>
          <a:lstStyle/>
          <a:p>
            <a:pPr latinLnBrk="1">
              <a:defRPr/>
            </a:pPr>
            <a:r>
              <a:rPr lang="zh-CN" altLang="en-US" sz="2800" dirty="0">
                <a:effectLst>
                  <a:outerShdw blurRad="38100" dist="38100" dir="2700000">
                    <a:srgbClr val="000000"/>
                  </a:outerShdw>
                </a:effectLst>
                <a:latin typeface="Tahoma" panose="020B0604030504040204" pitchFamily="34" charset="0"/>
                <a:ea typeface="黑体" panose="02010609060101010101" pitchFamily="49" charset="-122"/>
              </a:rPr>
              <a:t>四、经济基础与上层建筑矛盾运动的规律</a:t>
            </a:r>
          </a:p>
        </p:txBody>
      </p:sp>
      <p:grpSp>
        <p:nvGrpSpPr>
          <p:cNvPr id="605187" name="Group 11"/>
          <p:cNvGrpSpPr/>
          <p:nvPr/>
        </p:nvGrpSpPr>
        <p:grpSpPr bwMode="auto">
          <a:xfrm>
            <a:off x="3143250" y="1971040"/>
            <a:ext cx="6624638" cy="1021403"/>
            <a:chOff x="975" y="2884"/>
            <a:chExt cx="4173" cy="317"/>
          </a:xfrm>
        </p:grpSpPr>
        <p:sp>
          <p:nvSpPr>
            <p:cNvPr id="64524" name="Rectangle 12"/>
            <p:cNvSpPr>
              <a:spLocks noChangeArrowheads="1"/>
            </p:cNvSpPr>
            <p:nvPr/>
          </p:nvSpPr>
          <p:spPr bwMode="auto">
            <a:xfrm>
              <a:off x="1288" y="2884"/>
              <a:ext cx="3860"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dirty="0">
                  <a:solidFill>
                    <a:schemeClr val="bg1"/>
                  </a:solidFill>
                  <a:latin typeface="楷体_GB2312" pitchFamily="49" charset="-122"/>
                  <a:ea typeface="楷体_GB2312" pitchFamily="49" charset="-122"/>
                </a:rPr>
                <a:t>经济基础的内涵</a:t>
              </a:r>
              <a:endParaRPr lang="en-US" altLang="zh-CN" sz="2800" b="1" dirty="0">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605192" name="Rectangle 13"/>
            <p:cNvSpPr>
              <a:spLocks noChangeArrowheads="1"/>
            </p:cNvSpPr>
            <p:nvPr/>
          </p:nvSpPr>
          <p:spPr bwMode="auto">
            <a:xfrm>
              <a:off x="975" y="2886"/>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zh-CN" altLang="en-US" sz="2400">
                  <a:solidFill>
                    <a:schemeClr val="bg1"/>
                  </a:solidFill>
                </a:rPr>
                <a:t>（一）</a:t>
              </a:r>
            </a:p>
          </p:txBody>
        </p:sp>
      </p:grpSp>
      <p:grpSp>
        <p:nvGrpSpPr>
          <p:cNvPr id="3" name="Group 14"/>
          <p:cNvGrpSpPr/>
          <p:nvPr/>
        </p:nvGrpSpPr>
        <p:grpSpPr bwMode="auto">
          <a:xfrm>
            <a:off x="3216276" y="3429001"/>
            <a:ext cx="6480175" cy="1800225"/>
            <a:chOff x="272" y="1791"/>
            <a:chExt cx="5352" cy="861"/>
          </a:xfrm>
        </p:grpSpPr>
        <p:sp>
          <p:nvSpPr>
            <p:cNvPr id="605189" name="AutoShape 15"/>
            <p:cNvSpPr>
              <a:spLocks noChangeArrowheads="1"/>
            </p:cNvSpPr>
            <p:nvPr/>
          </p:nvSpPr>
          <p:spPr bwMode="auto">
            <a:xfrm>
              <a:off x="272" y="1792"/>
              <a:ext cx="5352" cy="860"/>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nchor="ctr"/>
            <a:lstStyle/>
            <a:p>
              <a:pPr>
                <a:buClr>
                  <a:srgbClr val="800080"/>
                </a:buClr>
              </a:pPr>
              <a:endParaRPr lang="zh-CN" altLang="en-US" sz="2400">
                <a:solidFill>
                  <a:srgbClr val="800080"/>
                </a:solidFill>
                <a:latin typeface="Verdana" panose="020B0604030504040204" pitchFamily="34" charset="0"/>
              </a:endParaRPr>
            </a:p>
          </p:txBody>
        </p:sp>
        <p:sp>
          <p:nvSpPr>
            <p:cNvPr id="605190" name="AutoShape 16"/>
            <p:cNvSpPr>
              <a:spLocks noChangeArrowheads="1"/>
            </p:cNvSpPr>
            <p:nvPr/>
          </p:nvSpPr>
          <p:spPr bwMode="auto">
            <a:xfrm>
              <a:off x="272" y="1791"/>
              <a:ext cx="5305" cy="823"/>
            </a:xfrm>
            <a:prstGeom prst="roundRect">
              <a:avLst>
                <a:gd name="adj" fmla="val 16667"/>
              </a:avLst>
            </a:prstGeom>
            <a:solidFill>
              <a:srgbClr val="FF99CC">
                <a:alpha val="30196"/>
              </a:srgbClr>
            </a:solidFill>
            <a:ln w="9525">
              <a:noFill/>
              <a:round/>
            </a:ln>
          </p:spPr>
          <p:txBody>
            <a:bodyPr anchor="ctr"/>
            <a:lstStyle/>
            <a:p>
              <a:pPr>
                <a:lnSpc>
                  <a:spcPct val="115000"/>
                </a:lnSpc>
                <a:spcBef>
                  <a:spcPct val="20000"/>
                </a:spcBef>
              </a:pPr>
              <a:r>
                <a:rPr lang="zh-CN" altLang="en-US" sz="2400">
                  <a:solidFill>
                    <a:srgbClr val="800080"/>
                  </a:solidFill>
                  <a:latin typeface="楷体_GB2312"/>
                  <a:ea typeface="楷体_GB2312"/>
                  <a:cs typeface="楷体_GB2312"/>
                </a:rPr>
                <a:t>    </a:t>
              </a:r>
              <a:r>
                <a:rPr lang="zh-CN" altLang="en-US" sz="2800">
                  <a:solidFill>
                    <a:srgbClr val="800080"/>
                  </a:solidFill>
                  <a:latin typeface="楷体_GB2312"/>
                  <a:ea typeface="楷体_GB2312"/>
                  <a:cs typeface="楷体_GB2312"/>
                </a:rPr>
                <a:t>经济基础是指与生产力发展一定阶段相联系的占统治地位的生产关系各方面的总和。</a:t>
              </a:r>
              <a:r>
                <a:rPr lang="zh-CN" altLang="en-US" sz="2800">
                  <a:solidFill>
                    <a:schemeClr val="bg1"/>
                  </a:solidFill>
                  <a:latin typeface="楷体_GB2312"/>
                  <a:ea typeface="楷体_GB2312"/>
                  <a:cs typeface="楷体_GB2312"/>
                </a:rPr>
                <a:t> </a:t>
              </a:r>
              <a:endParaRPr lang="zh-CN" altLang="en-US" sz="2800">
                <a:solidFill>
                  <a:srgbClr val="800080"/>
                </a:solidFill>
                <a:latin typeface="楷体_GB2312"/>
                <a:ea typeface="楷体_GB2312"/>
                <a:cs typeface="楷体_GB2312"/>
              </a:endParaRP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6210" name="文本占位符 340994"/>
          <p:cNvSpPr>
            <a:spLocks noGrp="1" noRot="1"/>
          </p:cNvSpPr>
          <p:nvPr>
            <p:ph type="body" idx="4294967295"/>
          </p:nvPr>
        </p:nvSpPr>
        <p:spPr>
          <a:xfrm>
            <a:off x="2956560" y="1412240"/>
            <a:ext cx="7589520" cy="4764723"/>
          </a:xfrm>
        </p:spPr>
        <p:txBody>
          <a:bodyPr>
            <a:normAutofit/>
          </a:bodyPr>
          <a:lstStyle/>
          <a:p>
            <a:pPr eaLnBrk="1" hangingPunct="1"/>
            <a:r>
              <a:rPr lang="zh-CN" altLang="en-US" sz="2800" dirty="0"/>
              <a:t>例题：下列哪些现象属于我国的经济基础</a:t>
            </a:r>
            <a:endParaRPr lang="en-US" altLang="zh-CN" sz="2800" dirty="0"/>
          </a:p>
          <a:p>
            <a:pPr eaLnBrk="1" hangingPunct="1"/>
            <a:r>
              <a:rPr lang="en-US" altLang="zh-CN" sz="2800" dirty="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cs typeface="楷体_GB2312"/>
              </a:rPr>
              <a:t>A.</a:t>
            </a:r>
            <a:r>
              <a:rPr lang="zh-CN" altLang="en-US" sz="2800" dirty="0">
                <a:latin typeface="宋体" panose="02010600030101010101" pitchFamily="2" charset="-122"/>
                <a:ea typeface="宋体" panose="02010600030101010101" pitchFamily="2" charset="-122"/>
                <a:cs typeface="楷体_GB2312"/>
              </a:rPr>
              <a:t>社会主义国有化铁路       </a:t>
            </a:r>
          </a:p>
          <a:p>
            <a:pPr eaLnBrk="1" hangingPunct="1"/>
            <a:r>
              <a:rPr lang="en-US" altLang="zh-CN" sz="2800" dirty="0">
                <a:latin typeface="宋体" panose="02010600030101010101" pitchFamily="2" charset="-122"/>
                <a:ea typeface="宋体" panose="02010600030101010101" pitchFamily="2" charset="-122"/>
                <a:cs typeface="楷体_GB2312"/>
              </a:rPr>
              <a:t>  B.</a:t>
            </a:r>
            <a:r>
              <a:rPr lang="zh-CN" altLang="en-US" sz="2800" dirty="0">
                <a:latin typeface="宋体" panose="02010600030101010101" pitchFamily="2" charset="-122"/>
                <a:ea typeface="宋体" panose="02010600030101010101" pitchFamily="2" charset="-122"/>
                <a:cs typeface="楷体_GB2312"/>
              </a:rPr>
              <a:t>社会主义商品交换  </a:t>
            </a:r>
          </a:p>
          <a:p>
            <a:pPr eaLnBrk="1" hangingPunct="1"/>
            <a:r>
              <a:rPr lang="en-US" altLang="zh-CN" sz="2800" dirty="0">
                <a:latin typeface="宋体" panose="02010600030101010101" pitchFamily="2" charset="-122"/>
                <a:ea typeface="宋体" panose="02010600030101010101" pitchFamily="2" charset="-122"/>
                <a:cs typeface="楷体_GB2312"/>
              </a:rPr>
              <a:t>  C.</a:t>
            </a:r>
            <a:r>
              <a:rPr lang="zh-CN" altLang="en-US" sz="2800" dirty="0">
                <a:latin typeface="宋体" panose="02010600030101010101" pitchFamily="2" charset="-122"/>
                <a:ea typeface="宋体" panose="02010600030101010101" pitchFamily="2" charset="-122"/>
                <a:cs typeface="楷体_GB2312"/>
              </a:rPr>
              <a:t>中华人民共和国的</a:t>
            </a:r>
            <a:r>
              <a:rPr lang="en-US" altLang="zh-CN" sz="2800" dirty="0">
                <a:latin typeface="宋体" panose="02010600030101010101" pitchFamily="2" charset="-122"/>
                <a:ea typeface="宋体" panose="02010600030101010101" pitchFamily="2" charset="-122"/>
                <a:cs typeface="楷体_GB2312"/>
              </a:rPr>
              <a:t>&lt;&lt;</a:t>
            </a:r>
            <a:r>
              <a:rPr lang="zh-CN" altLang="en-US" sz="2800" dirty="0">
                <a:latin typeface="宋体" panose="02010600030101010101" pitchFamily="2" charset="-122"/>
                <a:ea typeface="宋体" panose="02010600030101010101" pitchFamily="2" charset="-122"/>
                <a:cs typeface="楷体_GB2312"/>
              </a:rPr>
              <a:t>森林法</a:t>
            </a:r>
            <a:r>
              <a:rPr lang="en-US" altLang="zh-CN" sz="2800" dirty="0">
                <a:latin typeface="宋体" panose="02010600030101010101" pitchFamily="2" charset="-122"/>
                <a:ea typeface="宋体" panose="02010600030101010101" pitchFamily="2" charset="-122"/>
                <a:cs typeface="楷体_GB2312"/>
              </a:rPr>
              <a:t>&gt;&gt;</a:t>
            </a:r>
          </a:p>
          <a:p>
            <a:pPr eaLnBrk="1" hangingPunct="1"/>
            <a:r>
              <a:rPr lang="en-US" altLang="zh-CN" sz="2800" dirty="0">
                <a:latin typeface="宋体" panose="02010600030101010101" pitchFamily="2" charset="-122"/>
                <a:ea typeface="宋体" panose="02010600030101010101" pitchFamily="2" charset="-122"/>
                <a:cs typeface="楷体_GB2312"/>
              </a:rPr>
              <a:t>  D.</a:t>
            </a:r>
            <a:r>
              <a:rPr lang="zh-CN" altLang="en-US" sz="2800" dirty="0">
                <a:latin typeface="宋体" panose="02010600030101010101" pitchFamily="2" charset="-122"/>
                <a:ea typeface="宋体" panose="02010600030101010101" pitchFamily="2" charset="-122"/>
                <a:cs typeface="楷体_GB2312"/>
              </a:rPr>
              <a:t>社会主义的劳动生产者 </a:t>
            </a:r>
          </a:p>
          <a:p>
            <a:pPr eaLnBrk="1" hangingPunct="1"/>
            <a:r>
              <a:rPr lang="zh-CN" altLang="en-US" sz="2800" dirty="0">
                <a:latin typeface="宋体" panose="02010600030101010101" pitchFamily="2" charset="-122"/>
                <a:ea typeface="宋体" panose="02010600030101010101" pitchFamily="2" charset="-122"/>
                <a:cs typeface="楷体_GB2312"/>
              </a:rPr>
              <a:t>  </a:t>
            </a:r>
            <a:r>
              <a:rPr lang="en-US" altLang="zh-CN" sz="2800" dirty="0">
                <a:latin typeface="宋体" panose="02010600030101010101" pitchFamily="2" charset="-122"/>
                <a:ea typeface="宋体" panose="02010600030101010101" pitchFamily="2" charset="-122"/>
                <a:cs typeface="楷体_GB2312"/>
              </a:rPr>
              <a:t>E.</a:t>
            </a:r>
            <a:r>
              <a:rPr lang="zh-CN" altLang="en-US" sz="2800" dirty="0">
                <a:latin typeface="宋体" panose="02010600030101010101" pitchFamily="2" charset="-122"/>
                <a:ea typeface="宋体" panose="02010600030101010101" pitchFamily="2" charset="-122"/>
                <a:cs typeface="楷体_GB2312"/>
              </a:rPr>
              <a:t>社会主义按劳动分配制度</a:t>
            </a: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indefinite" fill="hold">
                                          <p:stCondLst>
                                            <p:cond delay="0"/>
                                          </p:stCondLst>
                                        </p:cTn>
                                        <p:tgtEl>
                                          <p:spTgt spid="606210">
                                            <p:txEl>
                                              <p:pRg st="0" end="0"/>
                                            </p:txEl>
                                          </p:spTgt>
                                        </p:tgtEl>
                                        <p:attrNameLst>
                                          <p:attrName>style.visibility</p:attrName>
                                        </p:attrNameLst>
                                      </p:cBhvr>
                                      <p:to>
                                        <p:strVal val="visible"/>
                                      </p:to>
                                    </p:set>
                                    <p:anim calcmode="lin" valueType="num">
                                      <p:cBhvr>
                                        <p:cTn id="7" dur="1000" fill="hold"/>
                                        <p:tgtEl>
                                          <p:spTgt spid="606210">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60621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0621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indefinite" fill="hold">
                                          <p:stCondLst>
                                            <p:cond delay="0"/>
                                          </p:stCondLst>
                                        </p:cTn>
                                        <p:tgtEl>
                                          <p:spTgt spid="606210">
                                            <p:txEl>
                                              <p:pRg st="1" end="1"/>
                                            </p:txEl>
                                          </p:spTgt>
                                        </p:tgtEl>
                                        <p:attrNameLst>
                                          <p:attrName>style.visibility</p:attrName>
                                        </p:attrNameLst>
                                      </p:cBhvr>
                                      <p:to>
                                        <p:strVal val="visible"/>
                                      </p:to>
                                    </p:set>
                                    <p:anim calcmode="lin" valueType="num">
                                      <p:cBhvr>
                                        <p:cTn id="14" dur="1000" fill="hold"/>
                                        <p:tgtEl>
                                          <p:spTgt spid="606210">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606210">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062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indefinite" fill="hold">
                                          <p:stCondLst>
                                            <p:cond delay="0"/>
                                          </p:stCondLst>
                                        </p:cTn>
                                        <p:tgtEl>
                                          <p:spTgt spid="606210">
                                            <p:txEl>
                                              <p:pRg st="2" end="2"/>
                                            </p:txEl>
                                          </p:spTgt>
                                        </p:tgtEl>
                                        <p:attrNameLst>
                                          <p:attrName>style.visibility</p:attrName>
                                        </p:attrNameLst>
                                      </p:cBhvr>
                                      <p:to>
                                        <p:strVal val="visible"/>
                                      </p:to>
                                    </p:set>
                                    <p:anim calcmode="lin" valueType="num">
                                      <p:cBhvr>
                                        <p:cTn id="21" dur="1000" fill="hold"/>
                                        <p:tgtEl>
                                          <p:spTgt spid="606210">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606210">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062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indefinite" fill="hold">
                                          <p:stCondLst>
                                            <p:cond delay="0"/>
                                          </p:stCondLst>
                                        </p:cTn>
                                        <p:tgtEl>
                                          <p:spTgt spid="606210">
                                            <p:txEl>
                                              <p:pRg st="3" end="3"/>
                                            </p:txEl>
                                          </p:spTgt>
                                        </p:tgtEl>
                                        <p:attrNameLst>
                                          <p:attrName>style.visibility</p:attrName>
                                        </p:attrNameLst>
                                      </p:cBhvr>
                                      <p:to>
                                        <p:strVal val="visible"/>
                                      </p:to>
                                    </p:set>
                                    <p:anim calcmode="lin" valueType="num">
                                      <p:cBhvr>
                                        <p:cTn id="28" dur="1000" fill="hold"/>
                                        <p:tgtEl>
                                          <p:spTgt spid="606210">
                                            <p:txEl>
                                              <p:pRg st="3" end="3"/>
                                            </p:txEl>
                                          </p:spTgt>
                                        </p:tgtEl>
                                        <p:attrNameLst>
                                          <p:attrName>ppt_w</p:attrName>
                                        </p:attrNameLst>
                                      </p:cBhvr>
                                      <p:tavLst>
                                        <p:tav tm="0">
                                          <p:val>
                                            <p:strVal val="#ppt_w+.3"/>
                                          </p:val>
                                        </p:tav>
                                        <p:tav tm="100000">
                                          <p:val>
                                            <p:strVal val="#ppt_w"/>
                                          </p:val>
                                        </p:tav>
                                      </p:tavLst>
                                    </p:anim>
                                    <p:anim calcmode="lin" valueType="num">
                                      <p:cBhvr>
                                        <p:cTn id="29" dur="1000" fill="hold"/>
                                        <p:tgtEl>
                                          <p:spTgt spid="606210">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606210">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grpId="0" nodeType="clickEffect">
                                  <p:stCondLst>
                                    <p:cond delay="0"/>
                                  </p:stCondLst>
                                  <p:childTnLst>
                                    <p:set>
                                      <p:cBhvr>
                                        <p:cTn id="34" dur="indefinite" fill="hold">
                                          <p:stCondLst>
                                            <p:cond delay="0"/>
                                          </p:stCondLst>
                                        </p:cTn>
                                        <p:tgtEl>
                                          <p:spTgt spid="606210">
                                            <p:txEl>
                                              <p:pRg st="4" end="4"/>
                                            </p:txEl>
                                          </p:spTgt>
                                        </p:tgtEl>
                                        <p:attrNameLst>
                                          <p:attrName>style.visibility</p:attrName>
                                        </p:attrNameLst>
                                      </p:cBhvr>
                                      <p:to>
                                        <p:strVal val="visible"/>
                                      </p:to>
                                    </p:set>
                                    <p:anim calcmode="lin" valueType="num">
                                      <p:cBhvr>
                                        <p:cTn id="35" dur="1000" fill="hold"/>
                                        <p:tgtEl>
                                          <p:spTgt spid="606210">
                                            <p:txEl>
                                              <p:pRg st="4" end="4"/>
                                            </p:txEl>
                                          </p:spTgt>
                                        </p:tgtEl>
                                        <p:attrNameLst>
                                          <p:attrName>ppt_w</p:attrName>
                                        </p:attrNameLst>
                                      </p:cBhvr>
                                      <p:tavLst>
                                        <p:tav tm="0">
                                          <p:val>
                                            <p:strVal val="#ppt_w+.3"/>
                                          </p:val>
                                        </p:tav>
                                        <p:tav tm="100000">
                                          <p:val>
                                            <p:strVal val="#ppt_w"/>
                                          </p:val>
                                        </p:tav>
                                      </p:tavLst>
                                    </p:anim>
                                    <p:anim calcmode="lin" valueType="num">
                                      <p:cBhvr>
                                        <p:cTn id="36" dur="1000" fill="hold"/>
                                        <p:tgtEl>
                                          <p:spTgt spid="606210">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6062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grpId="0" nodeType="clickEffect">
                                  <p:stCondLst>
                                    <p:cond delay="0"/>
                                  </p:stCondLst>
                                  <p:childTnLst>
                                    <p:set>
                                      <p:cBhvr>
                                        <p:cTn id="41" dur="indefinite" fill="hold">
                                          <p:stCondLst>
                                            <p:cond delay="0"/>
                                          </p:stCondLst>
                                        </p:cTn>
                                        <p:tgtEl>
                                          <p:spTgt spid="606210">
                                            <p:txEl>
                                              <p:pRg st="5" end="5"/>
                                            </p:txEl>
                                          </p:spTgt>
                                        </p:tgtEl>
                                        <p:attrNameLst>
                                          <p:attrName>style.visibility</p:attrName>
                                        </p:attrNameLst>
                                      </p:cBhvr>
                                      <p:to>
                                        <p:strVal val="visible"/>
                                      </p:to>
                                    </p:set>
                                    <p:anim calcmode="lin" valueType="num">
                                      <p:cBhvr>
                                        <p:cTn id="42" dur="1000" fill="hold"/>
                                        <p:tgtEl>
                                          <p:spTgt spid="606210">
                                            <p:txEl>
                                              <p:pRg st="5" end="5"/>
                                            </p:txEl>
                                          </p:spTgt>
                                        </p:tgtEl>
                                        <p:attrNameLst>
                                          <p:attrName>ppt_w</p:attrName>
                                        </p:attrNameLst>
                                      </p:cBhvr>
                                      <p:tavLst>
                                        <p:tav tm="0">
                                          <p:val>
                                            <p:strVal val="#ppt_w+.3"/>
                                          </p:val>
                                        </p:tav>
                                        <p:tav tm="100000">
                                          <p:val>
                                            <p:strVal val="#ppt_w"/>
                                          </p:val>
                                        </p:tav>
                                      </p:tavLst>
                                    </p:anim>
                                    <p:anim calcmode="lin" valueType="num">
                                      <p:cBhvr>
                                        <p:cTn id="43" dur="1000" fill="hold"/>
                                        <p:tgtEl>
                                          <p:spTgt spid="606210">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6062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0" grpId="0" build="p"/>
    </p:bldLst>
  </p:timing>
</p:sld>
</file>

<file path=ppt/slides/slide6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07233" name="Group 9"/>
          <p:cNvGrpSpPr/>
          <p:nvPr/>
        </p:nvGrpSpPr>
        <p:grpSpPr bwMode="auto">
          <a:xfrm>
            <a:off x="3000375" y="1409705"/>
            <a:ext cx="6624638" cy="503238"/>
            <a:chOff x="975" y="2884"/>
            <a:chExt cx="4173" cy="317"/>
          </a:xfrm>
        </p:grpSpPr>
        <p:sp>
          <p:nvSpPr>
            <p:cNvPr id="65546" name="Rectangle 10"/>
            <p:cNvSpPr>
              <a:spLocks noChangeArrowheads="1"/>
            </p:cNvSpPr>
            <p:nvPr/>
          </p:nvSpPr>
          <p:spPr bwMode="auto">
            <a:xfrm>
              <a:off x="1288" y="2884"/>
              <a:ext cx="3860"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a:solidFill>
                    <a:schemeClr val="bg1"/>
                  </a:solidFill>
                  <a:latin typeface="楷体_GB2312" pitchFamily="49" charset="-122"/>
                  <a:ea typeface="楷体_GB2312" pitchFamily="49" charset="-122"/>
                </a:rPr>
                <a:t>上层建筑的内涵</a:t>
              </a:r>
              <a:endParaRPr lang="en-US" altLang="zh-CN" sz="2800" b="1">
                <a:solidFill>
                  <a:schemeClr val="bg1"/>
                </a:solidFill>
                <a:effectLst>
                  <a:outerShdw blurRad="38100" dist="38100" dir="2700000" algn="tl">
                    <a:srgbClr val="000000"/>
                  </a:outerShdw>
                </a:effectLst>
                <a:latin typeface="楷体_GB2312" pitchFamily="49" charset="-122"/>
                <a:ea typeface="楷体_GB2312" pitchFamily="49" charset="-122"/>
              </a:endParaRPr>
            </a:p>
          </p:txBody>
        </p:sp>
        <p:sp>
          <p:nvSpPr>
            <p:cNvPr id="607238" name="Rectangle 11"/>
            <p:cNvSpPr>
              <a:spLocks noChangeArrowheads="1"/>
            </p:cNvSpPr>
            <p:nvPr/>
          </p:nvSpPr>
          <p:spPr bwMode="auto">
            <a:xfrm>
              <a:off x="975" y="2886"/>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zh-CN" altLang="en-US" sz="2400"/>
                <a:t>（二）</a:t>
              </a:r>
            </a:p>
          </p:txBody>
        </p:sp>
      </p:grpSp>
      <p:grpSp>
        <p:nvGrpSpPr>
          <p:cNvPr id="3" name="Group 12"/>
          <p:cNvGrpSpPr/>
          <p:nvPr/>
        </p:nvGrpSpPr>
        <p:grpSpPr bwMode="auto">
          <a:xfrm>
            <a:off x="3071813" y="2420939"/>
            <a:ext cx="6553200" cy="3025775"/>
            <a:chOff x="215" y="913"/>
            <a:chExt cx="5267" cy="953"/>
          </a:xfrm>
        </p:grpSpPr>
        <p:sp>
          <p:nvSpPr>
            <p:cNvPr id="607235" name="AutoShape 13"/>
            <p:cNvSpPr>
              <a:spLocks noChangeArrowheads="1"/>
            </p:cNvSpPr>
            <p:nvPr/>
          </p:nvSpPr>
          <p:spPr bwMode="auto">
            <a:xfrm>
              <a:off x="215" y="914"/>
              <a:ext cx="5267" cy="770"/>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607236" name="AutoShape 14"/>
            <p:cNvSpPr>
              <a:spLocks noChangeArrowheads="1"/>
            </p:cNvSpPr>
            <p:nvPr/>
          </p:nvSpPr>
          <p:spPr bwMode="auto">
            <a:xfrm>
              <a:off x="215" y="913"/>
              <a:ext cx="5221" cy="953"/>
            </a:xfrm>
            <a:prstGeom prst="roundRect">
              <a:avLst>
                <a:gd name="adj" fmla="val 16667"/>
              </a:avLst>
            </a:prstGeom>
            <a:solidFill>
              <a:srgbClr val="FFFF00">
                <a:alpha val="30196"/>
              </a:srgbClr>
            </a:solidFill>
            <a:ln w="9525">
              <a:noFill/>
              <a:round/>
            </a:ln>
          </p:spPr>
          <p:txBody>
            <a:bodyPr/>
            <a:lstStyle/>
            <a:p>
              <a:pPr>
                <a:lnSpc>
                  <a:spcPct val="125000"/>
                </a:lnSpc>
                <a:spcBef>
                  <a:spcPct val="30000"/>
                </a:spcBef>
                <a:buClr>
                  <a:srgbClr val="DE8400"/>
                </a:buClr>
              </a:pPr>
              <a:r>
                <a:rPr lang="zh-CN" altLang="en-US" sz="3200" dirty="0">
                  <a:solidFill>
                    <a:srgbClr val="744500"/>
                  </a:solidFill>
                  <a:latin typeface="楷体_GB2312"/>
                  <a:ea typeface="楷体_GB2312"/>
                  <a:cs typeface="楷体_GB2312"/>
                </a:rPr>
                <a:t>  </a:t>
              </a:r>
              <a:r>
                <a:rPr lang="en-US" altLang="zh-CN" sz="3200" dirty="0">
                  <a:solidFill>
                    <a:srgbClr val="744500"/>
                  </a:solidFill>
                  <a:latin typeface="楷体_GB2312"/>
                  <a:ea typeface="楷体_GB2312"/>
                  <a:cs typeface="楷体_GB2312"/>
                </a:rPr>
                <a:t>1.</a:t>
              </a:r>
              <a:r>
                <a:rPr lang="zh-CN" altLang="en-US" sz="3200" dirty="0">
                  <a:solidFill>
                    <a:srgbClr val="744500"/>
                  </a:solidFill>
                  <a:latin typeface="楷体_GB2312"/>
                  <a:ea typeface="楷体_GB2312"/>
                  <a:cs typeface="楷体_GB2312"/>
                </a:rPr>
                <a:t>含义：</a:t>
              </a:r>
              <a:endParaRPr lang="en-US" altLang="zh-CN" sz="3200" dirty="0">
                <a:solidFill>
                  <a:srgbClr val="744500"/>
                </a:solidFill>
                <a:latin typeface="楷体_GB2312"/>
                <a:ea typeface="楷体_GB2312"/>
                <a:cs typeface="楷体_GB2312"/>
              </a:endParaRPr>
            </a:p>
            <a:p>
              <a:pPr>
                <a:lnSpc>
                  <a:spcPct val="125000"/>
                </a:lnSpc>
                <a:spcBef>
                  <a:spcPct val="30000"/>
                </a:spcBef>
                <a:buClr>
                  <a:srgbClr val="DE8400"/>
                </a:buClr>
              </a:pPr>
              <a:r>
                <a:rPr lang="zh-CN" altLang="en-US" sz="2400" dirty="0">
                  <a:solidFill>
                    <a:srgbClr val="744500"/>
                  </a:solidFill>
                  <a:latin typeface="楷体_GB2312"/>
                  <a:ea typeface="楷体_GB2312"/>
                  <a:cs typeface="楷体_GB2312"/>
                </a:rPr>
                <a:t> </a:t>
              </a:r>
              <a:r>
                <a:rPr lang="zh-CN" altLang="en-US" sz="2400" dirty="0">
                  <a:latin typeface="楷体_GB2312"/>
                  <a:ea typeface="楷体_GB2312"/>
                  <a:cs typeface="楷体_GB2312"/>
                </a:rPr>
                <a:t>上层建筑是建立在一定经济基础之上的政治法律制度、哲学、艺术、道德、宗教等意识形态以及与此相适应的政治、法律制度和设施的总和。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2593" name="Rectangle 3"/>
          <p:cNvSpPr>
            <a:spLocks noGrp="1"/>
          </p:cNvSpPr>
          <p:nvPr>
            <p:ph type="body" idx="4294967295"/>
          </p:nvPr>
        </p:nvSpPr>
        <p:spPr>
          <a:xfrm>
            <a:off x="1381760" y="1052513"/>
            <a:ext cx="6609715" cy="2845459"/>
          </a:xfrm>
        </p:spPr>
        <p:txBody>
          <a:bodyPr wrap="square">
            <a:spAutoFit/>
          </a:bodyPr>
          <a:lstStyle/>
          <a:p>
            <a:pPr marL="0" indent="0">
              <a:lnSpc>
                <a:spcPct val="115000"/>
              </a:lnSpc>
              <a:buNone/>
            </a:pPr>
            <a:r>
              <a:rPr lang="zh-CN" altLang="en-US" sz="2400" b="1" dirty="0">
                <a:solidFill>
                  <a:srgbClr val="003300"/>
                </a:solidFill>
                <a:latin typeface="楷体_GB2312"/>
                <a:ea typeface="楷体_GB2312"/>
                <a:cs typeface="楷体_GB2312"/>
              </a:rPr>
              <a:t>   </a:t>
            </a:r>
            <a:r>
              <a:rPr lang="en-US" altLang="zh-CN" sz="2400" b="1" dirty="0">
                <a:solidFill>
                  <a:srgbClr val="003300"/>
                </a:solidFill>
                <a:latin typeface="楷体_GB2312"/>
                <a:ea typeface="楷体_GB2312"/>
                <a:cs typeface="楷体_GB2312"/>
              </a:rPr>
              <a:t>2.</a:t>
            </a:r>
            <a:r>
              <a:rPr lang="zh-CN" altLang="en-US" sz="2400" b="1" dirty="0">
                <a:solidFill>
                  <a:srgbClr val="003300"/>
                </a:solidFill>
                <a:latin typeface="楷体_GB2312"/>
                <a:ea typeface="楷体_GB2312"/>
                <a:cs typeface="楷体_GB2312"/>
              </a:rPr>
              <a:t>上层建筑的构成：</a:t>
            </a:r>
            <a:endParaRPr lang="en-US" altLang="zh-CN" sz="2400" b="1" dirty="0">
              <a:solidFill>
                <a:srgbClr val="003300"/>
              </a:solidFill>
              <a:latin typeface="楷体_GB2312"/>
              <a:ea typeface="楷体_GB2312"/>
              <a:cs typeface="楷体_GB2312"/>
            </a:endParaRPr>
          </a:p>
          <a:p>
            <a:pPr marL="0" indent="0">
              <a:lnSpc>
                <a:spcPct val="115000"/>
              </a:lnSpc>
              <a:buNone/>
            </a:pPr>
            <a:r>
              <a:rPr lang="en-US" altLang="zh-CN" sz="2800" b="1" dirty="0">
                <a:latin typeface="楷体" panose="02010609060101010101" pitchFamily="49" charset="-122"/>
                <a:ea typeface="楷体" panose="02010609060101010101" pitchFamily="49" charset="-122"/>
                <a:cs typeface="楷体_GB2312"/>
              </a:rPr>
              <a:t>   </a:t>
            </a:r>
            <a:r>
              <a:rPr lang="zh-CN" altLang="en-US" sz="2800" b="1" dirty="0">
                <a:latin typeface="楷体" panose="02010609060101010101" pitchFamily="49" charset="-122"/>
                <a:ea typeface="楷体" panose="02010609060101010101" pitchFamily="49" charset="-122"/>
                <a:cs typeface="楷体_GB2312"/>
              </a:rPr>
              <a:t> 观念上层建筑、政治上层建筑。</a:t>
            </a:r>
          </a:p>
          <a:p>
            <a:pPr marL="0" indent="0">
              <a:lnSpc>
                <a:spcPct val="115000"/>
              </a:lnSpc>
              <a:buNone/>
            </a:pPr>
            <a:r>
              <a:rPr lang="zh-CN" altLang="en-US" sz="2800" b="1" dirty="0">
                <a:latin typeface="楷体" panose="02010609060101010101" pitchFamily="49" charset="-122"/>
                <a:ea typeface="楷体" panose="02010609060101010101" pitchFamily="49" charset="-122"/>
                <a:cs typeface="楷体_GB2312"/>
              </a:rPr>
              <a:t>    在整个上层建筑中，政治上层建筑居主导地位，国家政权是核心。</a:t>
            </a:r>
          </a:p>
          <a:p>
            <a:pPr marL="0" indent="0">
              <a:lnSpc>
                <a:spcPct val="115000"/>
              </a:lnSpc>
              <a:buNone/>
            </a:pPr>
            <a:r>
              <a:rPr lang="zh-CN" altLang="en-US" sz="2800" b="1" dirty="0">
                <a:solidFill>
                  <a:srgbClr val="003300"/>
                </a:solidFill>
                <a:latin typeface="楷体_GB2312"/>
                <a:ea typeface="楷体_GB2312"/>
                <a:cs typeface="楷体_GB2312"/>
              </a:rPr>
              <a:t>    </a:t>
            </a:r>
          </a:p>
        </p:txBody>
      </p:sp>
      <p:pic>
        <p:nvPicPr>
          <p:cNvPr id="3248140" name="Picture 12" descr="20071015071114325"/>
          <p:cNvPicPr>
            <a:picLocks noChangeAspect="1" noChangeArrowheads="1"/>
          </p:cNvPicPr>
          <p:nvPr/>
        </p:nvPicPr>
        <p:blipFill>
          <a:blip r:embed="rId2"/>
          <a:srcRect/>
          <a:stretch>
            <a:fillRect/>
          </a:stretch>
        </p:blipFill>
        <p:spPr bwMode="auto">
          <a:xfrm>
            <a:off x="7535862" y="3373438"/>
            <a:ext cx="2827337" cy="2283130"/>
          </a:xfrm>
          <a:prstGeom prst="rect">
            <a:avLst/>
          </a:prstGeom>
          <a:noFill/>
          <a:effectLst>
            <a:outerShdw dist="107763" dir="2700000" algn="ctr" rotWithShape="0">
              <a:srgbClr val="808080">
                <a:alpha val="50000"/>
              </a:srgbClr>
            </a:outerShdw>
          </a:effectLst>
        </p:spPr>
      </p:pic>
      <p:pic>
        <p:nvPicPr>
          <p:cNvPr id="3248141" name="Picture 13" descr="u=1425015107,1100001753&amp;gp=4"/>
          <p:cNvPicPr>
            <a:picLocks noChangeAspect="1" noChangeArrowheads="1"/>
          </p:cNvPicPr>
          <p:nvPr/>
        </p:nvPicPr>
        <p:blipFill>
          <a:blip r:embed="rId3"/>
          <a:srcRect/>
          <a:stretch>
            <a:fillRect/>
          </a:stretch>
        </p:blipFill>
        <p:spPr bwMode="auto">
          <a:xfrm>
            <a:off x="4656139" y="3522355"/>
            <a:ext cx="2447925" cy="2116445"/>
          </a:xfrm>
          <a:prstGeom prst="rect">
            <a:avLst/>
          </a:prstGeom>
          <a:noFill/>
          <a:effectLst>
            <a:outerShdw dist="107763" dir="2700000" algn="ctr" rotWithShape="0">
              <a:srgbClr val="808080">
                <a:alpha val="50000"/>
              </a:srgbClr>
            </a:outerShdw>
          </a:effectLst>
        </p:spPr>
      </p:pic>
      <p:pic>
        <p:nvPicPr>
          <p:cNvPr id="3248142" name="Picture 14" descr="u=3203419834,4062086343&amp;gp=38"/>
          <p:cNvPicPr>
            <a:picLocks noChangeAspect="1" noChangeArrowheads="1"/>
          </p:cNvPicPr>
          <p:nvPr/>
        </p:nvPicPr>
        <p:blipFill>
          <a:blip r:embed="rId4"/>
          <a:srcRect/>
          <a:stretch>
            <a:fillRect/>
          </a:stretch>
        </p:blipFill>
        <p:spPr bwMode="auto">
          <a:xfrm>
            <a:off x="2275840" y="3522355"/>
            <a:ext cx="2306320" cy="2283131"/>
          </a:xfrm>
          <a:prstGeom prst="rect">
            <a:avLst/>
          </a:prstGeom>
          <a:noFill/>
          <a:effectLst>
            <a:outerShdw dist="107763" dir="2700000" algn="ctr" rotWithShape="0">
              <a:srgbClr val="808080">
                <a:alpha val="50000"/>
              </a:srgbClr>
            </a:outerShdw>
          </a:effectLst>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indefinite" fill="hold">
                                          <p:stCondLst>
                                            <p:cond delay="0"/>
                                          </p:stCondLst>
                                        </p:cTn>
                                        <p:tgtEl>
                                          <p:spTgt spid="622593">
                                            <p:txEl>
                                              <p:pRg st="0" end="0"/>
                                            </p:txEl>
                                          </p:spTgt>
                                        </p:tgtEl>
                                        <p:attrNameLst>
                                          <p:attrName>style.visibility</p:attrName>
                                        </p:attrNameLst>
                                      </p:cBhvr>
                                      <p:to>
                                        <p:strVal val="visible"/>
                                      </p:to>
                                    </p:set>
                                    <p:animEffect transition="in" filter="fade">
                                      <p:cBhvr>
                                        <p:cTn id="7" dur="500">
                                          <p:stCondLst>
                                            <p:cond delay="0"/>
                                          </p:stCondLst>
                                        </p:cTn>
                                        <p:tgtEl>
                                          <p:spTgt spid="622593">
                                            <p:txEl>
                                              <p:pRg st="0" end="0"/>
                                            </p:txEl>
                                          </p:spTgt>
                                        </p:tgtEl>
                                      </p:cBhvr>
                                    </p:animEffect>
                                    <p:anim calcmode="lin" valueType="num">
                                      <p:cBhvr>
                                        <p:cTn id="8" dur="500" fill="hold">
                                          <p:stCondLst>
                                            <p:cond delay="0"/>
                                          </p:stCondLst>
                                        </p:cTn>
                                        <p:tgtEl>
                                          <p:spTgt spid="622593">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62259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indefinite" fill="hold">
                                          <p:stCondLst>
                                            <p:cond delay="0"/>
                                          </p:stCondLst>
                                        </p:cTn>
                                        <p:tgtEl>
                                          <p:spTgt spid="622593">
                                            <p:txEl>
                                              <p:pRg st="1" end="1"/>
                                            </p:txEl>
                                          </p:spTgt>
                                        </p:tgtEl>
                                        <p:attrNameLst>
                                          <p:attrName>style.visibility</p:attrName>
                                        </p:attrNameLst>
                                      </p:cBhvr>
                                      <p:to>
                                        <p:strVal val="visible"/>
                                      </p:to>
                                    </p:set>
                                    <p:animEffect transition="in" filter="fade">
                                      <p:cBhvr>
                                        <p:cTn id="14" dur="500">
                                          <p:stCondLst>
                                            <p:cond delay="0"/>
                                          </p:stCondLst>
                                        </p:cTn>
                                        <p:tgtEl>
                                          <p:spTgt spid="622593">
                                            <p:txEl>
                                              <p:pRg st="1" end="1"/>
                                            </p:txEl>
                                          </p:spTgt>
                                        </p:tgtEl>
                                      </p:cBhvr>
                                    </p:animEffect>
                                    <p:anim calcmode="lin" valueType="num">
                                      <p:cBhvr>
                                        <p:cTn id="15" dur="500" fill="hold">
                                          <p:stCondLst>
                                            <p:cond delay="0"/>
                                          </p:stCondLst>
                                        </p:cTn>
                                        <p:tgtEl>
                                          <p:spTgt spid="622593">
                                            <p:txEl>
                                              <p:pRg st="1" end="1"/>
                                            </p:txEl>
                                          </p:spTgt>
                                        </p:tgtEl>
                                        <p:attrNameLst>
                                          <p:attrName>ppt_x</p:attrName>
                                        </p:attrNameLst>
                                      </p:cBhvr>
                                      <p:tavLst>
                                        <p:tav tm="0">
                                          <p:val>
                                            <p:strVal val="#ppt_x-.1"/>
                                          </p:val>
                                        </p:tav>
                                        <p:tav tm="100000">
                                          <p:val>
                                            <p:strVal val="#ppt_x"/>
                                          </p:val>
                                        </p:tav>
                                      </p:tavLst>
                                    </p:anim>
                                    <p:anim calcmode="lin" valueType="num">
                                      <p:cBhvr>
                                        <p:cTn id="16" dur="500" fill="hold">
                                          <p:stCondLst>
                                            <p:cond delay="0"/>
                                          </p:stCondLst>
                                        </p:cTn>
                                        <p:tgtEl>
                                          <p:spTgt spid="62259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0" presetClass="entr" presetSubtype="0" fill="hold" grpId="0" nodeType="clickEffect">
                                  <p:stCondLst>
                                    <p:cond delay="0"/>
                                  </p:stCondLst>
                                  <p:iterate type="lt">
                                    <p:tmPct val="10000"/>
                                  </p:iterate>
                                  <p:childTnLst>
                                    <p:set>
                                      <p:cBhvr>
                                        <p:cTn id="20" dur="indefinite" fill="hold">
                                          <p:stCondLst>
                                            <p:cond delay="0"/>
                                          </p:stCondLst>
                                        </p:cTn>
                                        <p:tgtEl>
                                          <p:spTgt spid="622593">
                                            <p:txEl>
                                              <p:pRg st="2" end="2"/>
                                            </p:txEl>
                                          </p:spTgt>
                                        </p:tgtEl>
                                        <p:attrNameLst>
                                          <p:attrName>style.visibility</p:attrName>
                                        </p:attrNameLst>
                                      </p:cBhvr>
                                      <p:to>
                                        <p:strVal val="visible"/>
                                      </p:to>
                                    </p:set>
                                    <p:animEffect transition="in" filter="fade">
                                      <p:cBhvr>
                                        <p:cTn id="21" dur="500">
                                          <p:stCondLst>
                                            <p:cond delay="0"/>
                                          </p:stCondLst>
                                        </p:cTn>
                                        <p:tgtEl>
                                          <p:spTgt spid="622593">
                                            <p:txEl>
                                              <p:pRg st="2" end="2"/>
                                            </p:txEl>
                                          </p:spTgt>
                                        </p:tgtEl>
                                      </p:cBhvr>
                                    </p:animEffect>
                                    <p:anim calcmode="lin" valueType="num">
                                      <p:cBhvr>
                                        <p:cTn id="22" dur="500" fill="hold">
                                          <p:stCondLst>
                                            <p:cond delay="0"/>
                                          </p:stCondLst>
                                        </p:cTn>
                                        <p:tgtEl>
                                          <p:spTgt spid="622593">
                                            <p:txEl>
                                              <p:pRg st="2" end="2"/>
                                            </p:txEl>
                                          </p:spTgt>
                                        </p:tgtEl>
                                        <p:attrNameLst>
                                          <p:attrName>ppt_x</p:attrName>
                                        </p:attrNameLst>
                                      </p:cBhvr>
                                      <p:tavLst>
                                        <p:tav tm="0">
                                          <p:val>
                                            <p:strVal val="#ppt_x-.1"/>
                                          </p:val>
                                        </p:tav>
                                        <p:tav tm="100000">
                                          <p:val>
                                            <p:strVal val="#ppt_x"/>
                                          </p:val>
                                        </p:tav>
                                      </p:tavLst>
                                    </p:anim>
                                    <p:anim calcmode="lin" valueType="num">
                                      <p:cBhvr>
                                        <p:cTn id="23" dur="500" fill="hold">
                                          <p:stCondLst>
                                            <p:cond delay="0"/>
                                          </p:stCondLst>
                                        </p:cTn>
                                        <p:tgtEl>
                                          <p:spTgt spid="62259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0" presetClass="entr" presetSubtype="0" fill="hold" grpId="0" nodeType="clickEffect">
                                  <p:stCondLst>
                                    <p:cond delay="0"/>
                                  </p:stCondLst>
                                  <p:iterate type="lt">
                                    <p:tmPct val="10000"/>
                                  </p:iterate>
                                  <p:childTnLst>
                                    <p:set>
                                      <p:cBhvr>
                                        <p:cTn id="27" dur="indefinite" fill="hold">
                                          <p:stCondLst>
                                            <p:cond delay="0"/>
                                          </p:stCondLst>
                                        </p:cTn>
                                        <p:tgtEl>
                                          <p:spTgt spid="622593">
                                            <p:txEl>
                                              <p:pRg st="3" end="3"/>
                                            </p:txEl>
                                          </p:spTgt>
                                        </p:tgtEl>
                                        <p:attrNameLst>
                                          <p:attrName>style.visibility</p:attrName>
                                        </p:attrNameLst>
                                      </p:cBhvr>
                                      <p:to>
                                        <p:strVal val="visible"/>
                                      </p:to>
                                    </p:set>
                                    <p:animEffect transition="in" filter="fade">
                                      <p:cBhvr>
                                        <p:cTn id="28" dur="500">
                                          <p:stCondLst>
                                            <p:cond delay="0"/>
                                          </p:stCondLst>
                                        </p:cTn>
                                        <p:tgtEl>
                                          <p:spTgt spid="622593">
                                            <p:txEl>
                                              <p:pRg st="3" end="3"/>
                                            </p:txEl>
                                          </p:spTgt>
                                        </p:tgtEl>
                                      </p:cBhvr>
                                    </p:animEffect>
                                    <p:anim calcmode="lin" valueType="num">
                                      <p:cBhvr>
                                        <p:cTn id="29" dur="500" fill="hold">
                                          <p:stCondLst>
                                            <p:cond delay="0"/>
                                          </p:stCondLst>
                                        </p:cTn>
                                        <p:tgtEl>
                                          <p:spTgt spid="622593">
                                            <p:txEl>
                                              <p:pRg st="3" end="3"/>
                                            </p:txEl>
                                          </p:spTgt>
                                        </p:tgtEl>
                                        <p:attrNameLst>
                                          <p:attrName>ppt_x</p:attrName>
                                        </p:attrNameLst>
                                      </p:cBhvr>
                                      <p:tavLst>
                                        <p:tav tm="0">
                                          <p:val>
                                            <p:strVal val="#ppt_x-.1"/>
                                          </p:val>
                                        </p:tav>
                                        <p:tav tm="100000">
                                          <p:val>
                                            <p:strVal val="#ppt_x"/>
                                          </p:val>
                                        </p:tav>
                                      </p:tavLst>
                                    </p:anim>
                                    <p:anim calcmode="lin" valueType="num">
                                      <p:cBhvr>
                                        <p:cTn id="30" dur="500" fill="hold">
                                          <p:stCondLst>
                                            <p:cond delay="0"/>
                                          </p:stCondLst>
                                        </p:cTn>
                                        <p:tgtEl>
                                          <p:spTgt spid="62259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3" grpId="0" build="p"/>
    </p:bldLst>
  </p:timing>
</p:sld>
</file>

<file path=ppt/slides/slide6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0305" name="标题 343041"/>
          <p:cNvSpPr>
            <a:spLocks noGrp="1" noRot="1"/>
          </p:cNvSpPr>
          <p:nvPr>
            <p:ph type="title" idx="4294967295"/>
          </p:nvPr>
        </p:nvSpPr>
        <p:spPr>
          <a:xfrm>
            <a:off x="2895600" y="1052513"/>
            <a:ext cx="6410960" cy="638175"/>
          </a:xfrm>
        </p:spPr>
        <p:txBody>
          <a:bodyPr>
            <a:normAutofit fontScale="90000"/>
          </a:bodyPr>
          <a:lstStyle/>
          <a:p>
            <a:pPr eaLnBrk="1" hangingPunct="1"/>
            <a:r>
              <a:rPr lang="zh-CN" altLang="en-US" sz="3200" dirty="0">
                <a:solidFill>
                  <a:srgbClr val="FF0000"/>
                </a:solidFill>
              </a:rPr>
              <a:t>例题：</a:t>
            </a:r>
            <a:r>
              <a:rPr lang="zh-CN" altLang="en-US" sz="3200" dirty="0"/>
              <a:t>下列属于上层建筑的制度、设施和意识形式有</a:t>
            </a:r>
            <a:br>
              <a:rPr lang="zh-CN" altLang="en-US" sz="3200" dirty="0"/>
            </a:br>
            <a:endParaRPr lang="zh-CN" altLang="en-US" sz="3200" dirty="0"/>
          </a:p>
        </p:txBody>
      </p:sp>
      <p:sp>
        <p:nvSpPr>
          <p:cNvPr id="610306" name="文本占位符 343042"/>
          <p:cNvSpPr>
            <a:spLocks noGrp="1" noRot="1"/>
          </p:cNvSpPr>
          <p:nvPr>
            <p:ph type="body" idx="4294967295"/>
          </p:nvPr>
        </p:nvSpPr>
        <p:spPr>
          <a:xfrm>
            <a:off x="2286000" y="1916113"/>
            <a:ext cx="7599680" cy="4260850"/>
          </a:xfrm>
        </p:spPr>
        <p:txBody>
          <a:bodyPr/>
          <a:lstStyle/>
          <a:p>
            <a:r>
              <a:rPr lang="zh-CN" altLang="en-US" sz="3200" b="1" dirty="0">
                <a:latin typeface="宋体" panose="02010600030101010101" pitchFamily="2" charset="-122"/>
                <a:ea typeface="宋体" panose="02010600030101010101" pitchFamily="2" charset="-122"/>
              </a:rPr>
              <a:t>例题：下列属于上层建筑的制度、设施和意识形式有</a:t>
            </a:r>
            <a:br>
              <a:rPr lang="zh-CN" altLang="en-US" sz="3200" b="1" dirty="0">
                <a:latin typeface="宋体" panose="02010600030101010101" pitchFamily="2" charset="-122"/>
                <a:ea typeface="宋体" panose="02010600030101010101" pitchFamily="2" charset="-122"/>
              </a:rPr>
            </a:br>
            <a:r>
              <a:rPr lang="en-US" altLang="zh-CN" sz="3200" dirty="0">
                <a:latin typeface="宋体" panose="02010600030101010101" pitchFamily="2" charset="-122"/>
                <a:ea typeface="宋体" panose="02010600030101010101" pitchFamily="2" charset="-122"/>
              </a:rPr>
              <a:t>A</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审判庭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B.&lt;&lt;</a:t>
            </a:r>
            <a:r>
              <a:rPr lang="zh-CN" altLang="en-US" sz="2800" dirty="0">
                <a:latin typeface="楷体" panose="02010609060101010101" pitchFamily="49" charset="-122"/>
                <a:ea typeface="楷体" panose="02010609060101010101" pitchFamily="49" charset="-122"/>
              </a:rPr>
              <a:t>列宁选集</a:t>
            </a:r>
            <a:r>
              <a:rPr lang="en-US" altLang="zh-CN" sz="2800" dirty="0">
                <a:latin typeface="楷体" panose="02010609060101010101" pitchFamily="49" charset="-122"/>
                <a:ea typeface="楷体" panose="02010609060101010101" pitchFamily="49" charset="-122"/>
              </a:rPr>
              <a:t>&gt;&gt;     </a:t>
            </a:r>
          </a:p>
          <a:p>
            <a:pPr eaLnBrk="1" hangingPunct="1"/>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医院          </a:t>
            </a:r>
            <a:endParaRPr lang="en-US" altLang="zh-CN" sz="2800" dirty="0">
              <a:latin typeface="楷体" panose="02010609060101010101" pitchFamily="49" charset="-122"/>
              <a:ea typeface="楷体" panose="02010609060101010101" pitchFamily="49" charset="-122"/>
            </a:endParaRPr>
          </a:p>
          <a:p>
            <a:pPr eaLnBrk="1" hangingPunct="1"/>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按劳分配制     </a:t>
            </a:r>
          </a:p>
          <a:p>
            <a:pPr eaLnBrk="1" hangingPunct="1">
              <a:buFont typeface="Arial" panose="020B0604020202020204" pitchFamily="34" charset="0"/>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E.&lt;&lt;</a:t>
            </a:r>
            <a:r>
              <a:rPr lang="zh-CN" altLang="en-US" sz="2800" dirty="0">
                <a:latin typeface="楷体" panose="02010609060101010101" pitchFamily="49" charset="-122"/>
                <a:ea typeface="楷体" panose="02010609060101010101" pitchFamily="49" charset="-122"/>
              </a:rPr>
              <a:t>婚姻法</a:t>
            </a:r>
            <a:r>
              <a:rPr lang="en-US" altLang="zh-CN" sz="2800" dirty="0">
                <a:latin typeface="楷体" panose="02010609060101010101" pitchFamily="49" charset="-122"/>
                <a:ea typeface="楷体" panose="02010609060101010101" pitchFamily="49" charset="-122"/>
              </a:rPr>
              <a:t>&gt;&gt;</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withEffect">
                                  <p:stCondLst>
                                    <p:cond delay="0"/>
                                  </p:stCondLst>
                                  <p:iterate type="lt">
                                    <p:tmPct val="10000"/>
                                  </p:iterate>
                                  <p:childTnLst>
                                    <p:animMotion origin="layout" path="M 3.61111E-6 3.33333E-6  C 0.06892 3.33333E-6  0.125 0.02847  0.125 0.06389  C 0.125 0.09907  0.06892 0.12777  3.61111E-6 0.12777  C -0.0691 0.12777  -0.125 0.09907  -0.125 0.06389  C -0.125 0.02847  -0.0691 3.33333E-6  3.61111E-6 3.33333E-6  Z " pathEditMode="relative">
                                      <p:cBhvr>
                                        <p:cTn id="6" dur="2000" fill="hold"/>
                                        <p:tgtEl>
                                          <p:spTgt spid="61030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indefinite" fill="hold">
                                          <p:stCondLst>
                                            <p:cond delay="0"/>
                                          </p:stCondLst>
                                        </p:cTn>
                                        <p:tgtEl>
                                          <p:spTgt spid="610306">
                                            <p:txEl>
                                              <p:pRg st="0" end="0"/>
                                            </p:txEl>
                                          </p:spTgt>
                                        </p:tgtEl>
                                        <p:attrNameLst>
                                          <p:attrName>style.visibility</p:attrName>
                                        </p:attrNameLst>
                                      </p:cBhvr>
                                      <p:to>
                                        <p:strVal val="visible"/>
                                      </p:to>
                                    </p:set>
                                    <p:animEffect transition="in" filter="fade">
                                      <p:cBhvr>
                                        <p:cTn id="11" dur="1000">
                                          <p:stCondLst>
                                            <p:cond delay="0"/>
                                          </p:stCondLst>
                                        </p:cTn>
                                        <p:tgtEl>
                                          <p:spTgt spid="61030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indefinite" fill="hold">
                                          <p:stCondLst>
                                            <p:cond delay="0"/>
                                          </p:stCondLst>
                                        </p:cTn>
                                        <p:tgtEl>
                                          <p:spTgt spid="610306">
                                            <p:txEl>
                                              <p:pRg st="1" end="1"/>
                                            </p:txEl>
                                          </p:spTgt>
                                        </p:tgtEl>
                                        <p:attrNameLst>
                                          <p:attrName>style.visibility</p:attrName>
                                        </p:attrNameLst>
                                      </p:cBhvr>
                                      <p:to>
                                        <p:strVal val="visible"/>
                                      </p:to>
                                    </p:set>
                                    <p:animEffect transition="in" filter="fade">
                                      <p:cBhvr>
                                        <p:cTn id="16" dur="1000">
                                          <p:stCondLst>
                                            <p:cond delay="0"/>
                                          </p:stCondLst>
                                        </p:cTn>
                                        <p:tgtEl>
                                          <p:spTgt spid="61030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indefinite" fill="hold">
                                          <p:stCondLst>
                                            <p:cond delay="0"/>
                                          </p:stCondLst>
                                        </p:cTn>
                                        <p:tgtEl>
                                          <p:spTgt spid="610306">
                                            <p:txEl>
                                              <p:pRg st="2" end="2"/>
                                            </p:txEl>
                                          </p:spTgt>
                                        </p:tgtEl>
                                        <p:attrNameLst>
                                          <p:attrName>style.visibility</p:attrName>
                                        </p:attrNameLst>
                                      </p:cBhvr>
                                      <p:to>
                                        <p:strVal val="visible"/>
                                      </p:to>
                                    </p:set>
                                    <p:animEffect transition="in" filter="fade">
                                      <p:cBhvr>
                                        <p:cTn id="21" dur="1000">
                                          <p:stCondLst>
                                            <p:cond delay="0"/>
                                          </p:stCondLst>
                                        </p:cTn>
                                        <p:tgtEl>
                                          <p:spTgt spid="61030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indefinite" fill="hold">
                                          <p:stCondLst>
                                            <p:cond delay="0"/>
                                          </p:stCondLst>
                                        </p:cTn>
                                        <p:tgtEl>
                                          <p:spTgt spid="610306">
                                            <p:txEl>
                                              <p:pRg st="3" end="3"/>
                                            </p:txEl>
                                          </p:spTgt>
                                        </p:tgtEl>
                                        <p:attrNameLst>
                                          <p:attrName>style.visibility</p:attrName>
                                        </p:attrNameLst>
                                      </p:cBhvr>
                                      <p:to>
                                        <p:strVal val="visible"/>
                                      </p:to>
                                    </p:set>
                                    <p:animEffect transition="in" filter="fade">
                                      <p:cBhvr>
                                        <p:cTn id="26" dur="1000">
                                          <p:stCondLst>
                                            <p:cond delay="0"/>
                                          </p:stCondLst>
                                        </p:cTn>
                                        <p:tgtEl>
                                          <p:spTgt spid="61030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indefinite" fill="hold">
                                          <p:stCondLst>
                                            <p:cond delay="0"/>
                                          </p:stCondLst>
                                        </p:cTn>
                                        <p:tgtEl>
                                          <p:spTgt spid="610306">
                                            <p:txEl>
                                              <p:pRg st="4" end="4"/>
                                            </p:txEl>
                                          </p:spTgt>
                                        </p:tgtEl>
                                        <p:attrNameLst>
                                          <p:attrName>style.visibility</p:attrName>
                                        </p:attrNameLst>
                                      </p:cBhvr>
                                      <p:to>
                                        <p:strVal val="visible"/>
                                      </p:to>
                                    </p:set>
                                    <p:animEffect transition="in" filter="fade">
                                      <p:cBhvr>
                                        <p:cTn id="31" dur="1000">
                                          <p:stCondLst>
                                            <p:cond delay="0"/>
                                          </p:stCondLst>
                                        </p:cTn>
                                        <p:tgtEl>
                                          <p:spTgt spid="610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5" grpId="0"/>
      <p:bldP spid="610306" grpId="0" build="p"/>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25601" y="1473200"/>
            <a:ext cx="7345680" cy="4670425"/>
          </a:xfrm>
        </p:spPr>
        <p:txBody>
          <a:bodyPr/>
          <a:lstStyle/>
          <a:p>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关于国家问题</a:t>
            </a:r>
            <a:endParaRPr lang="en-US" altLang="zh-CN" sz="2800" b="1" dirty="0">
              <a:latin typeface="宋体" panose="02010600030101010101" pitchFamily="2" charset="-122"/>
              <a:ea typeface="宋体" panose="02010600030101010101" pitchFamily="2" charset="-122"/>
            </a:endParaRP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）国家的起源：国家是阶级矛盾不可调和的产物和表现。</a:t>
            </a:r>
            <a:endParaRPr lang="en-US" altLang="zh-CN" sz="2800" dirty="0">
              <a:latin typeface="楷体" panose="02010609060101010101" pitchFamily="49" charset="-122"/>
              <a:ea typeface="楷体" panose="02010609060101010101" pitchFamily="49" charset="-122"/>
            </a:endParaRP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）国家的实质：国家是阶级统治的暴力工具。（虚幻的共同体）</a:t>
            </a:r>
            <a:endParaRPr lang="en-US" altLang="zh-CN" sz="2800" dirty="0">
              <a:latin typeface="楷体" panose="02010609060101010101" pitchFamily="49" charset="-122"/>
              <a:ea typeface="楷体" panose="02010609060101010101" pitchFamily="49" charset="-122"/>
            </a:endParaRPr>
          </a:p>
          <a:p>
            <a:pPr marL="0" indent="0">
              <a:buNone/>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）国家的职能：对内和对外</a:t>
            </a:r>
          </a:p>
          <a:p>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内容占位符 2"/>
          <p:cNvSpPr>
            <a:spLocks noGrp="1"/>
          </p:cNvSpPr>
          <p:nvPr>
            <p:ph idx="4294967295"/>
          </p:nvPr>
        </p:nvSpPr>
        <p:spPr>
          <a:xfrm>
            <a:off x="2153921" y="1123950"/>
            <a:ext cx="7518399" cy="5019675"/>
          </a:xfrm>
        </p:spPr>
        <p:txBody>
          <a:bodyPr/>
          <a:lstStyle/>
          <a:p>
            <a:pPr eaLnBrk="1" hangingPunct="1"/>
            <a:r>
              <a:rPr lang="zh-CN" altLang="zh-CN" sz="3200" b="1" noProof="1"/>
              <a:t>2.</a:t>
            </a:r>
            <a:r>
              <a:rPr lang="zh-CN" altLang="en-US" sz="3200" b="1" noProof="1"/>
              <a:t>马克思主义的直接理论来源</a:t>
            </a:r>
          </a:p>
          <a:p>
            <a:pPr eaLnBrk="1" hangingPunct="1">
              <a:buFont typeface="Arial" panose="020B0604020202020204" pitchFamily="34" charset="0"/>
              <a:buNone/>
            </a:pPr>
            <a:r>
              <a:rPr lang="zh-CN" altLang="en-US" sz="2800" noProof="1">
                <a:latin typeface="楷体" panose="02010609060101010101" pitchFamily="49" charset="-122"/>
                <a:ea typeface="楷体" panose="02010609060101010101" pitchFamily="49" charset="-122"/>
              </a:rPr>
              <a:t>（1）古典经济学的理论贡献</a:t>
            </a:r>
          </a:p>
          <a:p>
            <a:pPr eaLnBrk="1" hangingPunct="1"/>
            <a:r>
              <a:rPr lang="zh-CN" altLang="en-US" sz="2800" b="1" noProof="1">
                <a:latin typeface="楷体" panose="02010609060101010101" pitchFamily="49" charset="-122"/>
                <a:ea typeface="楷体" panose="02010609060101010101" pitchFamily="49" charset="-122"/>
              </a:rPr>
              <a:t>代表人物：</a:t>
            </a:r>
            <a:r>
              <a:rPr lang="zh-CN" altLang="en-US" sz="2800" noProof="1">
                <a:latin typeface="楷体" panose="02010609060101010101" pitchFamily="49" charset="-122"/>
                <a:ea typeface="楷体" panose="02010609060101010101" pitchFamily="49" charset="-122"/>
              </a:rPr>
              <a:t>古典经济学理论的代表人物是英国的威廉．配第、大卫．李嘉图和西斯蒙第。其中，最具有代表性的人物是英国的亚当．斯密和法国重农学派的创始人魁奈。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21">
                                            <p:txEl>
                                              <p:pRg st="0" end="0"/>
                                            </p:txEl>
                                          </p:spTgt>
                                        </p:tgtEl>
                                        <p:attrNameLst>
                                          <p:attrName>style.visibility</p:attrName>
                                        </p:attrNameLst>
                                      </p:cBhvr>
                                      <p:to>
                                        <p:strVal val="visible"/>
                                      </p:to>
                                    </p:set>
                                    <p:anim calcmode="lin" valueType="num">
                                      <p:cBhvr additive="base">
                                        <p:cTn id="7" dur="500" fill="hold"/>
                                        <p:tgtEl>
                                          <p:spTgt spid="819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21">
                                            <p:txEl>
                                              <p:pRg st="1" end="1"/>
                                            </p:txEl>
                                          </p:spTgt>
                                        </p:tgtEl>
                                        <p:attrNameLst>
                                          <p:attrName>style.visibility</p:attrName>
                                        </p:attrNameLst>
                                      </p:cBhvr>
                                      <p:to>
                                        <p:strVal val="visible"/>
                                      </p:to>
                                    </p:set>
                                    <p:anim calcmode="lin" valueType="num">
                                      <p:cBhvr additive="base">
                                        <p:cTn id="13" dur="500" fill="hold"/>
                                        <p:tgtEl>
                                          <p:spTgt spid="819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21">
                                            <p:txEl>
                                              <p:pRg st="2" end="2"/>
                                            </p:txEl>
                                          </p:spTgt>
                                        </p:tgtEl>
                                        <p:attrNameLst>
                                          <p:attrName>style.visibility</p:attrName>
                                        </p:attrNameLst>
                                      </p:cBhvr>
                                      <p:to>
                                        <p:strVal val="visible"/>
                                      </p:to>
                                    </p:set>
                                    <p:anim calcmode="lin" valueType="num">
                                      <p:cBhvr additive="base">
                                        <p:cTn id="19" dur="500" fill="hold"/>
                                        <p:tgtEl>
                                          <p:spTgt spid="8192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2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1" grpId="0" build="p"/>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341121" y="1123950"/>
            <a:ext cx="9052560" cy="5019675"/>
          </a:xfrm>
        </p:spPr>
        <p:txBody>
          <a:bodyPr/>
          <a:lstStyle/>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）国家的特征（与氏族组织相比较）</a:t>
            </a:r>
            <a:r>
              <a:rPr lang="en-US" altLang="zh-CN" sz="2800" dirty="0">
                <a:latin typeface="楷体" panose="02010609060101010101" pitchFamily="49" charset="-122"/>
                <a:ea typeface="楷体" panose="02010609060101010101" pitchFamily="49" charset="-122"/>
              </a:rPr>
              <a:t>P122</a:t>
            </a: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第一，按地域划分居民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第二，征收赋税</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第三，特殊的武装（暴力）</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5</a:t>
            </a:r>
            <a:r>
              <a:rPr lang="zh-CN" altLang="en-US" sz="2800" dirty="0">
                <a:latin typeface="楷体" panose="02010609060101010101" pitchFamily="49" charset="-122"/>
                <a:ea typeface="楷体" panose="02010609060101010101" pitchFamily="49" charset="-122"/>
              </a:rPr>
              <a:t>）国体和政体（</a:t>
            </a:r>
            <a:r>
              <a:rPr lang="en-US" altLang="zh-CN" sz="2800" dirty="0">
                <a:latin typeface="楷体" panose="02010609060101010101" pitchFamily="49" charset="-122"/>
                <a:ea typeface="楷体" panose="02010609060101010101" pitchFamily="49" charset="-122"/>
              </a:rPr>
              <a:t>P123</a:t>
            </a:r>
            <a:r>
              <a:rPr lang="zh-CN" altLang="en-US" sz="2800" dirty="0">
                <a:latin typeface="楷体" panose="02010609060101010101" pitchFamily="49" charset="-122"/>
                <a:ea typeface="楷体" panose="02010609060101010101" pitchFamily="49" charset="-122"/>
              </a:rPr>
              <a:t>）</a:t>
            </a: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6</a:t>
            </a:r>
            <a:r>
              <a:rPr lang="zh-CN" altLang="en-US" sz="2800" dirty="0">
                <a:latin typeface="楷体" panose="02010609060101010101" pitchFamily="49" charset="-122"/>
                <a:ea typeface="楷体" panose="02010609060101010101" pitchFamily="49" charset="-122"/>
              </a:rPr>
              <a:t>）国家的消亡：消亡中的国家只能是无产阶级专政的国家。</a:t>
            </a:r>
          </a:p>
          <a:p>
            <a:endParaRPr lang="zh-CN" altLang="en-US" dirty="0"/>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5" name="Rectangle 3"/>
          <p:cNvSpPr>
            <a:spLocks noGrp="1" noChangeArrowheads="1"/>
          </p:cNvSpPr>
          <p:nvPr>
            <p:ph type="body" idx="4294967295"/>
          </p:nvPr>
        </p:nvSpPr>
        <p:spPr>
          <a:xfrm>
            <a:off x="2011680" y="3271519"/>
            <a:ext cx="4897120" cy="1170898"/>
          </a:xfrm>
        </p:spPr>
        <p:txBody>
          <a:bodyPr wrap="square">
            <a:spAutoFit/>
          </a:bodyPr>
          <a:lstStyle/>
          <a:p>
            <a:pPr marL="0" indent="0">
              <a:lnSpc>
                <a:spcPct val="115000"/>
              </a:lnSpc>
              <a:spcBef>
                <a:spcPct val="35000"/>
              </a:spcBef>
              <a:buNone/>
              <a:defRPr/>
            </a:pPr>
            <a:r>
              <a:rPr lang="zh-CN" altLang="en-US" sz="1600" b="1" dirty="0">
                <a:effectLst>
                  <a:outerShdw blurRad="38100" dist="38100" dir="2700000" algn="tl">
                    <a:srgbClr val="C0C0C0"/>
                  </a:outerShdw>
                </a:effectLst>
                <a:latin typeface="楷体_GB2312"/>
                <a:ea typeface="楷体_GB2312"/>
                <a:cs typeface="楷体_GB2312"/>
              </a:rPr>
              <a:t>　</a:t>
            </a:r>
            <a:r>
              <a:rPr lang="zh-CN" altLang="en-US" sz="2800" b="1" dirty="0">
                <a:solidFill>
                  <a:srgbClr val="003300"/>
                </a:solidFill>
                <a:latin typeface="楷体" panose="02010609060101010101" pitchFamily="49" charset="-122"/>
                <a:ea typeface="楷体" panose="02010609060101010101" pitchFamily="49" charset="-122"/>
                <a:cs typeface="楷体_GB2312"/>
              </a:rPr>
              <a:t>（</a:t>
            </a:r>
            <a:r>
              <a:rPr lang="en-US" altLang="zh-CN" sz="2800" b="1" dirty="0">
                <a:solidFill>
                  <a:srgbClr val="003300"/>
                </a:solidFill>
                <a:latin typeface="楷体" panose="02010609060101010101" pitchFamily="49" charset="-122"/>
                <a:ea typeface="楷体" panose="02010609060101010101" pitchFamily="49" charset="-122"/>
                <a:cs typeface="楷体_GB2312"/>
              </a:rPr>
              <a:t>1</a:t>
            </a:r>
            <a:r>
              <a:rPr lang="zh-CN" altLang="en-US" sz="2800" b="1" dirty="0">
                <a:solidFill>
                  <a:srgbClr val="003300"/>
                </a:solidFill>
                <a:latin typeface="楷体" panose="02010609060101010101" pitchFamily="49" charset="-122"/>
                <a:ea typeface="楷体" panose="02010609060101010101" pitchFamily="49" charset="-122"/>
                <a:cs typeface="楷体_GB2312"/>
              </a:rPr>
              <a:t>）经济基础决定上层建筑</a:t>
            </a:r>
          </a:p>
          <a:p>
            <a:pPr marL="0" indent="0">
              <a:lnSpc>
                <a:spcPct val="115000"/>
              </a:lnSpc>
              <a:spcBef>
                <a:spcPct val="35000"/>
              </a:spcBef>
              <a:buNone/>
              <a:defRPr/>
            </a:pPr>
            <a:r>
              <a:rPr lang="zh-CN" altLang="en-US" sz="2800" b="1" dirty="0">
                <a:solidFill>
                  <a:srgbClr val="003300"/>
                </a:solidFill>
                <a:latin typeface="楷体" panose="02010609060101010101" pitchFamily="49" charset="-122"/>
                <a:ea typeface="楷体" panose="02010609060101010101" pitchFamily="49" charset="-122"/>
                <a:cs typeface="楷体_GB2312"/>
              </a:rPr>
              <a:t> 　的产生、性质和发展变化。</a:t>
            </a:r>
          </a:p>
        </p:txBody>
      </p:sp>
      <p:sp>
        <p:nvSpPr>
          <p:cNvPr id="3205128" name="Rectangle 8"/>
          <p:cNvSpPr>
            <a:spLocks noChangeArrowheads="1"/>
          </p:cNvSpPr>
          <p:nvPr/>
        </p:nvSpPr>
        <p:spPr bwMode="auto">
          <a:xfrm>
            <a:off x="2208213" y="765175"/>
            <a:ext cx="7632700" cy="1066800"/>
          </a:xfrm>
          <a:prstGeom prst="rect">
            <a:avLst/>
          </a:prstGeom>
          <a:noFill/>
          <a:ln w="9525" algn="ctr">
            <a:noFill/>
            <a:miter lim="800000"/>
          </a:ln>
          <a:effectLst/>
        </p:spPr>
        <p:txBody>
          <a:bodyPr>
            <a:spAutoFit/>
          </a:bodyPr>
          <a:lstStyle/>
          <a:p>
            <a:pPr latinLnBrk="1">
              <a:spcBef>
                <a:spcPct val="20000"/>
              </a:spcBef>
              <a:buClr>
                <a:schemeClr val="accent2"/>
              </a:buClr>
              <a:buFont typeface="Gulim" panose="020B0600000101010101" pitchFamily="34" charset="-127"/>
              <a:buNone/>
              <a:defRPr/>
            </a:pPr>
            <a:r>
              <a:rPr lang="zh-CN" altLang="en-US" sz="2400" dirty="0">
                <a:effectLst>
                  <a:outerShdw blurRad="38100" dist="38100" dir="2700000">
                    <a:srgbClr val="000000"/>
                  </a:outerShdw>
                </a:effectLst>
                <a:latin typeface="黑体" panose="02010609060101010101" pitchFamily="49" charset="-122"/>
                <a:ea typeface="黑体" panose="02010609060101010101" pitchFamily="49" charset="-122"/>
              </a:rPr>
              <a:t>（</a:t>
            </a:r>
            <a:r>
              <a:rPr lang="zh-CN" altLang="en-US" sz="3200" dirty="0">
                <a:effectLst>
                  <a:outerShdw blurRad="38100" dist="38100" dir="2700000">
                    <a:srgbClr val="000000"/>
                  </a:outerShdw>
                </a:effectLst>
                <a:latin typeface="黑体" panose="02010609060101010101" pitchFamily="49" charset="-122"/>
                <a:ea typeface="黑体" panose="02010609060101010101" pitchFamily="49" charset="-122"/>
              </a:rPr>
              <a:t>三）上层建筑一定要适合于经济基础状况的规律及其意义</a:t>
            </a:r>
          </a:p>
        </p:txBody>
      </p:sp>
      <p:pic>
        <p:nvPicPr>
          <p:cNvPr id="3205138" name="Picture 18" descr="F200609301623276294107921"/>
          <p:cNvPicPr>
            <a:picLocks noChangeAspect="1" noChangeArrowheads="1"/>
          </p:cNvPicPr>
          <p:nvPr/>
        </p:nvPicPr>
        <p:blipFill>
          <a:blip r:embed="rId2"/>
          <a:srcRect/>
          <a:stretch>
            <a:fillRect/>
          </a:stretch>
        </p:blipFill>
        <p:spPr bwMode="auto">
          <a:xfrm>
            <a:off x="7266940" y="3167062"/>
            <a:ext cx="3384550" cy="2925763"/>
          </a:xfrm>
          <a:prstGeom prst="rect">
            <a:avLst/>
          </a:prstGeom>
          <a:noFill/>
          <a:effectLst>
            <a:outerShdw dist="107763" dir="2700000" algn="ctr" rotWithShape="0">
              <a:srgbClr val="808080">
                <a:alpha val="50000"/>
              </a:srgbClr>
            </a:outerShdw>
          </a:effectLst>
        </p:spPr>
      </p:pic>
      <p:grpSp>
        <p:nvGrpSpPr>
          <p:cNvPr id="611333" name="Group 10"/>
          <p:cNvGrpSpPr/>
          <p:nvPr/>
        </p:nvGrpSpPr>
        <p:grpSpPr bwMode="auto">
          <a:xfrm>
            <a:off x="2895600" y="2214880"/>
            <a:ext cx="6656388" cy="660400"/>
            <a:chOff x="975" y="2884"/>
            <a:chExt cx="4173" cy="317"/>
          </a:xfrm>
        </p:grpSpPr>
        <p:sp>
          <p:nvSpPr>
            <p:cNvPr id="611334" name="Rectangle 11"/>
            <p:cNvSpPr>
              <a:spLocks noChangeArrowheads="1"/>
            </p:cNvSpPr>
            <p:nvPr/>
          </p:nvSpPr>
          <p:spPr bwMode="auto">
            <a:xfrm>
              <a:off x="1288" y="2884"/>
              <a:ext cx="3860"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dirty="0">
                  <a:solidFill>
                    <a:schemeClr val="bg1"/>
                  </a:solidFill>
                  <a:latin typeface="楷体_GB2312"/>
                  <a:ea typeface="楷体_GB2312"/>
                  <a:cs typeface="楷体_GB2312"/>
                </a:rPr>
                <a:t>经济基础和上层建筑是辩证统一的</a:t>
              </a:r>
              <a:endParaRPr lang="en-US" altLang="zh-CN" sz="2800" dirty="0">
                <a:solidFill>
                  <a:schemeClr val="bg1"/>
                </a:solidFill>
                <a:latin typeface="楷体_GB2312"/>
                <a:ea typeface="楷体_GB2312"/>
                <a:cs typeface="楷体_GB2312"/>
              </a:endParaRPr>
            </a:p>
          </p:txBody>
        </p:sp>
        <p:sp>
          <p:nvSpPr>
            <p:cNvPr id="611335" name="Rectangle 12"/>
            <p:cNvSpPr>
              <a:spLocks noChangeArrowheads="1"/>
            </p:cNvSpPr>
            <p:nvPr/>
          </p:nvSpPr>
          <p:spPr bwMode="auto">
            <a:xfrm>
              <a:off x="975" y="2886"/>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indefinite" fill="hold">
                                          <p:stCondLst>
                                            <p:cond delay="0"/>
                                          </p:stCondLst>
                                        </p:cTn>
                                        <p:tgtEl>
                                          <p:spTgt spid="625665">
                                            <p:txEl>
                                              <p:pRg st="0" end="0"/>
                                            </p:txEl>
                                          </p:spTgt>
                                        </p:tgtEl>
                                        <p:attrNameLst>
                                          <p:attrName>style.visibility</p:attrName>
                                        </p:attrNameLst>
                                      </p:cBhvr>
                                      <p:to>
                                        <p:strVal val="visible"/>
                                      </p:to>
                                    </p:set>
                                    <p:anim calcmode="lin" valueType="num">
                                      <p:cBhvr>
                                        <p:cTn id="7" dur="15000" fill="hold"/>
                                        <p:tgtEl>
                                          <p:spTgt spid="625665">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625665">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indefinite" fill="hold">
                                          <p:stCondLst>
                                            <p:cond delay="0"/>
                                          </p:stCondLst>
                                        </p:cTn>
                                        <p:tgtEl>
                                          <p:spTgt spid="625665">
                                            <p:txEl>
                                              <p:pRg st="1" end="1"/>
                                            </p:txEl>
                                          </p:spTgt>
                                        </p:tgtEl>
                                        <p:attrNameLst>
                                          <p:attrName>style.visibility</p:attrName>
                                        </p:attrNameLst>
                                      </p:cBhvr>
                                      <p:to>
                                        <p:strVal val="visible"/>
                                      </p:to>
                                    </p:set>
                                    <p:anim calcmode="lin" valueType="num">
                                      <p:cBhvr>
                                        <p:cTn id="11" dur="15000" fill="hold"/>
                                        <p:tgtEl>
                                          <p:spTgt spid="625665">
                                            <p:txEl>
                                              <p:pRg st="1" end="1"/>
                                            </p:txEl>
                                          </p:spTgt>
                                        </p:tgtEl>
                                        <p:attrNameLst>
                                          <p:attrName>ppt_x</p:attrName>
                                        </p:attrNameLst>
                                      </p:cBhvr>
                                      <p:tavLst>
                                        <p:tav tm="0">
                                          <p:val>
                                            <p:strVal val="#ppt_x"/>
                                          </p:val>
                                        </p:tav>
                                        <p:tav tm="100000">
                                          <p:val>
                                            <p:strVal val="#ppt_x"/>
                                          </p:val>
                                        </p:tav>
                                      </p:tavLst>
                                    </p:anim>
                                    <p:anim calcmode="lin" valueType="num">
                                      <p:cBhvr>
                                        <p:cTn id="12" dur="15000" fill="hold"/>
                                        <p:tgtEl>
                                          <p:spTgt spid="625665">
                                            <p:txEl>
                                              <p:pRg st="1" end="1"/>
                                            </p:txEl>
                                          </p:spTgt>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build="allAtOnce"/>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Text Box 3"/>
          <p:cNvSpPr txBox="1">
            <a:spLocks noChangeArrowheads="1"/>
          </p:cNvSpPr>
          <p:nvPr/>
        </p:nvSpPr>
        <p:spPr bwMode="auto">
          <a:xfrm>
            <a:off x="3000375" y="4292600"/>
            <a:ext cx="6705600" cy="579438"/>
          </a:xfrm>
          <a:prstGeom prst="rect">
            <a:avLst/>
          </a:prstGeom>
          <a:noFill/>
          <a:ln w="9525">
            <a:noFill/>
            <a:miter lim="800000"/>
          </a:ln>
        </p:spPr>
        <p:txBody>
          <a:bodyPr>
            <a:spAutoFit/>
          </a:bodyPr>
          <a:lstStyle/>
          <a:p>
            <a:pPr eaLnBrk="0" hangingPunct="0">
              <a:spcBef>
                <a:spcPct val="50000"/>
              </a:spcBef>
            </a:pPr>
            <a:r>
              <a:rPr lang="zh-CN" altLang="en-US" sz="3200">
                <a:solidFill>
                  <a:srgbClr val="000099"/>
                </a:solidFill>
                <a:latin typeface="Times New Roman" panose="02020603050405020304" pitchFamily="18" charset="0"/>
                <a:ea typeface="方正琥珀简体"/>
                <a:cs typeface="方正琥珀简体"/>
              </a:rPr>
              <a:t>      </a:t>
            </a:r>
            <a:endParaRPr lang="zh-CN" altLang="en-US" sz="2400">
              <a:solidFill>
                <a:srgbClr val="0066FF"/>
              </a:solidFill>
              <a:latin typeface="Times New Roman" panose="02020603050405020304" pitchFamily="18" charset="0"/>
              <a:ea typeface="方正琥珀简体"/>
              <a:cs typeface="方正琥珀简体"/>
            </a:endParaRPr>
          </a:p>
        </p:txBody>
      </p:sp>
      <p:sp>
        <p:nvSpPr>
          <p:cNvPr id="626690" name="Rectangle 10"/>
          <p:cNvSpPr>
            <a:spLocks noChangeArrowheads="1"/>
          </p:cNvSpPr>
          <p:nvPr/>
        </p:nvSpPr>
        <p:spPr bwMode="auto">
          <a:xfrm>
            <a:off x="2113280" y="1341437"/>
            <a:ext cx="8014970" cy="523220"/>
          </a:xfrm>
          <a:prstGeom prst="rect">
            <a:avLst/>
          </a:prstGeom>
          <a:noFill/>
          <a:ln w="9525" algn="ctr">
            <a:noFill/>
            <a:miter lim="800000"/>
          </a:ln>
        </p:spPr>
        <p:txBody>
          <a:bodyPr wrap="square">
            <a:spAutoFit/>
          </a:bodyPr>
          <a:lstStyle/>
          <a:p>
            <a:pPr latinLnBrk="1">
              <a:spcBef>
                <a:spcPct val="30000"/>
              </a:spcBef>
              <a:buClr>
                <a:schemeClr val="accent2"/>
              </a:buClr>
              <a:buFont typeface="Gulim" panose="020B0600000101010101" pitchFamily="34" charset="-127"/>
              <a:buNone/>
              <a:defRPr/>
            </a:pPr>
            <a:r>
              <a:rPr lang="zh-CN" altLang="en-US" sz="2400" b="1" dirty="0">
                <a:solidFill>
                  <a:srgbClr val="003300"/>
                </a:solidFill>
                <a:latin typeface="楷体_GB2312"/>
                <a:ea typeface="楷体_GB2312"/>
                <a:cs typeface="楷体_GB2312"/>
              </a:rPr>
              <a:t>　</a:t>
            </a:r>
            <a:r>
              <a:rPr lang="zh-CN" altLang="en-US" sz="2800" b="1" dirty="0">
                <a:solidFill>
                  <a:srgbClr val="003300"/>
                </a:solidFill>
                <a:latin typeface="楷体_GB2312"/>
                <a:ea typeface="楷体_GB2312"/>
                <a:cs typeface="楷体_GB2312"/>
              </a:rPr>
              <a:t>（</a:t>
            </a:r>
            <a:r>
              <a:rPr lang="en-US" altLang="zh-CN" sz="2800" b="1" dirty="0">
                <a:solidFill>
                  <a:srgbClr val="003300"/>
                </a:solidFill>
                <a:latin typeface="楷体_GB2312"/>
                <a:ea typeface="楷体_GB2312"/>
                <a:cs typeface="楷体_GB2312"/>
              </a:rPr>
              <a:t>2</a:t>
            </a:r>
            <a:r>
              <a:rPr lang="zh-CN" altLang="en-US" sz="2800" b="1" dirty="0">
                <a:solidFill>
                  <a:srgbClr val="003300"/>
                </a:solidFill>
                <a:latin typeface="楷体_GB2312"/>
                <a:ea typeface="楷体_GB2312"/>
                <a:cs typeface="楷体_GB2312"/>
              </a:rPr>
              <a:t>）上层建筑对经济基础具有能动的反作用</a:t>
            </a:r>
            <a:r>
              <a:rPr kumimoji="1" lang="zh-CN" altLang="en-US" sz="2000" b="1" dirty="0">
                <a:effectLst>
                  <a:outerShdw blurRad="38100" dist="38100" dir="2700000" algn="tl">
                    <a:srgbClr val="C0C0C0"/>
                  </a:outerShdw>
                </a:effectLst>
                <a:latin typeface="楷体_GB2312"/>
                <a:ea typeface="楷体_GB2312"/>
                <a:cs typeface="楷体_GB2312"/>
              </a:rPr>
              <a:t>　</a:t>
            </a:r>
          </a:p>
        </p:txBody>
      </p:sp>
      <p:grpSp>
        <p:nvGrpSpPr>
          <p:cNvPr id="2" name="Group 14"/>
          <p:cNvGrpSpPr/>
          <p:nvPr/>
        </p:nvGrpSpPr>
        <p:grpSpPr bwMode="auto">
          <a:xfrm>
            <a:off x="3071813" y="2492375"/>
            <a:ext cx="6553200" cy="3024188"/>
            <a:chOff x="272" y="1791"/>
            <a:chExt cx="5352" cy="861"/>
          </a:xfrm>
        </p:grpSpPr>
        <p:sp>
          <p:nvSpPr>
            <p:cNvPr id="612356" name="AutoShape 15"/>
            <p:cNvSpPr>
              <a:spLocks noChangeArrowheads="1"/>
            </p:cNvSpPr>
            <p:nvPr/>
          </p:nvSpPr>
          <p:spPr bwMode="auto">
            <a:xfrm>
              <a:off x="272" y="1792"/>
              <a:ext cx="5352" cy="860"/>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nchor="ctr"/>
            <a:lstStyle/>
            <a:p>
              <a:pPr>
                <a:buClr>
                  <a:srgbClr val="800080"/>
                </a:buClr>
              </a:pPr>
              <a:endParaRPr lang="zh-CN" altLang="en-US" sz="2400">
                <a:solidFill>
                  <a:srgbClr val="800080"/>
                </a:solidFill>
                <a:latin typeface="Verdana" panose="020B0604030504040204" pitchFamily="34" charset="0"/>
              </a:endParaRPr>
            </a:p>
          </p:txBody>
        </p:sp>
        <p:sp>
          <p:nvSpPr>
            <p:cNvPr id="612357" name="AutoShape 16"/>
            <p:cNvSpPr>
              <a:spLocks noChangeArrowheads="1"/>
            </p:cNvSpPr>
            <p:nvPr/>
          </p:nvSpPr>
          <p:spPr bwMode="auto">
            <a:xfrm>
              <a:off x="272" y="1791"/>
              <a:ext cx="5305" cy="823"/>
            </a:xfrm>
            <a:prstGeom prst="roundRect">
              <a:avLst>
                <a:gd name="adj" fmla="val 16667"/>
              </a:avLst>
            </a:prstGeom>
            <a:solidFill>
              <a:srgbClr val="FF99CC">
                <a:alpha val="30196"/>
              </a:srgbClr>
            </a:solidFill>
            <a:ln w="9525">
              <a:noFill/>
              <a:round/>
            </a:ln>
          </p:spPr>
          <p:txBody>
            <a:bodyPr anchor="ctr"/>
            <a:lstStyle/>
            <a:p>
              <a:pPr>
                <a:lnSpc>
                  <a:spcPct val="115000"/>
                </a:lnSpc>
                <a:spcBef>
                  <a:spcPct val="20000"/>
                </a:spcBef>
              </a:pPr>
              <a:r>
                <a:rPr lang="zh-CN" altLang="en-US" sz="2800" dirty="0">
                  <a:solidFill>
                    <a:srgbClr val="800080"/>
                  </a:solidFill>
                  <a:latin typeface="楷体_GB2312"/>
                  <a:ea typeface="楷体_GB2312"/>
                  <a:cs typeface="楷体_GB2312"/>
                </a:rPr>
                <a:t>   集中表现：为自己的经济基础的形成和巩固服务，确立或维护其在社会中的统治地位。</a:t>
              </a:r>
              <a:r>
                <a:rPr lang="zh-CN" altLang="en-US" sz="2000" dirty="0">
                  <a:solidFill>
                    <a:schemeClr val="bg1"/>
                  </a:solidFill>
                  <a:latin typeface="楷体_GB2312"/>
                  <a:ea typeface="楷体_GB2312"/>
                  <a:cs typeface="楷体_GB2312"/>
                </a:rPr>
                <a:t> </a:t>
              </a:r>
              <a:r>
                <a:rPr lang="zh-CN" altLang="en-US" sz="2800" dirty="0">
                  <a:solidFill>
                    <a:schemeClr val="bg1"/>
                  </a:solidFill>
                  <a:latin typeface="楷体_GB2312"/>
                  <a:ea typeface="楷体_GB2312"/>
                  <a:cs typeface="楷体_GB2312"/>
                </a:rPr>
                <a:t> </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7713" name="Text Box 3"/>
          <p:cNvSpPr txBox="1">
            <a:spLocks noChangeArrowheads="1"/>
          </p:cNvSpPr>
          <p:nvPr/>
        </p:nvSpPr>
        <p:spPr bwMode="auto">
          <a:xfrm>
            <a:off x="3071814" y="2708276"/>
            <a:ext cx="6840537" cy="2786725"/>
          </a:xfrm>
          <a:prstGeom prst="rect">
            <a:avLst/>
          </a:prstGeom>
          <a:noFill/>
          <a:ln w="9525" algn="ctr">
            <a:noFill/>
            <a:miter lim="800000"/>
          </a:ln>
        </p:spPr>
        <p:txBody>
          <a:bodyPr>
            <a:spAutoFit/>
          </a:bodyPr>
          <a:lstStyle/>
          <a:p>
            <a:pPr latinLnBrk="1">
              <a:lnSpc>
                <a:spcPct val="105000"/>
              </a:lnSpc>
              <a:spcBef>
                <a:spcPct val="25000"/>
              </a:spcBef>
              <a:buClr>
                <a:schemeClr val="accent2"/>
              </a:buClr>
              <a:buFont typeface="Gulim" panose="020B0600000101010101" pitchFamily="34" charset="-127"/>
              <a:buNone/>
              <a:defRPr/>
            </a:pPr>
            <a:r>
              <a:rPr lang="zh-CN" altLang="en-US" sz="2800" dirty="0">
                <a:solidFill>
                  <a:srgbClr val="FF33CC"/>
                </a:solidFill>
                <a:effectLst>
                  <a:outerShdw blurRad="38100" dist="38100" dir="2700000" algn="tl">
                    <a:srgbClr val="C0C0C0"/>
                  </a:outerShdw>
                </a:effectLst>
                <a:latin typeface="楷体" panose="02010609060101010101" pitchFamily="49" charset="-122"/>
                <a:ea typeface="楷体" panose="02010609060101010101" pitchFamily="49" charset="-122"/>
              </a:rPr>
              <a:t>  其次，体现在服务的方式上：</a:t>
            </a:r>
          </a:p>
          <a:p>
            <a:pPr latinLnBrk="1">
              <a:lnSpc>
                <a:spcPct val="115000"/>
              </a:lnSpc>
              <a:spcBef>
                <a:spcPct val="25000"/>
              </a:spcBef>
              <a:buClr>
                <a:schemeClr val="accent2"/>
              </a:buClr>
              <a:buFont typeface="Gulim" panose="020B0600000101010101" pitchFamily="34" charset="-127"/>
              <a:buNone/>
              <a:defRPr/>
            </a:pPr>
            <a:r>
              <a:rPr lang="zh-CN" altLang="en-US" sz="2800" dirty="0">
                <a:effectLst>
                  <a:outerShdw blurRad="38100" dist="38100" dir="2700000" algn="tl">
                    <a:srgbClr val="C0C0C0"/>
                  </a:outerShdw>
                </a:effectLst>
                <a:latin typeface="楷体" panose="02010609060101010101" pitchFamily="49" charset="-122"/>
                <a:ea typeface="楷体" panose="02010609060101010101" pitchFamily="49" charset="-122"/>
              </a:rPr>
              <a:t>　　控制社会生活，特别是经济生活。</a:t>
            </a:r>
            <a:endParaRPr lang="en-US" altLang="zh-CN" sz="2800"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latinLnBrk="1">
              <a:lnSpc>
                <a:spcPct val="115000"/>
              </a:lnSpc>
              <a:spcBef>
                <a:spcPct val="25000"/>
              </a:spcBef>
              <a:buClr>
                <a:schemeClr val="accent2"/>
              </a:buClr>
              <a:buFont typeface="Gulim" panose="020B0600000101010101" pitchFamily="34" charset="-127"/>
              <a:buNone/>
              <a:defRPr/>
            </a:pPr>
            <a:r>
              <a:rPr lang="zh-CN" altLang="en-US" sz="2800" dirty="0">
                <a:solidFill>
                  <a:srgbClr val="003300"/>
                </a:solidFill>
                <a:latin typeface="楷体" panose="02010609060101010101" pitchFamily="49" charset="-122"/>
                <a:ea typeface="楷体" panose="02010609060101010101" pitchFamily="49" charset="-122"/>
              </a:rPr>
              <a:t>  </a:t>
            </a:r>
            <a:r>
              <a:rPr lang="zh-CN" altLang="en-US" sz="2800" dirty="0">
                <a:solidFill>
                  <a:srgbClr val="FF33CC"/>
                </a:solidFill>
                <a:latin typeface="楷体" panose="02010609060101010101" pitchFamily="49" charset="-122"/>
                <a:ea typeface="楷体" panose="02010609060101010101" pitchFamily="49" charset="-122"/>
              </a:rPr>
              <a:t>再次，体现在服务效果上</a:t>
            </a:r>
          </a:p>
          <a:p>
            <a:pPr latinLnBrk="1">
              <a:lnSpc>
                <a:spcPct val="115000"/>
              </a:lnSpc>
              <a:spcBef>
                <a:spcPct val="25000"/>
              </a:spcBef>
              <a:buClr>
                <a:schemeClr val="accent2"/>
              </a:buClr>
              <a:buFont typeface="Gulim" panose="020B0600000101010101" pitchFamily="34" charset="-127"/>
              <a:buNone/>
              <a:defRPr/>
            </a:pPr>
            <a:r>
              <a:rPr lang="zh-CN" altLang="en-US" sz="2800" dirty="0">
                <a:solidFill>
                  <a:srgbClr val="003300"/>
                </a:solidFill>
                <a:latin typeface="楷体" panose="02010609060101010101" pitchFamily="49" charset="-122"/>
                <a:ea typeface="楷体" panose="02010609060101010101" pitchFamily="49" charset="-122"/>
              </a:rPr>
              <a:t>    当上层建筑适合于经济基础时，起促进作用，反之则反。</a:t>
            </a:r>
          </a:p>
        </p:txBody>
      </p:sp>
      <p:sp>
        <p:nvSpPr>
          <p:cNvPr id="2233346" name="Text Box 2"/>
          <p:cNvSpPr txBox="1">
            <a:spLocks noChangeArrowheads="1"/>
          </p:cNvSpPr>
          <p:nvPr/>
        </p:nvSpPr>
        <p:spPr bwMode="auto">
          <a:xfrm>
            <a:off x="3143250" y="1402080"/>
            <a:ext cx="6840538" cy="1047018"/>
          </a:xfrm>
          <a:prstGeom prst="rect">
            <a:avLst/>
          </a:prstGeom>
          <a:noFill/>
          <a:ln w="9525" algn="ctr">
            <a:noFill/>
            <a:miter lim="800000"/>
          </a:ln>
          <a:effectLst/>
        </p:spPr>
        <p:txBody>
          <a:bodyPr wrap="square">
            <a:spAutoFit/>
          </a:bodyPr>
          <a:lstStyle/>
          <a:p>
            <a:pPr latinLnBrk="1">
              <a:spcBef>
                <a:spcPct val="25000"/>
              </a:spcBef>
              <a:buClr>
                <a:schemeClr val="accent2"/>
              </a:buClr>
              <a:buFont typeface="Gulim" panose="020B0600000101010101" pitchFamily="34" charset="-127"/>
              <a:buNone/>
              <a:defRPr/>
            </a:pPr>
            <a:r>
              <a:rPr lang="zh-CN" altLang="en-US" dirty="0">
                <a:effectLst>
                  <a:outerShdw blurRad="38100" dist="38100" dir="2700000">
                    <a:srgbClr val="000000"/>
                  </a:outerShdw>
                </a:effectLst>
                <a:latin typeface="Arial" panose="020B0604020202020204" pitchFamily="34" charset="0"/>
                <a:ea typeface="宋体" panose="02010600030101010101" pitchFamily="2" charset="-122"/>
              </a:rPr>
              <a:t>　</a:t>
            </a:r>
            <a:r>
              <a:rPr lang="zh-CN" altLang="en-US" sz="2800" dirty="0">
                <a:solidFill>
                  <a:srgbClr val="FF33CC"/>
                </a:solidFill>
                <a:effectLst>
                  <a:outerShdw blurRad="38100" dist="38100" dir="2700000">
                    <a:srgbClr val="000000"/>
                  </a:outerShdw>
                </a:effectLst>
                <a:latin typeface="楷体" panose="02010609060101010101" pitchFamily="49" charset="-122"/>
                <a:ea typeface="楷体" panose="02010609060101010101" pitchFamily="49" charset="-122"/>
              </a:rPr>
              <a:t>首先，体现在服务的方向上：</a:t>
            </a:r>
          </a:p>
          <a:p>
            <a:pPr latinLnBrk="1">
              <a:lnSpc>
                <a:spcPct val="110000"/>
              </a:lnSpc>
              <a:spcBef>
                <a:spcPct val="25000"/>
              </a:spcBef>
              <a:buClr>
                <a:schemeClr val="accent2"/>
              </a:buClr>
              <a:buFont typeface="Gulim" panose="020B0600000101010101" pitchFamily="34" charset="-127"/>
              <a:buNone/>
              <a:defRPr/>
            </a:pPr>
            <a:r>
              <a:rPr lang="zh-CN" altLang="en-US" sz="2800" dirty="0">
                <a:solidFill>
                  <a:srgbClr val="003300"/>
                </a:solidFill>
                <a:latin typeface="楷体" panose="02010609060101010101" pitchFamily="49" charset="-122"/>
                <a:ea typeface="楷体" panose="02010609060101010101" pitchFamily="49" charset="-122"/>
              </a:rPr>
              <a:t>　　 “为我”和“排它”。</a:t>
            </a: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27713"/>
                                        </p:tgtEl>
                                        <p:attrNameLst>
                                          <p:attrName>style.visibility</p:attrName>
                                        </p:attrNameLst>
                                      </p:cBhvr>
                                      <p:to>
                                        <p:strVal val="visible"/>
                                      </p:to>
                                    </p:set>
                                    <p:animEffect transition="in" filter="dissolve">
                                      <p:cBhvr>
                                        <p:cTn id="7" dur="500"/>
                                        <p:tgtEl>
                                          <p:spTgt spid="627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3" grpId="0" bldLvl="0" animBg="1"/>
    </p:bldLst>
  </p:timing>
</p:sld>
</file>

<file path=ppt/slides/slide6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7170" name="Text Box 2"/>
          <p:cNvSpPr txBox="1">
            <a:spLocks noChangeArrowheads="1"/>
          </p:cNvSpPr>
          <p:nvPr/>
        </p:nvSpPr>
        <p:spPr bwMode="auto">
          <a:xfrm>
            <a:off x="2855913" y="1773238"/>
            <a:ext cx="7129462" cy="2116798"/>
          </a:xfrm>
          <a:prstGeom prst="rect">
            <a:avLst/>
          </a:prstGeom>
          <a:noFill/>
          <a:ln w="9525" algn="ctr">
            <a:noFill/>
            <a:miter lim="800000"/>
          </a:ln>
          <a:effectLst/>
        </p:spPr>
        <p:txBody>
          <a:bodyPr>
            <a:spAutoFit/>
          </a:bodyPr>
          <a:lstStyle/>
          <a:p>
            <a:pPr latinLnBrk="1">
              <a:lnSpc>
                <a:spcPct val="120000"/>
              </a:lnSpc>
              <a:spcBef>
                <a:spcPct val="25000"/>
              </a:spcBef>
              <a:buClr>
                <a:schemeClr val="accent2"/>
              </a:buClr>
              <a:buFont typeface="Gulim" panose="020B0600000101010101" pitchFamily="34" charset="-127"/>
              <a:buNone/>
              <a:defRPr/>
            </a:pPr>
            <a:r>
              <a:rPr kumimoji="1" lang="zh-CN" altLang="en-US" sz="2000" b="1" dirty="0">
                <a:effectLst>
                  <a:outerShdw blurRad="38100" dist="38100" dir="2700000" algn="tl">
                    <a:srgbClr val="C0C0C0"/>
                  </a:outerShdw>
                </a:effectLst>
                <a:latin typeface="楷体_GB2312" pitchFamily="49" charset="-122"/>
                <a:ea typeface="楷体_GB2312" pitchFamily="49" charset="-122"/>
              </a:rPr>
              <a:t>　</a:t>
            </a:r>
            <a:r>
              <a:rPr kumimoji="1" lang="zh-CN" altLang="en-US" sz="2800" b="1" dirty="0">
                <a:effectLst>
                  <a:outerShdw blurRad="38100" dist="38100" dir="2700000" algn="tl">
                    <a:srgbClr val="C0C0C0"/>
                  </a:outerShdw>
                </a:effectLst>
                <a:latin typeface="楷体_GB2312" pitchFamily="49" charset="-122"/>
                <a:ea typeface="楷体_GB2312" pitchFamily="49" charset="-122"/>
              </a:rPr>
              <a:t>　</a:t>
            </a:r>
            <a:r>
              <a:rPr lang="zh-CN" altLang="en-US" sz="2800" b="1" dirty="0">
                <a:solidFill>
                  <a:srgbClr val="003300"/>
                </a:solidFill>
                <a:latin typeface="楷体" panose="02010609060101010101" pitchFamily="49" charset="-122"/>
                <a:ea typeface="楷体" panose="02010609060101010101" pitchFamily="49" charset="-122"/>
              </a:rPr>
              <a:t>必须正确把握经济基础与上层建筑矛盾运动过程中的利益关系，并在深化经济体制改革，完善社会主义经济基础，以促进生产力发展的同时，加快上层建筑领域的改革。</a:t>
            </a:r>
          </a:p>
        </p:txBody>
      </p:sp>
      <p:sp>
        <p:nvSpPr>
          <p:cNvPr id="614404" name="Rectangle 11"/>
          <p:cNvSpPr>
            <a:spLocks noChangeArrowheads="1"/>
          </p:cNvSpPr>
          <p:nvPr/>
        </p:nvSpPr>
        <p:spPr bwMode="auto">
          <a:xfrm>
            <a:off x="3037840" y="977901"/>
            <a:ext cx="6945949" cy="503238"/>
          </a:xfrm>
          <a:prstGeom prst="rect">
            <a:avLst/>
          </a:prstGeom>
          <a:gradFill rotWithShape="0">
            <a:gsLst>
              <a:gs pos="0">
                <a:srgbClr val="0066FF"/>
              </a:gs>
              <a:gs pos="100000">
                <a:srgbClr val="8BB9FF"/>
              </a:gs>
            </a:gsLst>
            <a:lin ang="0" scaled="1"/>
          </a:gradFill>
          <a:ln w="6350">
            <a:noFill/>
            <a:miter lim="800000"/>
          </a:ln>
        </p:spPr>
        <p:txBody>
          <a:bodyPr wrap="square" lIns="0" tIns="0" rIns="0" bIns="72000" anchor="ctr">
            <a:spAutoFit/>
          </a:bodyPr>
          <a:lstStyle/>
          <a:p>
            <a:pPr defTabSz="330200">
              <a:tabLst>
                <a:tab pos="8521700" algn="r"/>
              </a:tabLst>
            </a:pPr>
            <a:r>
              <a:rPr lang="en-US" altLang="zh-CN" sz="2800" dirty="0">
                <a:solidFill>
                  <a:schemeClr val="bg1"/>
                </a:solidFill>
                <a:latin typeface="楷体_GB2312"/>
                <a:ea typeface="楷体_GB2312"/>
                <a:cs typeface="楷体_GB2312"/>
              </a:rPr>
              <a:t>2.</a:t>
            </a:r>
            <a:r>
              <a:rPr lang="zh-CN" altLang="en-US" sz="2800" dirty="0">
                <a:solidFill>
                  <a:schemeClr val="bg1"/>
                </a:solidFill>
                <a:latin typeface="楷体_GB2312"/>
                <a:ea typeface="楷体_GB2312"/>
                <a:cs typeface="楷体_GB2312"/>
              </a:rPr>
              <a:t>意义</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07170"/>
                                        </p:tgtEl>
                                        <p:attrNameLst>
                                          <p:attrName>style.visibility</p:attrName>
                                        </p:attrNameLst>
                                      </p:cBhvr>
                                      <p:to>
                                        <p:strVal val="visible"/>
                                      </p:to>
                                    </p:set>
                                    <p:animEffect transition="in" filter="dissolve">
                                      <p:cBhvr>
                                        <p:cTn id="7" dur="500"/>
                                        <p:tgtEl>
                                          <p:spTgt spid="320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7170" grpId="0" bldLvl="0" animBg="1"/>
    </p:bldLst>
  </p:timing>
</p:sld>
</file>

<file path=ppt/slides/slide6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9761" name="Rectangle 2"/>
          <p:cNvSpPr>
            <a:spLocks noGrp="1" noChangeArrowheads="1"/>
          </p:cNvSpPr>
          <p:nvPr>
            <p:ph type="title" idx="4294967295"/>
          </p:nvPr>
        </p:nvSpPr>
        <p:spPr>
          <a:xfrm>
            <a:off x="2275840" y="981075"/>
            <a:ext cx="9916160" cy="419100"/>
          </a:xfrm>
        </p:spPr>
        <p:txBody>
          <a:bodyPr>
            <a:noAutofit/>
          </a:bodyPr>
          <a:lstStyle/>
          <a:p>
            <a:pPr eaLnBrk="1" hangingPunct="1">
              <a:defRPr/>
            </a:pPr>
            <a:r>
              <a:rPr lang="zh-CN" altLang="en-US" sz="3200" dirty="0">
                <a:solidFill>
                  <a:srgbClr val="FF0000"/>
                </a:solidFill>
                <a:effectLst>
                  <a:outerShdw blurRad="38100" dist="38100" dir="2700000" algn="tl">
                    <a:srgbClr val="C0C0C0"/>
                  </a:outerShdw>
                </a:effectLst>
              </a:rPr>
              <a:t>五、社会形态更替的一般规律及特殊形式</a:t>
            </a:r>
          </a:p>
        </p:txBody>
      </p:sp>
      <p:sp>
        <p:nvSpPr>
          <p:cNvPr id="629762" name="Rectangle 3"/>
          <p:cNvSpPr>
            <a:spLocks noGrp="1" noChangeArrowheads="1"/>
          </p:cNvSpPr>
          <p:nvPr>
            <p:ph type="body" idx="4294967295"/>
          </p:nvPr>
        </p:nvSpPr>
        <p:spPr>
          <a:xfrm>
            <a:off x="2367280" y="1922463"/>
            <a:ext cx="5986145" cy="3600450"/>
          </a:xfrm>
        </p:spPr>
        <p:txBody>
          <a:bodyPr>
            <a:normAutofit/>
          </a:bodyPr>
          <a:lstStyle/>
          <a:p>
            <a:pPr eaLnBrk="1" hangingPunct="1">
              <a:spcBef>
                <a:spcPct val="25000"/>
              </a:spcBef>
              <a:buFont typeface="Gulim" panose="020B0600000101010101" pitchFamily="34" charset="-127"/>
              <a:buNone/>
              <a:defRPr/>
            </a:pPr>
            <a:r>
              <a:rPr lang="zh-CN" altLang="en-US" sz="2800" dirty="0">
                <a:effectLst>
                  <a:outerShdw blurRad="38100" dist="38100" dir="2700000" algn="tl">
                    <a:srgbClr val="C0C0C0"/>
                  </a:outerShdw>
                </a:effectLst>
              </a:rPr>
              <a:t>（一）社会形态的内涵</a:t>
            </a:r>
          </a:p>
          <a:p>
            <a:pPr eaLnBrk="1" hangingPunct="1">
              <a:lnSpc>
                <a:spcPct val="120000"/>
              </a:lnSpc>
              <a:spcBef>
                <a:spcPct val="25000"/>
              </a:spcBef>
              <a:buFont typeface="Gulim" panose="020B0600000101010101" pitchFamily="34" charset="-127"/>
              <a:buNone/>
              <a:defRPr/>
            </a:pPr>
            <a:r>
              <a:rPr lang="zh-CN" altLang="en-US" sz="2800" b="1" dirty="0">
                <a:solidFill>
                  <a:srgbClr val="000066"/>
                </a:solidFill>
              </a:rPr>
              <a:t>　　</a:t>
            </a:r>
            <a:r>
              <a:rPr lang="zh-CN" altLang="en-US" sz="2800" b="1" dirty="0">
                <a:effectLst>
                  <a:outerShdw blurRad="38100" dist="38100" dir="2700000" algn="tl">
                    <a:srgbClr val="C0C0C0"/>
                  </a:outerShdw>
                </a:effectLst>
                <a:latin typeface="楷体" panose="02010609060101010101" pitchFamily="49" charset="-122"/>
                <a:ea typeface="楷体" panose="02010609060101010101" pitchFamily="49" charset="-122"/>
                <a:cs typeface="楷体_GB2312"/>
              </a:rPr>
              <a:t> </a:t>
            </a:r>
            <a:r>
              <a:rPr lang="zh-CN" altLang="en-US" sz="2800" b="1" dirty="0">
                <a:solidFill>
                  <a:srgbClr val="003300"/>
                </a:solidFill>
                <a:latin typeface="楷体" panose="02010609060101010101" pitchFamily="49" charset="-122"/>
                <a:ea typeface="楷体" panose="02010609060101010101" pitchFamily="49" charset="-122"/>
                <a:cs typeface="楷体_GB2312"/>
              </a:rPr>
              <a:t>社会形态是同生产力发展一定阶段相适应的经济基础与上层建筑的统一体。包括社会的经济形态、政治形态和意识形态。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path" presetSubtype="0" accel="50000" decel="50000" fill="hold" grpId="0" nodeType="withEffect">
                                  <p:stCondLst>
                                    <p:cond delay="0"/>
                                  </p:stCondLst>
                                  <p:iterate type="lt">
                                    <p:tmPct val="10000"/>
                                  </p:iterate>
                                  <p:childTnLst>
                                    <p:animMotion origin="layout" path="M 0.0 0.0  C 0.007 -0.01333  0.014 -0.028  0.021 -0.04667  C 0.04 -0.1  0.045 -0.152  0.031 -0.16  C 0.017 -0.16933  -0.01 -0.132  -0.029 -0.07867  C -0.039 -0.05067  -0.045 -0.024  -0.047 -0.004  C -0.05 0.012  -0.051 0.028  -0.051 0.04667  C -0.051 0.10667  -0.038 0.156  -0.023 0.156  C -0.008 0.156  0.005 0.10667  0.005 0.04667  C 0.005 0.01867  0.002 -0.008  -0.003 -0.02667  C -0.005 -0.04267  -0.01 -0.06  -0.016 -0.07733  C -0.036 -0.132  -0.063 -0.16933  -0.077 -0.16  C -0.091 -0.15067  -0.086 -0.1  -0.066 -0.04533  C -0.058 -0.02  -0.047 0.00133  -0.036 0.016  C -0.028 0.02933  -0.019 0.04133  -0.007 0.05333  C 0.029 0.092  0.065 0.10933  0.075 0.09333  C 0.084 0.07733  0.064 0.03333  0.028 -0.004  C 0.013 -0.02  -0.003 -0.032  -0.016 -0.04  C -0.028 -0.048  -0.043 -0.05467  -0.059 -0.05867  C -0.103 -0.072  -0.141 -0.068  -0.144 -0.04667  C -0.148 -0.02667  -0.115 0.0  -0.071 0.01333  C -0.051 0.01867  -0.032 0.02133  -0.017 0.02  C -0.004 0.02  0.01 0.01733  0.025 0.01333  C 0.069 0.0  0.102 -0.028  0.098 -0.048  C 0.095 -0.068  0.057 -0.07333  0.013 -0.06  C -0.008 -0.05333  -0.027 -0.044  -0.04 -0.03333  C -0.051 -0.02533  -0.062 -0.016  -0.074 -0.004  C -0.109 0.03467  -0.13 0.07733  -0.12 0.09333  C -0.111 0.10933  -0.074 0.092  -0.039 0.05467  C -0.022 0.036  -0.008 0.01733  0.0 0.0  Z" pathEditMode="relative">
                                      <p:cBhvr>
                                        <p:cTn id="6" dur="1297" fill="hold">
                                          <p:stCondLst>
                                            <p:cond delay="0"/>
                                          </p:stCondLst>
                                        </p:cTn>
                                        <p:tgtEl>
                                          <p:spTgt spid="62976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grpId="0" nodeType="clickEffect">
                                  <p:stCondLst>
                                    <p:cond delay="0"/>
                                  </p:stCondLst>
                                  <p:childTnLst>
                                    <p:set>
                                      <p:cBhvr>
                                        <p:cTn id="10" dur="indefinite" fill="hold">
                                          <p:stCondLst>
                                            <p:cond delay="0"/>
                                          </p:stCondLst>
                                        </p:cTn>
                                        <p:tgtEl>
                                          <p:spTgt spid="629762">
                                            <p:txEl>
                                              <p:pRg st="0" end="0"/>
                                            </p:txEl>
                                          </p:spTgt>
                                        </p:tgtEl>
                                        <p:attrNameLst>
                                          <p:attrName>style.visibility</p:attrName>
                                        </p:attrNameLst>
                                      </p:cBhvr>
                                      <p:to>
                                        <p:strVal val="visible"/>
                                      </p:to>
                                    </p:set>
                                    <p:animEffect transition="in" filter="fade">
                                      <p:cBhvr>
                                        <p:cTn id="11" dur="1000"/>
                                        <p:tgtEl>
                                          <p:spTgt spid="629762">
                                            <p:txEl>
                                              <p:pRg st="0" end="0"/>
                                            </p:txEl>
                                          </p:spTgt>
                                        </p:tgtEl>
                                      </p:cBhvr>
                                    </p:animEffect>
                                    <p:anim calcmode="lin" valueType="num">
                                      <p:cBhvr>
                                        <p:cTn id="12" dur="1000" fill="hold"/>
                                        <p:tgtEl>
                                          <p:spTgt spid="629762">
                                            <p:txEl>
                                              <p:pRg st="0" end="0"/>
                                            </p:txEl>
                                          </p:spTgt>
                                        </p:tgtEl>
                                        <p:attrNameLst>
                                          <p:attrName>ppt_x</p:attrName>
                                        </p:attrNameLst>
                                      </p:cBhvr>
                                      <p:tavLst>
                                        <p:tav tm="0">
                                          <p:val>
                                            <p:strVal val="#ppt_x"/>
                                          </p:val>
                                        </p:tav>
                                        <p:tav tm="100000">
                                          <p:val>
                                            <p:strVal val="#ppt_x"/>
                                          </p:val>
                                        </p:tav>
                                      </p:tavLst>
                                    </p:anim>
                                    <p:anim calcmode="lin" valueType="num">
                                      <p:cBhvr>
                                        <p:cTn id="13" dur="897" decel="100000" fill="hold"/>
                                        <p:tgtEl>
                                          <p:spTgt spid="629762">
                                            <p:txEl>
                                              <p:pRg st="0" end="0"/>
                                            </p:txEl>
                                          </p:spTgt>
                                        </p:tgtEl>
                                        <p:attrNameLst>
                                          <p:attrName>ppt_y</p:attrName>
                                        </p:attrNameLst>
                                      </p:cBhvr>
                                      <p:tavLst>
                                        <p:tav tm="0">
                                          <p:val>
                                            <p:strVal val="#ppt_y+1"/>
                                          </p:val>
                                        </p:tav>
                                        <p:tav tm="100000">
                                          <p:val>
                                            <p:strVal val="#ppt_y-.03"/>
                                          </p:val>
                                        </p:tav>
                                      </p:tavLst>
                                    </p:anim>
                                    <p:anim calcmode="lin" valueType="num">
                                      <p:cBhvr>
                                        <p:cTn id="14" dur="97" accel="100000" fill="hold">
                                          <p:stCondLst>
                                            <p:cond delay="897"/>
                                          </p:stCondLst>
                                        </p:cTn>
                                        <p:tgtEl>
                                          <p:spTgt spid="62976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indefinite" fill="hold">
                                          <p:stCondLst>
                                            <p:cond delay="0"/>
                                          </p:stCondLst>
                                        </p:cTn>
                                        <p:tgtEl>
                                          <p:spTgt spid="629762">
                                            <p:txEl>
                                              <p:pRg st="1" end="1"/>
                                            </p:txEl>
                                          </p:spTgt>
                                        </p:tgtEl>
                                        <p:attrNameLst>
                                          <p:attrName>style.visibility</p:attrName>
                                        </p:attrNameLst>
                                      </p:cBhvr>
                                      <p:to>
                                        <p:strVal val="visible"/>
                                      </p:to>
                                    </p:set>
                                    <p:animEffect transition="in" filter="fade">
                                      <p:cBhvr>
                                        <p:cTn id="19" dur="1000"/>
                                        <p:tgtEl>
                                          <p:spTgt spid="629762">
                                            <p:txEl>
                                              <p:pRg st="1" end="1"/>
                                            </p:txEl>
                                          </p:spTgt>
                                        </p:tgtEl>
                                      </p:cBhvr>
                                    </p:animEffect>
                                    <p:anim calcmode="lin" valueType="num">
                                      <p:cBhvr>
                                        <p:cTn id="20" dur="1000" fill="hold"/>
                                        <p:tgtEl>
                                          <p:spTgt spid="629762">
                                            <p:txEl>
                                              <p:pRg st="1" end="1"/>
                                            </p:txEl>
                                          </p:spTgt>
                                        </p:tgtEl>
                                        <p:attrNameLst>
                                          <p:attrName>ppt_x</p:attrName>
                                        </p:attrNameLst>
                                      </p:cBhvr>
                                      <p:tavLst>
                                        <p:tav tm="0">
                                          <p:val>
                                            <p:strVal val="#ppt_x"/>
                                          </p:val>
                                        </p:tav>
                                        <p:tav tm="100000">
                                          <p:val>
                                            <p:strVal val="#ppt_x"/>
                                          </p:val>
                                        </p:tav>
                                      </p:tavLst>
                                    </p:anim>
                                    <p:anim calcmode="lin" valueType="num">
                                      <p:cBhvr>
                                        <p:cTn id="21" dur="897" decel="100000" fill="hold"/>
                                        <p:tgtEl>
                                          <p:spTgt spid="629762">
                                            <p:txEl>
                                              <p:pRg st="1" end="1"/>
                                            </p:txEl>
                                          </p:spTgt>
                                        </p:tgtEl>
                                        <p:attrNameLst>
                                          <p:attrName>ppt_y</p:attrName>
                                        </p:attrNameLst>
                                      </p:cBhvr>
                                      <p:tavLst>
                                        <p:tav tm="0">
                                          <p:val>
                                            <p:strVal val="#ppt_y+1"/>
                                          </p:val>
                                        </p:tav>
                                        <p:tav tm="100000">
                                          <p:val>
                                            <p:strVal val="#ppt_y-.03"/>
                                          </p:val>
                                        </p:tav>
                                      </p:tavLst>
                                    </p:anim>
                                    <p:anim calcmode="lin" valueType="num">
                                      <p:cBhvr>
                                        <p:cTn id="22" dur="97" accel="100000" fill="hold">
                                          <p:stCondLst>
                                            <p:cond delay="897"/>
                                          </p:stCondLst>
                                        </p:cTn>
                                        <p:tgtEl>
                                          <p:spTgt spid="629762">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1" grpId="0"/>
      <p:bldP spid="629762" grpId="0" build="p"/>
    </p:bldLst>
  </p:timing>
</p:sld>
</file>

<file path=ppt/slides/slide6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6449" name="标题 326657"/>
          <p:cNvSpPr>
            <a:spLocks noGrp="1" noRot="1"/>
          </p:cNvSpPr>
          <p:nvPr>
            <p:ph type="title" idx="4294967295"/>
          </p:nvPr>
        </p:nvSpPr>
        <p:spPr>
          <a:xfrm>
            <a:off x="457200" y="680720"/>
            <a:ext cx="9702800" cy="772160"/>
          </a:xfrm>
        </p:spPr>
        <p:txBody>
          <a:bodyPr>
            <a:normAutofit/>
          </a:bodyPr>
          <a:lstStyle/>
          <a:p>
            <a:pPr eaLnBrk="1" hangingPunct="1"/>
            <a:r>
              <a:rPr lang="zh-CN" altLang="en-US" sz="2400" dirty="0">
                <a:latin typeface="黑体" panose="02010609060101010101" pitchFamily="49" charset="-122"/>
                <a:ea typeface="黑体" panose="02010609060101010101" pitchFamily="49" charset="-122"/>
              </a:rPr>
              <a:t>               </a:t>
            </a:r>
            <a:r>
              <a:rPr lang="zh-CN" altLang="en-US" sz="3200" dirty="0">
                <a:solidFill>
                  <a:srgbClr val="CC0000"/>
                </a:solidFill>
                <a:latin typeface="黑体" panose="02010609060101010101" pitchFamily="49" charset="-122"/>
                <a:ea typeface="黑体" panose="02010609060101010101" pitchFamily="49" charset="-122"/>
              </a:rPr>
              <a:t>（二）社会形态的划分</a:t>
            </a:r>
          </a:p>
        </p:txBody>
      </p:sp>
      <p:sp>
        <p:nvSpPr>
          <p:cNvPr id="616450" name="文本占位符 326658"/>
          <p:cNvSpPr>
            <a:spLocks noGrp="1" noRot="1"/>
          </p:cNvSpPr>
          <p:nvPr>
            <p:ph type="body" idx="4294967295"/>
          </p:nvPr>
        </p:nvSpPr>
        <p:spPr>
          <a:xfrm>
            <a:off x="2316480" y="2060575"/>
            <a:ext cx="7975600" cy="2808288"/>
          </a:xfrm>
        </p:spPr>
        <p:txBody>
          <a:bodyPr/>
          <a:lstStyle/>
          <a:p>
            <a:pPr eaLnBrk="1" hangingPunct="1"/>
            <a:r>
              <a:rPr lang="zh-CN" altLang="en-US" sz="2800" dirty="0"/>
              <a:t> </a:t>
            </a:r>
            <a:r>
              <a:rPr lang="en-US" altLang="zh-CN" sz="2800" dirty="0"/>
              <a:t>1.</a:t>
            </a:r>
            <a:r>
              <a:rPr lang="zh-CN" altLang="en-US" sz="2800" dirty="0"/>
              <a:t>经济社会形态的五种和三种划分法及其关系</a:t>
            </a:r>
            <a:endParaRPr lang="en-US" altLang="zh-CN" sz="2800" dirty="0"/>
          </a:p>
          <a:p>
            <a:pPr eaLnBrk="1" hangingPunct="1"/>
            <a:r>
              <a:rPr lang="en-US" altLang="zh-CN" sz="3200" dirty="0"/>
              <a:t>  </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）五种划分法（依据生产关系的性质）</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原始社会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奴隶社会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封建社会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资本主义社会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共产主义社会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iterate type="lt">
                                    <p:tmPct val="10000"/>
                                  </p:iterate>
                                  <p:childTnLst>
                                    <p:set>
                                      <p:cBhvr>
                                        <p:cTn id="6" dur="indefinite" fill="hold">
                                          <p:stCondLst>
                                            <p:cond delay="0"/>
                                          </p:stCondLst>
                                        </p:cTn>
                                        <p:tgtEl>
                                          <p:spTgt spid="616449"/>
                                        </p:tgtEl>
                                        <p:attrNameLst>
                                          <p:attrName>style.visibility</p:attrName>
                                        </p:attrNameLst>
                                      </p:cBhvr>
                                      <p:to>
                                        <p:strVal val="visible"/>
                                      </p:to>
                                    </p:set>
                                    <p:animEffect transition="in" filter="fade">
                                      <p:cBhvr>
                                        <p:cTn id="7" dur="597">
                                          <p:stCondLst>
                                            <p:cond delay="0"/>
                                          </p:stCondLst>
                                        </p:cTn>
                                        <p:tgtEl>
                                          <p:spTgt spid="616449"/>
                                        </p:tgtEl>
                                      </p:cBhvr>
                                    </p:animEffect>
                                    <p:anim calcmode="lin" valueType="num">
                                      <p:cBhvr>
                                        <p:cTn id="8" dur="597" fill="hold">
                                          <p:stCondLst>
                                            <p:cond delay="0"/>
                                          </p:stCondLst>
                                        </p:cTn>
                                        <p:tgtEl>
                                          <p:spTgt spid="616449"/>
                                        </p:tgtEl>
                                        <p:attrNameLst>
                                          <p:attrName>style.rotation</p:attrName>
                                        </p:attrNameLst>
                                      </p:cBhvr>
                                      <p:tavLst>
                                        <p:tav tm="0">
                                          <p:val>
                                            <p:fltVal val="720"/>
                                          </p:val>
                                        </p:tav>
                                        <p:tav tm="100000">
                                          <p:val>
                                            <p:fltVal val="0"/>
                                          </p:val>
                                        </p:tav>
                                      </p:tavLst>
                                    </p:anim>
                                    <p:anim calcmode="lin" valueType="num">
                                      <p:cBhvr>
                                        <p:cTn id="9" dur="597" fill="hold">
                                          <p:stCondLst>
                                            <p:cond delay="0"/>
                                          </p:stCondLst>
                                        </p:cTn>
                                        <p:tgtEl>
                                          <p:spTgt spid="616449"/>
                                        </p:tgtEl>
                                        <p:attrNameLst>
                                          <p:attrName>ppt_h</p:attrName>
                                        </p:attrNameLst>
                                      </p:cBhvr>
                                      <p:tavLst>
                                        <p:tav tm="0">
                                          <p:val>
                                            <p:fltVal val="0"/>
                                          </p:val>
                                        </p:tav>
                                        <p:tav tm="100000">
                                          <p:val>
                                            <p:strVal val="#ppt_h"/>
                                          </p:val>
                                        </p:tav>
                                      </p:tavLst>
                                    </p:anim>
                                    <p:anim calcmode="lin" valueType="num">
                                      <p:cBhvr>
                                        <p:cTn id="10" dur="597" fill="hold">
                                          <p:stCondLst>
                                            <p:cond delay="0"/>
                                          </p:stCondLst>
                                        </p:cTn>
                                        <p:tgtEl>
                                          <p:spTgt spid="61644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indefinite" fill="hold">
                                          <p:stCondLst>
                                            <p:cond delay="0"/>
                                          </p:stCondLst>
                                        </p:cTn>
                                        <p:tgtEl>
                                          <p:spTgt spid="616450">
                                            <p:txEl>
                                              <p:pRg st="0" end="0"/>
                                            </p:txEl>
                                          </p:spTgt>
                                        </p:tgtEl>
                                        <p:attrNameLst>
                                          <p:attrName>style.visibility</p:attrName>
                                        </p:attrNameLst>
                                      </p:cBhvr>
                                      <p:to>
                                        <p:strVal val="visible"/>
                                      </p:to>
                                    </p:set>
                                    <p:animEffect transition="in" filter="slide(fromBottom)">
                                      <p:cBhvr>
                                        <p:cTn id="15" dur="500">
                                          <p:stCondLst>
                                            <p:cond delay="0"/>
                                          </p:stCondLst>
                                        </p:cTn>
                                        <p:tgtEl>
                                          <p:spTgt spid="61645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indefinite" fill="hold">
                                          <p:stCondLst>
                                            <p:cond delay="0"/>
                                          </p:stCondLst>
                                        </p:cTn>
                                        <p:tgtEl>
                                          <p:spTgt spid="616450">
                                            <p:txEl>
                                              <p:pRg st="1" end="1"/>
                                            </p:txEl>
                                          </p:spTgt>
                                        </p:tgtEl>
                                        <p:attrNameLst>
                                          <p:attrName>style.visibility</p:attrName>
                                        </p:attrNameLst>
                                      </p:cBhvr>
                                      <p:to>
                                        <p:strVal val="visible"/>
                                      </p:to>
                                    </p:set>
                                    <p:animEffect transition="in" filter="slide(fromBottom)">
                                      <p:cBhvr>
                                        <p:cTn id="20" dur="500">
                                          <p:stCondLst>
                                            <p:cond delay="0"/>
                                          </p:stCondLst>
                                        </p:cTn>
                                        <p:tgtEl>
                                          <p:spTgt spid="61645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indefinite" fill="hold">
                                          <p:stCondLst>
                                            <p:cond delay="0"/>
                                          </p:stCondLst>
                                        </p:cTn>
                                        <p:tgtEl>
                                          <p:spTgt spid="616450">
                                            <p:txEl>
                                              <p:pRg st="2" end="2"/>
                                            </p:txEl>
                                          </p:spTgt>
                                        </p:tgtEl>
                                        <p:attrNameLst>
                                          <p:attrName>style.visibility</p:attrName>
                                        </p:attrNameLst>
                                      </p:cBhvr>
                                      <p:to>
                                        <p:strVal val="visible"/>
                                      </p:to>
                                    </p:set>
                                    <p:animEffect transition="in" filter="slide(fromBottom)">
                                      <p:cBhvr>
                                        <p:cTn id="25" dur="500">
                                          <p:stCondLst>
                                            <p:cond delay="0"/>
                                          </p:stCondLst>
                                        </p:cTn>
                                        <p:tgtEl>
                                          <p:spTgt spid="6164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p:bldP spid="616450" grpId="0" build="p"/>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）三种划分法</a:t>
            </a:r>
            <a:r>
              <a:rPr lang="zh-CN" altLang="en-US" sz="2800" dirty="0">
                <a:latin typeface="楷体" panose="02010609060101010101" pitchFamily="49" charset="-122"/>
                <a:ea typeface="楷体" panose="02010609060101010101" pitchFamily="49" charset="-122"/>
              </a:rPr>
              <a:t>（人的发展状况或宏观经济运行方式）</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人的依赖性（自然经济社会）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物的依赖性（商品经济社会）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个人全面发展社会（产品经济社会）</a:t>
            </a:r>
            <a:endParaRPr lang="en-US" altLang="zh-CN" sz="2800"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）关系：</a:t>
            </a:r>
            <a:endParaRPr lang="en-US" altLang="zh-CN" sz="2800" b="1"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人的依赖性社会包括：原始、奴隶、封建社会</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物的依赖性社会包括：资本主义和社会主义现阶段</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个人全面发展社会：共产主义高级阶段</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544321" y="1574800"/>
            <a:ext cx="7599680" cy="4568825"/>
          </a:xfrm>
        </p:spPr>
        <p:txBody>
          <a:bodyPr>
            <a:normAutofit/>
          </a:bodyPr>
          <a:lstStyle/>
          <a:p>
            <a:r>
              <a:rPr lang="en-US" altLang="zh-CN" sz="2800" dirty="0"/>
              <a:t>2.</a:t>
            </a:r>
            <a:r>
              <a:rPr lang="zh-CN" altLang="en-US" sz="2800" dirty="0"/>
              <a:t>技术社会形态</a:t>
            </a:r>
            <a:endParaRPr lang="en-US" altLang="zh-CN" sz="2800" dirty="0"/>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）生产力水平和产业结构来划分：</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渔猎社会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农业社会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工业社会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信息社会</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）生产工具的性质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石器时代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铜器时代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铁器时代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机器时代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电气化时代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互联网时代</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1809" name="Rectangle 3"/>
          <p:cNvSpPr>
            <a:spLocks noGrp="1" noChangeArrowheads="1"/>
          </p:cNvSpPr>
          <p:nvPr>
            <p:ph type="body" idx="4294967295"/>
          </p:nvPr>
        </p:nvSpPr>
        <p:spPr>
          <a:xfrm>
            <a:off x="2153921" y="1268413"/>
            <a:ext cx="10038080" cy="649287"/>
          </a:xfrm>
        </p:spPr>
        <p:txBody>
          <a:bodyPr/>
          <a:lstStyle/>
          <a:p>
            <a:pPr eaLnBrk="1" hangingPunct="1">
              <a:spcBef>
                <a:spcPct val="25000"/>
              </a:spcBef>
              <a:buFont typeface="Gulim" panose="020B0600000101010101" pitchFamily="34" charset="-127"/>
              <a:buNone/>
              <a:defRPr/>
            </a:pPr>
            <a:r>
              <a:rPr lang="zh-CN" altLang="en-US" sz="2800" dirty="0">
                <a:effectLst>
                  <a:outerShdw blurRad="38100" dist="38100" dir="2700000" algn="tl">
                    <a:srgbClr val="C0C0C0"/>
                  </a:outerShdw>
                </a:effectLst>
              </a:rPr>
              <a:t>（三）社会形态更替的统一性和多样性</a:t>
            </a:r>
          </a:p>
        </p:txBody>
      </p:sp>
      <p:grpSp>
        <p:nvGrpSpPr>
          <p:cNvPr id="617474" name="Group 18"/>
          <p:cNvGrpSpPr/>
          <p:nvPr/>
        </p:nvGrpSpPr>
        <p:grpSpPr bwMode="auto">
          <a:xfrm>
            <a:off x="3000376" y="2130426"/>
            <a:ext cx="4175125" cy="503238"/>
            <a:chOff x="930" y="616"/>
            <a:chExt cx="2630" cy="317"/>
          </a:xfrm>
        </p:grpSpPr>
        <p:sp>
          <p:nvSpPr>
            <p:cNvPr id="617490" name="Rectangle 16"/>
            <p:cNvSpPr>
              <a:spLocks noChangeArrowheads="1"/>
            </p:cNvSpPr>
            <p:nvPr/>
          </p:nvSpPr>
          <p:spPr bwMode="auto">
            <a:xfrm>
              <a:off x="1243" y="616"/>
              <a:ext cx="2317"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dirty="0">
                  <a:solidFill>
                    <a:schemeClr val="bg1"/>
                  </a:solidFill>
                  <a:latin typeface="楷体_GB2312"/>
                  <a:ea typeface="楷体_GB2312"/>
                  <a:cs typeface="楷体_GB2312"/>
                </a:rPr>
                <a:t>社会形态发展的统一性：</a:t>
              </a:r>
            </a:p>
          </p:txBody>
        </p:sp>
        <p:sp>
          <p:nvSpPr>
            <p:cNvPr id="617491" name="Rectangle 17"/>
            <p:cNvSpPr>
              <a:spLocks noChangeArrowheads="1"/>
            </p:cNvSpPr>
            <p:nvPr/>
          </p:nvSpPr>
          <p:spPr bwMode="auto">
            <a:xfrm>
              <a:off x="930" y="618"/>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3" name="Group 19"/>
          <p:cNvGrpSpPr/>
          <p:nvPr/>
        </p:nvGrpSpPr>
        <p:grpSpPr bwMode="auto">
          <a:xfrm>
            <a:off x="2279650" y="3500438"/>
            <a:ext cx="1828800" cy="1295400"/>
            <a:chOff x="288" y="1872"/>
            <a:chExt cx="1152" cy="816"/>
          </a:xfrm>
        </p:grpSpPr>
        <p:sp>
          <p:nvSpPr>
            <p:cNvPr id="156692" name="AutoShape 20"/>
            <p:cNvSpPr>
              <a:spLocks noChangeArrowheads="1"/>
            </p:cNvSpPr>
            <p:nvPr/>
          </p:nvSpPr>
          <p:spPr bwMode="auto">
            <a:xfrm>
              <a:off x="288" y="1872"/>
              <a:ext cx="1152" cy="816"/>
            </a:xfrm>
            <a:prstGeom prst="star8">
              <a:avLst>
                <a:gd name="adj" fmla="val 38250"/>
              </a:avLst>
            </a:prstGeom>
            <a:solidFill>
              <a:schemeClr val="bg2"/>
            </a:solidFill>
            <a:ln w="9525">
              <a:solidFill>
                <a:srgbClr val="FF3300"/>
              </a:solidFill>
              <a:miter lim="800000"/>
            </a:ln>
            <a:effectLst/>
          </p:spPr>
          <p:txBody>
            <a:bodyPr wrap="none" anchor="ctr"/>
            <a:lstStyle/>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617489" name="Text Box 21"/>
            <p:cNvSpPr txBox="1">
              <a:spLocks noChangeArrowheads="1"/>
            </p:cNvSpPr>
            <p:nvPr/>
          </p:nvSpPr>
          <p:spPr bwMode="auto">
            <a:xfrm>
              <a:off x="432" y="2112"/>
              <a:ext cx="1008" cy="288"/>
            </a:xfrm>
            <a:prstGeom prst="rect">
              <a:avLst/>
            </a:prstGeom>
            <a:noFill/>
            <a:ln w="9525">
              <a:noFill/>
              <a:miter lim="800000"/>
            </a:ln>
          </p:spPr>
          <p:txBody>
            <a:bodyPr>
              <a:spAutoFit/>
            </a:bodyPr>
            <a:lstStyle/>
            <a:p>
              <a:pPr>
                <a:spcBef>
                  <a:spcPct val="50000"/>
                </a:spcBef>
              </a:pPr>
              <a:r>
                <a:rPr lang="zh-CN" altLang="en-US" sz="2400">
                  <a:ea typeface="楷体_GB2312"/>
                  <a:cs typeface="楷体_GB2312"/>
                </a:rPr>
                <a:t>原始社会</a:t>
              </a:r>
            </a:p>
          </p:txBody>
        </p:sp>
      </p:grpSp>
      <p:grpSp>
        <p:nvGrpSpPr>
          <p:cNvPr id="4" name="Group 34"/>
          <p:cNvGrpSpPr/>
          <p:nvPr/>
        </p:nvGrpSpPr>
        <p:grpSpPr bwMode="auto">
          <a:xfrm>
            <a:off x="3863975" y="3500438"/>
            <a:ext cx="1828800" cy="1295400"/>
            <a:chOff x="1474" y="2205"/>
            <a:chExt cx="1152" cy="816"/>
          </a:xfrm>
        </p:grpSpPr>
        <p:sp>
          <p:nvSpPr>
            <p:cNvPr id="156698" name="AutoShape 26"/>
            <p:cNvSpPr>
              <a:spLocks noChangeArrowheads="1"/>
            </p:cNvSpPr>
            <p:nvPr/>
          </p:nvSpPr>
          <p:spPr bwMode="auto">
            <a:xfrm>
              <a:off x="1474" y="2205"/>
              <a:ext cx="1152" cy="816"/>
            </a:xfrm>
            <a:prstGeom prst="star8">
              <a:avLst>
                <a:gd name="adj" fmla="val 38250"/>
              </a:avLst>
            </a:prstGeom>
            <a:solidFill>
              <a:schemeClr val="bg2"/>
            </a:solidFill>
            <a:ln w="9525">
              <a:solidFill>
                <a:srgbClr val="FF3300"/>
              </a:solidFill>
              <a:miter lim="800000"/>
            </a:ln>
            <a:effectLst/>
          </p:spPr>
          <p:txBody>
            <a:bodyPr wrap="none" anchor="ctr"/>
            <a:lstStyle/>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617487" name="Text Box 27"/>
            <p:cNvSpPr txBox="1">
              <a:spLocks noChangeArrowheads="1"/>
            </p:cNvSpPr>
            <p:nvPr/>
          </p:nvSpPr>
          <p:spPr bwMode="auto">
            <a:xfrm>
              <a:off x="1565" y="2341"/>
              <a:ext cx="1008" cy="553"/>
            </a:xfrm>
            <a:prstGeom prst="rect">
              <a:avLst/>
            </a:prstGeom>
            <a:noFill/>
            <a:ln w="9525">
              <a:noFill/>
              <a:miter lim="800000"/>
            </a:ln>
          </p:spPr>
          <p:txBody>
            <a:bodyPr>
              <a:spAutoFit/>
            </a:bodyPr>
            <a:lstStyle/>
            <a:p>
              <a:pPr algn="ctr">
                <a:spcBef>
                  <a:spcPct val="15000"/>
                </a:spcBef>
              </a:pPr>
              <a:r>
                <a:rPr lang="zh-CN" altLang="en-US" sz="2400">
                  <a:ea typeface="楷体_GB2312"/>
                  <a:cs typeface="楷体_GB2312"/>
                </a:rPr>
                <a:t>奴隶制</a:t>
              </a:r>
            </a:p>
            <a:p>
              <a:pPr algn="ctr">
                <a:spcBef>
                  <a:spcPct val="15000"/>
                </a:spcBef>
              </a:pPr>
              <a:r>
                <a:rPr lang="zh-CN" altLang="en-US" sz="2400">
                  <a:ea typeface="楷体_GB2312"/>
                  <a:cs typeface="楷体_GB2312"/>
                </a:rPr>
                <a:t>社会</a:t>
              </a:r>
            </a:p>
          </p:txBody>
        </p:sp>
      </p:grpSp>
      <p:grpSp>
        <p:nvGrpSpPr>
          <p:cNvPr id="5" name="Group 35"/>
          <p:cNvGrpSpPr/>
          <p:nvPr/>
        </p:nvGrpSpPr>
        <p:grpSpPr bwMode="auto">
          <a:xfrm>
            <a:off x="5303838" y="3500438"/>
            <a:ext cx="1828800" cy="1295400"/>
            <a:chOff x="1474" y="2205"/>
            <a:chExt cx="1152" cy="816"/>
          </a:xfrm>
        </p:grpSpPr>
        <p:sp>
          <p:nvSpPr>
            <p:cNvPr id="156708" name="AutoShape 36"/>
            <p:cNvSpPr>
              <a:spLocks noChangeArrowheads="1"/>
            </p:cNvSpPr>
            <p:nvPr/>
          </p:nvSpPr>
          <p:spPr bwMode="auto">
            <a:xfrm>
              <a:off x="1474" y="2205"/>
              <a:ext cx="1152" cy="816"/>
            </a:xfrm>
            <a:prstGeom prst="star8">
              <a:avLst>
                <a:gd name="adj" fmla="val 38250"/>
              </a:avLst>
            </a:prstGeom>
            <a:solidFill>
              <a:schemeClr val="bg2"/>
            </a:solidFill>
            <a:ln w="9525">
              <a:solidFill>
                <a:srgbClr val="FF3300"/>
              </a:solidFill>
              <a:miter lim="800000"/>
            </a:ln>
            <a:effectLst/>
          </p:spPr>
          <p:txBody>
            <a:bodyPr wrap="none" anchor="ctr"/>
            <a:lstStyle/>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617485" name="Text Box 37"/>
            <p:cNvSpPr txBox="1">
              <a:spLocks noChangeArrowheads="1"/>
            </p:cNvSpPr>
            <p:nvPr/>
          </p:nvSpPr>
          <p:spPr bwMode="auto">
            <a:xfrm>
              <a:off x="1565" y="2341"/>
              <a:ext cx="1008" cy="553"/>
            </a:xfrm>
            <a:prstGeom prst="rect">
              <a:avLst/>
            </a:prstGeom>
            <a:noFill/>
            <a:ln w="9525">
              <a:noFill/>
              <a:miter lim="800000"/>
            </a:ln>
          </p:spPr>
          <p:txBody>
            <a:bodyPr>
              <a:spAutoFit/>
            </a:bodyPr>
            <a:lstStyle/>
            <a:p>
              <a:pPr algn="ctr">
                <a:spcBef>
                  <a:spcPct val="15000"/>
                </a:spcBef>
              </a:pPr>
              <a:r>
                <a:rPr lang="zh-CN" altLang="en-US" sz="2400">
                  <a:ea typeface="楷体_GB2312"/>
                  <a:cs typeface="楷体_GB2312"/>
                </a:rPr>
                <a:t>封建制</a:t>
              </a:r>
            </a:p>
            <a:p>
              <a:pPr algn="ctr">
                <a:spcBef>
                  <a:spcPct val="15000"/>
                </a:spcBef>
              </a:pPr>
              <a:r>
                <a:rPr lang="zh-CN" altLang="en-US" sz="2400">
                  <a:ea typeface="楷体_GB2312"/>
                  <a:cs typeface="楷体_GB2312"/>
                </a:rPr>
                <a:t>社会</a:t>
              </a:r>
            </a:p>
          </p:txBody>
        </p:sp>
      </p:grpSp>
      <p:grpSp>
        <p:nvGrpSpPr>
          <p:cNvPr id="6" name="Group 38"/>
          <p:cNvGrpSpPr/>
          <p:nvPr/>
        </p:nvGrpSpPr>
        <p:grpSpPr bwMode="auto">
          <a:xfrm>
            <a:off x="6888163" y="3500438"/>
            <a:ext cx="1828800" cy="1295400"/>
            <a:chOff x="1474" y="2205"/>
            <a:chExt cx="1152" cy="816"/>
          </a:xfrm>
        </p:grpSpPr>
        <p:sp>
          <p:nvSpPr>
            <p:cNvPr id="156711" name="AutoShape 39"/>
            <p:cNvSpPr>
              <a:spLocks noChangeArrowheads="1"/>
            </p:cNvSpPr>
            <p:nvPr/>
          </p:nvSpPr>
          <p:spPr bwMode="auto">
            <a:xfrm>
              <a:off x="1474" y="2205"/>
              <a:ext cx="1152" cy="816"/>
            </a:xfrm>
            <a:prstGeom prst="star8">
              <a:avLst>
                <a:gd name="adj" fmla="val 38250"/>
              </a:avLst>
            </a:prstGeom>
            <a:solidFill>
              <a:schemeClr val="bg2"/>
            </a:solidFill>
            <a:ln w="9525">
              <a:solidFill>
                <a:srgbClr val="FF3300"/>
              </a:solidFill>
              <a:miter lim="800000"/>
            </a:ln>
            <a:effectLst/>
          </p:spPr>
          <p:txBody>
            <a:bodyPr wrap="none" anchor="ctr"/>
            <a:lstStyle/>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617483" name="Text Box 40"/>
            <p:cNvSpPr txBox="1">
              <a:spLocks noChangeArrowheads="1"/>
            </p:cNvSpPr>
            <p:nvPr/>
          </p:nvSpPr>
          <p:spPr bwMode="auto">
            <a:xfrm>
              <a:off x="1565" y="2341"/>
              <a:ext cx="1008" cy="553"/>
            </a:xfrm>
            <a:prstGeom prst="rect">
              <a:avLst/>
            </a:prstGeom>
            <a:noFill/>
            <a:ln w="9525">
              <a:noFill/>
              <a:miter lim="800000"/>
            </a:ln>
          </p:spPr>
          <p:txBody>
            <a:bodyPr>
              <a:spAutoFit/>
            </a:bodyPr>
            <a:lstStyle/>
            <a:p>
              <a:pPr algn="ctr">
                <a:spcBef>
                  <a:spcPct val="15000"/>
                </a:spcBef>
              </a:pPr>
              <a:r>
                <a:rPr lang="zh-CN" altLang="en-US" sz="2400">
                  <a:ea typeface="楷体_GB2312"/>
                  <a:cs typeface="楷体_GB2312"/>
                </a:rPr>
                <a:t>资本主义</a:t>
              </a:r>
            </a:p>
            <a:p>
              <a:pPr algn="ctr">
                <a:spcBef>
                  <a:spcPct val="15000"/>
                </a:spcBef>
              </a:pPr>
              <a:r>
                <a:rPr lang="zh-CN" altLang="en-US" sz="2400">
                  <a:ea typeface="楷体_GB2312"/>
                  <a:cs typeface="楷体_GB2312"/>
                </a:rPr>
                <a:t>社会</a:t>
              </a:r>
            </a:p>
          </p:txBody>
        </p:sp>
      </p:grpSp>
      <p:grpSp>
        <p:nvGrpSpPr>
          <p:cNvPr id="7" name="Group 41"/>
          <p:cNvGrpSpPr/>
          <p:nvPr/>
        </p:nvGrpSpPr>
        <p:grpSpPr bwMode="auto">
          <a:xfrm>
            <a:off x="8401050" y="3500438"/>
            <a:ext cx="1828800" cy="1295400"/>
            <a:chOff x="1474" y="2205"/>
            <a:chExt cx="1152" cy="816"/>
          </a:xfrm>
        </p:grpSpPr>
        <p:sp>
          <p:nvSpPr>
            <p:cNvPr id="156714" name="AutoShape 42"/>
            <p:cNvSpPr>
              <a:spLocks noChangeArrowheads="1"/>
            </p:cNvSpPr>
            <p:nvPr/>
          </p:nvSpPr>
          <p:spPr bwMode="auto">
            <a:xfrm>
              <a:off x="1474" y="2205"/>
              <a:ext cx="1152" cy="816"/>
            </a:xfrm>
            <a:prstGeom prst="star8">
              <a:avLst>
                <a:gd name="adj" fmla="val 38250"/>
              </a:avLst>
            </a:prstGeom>
            <a:solidFill>
              <a:schemeClr val="bg2"/>
            </a:solidFill>
            <a:ln w="9525">
              <a:solidFill>
                <a:srgbClr val="FF3300"/>
              </a:solidFill>
              <a:miter lim="800000"/>
            </a:ln>
            <a:effectLst/>
          </p:spPr>
          <p:txBody>
            <a:bodyPr wrap="none" anchor="ctr"/>
            <a:lstStyle/>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a:defRPr/>
              </a:pPr>
              <a:endParaRPr lang="zh-CN" altLang="en-US" sz="2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617481" name="Text Box 43"/>
            <p:cNvSpPr txBox="1">
              <a:spLocks noChangeArrowheads="1"/>
            </p:cNvSpPr>
            <p:nvPr/>
          </p:nvSpPr>
          <p:spPr bwMode="auto">
            <a:xfrm>
              <a:off x="1565" y="2341"/>
              <a:ext cx="1008" cy="553"/>
            </a:xfrm>
            <a:prstGeom prst="rect">
              <a:avLst/>
            </a:prstGeom>
            <a:noFill/>
            <a:ln w="9525">
              <a:noFill/>
              <a:miter lim="800000"/>
            </a:ln>
          </p:spPr>
          <p:txBody>
            <a:bodyPr>
              <a:spAutoFit/>
            </a:bodyPr>
            <a:lstStyle/>
            <a:p>
              <a:pPr algn="ctr">
                <a:spcBef>
                  <a:spcPct val="15000"/>
                </a:spcBef>
              </a:pPr>
              <a:r>
                <a:rPr lang="zh-CN" altLang="en-US" sz="2400">
                  <a:ea typeface="楷体_GB2312"/>
                  <a:cs typeface="楷体_GB2312"/>
                </a:rPr>
                <a:t>社会主义</a:t>
              </a:r>
            </a:p>
            <a:p>
              <a:pPr algn="ctr">
                <a:spcBef>
                  <a:spcPct val="15000"/>
                </a:spcBef>
              </a:pPr>
              <a:r>
                <a:rPr lang="zh-CN" altLang="en-US" sz="2400">
                  <a:ea typeface="楷体_GB2312"/>
                  <a:cs typeface="楷体_GB2312"/>
                </a:rPr>
                <a:t>社会</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10000"/>
                                  </p:iterate>
                                  <p:childTnLst>
                                    <p:set>
                                      <p:cBhvr>
                                        <p:cTn id="6" dur="indefinite" fill="hold">
                                          <p:stCondLst>
                                            <p:cond delay="0"/>
                                          </p:stCondLst>
                                        </p:cTn>
                                        <p:tgtEl>
                                          <p:spTgt spid="631809">
                                            <p:txEl>
                                              <p:pRg st="0" end="0"/>
                                            </p:txEl>
                                          </p:spTgt>
                                        </p:tgtEl>
                                        <p:attrNameLst>
                                          <p:attrName>style.visibility</p:attrName>
                                        </p:attrNameLst>
                                      </p:cBhvr>
                                      <p:to>
                                        <p:strVal val="visible"/>
                                      </p:to>
                                    </p:set>
                                    <p:anim calcmode="lin" valueType="num">
                                      <p:cBhvr>
                                        <p:cTn id="7" dur="500" fill="hold"/>
                                        <p:tgtEl>
                                          <p:spTgt spid="63180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31809">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631809">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63180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ou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ox(ou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ox(ou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ox(ou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ox(ou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0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内容占位符 2"/>
          <p:cNvSpPr>
            <a:spLocks noGrp="1"/>
          </p:cNvSpPr>
          <p:nvPr>
            <p:ph idx="4294967295"/>
          </p:nvPr>
        </p:nvSpPr>
        <p:spPr>
          <a:xfrm>
            <a:off x="2133601" y="1914525"/>
            <a:ext cx="8087359" cy="4229100"/>
          </a:xfrm>
        </p:spPr>
        <p:txBody>
          <a:bodyPr/>
          <a:lstStyle/>
          <a:p>
            <a:pPr eaLnBrk="1" hangingPunct="1"/>
            <a:r>
              <a:rPr lang="zh-CN" altLang="en-US" sz="3200" dirty="0"/>
              <a:t>英法古典经济学的理论贡献：</a:t>
            </a:r>
          </a:p>
          <a:p>
            <a:pPr eaLnBrk="1" hangingPunct="1"/>
            <a:r>
              <a:rPr lang="zh-CN" altLang="en-US" sz="2800" dirty="0">
                <a:latin typeface="华文楷体" panose="02010600040101010101" pitchFamily="2" charset="-122"/>
                <a:ea typeface="华文楷体" panose="02010600040101010101" pitchFamily="2" charset="-122"/>
              </a:rPr>
              <a:t>第一，它奠定了劳动价值的基础。</a:t>
            </a:r>
          </a:p>
          <a:p>
            <a:pPr eaLnBrk="1" hangingPunct="1"/>
            <a:r>
              <a:rPr lang="zh-CN" altLang="en-US" sz="2800" dirty="0">
                <a:latin typeface="华文楷体" panose="02010600040101010101" pitchFamily="2" charset="-122"/>
                <a:ea typeface="华文楷体" panose="02010600040101010101" pitchFamily="2" charset="-122"/>
              </a:rPr>
              <a:t>第二，古典经济学家比较深入地探讨了分工问题。</a:t>
            </a:r>
          </a:p>
          <a:p>
            <a:pPr eaLnBrk="1" hangingPunct="1"/>
            <a:r>
              <a:rPr lang="zh-CN" altLang="en-US" sz="2800" dirty="0">
                <a:latin typeface="华文楷体" panose="02010600040101010101" pitchFamily="2" charset="-122"/>
                <a:ea typeface="华文楷体" panose="02010600040101010101" pitchFamily="2" charset="-122"/>
              </a:rPr>
              <a:t>第三，古典经济学家对资本主义社会的阶级结构和对立状况进行了经济上的分析。</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945">
                                            <p:txEl>
                                              <p:pRg st="0" end="0"/>
                                            </p:txEl>
                                          </p:spTgt>
                                        </p:tgtEl>
                                        <p:attrNameLst>
                                          <p:attrName>style.visibility</p:attrName>
                                        </p:attrNameLst>
                                      </p:cBhvr>
                                      <p:to>
                                        <p:strVal val="visible"/>
                                      </p:to>
                                    </p:set>
                                    <p:animEffect transition="in" filter="fade">
                                      <p:cBhvr>
                                        <p:cTn id="7" dur="1000"/>
                                        <p:tgtEl>
                                          <p:spTgt spid="82945">
                                            <p:txEl>
                                              <p:pRg st="0" end="0"/>
                                            </p:txEl>
                                          </p:spTgt>
                                        </p:tgtEl>
                                      </p:cBhvr>
                                    </p:animEffect>
                                    <p:anim calcmode="lin" valueType="num">
                                      <p:cBhvr>
                                        <p:cTn id="8" dur="1000" fill="hold"/>
                                        <p:tgtEl>
                                          <p:spTgt spid="8294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29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945">
                                            <p:txEl>
                                              <p:pRg st="1" end="1"/>
                                            </p:txEl>
                                          </p:spTgt>
                                        </p:tgtEl>
                                        <p:attrNameLst>
                                          <p:attrName>style.visibility</p:attrName>
                                        </p:attrNameLst>
                                      </p:cBhvr>
                                      <p:to>
                                        <p:strVal val="visible"/>
                                      </p:to>
                                    </p:set>
                                    <p:animEffect transition="in" filter="fade">
                                      <p:cBhvr>
                                        <p:cTn id="14" dur="1000"/>
                                        <p:tgtEl>
                                          <p:spTgt spid="82945">
                                            <p:txEl>
                                              <p:pRg st="1" end="1"/>
                                            </p:txEl>
                                          </p:spTgt>
                                        </p:tgtEl>
                                      </p:cBhvr>
                                    </p:animEffect>
                                    <p:anim calcmode="lin" valueType="num">
                                      <p:cBhvr>
                                        <p:cTn id="15" dur="1000" fill="hold"/>
                                        <p:tgtEl>
                                          <p:spTgt spid="8294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294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2945">
                                            <p:txEl>
                                              <p:pRg st="2" end="2"/>
                                            </p:txEl>
                                          </p:spTgt>
                                        </p:tgtEl>
                                        <p:attrNameLst>
                                          <p:attrName>style.visibility</p:attrName>
                                        </p:attrNameLst>
                                      </p:cBhvr>
                                      <p:to>
                                        <p:strVal val="visible"/>
                                      </p:to>
                                    </p:set>
                                    <p:animEffect transition="in" filter="fade">
                                      <p:cBhvr>
                                        <p:cTn id="21" dur="1000"/>
                                        <p:tgtEl>
                                          <p:spTgt spid="82945">
                                            <p:txEl>
                                              <p:pRg st="2" end="2"/>
                                            </p:txEl>
                                          </p:spTgt>
                                        </p:tgtEl>
                                      </p:cBhvr>
                                    </p:animEffect>
                                    <p:anim calcmode="lin" valueType="num">
                                      <p:cBhvr>
                                        <p:cTn id="22" dur="1000" fill="hold"/>
                                        <p:tgtEl>
                                          <p:spTgt spid="8294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294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2945">
                                            <p:txEl>
                                              <p:pRg st="3" end="3"/>
                                            </p:txEl>
                                          </p:spTgt>
                                        </p:tgtEl>
                                        <p:attrNameLst>
                                          <p:attrName>style.visibility</p:attrName>
                                        </p:attrNameLst>
                                      </p:cBhvr>
                                      <p:to>
                                        <p:strVal val="visible"/>
                                      </p:to>
                                    </p:set>
                                    <p:animEffect transition="in" filter="fade">
                                      <p:cBhvr>
                                        <p:cTn id="28" dur="1000"/>
                                        <p:tgtEl>
                                          <p:spTgt spid="82945">
                                            <p:txEl>
                                              <p:pRg st="3" end="3"/>
                                            </p:txEl>
                                          </p:spTgt>
                                        </p:tgtEl>
                                      </p:cBhvr>
                                    </p:animEffect>
                                    <p:anim calcmode="lin" valueType="num">
                                      <p:cBhvr>
                                        <p:cTn id="29" dur="1000" fill="hold"/>
                                        <p:tgtEl>
                                          <p:spTgt spid="8294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294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5" grpId="0" build="p"/>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950721" y="1757680"/>
            <a:ext cx="7701280" cy="4385945"/>
          </a:xfrm>
        </p:spPr>
        <p:txBody>
          <a:bodyPr>
            <a:normAutofit/>
          </a:bodyPr>
          <a:lstStyle/>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）处于同一社会形态的不同国家的生产力、生产关系的性质大体相同。</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）在不受外来干涉的前提下，一个国家或民族的社会形态发展总是沿着五种或三种社会形态依次递进。</a:t>
            </a: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8202" name="Text Box 10"/>
          <p:cNvSpPr txBox="1">
            <a:spLocks noChangeArrowheads="1"/>
          </p:cNvSpPr>
          <p:nvPr/>
        </p:nvSpPr>
        <p:spPr bwMode="auto">
          <a:xfrm>
            <a:off x="3143250" y="4149725"/>
            <a:ext cx="935038" cy="317500"/>
          </a:xfrm>
          <a:prstGeom prst="rect">
            <a:avLst/>
          </a:prstGeom>
          <a:solidFill>
            <a:srgbClr val="FF6600"/>
          </a:solidFill>
          <a:ln w="12700">
            <a:solidFill>
              <a:srgbClr val="FF6600"/>
            </a:solidFill>
            <a:miter lim="800000"/>
            <a:headEnd type="none" w="sm" len="sm"/>
            <a:tailEnd type="none" w="sm" len="sm"/>
          </a:ln>
          <a:effectLst>
            <a:outerShdw sy="50000" kx="2453608" rotWithShape="0">
              <a:schemeClr val="bg2">
                <a:alpha val="50000"/>
              </a:schemeClr>
            </a:outerShdw>
          </a:effectLst>
        </p:spPr>
        <p:txBody>
          <a:bodyPr>
            <a:spAutoFit/>
          </a:bodyPr>
          <a:lstStyle/>
          <a:p>
            <a:pPr>
              <a:spcBef>
                <a:spcPct val="50000"/>
              </a:spcBef>
              <a:defRPr/>
            </a:pPr>
            <a:r>
              <a:rPr kumimoji="1" lang="zh-CN" altLang="en-US" sz="1400" b="1">
                <a:solidFill>
                  <a:schemeClr val="bg1"/>
                </a:solidFill>
                <a:latin typeface="Times New Roman" panose="02020603050405020304" pitchFamily="18" charset="0"/>
                <a:ea typeface="黑体" panose="02010609060101010101" pitchFamily="49" charset="-122"/>
              </a:rPr>
              <a:t>原始社会</a:t>
            </a:r>
          </a:p>
        </p:txBody>
      </p:sp>
      <p:sp>
        <p:nvSpPr>
          <p:cNvPr id="3208205" name="Text Box 13"/>
          <p:cNvSpPr txBox="1">
            <a:spLocks noChangeArrowheads="1"/>
          </p:cNvSpPr>
          <p:nvPr/>
        </p:nvSpPr>
        <p:spPr bwMode="auto">
          <a:xfrm>
            <a:off x="3792538" y="5949950"/>
            <a:ext cx="1079500" cy="317500"/>
          </a:xfrm>
          <a:prstGeom prst="rect">
            <a:avLst/>
          </a:prstGeom>
          <a:solidFill>
            <a:srgbClr val="FF6600"/>
          </a:solidFill>
          <a:ln w="12700" algn="ctr">
            <a:solidFill>
              <a:srgbClr val="FF6600"/>
            </a:solidFill>
            <a:miter lim="800000"/>
            <a:headEnd type="none" w="sm" len="sm"/>
            <a:tailEnd type="none" w="sm" len="sm"/>
          </a:ln>
          <a:effectLst>
            <a:outerShdw sy="50000" kx="2453608" rotWithShape="0">
              <a:schemeClr val="bg2">
                <a:alpha val="50000"/>
              </a:schemeClr>
            </a:outerShdw>
          </a:effectLst>
        </p:spPr>
        <p:txBody>
          <a:bodyPr>
            <a:spAutoFit/>
          </a:bodyPr>
          <a:lstStyle/>
          <a:p>
            <a:pPr>
              <a:spcBef>
                <a:spcPct val="50000"/>
              </a:spcBef>
              <a:defRPr/>
            </a:pPr>
            <a:r>
              <a:rPr kumimoji="1" lang="zh-CN" altLang="en-US" sz="1400" b="1">
                <a:solidFill>
                  <a:schemeClr val="bg1"/>
                </a:solidFill>
                <a:latin typeface="Times New Roman" panose="02020603050405020304" pitchFamily="18" charset="0"/>
                <a:ea typeface="黑体" panose="02010609060101010101" pitchFamily="49" charset="-122"/>
              </a:rPr>
              <a:t>奴隶社会</a:t>
            </a:r>
          </a:p>
        </p:txBody>
      </p:sp>
      <p:sp>
        <p:nvSpPr>
          <p:cNvPr id="3208208" name="Text Box 16"/>
          <p:cNvSpPr txBox="1">
            <a:spLocks noChangeArrowheads="1"/>
          </p:cNvSpPr>
          <p:nvPr/>
        </p:nvSpPr>
        <p:spPr bwMode="auto">
          <a:xfrm>
            <a:off x="5448301" y="4076700"/>
            <a:ext cx="936625" cy="317500"/>
          </a:xfrm>
          <a:prstGeom prst="rect">
            <a:avLst/>
          </a:prstGeom>
          <a:solidFill>
            <a:srgbClr val="FF6600"/>
          </a:solidFill>
          <a:ln w="12700" algn="ctr">
            <a:solidFill>
              <a:srgbClr val="FF6600"/>
            </a:solidFill>
            <a:miter lim="800000"/>
            <a:headEnd type="none" w="sm" len="sm"/>
            <a:tailEnd type="none" w="sm" len="sm"/>
          </a:ln>
          <a:effectLst>
            <a:outerShdw sy="50000" kx="2453608" rotWithShape="0">
              <a:schemeClr val="bg2">
                <a:alpha val="50000"/>
              </a:schemeClr>
            </a:outerShdw>
          </a:effectLst>
        </p:spPr>
        <p:txBody>
          <a:bodyPr>
            <a:spAutoFit/>
          </a:bodyPr>
          <a:lstStyle/>
          <a:p>
            <a:pPr>
              <a:spcBef>
                <a:spcPct val="50000"/>
              </a:spcBef>
              <a:defRPr/>
            </a:pPr>
            <a:r>
              <a:rPr kumimoji="1" lang="zh-CN" altLang="en-US" sz="1400" b="1">
                <a:solidFill>
                  <a:schemeClr val="bg1"/>
                </a:solidFill>
                <a:latin typeface="Times New Roman" panose="02020603050405020304" pitchFamily="18" charset="0"/>
                <a:ea typeface="黑体" panose="02010609060101010101" pitchFamily="49" charset="-122"/>
              </a:rPr>
              <a:t>封建社会</a:t>
            </a:r>
          </a:p>
        </p:txBody>
      </p:sp>
      <p:sp>
        <p:nvSpPr>
          <p:cNvPr id="3208211" name="Text Box 19"/>
          <p:cNvSpPr txBox="1">
            <a:spLocks noChangeArrowheads="1"/>
          </p:cNvSpPr>
          <p:nvPr/>
        </p:nvSpPr>
        <p:spPr bwMode="auto">
          <a:xfrm>
            <a:off x="6167439" y="6021388"/>
            <a:ext cx="1277937" cy="317500"/>
          </a:xfrm>
          <a:prstGeom prst="rect">
            <a:avLst/>
          </a:prstGeom>
          <a:solidFill>
            <a:srgbClr val="FF6600"/>
          </a:solidFill>
          <a:ln w="12700" algn="ctr">
            <a:solidFill>
              <a:srgbClr val="FF6600"/>
            </a:solidFill>
            <a:miter lim="800000"/>
          </a:ln>
          <a:effectLst>
            <a:outerShdw sy="50000" kx="2453608" rotWithShape="0">
              <a:schemeClr val="bg2">
                <a:alpha val="50000"/>
              </a:schemeClr>
            </a:outerShdw>
          </a:effectLst>
        </p:spPr>
        <p:txBody>
          <a:bodyPr>
            <a:spAutoFit/>
          </a:bodyPr>
          <a:lstStyle/>
          <a:p>
            <a:pPr>
              <a:spcBef>
                <a:spcPct val="50000"/>
              </a:spcBef>
              <a:defRPr/>
            </a:pPr>
            <a:r>
              <a:rPr kumimoji="1" lang="zh-CN" altLang="en-US" sz="1400" b="1">
                <a:solidFill>
                  <a:schemeClr val="bg1"/>
                </a:solidFill>
                <a:latin typeface="Times New Roman" panose="02020603050405020304" pitchFamily="18" charset="0"/>
                <a:ea typeface="黑体" panose="02010609060101010101" pitchFamily="49" charset="-122"/>
              </a:rPr>
              <a:t>资本主义社会</a:t>
            </a:r>
          </a:p>
        </p:txBody>
      </p:sp>
      <p:pic>
        <p:nvPicPr>
          <p:cNvPr id="618501" name="Picture 9" descr="人的能力1"/>
          <p:cNvPicPr>
            <a:picLocks noChangeAspect="1"/>
          </p:cNvPicPr>
          <p:nvPr/>
        </p:nvPicPr>
        <p:blipFill>
          <a:blip r:embed="rId2"/>
          <a:srcRect/>
          <a:stretch>
            <a:fillRect/>
          </a:stretch>
        </p:blipFill>
        <p:spPr bwMode="auto">
          <a:xfrm>
            <a:off x="2927350" y="3068639"/>
            <a:ext cx="1441450" cy="917575"/>
          </a:xfrm>
          <a:prstGeom prst="rect">
            <a:avLst/>
          </a:prstGeom>
          <a:solidFill>
            <a:srgbClr val="000000"/>
          </a:solidFill>
          <a:ln w="19050">
            <a:solidFill>
              <a:srgbClr val="800080"/>
            </a:solidFill>
            <a:miter lim="800000"/>
            <a:headEnd/>
            <a:tailEnd/>
          </a:ln>
        </p:spPr>
      </p:pic>
      <p:pic>
        <p:nvPicPr>
          <p:cNvPr id="618502" name="Picture 12" descr="奴隶社会生活"/>
          <p:cNvPicPr>
            <a:picLocks noChangeAspect="1"/>
          </p:cNvPicPr>
          <p:nvPr/>
        </p:nvPicPr>
        <p:blipFill>
          <a:blip r:embed="rId3"/>
          <a:srcRect r="7500"/>
          <a:stretch>
            <a:fillRect/>
          </a:stretch>
        </p:blipFill>
        <p:spPr bwMode="auto">
          <a:xfrm>
            <a:off x="3575051" y="4724400"/>
            <a:ext cx="1439863" cy="952500"/>
          </a:xfrm>
          <a:prstGeom prst="rect">
            <a:avLst/>
          </a:prstGeom>
          <a:solidFill>
            <a:srgbClr val="000000"/>
          </a:solidFill>
          <a:ln w="19050">
            <a:noFill/>
            <a:miter lim="800000"/>
            <a:headEnd/>
            <a:tailEnd/>
          </a:ln>
        </p:spPr>
      </p:pic>
      <p:pic>
        <p:nvPicPr>
          <p:cNvPr id="618503" name="Picture 15" descr="拜皇帝"/>
          <p:cNvPicPr>
            <a:picLocks noChangeAspect="1"/>
          </p:cNvPicPr>
          <p:nvPr/>
        </p:nvPicPr>
        <p:blipFill>
          <a:blip r:embed="rId4"/>
          <a:srcRect/>
          <a:stretch>
            <a:fillRect/>
          </a:stretch>
        </p:blipFill>
        <p:spPr bwMode="auto">
          <a:xfrm>
            <a:off x="5087938" y="2924176"/>
            <a:ext cx="1536700" cy="936625"/>
          </a:xfrm>
          <a:prstGeom prst="rect">
            <a:avLst/>
          </a:prstGeom>
          <a:solidFill>
            <a:srgbClr val="000000"/>
          </a:solidFill>
          <a:ln w="19050">
            <a:solidFill>
              <a:srgbClr val="800080"/>
            </a:solidFill>
            <a:miter lim="800000"/>
            <a:headEnd/>
            <a:tailEnd/>
          </a:ln>
        </p:spPr>
      </p:pic>
      <p:pic>
        <p:nvPicPr>
          <p:cNvPr id="618504" name="Picture 18" descr="现代工厂"/>
          <p:cNvPicPr>
            <a:picLocks noChangeAspect="1"/>
          </p:cNvPicPr>
          <p:nvPr/>
        </p:nvPicPr>
        <p:blipFill>
          <a:blip r:embed="rId5"/>
          <a:srcRect/>
          <a:stretch>
            <a:fillRect/>
          </a:stretch>
        </p:blipFill>
        <p:spPr bwMode="auto">
          <a:xfrm>
            <a:off x="5808663" y="4941888"/>
            <a:ext cx="1651000" cy="925512"/>
          </a:xfrm>
          <a:prstGeom prst="rect">
            <a:avLst/>
          </a:prstGeom>
          <a:noFill/>
          <a:ln w="19050">
            <a:solidFill>
              <a:srgbClr val="F42502"/>
            </a:solidFill>
            <a:miter lim="800000"/>
            <a:headEnd/>
            <a:tailEnd/>
          </a:ln>
        </p:spPr>
      </p:pic>
      <p:pic>
        <p:nvPicPr>
          <p:cNvPr id="618505" name="Picture 21" descr="C0706111"/>
          <p:cNvPicPr preferRelativeResize="0">
            <a:picLocks noChangeAspect="1"/>
          </p:cNvPicPr>
          <p:nvPr/>
        </p:nvPicPr>
        <p:blipFill>
          <a:blip r:embed="rId6"/>
          <a:srcRect/>
          <a:stretch>
            <a:fillRect/>
          </a:stretch>
        </p:blipFill>
        <p:spPr bwMode="auto">
          <a:xfrm>
            <a:off x="7896226" y="3141664"/>
            <a:ext cx="1298575" cy="2016125"/>
          </a:xfrm>
          <a:prstGeom prst="rect">
            <a:avLst/>
          </a:prstGeom>
          <a:solidFill>
            <a:srgbClr val="000000"/>
          </a:solidFill>
          <a:ln w="19050">
            <a:solidFill>
              <a:schemeClr val="hlink"/>
            </a:solidFill>
            <a:miter lim="800000"/>
            <a:headEnd/>
            <a:tailEnd/>
          </a:ln>
        </p:spPr>
      </p:pic>
      <p:sp>
        <p:nvSpPr>
          <p:cNvPr id="3208214" name="Text Box 22"/>
          <p:cNvSpPr txBox="1">
            <a:spLocks noChangeArrowheads="1"/>
          </p:cNvSpPr>
          <p:nvPr/>
        </p:nvSpPr>
        <p:spPr bwMode="auto">
          <a:xfrm>
            <a:off x="9409113" y="3500439"/>
            <a:ext cx="417512" cy="1381125"/>
          </a:xfrm>
          <a:prstGeom prst="rect">
            <a:avLst/>
          </a:prstGeom>
          <a:solidFill>
            <a:srgbClr val="FF6600"/>
          </a:solidFill>
          <a:ln w="12700" algn="ctr">
            <a:solidFill>
              <a:srgbClr val="FF6600"/>
            </a:solidFill>
            <a:miter lim="800000"/>
          </a:ln>
          <a:effectLst>
            <a:outerShdw sy="50000" kx="-2453608" rotWithShape="0">
              <a:schemeClr val="bg2">
                <a:alpha val="50000"/>
              </a:schemeClr>
            </a:outerShdw>
          </a:effectLst>
        </p:spPr>
        <p:txBody>
          <a:bodyPr>
            <a:spAutoFit/>
          </a:bodyPr>
          <a:lstStyle/>
          <a:p>
            <a:pPr>
              <a:spcBef>
                <a:spcPct val="50000"/>
              </a:spcBef>
              <a:defRPr/>
            </a:pPr>
            <a:r>
              <a:rPr kumimoji="1" lang="zh-CN" altLang="en-US" sz="1400" b="1">
                <a:solidFill>
                  <a:schemeClr val="bg1"/>
                </a:solidFill>
                <a:latin typeface="Times New Roman" panose="02020603050405020304" pitchFamily="18" charset="0"/>
                <a:ea typeface="黑体" panose="02010609060101010101" pitchFamily="49" charset="-122"/>
              </a:rPr>
              <a:t>社会主义社会</a:t>
            </a:r>
          </a:p>
        </p:txBody>
      </p:sp>
      <p:grpSp>
        <p:nvGrpSpPr>
          <p:cNvPr id="618507" name="Group 14"/>
          <p:cNvGrpSpPr/>
          <p:nvPr/>
        </p:nvGrpSpPr>
        <p:grpSpPr bwMode="auto">
          <a:xfrm>
            <a:off x="4151314" y="1408113"/>
            <a:ext cx="4175125" cy="503238"/>
            <a:chOff x="930" y="617"/>
            <a:chExt cx="2630" cy="317"/>
          </a:xfrm>
        </p:grpSpPr>
        <p:sp>
          <p:nvSpPr>
            <p:cNvPr id="618509" name="Rectangle 15"/>
            <p:cNvSpPr>
              <a:spLocks noChangeArrowheads="1"/>
            </p:cNvSpPr>
            <p:nvPr/>
          </p:nvSpPr>
          <p:spPr bwMode="auto">
            <a:xfrm>
              <a:off x="1243" y="617"/>
              <a:ext cx="2317"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dirty="0">
                  <a:solidFill>
                    <a:schemeClr val="bg1"/>
                  </a:solidFill>
                  <a:latin typeface="楷体_GB2312"/>
                  <a:ea typeface="楷体_GB2312"/>
                  <a:cs typeface="楷体_GB2312"/>
                </a:rPr>
                <a:t>多样性：</a:t>
              </a:r>
            </a:p>
          </p:txBody>
        </p:sp>
        <p:sp>
          <p:nvSpPr>
            <p:cNvPr id="618510" name="Rectangle 16"/>
            <p:cNvSpPr>
              <a:spLocks noChangeArrowheads="1"/>
            </p:cNvSpPr>
            <p:nvPr/>
          </p:nvSpPr>
          <p:spPr bwMode="auto">
            <a:xfrm>
              <a:off x="930" y="618"/>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sp>
        <p:nvSpPr>
          <p:cNvPr id="632844" name="Rectangle 3"/>
          <p:cNvSpPr>
            <a:spLocks noGrp="1" noChangeArrowheads="1"/>
          </p:cNvSpPr>
          <p:nvPr>
            <p:ph type="body" idx="4294967295"/>
          </p:nvPr>
        </p:nvSpPr>
        <p:spPr>
          <a:xfrm>
            <a:off x="4630738" y="2349500"/>
            <a:ext cx="7561262" cy="431800"/>
          </a:xfrm>
        </p:spPr>
        <p:txBody>
          <a:bodyPr/>
          <a:lstStyle/>
          <a:p>
            <a:pPr eaLnBrk="1" hangingPunct="1">
              <a:lnSpc>
                <a:spcPct val="80000"/>
              </a:lnSpc>
              <a:spcBef>
                <a:spcPct val="25000"/>
              </a:spcBef>
              <a:buFont typeface="Gulim" panose="020B0600000101010101" pitchFamily="34" charset="-127"/>
              <a:buNone/>
              <a:defRPr/>
            </a:pPr>
            <a:r>
              <a:rPr lang="zh-CN" altLang="en-US" sz="1400" b="1">
                <a:effectLst>
                  <a:outerShdw blurRad="38100" dist="38100" dir="2700000" algn="tl">
                    <a:srgbClr val="C0C0C0"/>
                  </a:outerShdw>
                </a:effectLst>
                <a:latin typeface="楷体_GB2312"/>
                <a:ea typeface="楷体_GB2312"/>
                <a:cs typeface="楷体_GB2312"/>
              </a:rPr>
              <a:t>　　</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indefinite" fill="hold">
                                          <p:stCondLst>
                                            <p:cond delay="0"/>
                                          </p:stCondLst>
                                        </p:cTn>
                                        <p:tgtEl>
                                          <p:spTgt spid="632844">
                                            <p:txEl>
                                              <p:pRg st="0" end="0"/>
                                            </p:txEl>
                                          </p:spTgt>
                                        </p:tgtEl>
                                        <p:attrNameLst>
                                          <p:attrName>style.visibility</p:attrName>
                                        </p:attrNameLst>
                                      </p:cBhvr>
                                      <p:to>
                                        <p:strVal val="visible"/>
                                      </p:to>
                                    </p:set>
                                    <p:animEffect transition="in" filter="fade">
                                      <p:cBhvr>
                                        <p:cTn id="7" dur="500">
                                          <p:stCondLst>
                                            <p:cond delay="0"/>
                                          </p:stCondLst>
                                        </p:cTn>
                                        <p:tgtEl>
                                          <p:spTgt spid="632844">
                                            <p:txEl>
                                              <p:pRg st="0" end="0"/>
                                            </p:txEl>
                                          </p:spTgt>
                                        </p:tgtEl>
                                      </p:cBhvr>
                                    </p:animEffect>
                                    <p:anim calcmode="lin" valueType="num">
                                      <p:cBhvr>
                                        <p:cTn id="8" dur="500" fill="hold">
                                          <p:stCondLst>
                                            <p:cond delay="0"/>
                                          </p:stCondLst>
                                        </p:cTn>
                                        <p:tgtEl>
                                          <p:spTgt spid="632844">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6328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44" grpId="0" build="p"/>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19201" y="1330960"/>
            <a:ext cx="9194800" cy="4812665"/>
          </a:xfrm>
        </p:spPr>
        <p:txBody>
          <a:bodyPr>
            <a:normAutofit/>
          </a:bodyPr>
          <a:lstStyle/>
          <a:p>
            <a:r>
              <a:rPr lang="en-US" altLang="zh-CN" sz="2800" dirty="0"/>
              <a:t>2.</a:t>
            </a:r>
            <a:r>
              <a:rPr lang="zh-CN" altLang="en-US" sz="2800" dirty="0"/>
              <a:t>社会形态发展的多样性</a:t>
            </a:r>
            <a:endParaRPr lang="en-US" altLang="zh-CN" sz="2800" dirty="0"/>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）处于同一社会形态的不同国家和民族的历史发展各有特点</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）社会形态发展中的不同民族和国家的典型意义不同</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）不同国家和民族在由低级向高级社会形态发展过程中，过渡的方式不同。</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）同一民族和国家的社会形态具有复杂性。</a:t>
            </a: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9218" name="Rectangle 2"/>
          <p:cNvSpPr>
            <a:spLocks noChangeArrowheads="1"/>
          </p:cNvSpPr>
          <p:nvPr/>
        </p:nvSpPr>
        <p:spPr bwMode="auto">
          <a:xfrm>
            <a:off x="1280160" y="1268414"/>
            <a:ext cx="8632190" cy="433387"/>
          </a:xfrm>
          <a:prstGeom prst="rect">
            <a:avLst/>
          </a:prstGeom>
          <a:noFill/>
          <a:ln w="9525">
            <a:noFill/>
            <a:miter lim="800000"/>
          </a:ln>
        </p:spPr>
        <p:txBody>
          <a:bodyPr/>
          <a:lstStyle/>
          <a:p>
            <a:pPr algn="just" latinLnBrk="1">
              <a:defRPr/>
            </a:pPr>
            <a:r>
              <a:rPr lang="zh-CN" altLang="en-US" sz="3200" dirty="0">
                <a:effectLst>
                  <a:outerShdw blurRad="38100" dist="38100" dir="2700000">
                    <a:srgbClr val="000000"/>
                  </a:outerShdw>
                </a:effectLst>
                <a:latin typeface="华文中宋" panose="02010600040101010101" pitchFamily="2" charset="-122"/>
                <a:ea typeface="黑体" panose="02010609060101010101" pitchFamily="49" charset="-122"/>
              </a:rPr>
              <a:t>（三）历史发展的必然决定性与主体的选择性</a:t>
            </a:r>
          </a:p>
        </p:txBody>
      </p:sp>
      <p:grpSp>
        <p:nvGrpSpPr>
          <p:cNvPr id="620546" name="Group 12"/>
          <p:cNvGrpSpPr/>
          <p:nvPr/>
        </p:nvGrpSpPr>
        <p:grpSpPr bwMode="auto">
          <a:xfrm>
            <a:off x="3017520" y="2245360"/>
            <a:ext cx="4157981" cy="619760"/>
            <a:chOff x="930" y="616"/>
            <a:chExt cx="2630" cy="317"/>
          </a:xfrm>
        </p:grpSpPr>
        <p:sp>
          <p:nvSpPr>
            <p:cNvPr id="620550" name="Rectangle 13"/>
            <p:cNvSpPr>
              <a:spLocks noChangeArrowheads="1"/>
            </p:cNvSpPr>
            <p:nvPr/>
          </p:nvSpPr>
          <p:spPr bwMode="auto">
            <a:xfrm>
              <a:off x="1243" y="616"/>
              <a:ext cx="2317"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a:solidFill>
                    <a:schemeClr val="bg1"/>
                  </a:solidFill>
                  <a:latin typeface="楷体_GB2312"/>
                  <a:ea typeface="楷体_GB2312"/>
                  <a:cs typeface="楷体_GB2312"/>
                </a:rPr>
                <a:t>社会形态更替的必然性</a:t>
              </a:r>
            </a:p>
          </p:txBody>
        </p:sp>
        <p:sp>
          <p:nvSpPr>
            <p:cNvPr id="620551" name="Rectangle 14"/>
            <p:cNvSpPr>
              <a:spLocks noChangeArrowheads="1"/>
            </p:cNvSpPr>
            <p:nvPr/>
          </p:nvSpPr>
          <p:spPr bwMode="auto">
            <a:xfrm>
              <a:off x="930" y="618"/>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3" name="Group 15"/>
          <p:cNvGrpSpPr/>
          <p:nvPr/>
        </p:nvGrpSpPr>
        <p:grpSpPr bwMode="auto">
          <a:xfrm>
            <a:off x="2733041" y="3200400"/>
            <a:ext cx="7106286" cy="1238250"/>
            <a:chOff x="272" y="1791"/>
            <a:chExt cx="5352" cy="861"/>
          </a:xfrm>
        </p:grpSpPr>
        <p:sp>
          <p:nvSpPr>
            <p:cNvPr id="620548" name="AutoShape 16"/>
            <p:cNvSpPr>
              <a:spLocks noChangeArrowheads="1"/>
            </p:cNvSpPr>
            <p:nvPr/>
          </p:nvSpPr>
          <p:spPr bwMode="auto">
            <a:xfrm>
              <a:off x="272" y="1792"/>
              <a:ext cx="5352" cy="860"/>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nchor="ctr"/>
            <a:lstStyle/>
            <a:p>
              <a:pPr>
                <a:buClr>
                  <a:srgbClr val="800080"/>
                </a:buClr>
              </a:pPr>
              <a:endParaRPr lang="zh-CN" altLang="en-US" sz="2400">
                <a:solidFill>
                  <a:srgbClr val="800080"/>
                </a:solidFill>
                <a:latin typeface="Verdana" panose="020B0604030504040204" pitchFamily="34" charset="0"/>
              </a:endParaRPr>
            </a:p>
          </p:txBody>
        </p:sp>
        <p:sp>
          <p:nvSpPr>
            <p:cNvPr id="620549" name="AutoShape 17"/>
            <p:cNvSpPr>
              <a:spLocks noChangeArrowheads="1"/>
            </p:cNvSpPr>
            <p:nvPr/>
          </p:nvSpPr>
          <p:spPr bwMode="auto">
            <a:xfrm>
              <a:off x="272" y="1791"/>
              <a:ext cx="5305" cy="823"/>
            </a:xfrm>
            <a:prstGeom prst="roundRect">
              <a:avLst>
                <a:gd name="adj" fmla="val 16667"/>
              </a:avLst>
            </a:prstGeom>
            <a:solidFill>
              <a:srgbClr val="FF99CC">
                <a:alpha val="30196"/>
              </a:srgbClr>
            </a:solidFill>
            <a:ln w="9525">
              <a:noFill/>
              <a:round/>
            </a:ln>
          </p:spPr>
          <p:txBody>
            <a:bodyPr anchor="ctr"/>
            <a:lstStyle/>
            <a:p>
              <a:pPr algn="just" latinLnBrk="1">
                <a:lnSpc>
                  <a:spcPct val="140000"/>
                </a:lnSpc>
                <a:spcBef>
                  <a:spcPct val="30000"/>
                </a:spcBef>
                <a:buClr>
                  <a:schemeClr val="accent2"/>
                </a:buClr>
                <a:buFont typeface="Gulim" panose="020B0600000101010101" pitchFamily="34" charset="-127"/>
                <a:buNone/>
              </a:pPr>
              <a:r>
                <a:rPr lang="zh-CN" altLang="en-US" sz="2800" dirty="0">
                  <a:solidFill>
                    <a:srgbClr val="800080"/>
                  </a:solidFill>
                  <a:latin typeface="楷体_GB2312"/>
                  <a:ea typeface="楷体_GB2312"/>
                  <a:cs typeface="楷体_GB2312"/>
                </a:rPr>
                <a:t>    社会形态依次更替的过程和规律是客观的，其发展的基本趋势是确定不移的。</a:t>
              </a:r>
              <a:endParaRPr lang="zh-CN" altLang="en-US" sz="2800" dirty="0">
                <a:solidFill>
                  <a:schemeClr val="bg1"/>
                </a:solidFill>
                <a:latin typeface="楷体_GB2312"/>
                <a:ea typeface="楷体_GB2312"/>
                <a:cs typeface="楷体_GB231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21569" name="Group 21"/>
          <p:cNvGrpSpPr/>
          <p:nvPr/>
        </p:nvGrpSpPr>
        <p:grpSpPr bwMode="auto">
          <a:xfrm>
            <a:off x="2857500" y="2852738"/>
            <a:ext cx="6337300" cy="2646362"/>
            <a:chOff x="884" y="2432"/>
            <a:chExt cx="3992" cy="1667"/>
          </a:xfrm>
        </p:grpSpPr>
        <p:grpSp>
          <p:nvGrpSpPr>
            <p:cNvPr id="621574" name="Group 18"/>
            <p:cNvGrpSpPr/>
            <p:nvPr/>
          </p:nvGrpSpPr>
          <p:grpSpPr bwMode="auto">
            <a:xfrm>
              <a:off x="1156" y="2432"/>
              <a:ext cx="3720" cy="1667"/>
              <a:chOff x="1156" y="2432"/>
              <a:chExt cx="3629" cy="1621"/>
            </a:xfrm>
          </p:grpSpPr>
          <p:pic>
            <p:nvPicPr>
              <p:cNvPr id="3209222" name="Picture 6" descr="占领南京“总统府” 2"/>
              <p:cNvPicPr>
                <a:picLocks noChangeAspect="1" noChangeArrowheads="1"/>
              </p:cNvPicPr>
              <p:nvPr/>
            </p:nvPicPr>
            <p:blipFill>
              <a:blip r:embed="rId2"/>
              <a:srcRect/>
              <a:stretch>
                <a:fillRect/>
              </a:stretch>
            </p:blipFill>
            <p:spPr bwMode="auto">
              <a:xfrm>
                <a:off x="2971" y="2432"/>
                <a:ext cx="1814" cy="1298"/>
              </a:xfrm>
              <a:prstGeom prst="rect">
                <a:avLst/>
              </a:prstGeom>
              <a:noFill/>
              <a:effectLst>
                <a:outerShdw dist="107763" dir="2700000" algn="ctr" rotWithShape="0">
                  <a:srgbClr val="808080">
                    <a:alpha val="50000"/>
                  </a:srgbClr>
                </a:outerShdw>
              </a:effectLst>
            </p:spPr>
          </p:pic>
          <p:sp>
            <p:nvSpPr>
              <p:cNvPr id="3209227" name="Rectangle 11"/>
              <p:cNvSpPr>
                <a:spLocks noChangeArrowheads="1"/>
              </p:cNvSpPr>
              <p:nvPr/>
            </p:nvSpPr>
            <p:spPr bwMode="auto">
              <a:xfrm>
                <a:off x="3334" y="3841"/>
                <a:ext cx="817" cy="212"/>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algn="ctr" eaLnBrk="0" hangingPunct="0">
                  <a:defRPr/>
                </a:pPr>
                <a:r>
                  <a:rPr lang="zh-CN" altLang="en-US" sz="1600" b="1">
                    <a:solidFill>
                      <a:schemeClr val="bg1"/>
                    </a:solidFill>
                    <a:latin typeface="Tahoma" panose="020B0604030504040204" pitchFamily="34" charset="0"/>
                    <a:ea typeface="楷体_GB2312" pitchFamily="49" charset="-122"/>
                  </a:rPr>
                  <a:t>攻占总统府</a:t>
                </a:r>
              </a:p>
            </p:txBody>
          </p:sp>
          <p:sp>
            <p:nvSpPr>
              <p:cNvPr id="3209228" name="Rectangle 12"/>
              <p:cNvSpPr>
                <a:spLocks noChangeArrowheads="1"/>
              </p:cNvSpPr>
              <p:nvPr/>
            </p:nvSpPr>
            <p:spPr bwMode="auto">
              <a:xfrm>
                <a:off x="1156" y="3841"/>
                <a:ext cx="1406" cy="212"/>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algn="ctr" eaLnBrk="0" hangingPunct="0">
                  <a:defRPr/>
                </a:pPr>
                <a:r>
                  <a:rPr lang="zh-CN" altLang="en-US" sz="1600" b="1">
                    <a:solidFill>
                      <a:schemeClr val="bg1"/>
                    </a:solidFill>
                    <a:latin typeface="Tahoma" panose="020B0604030504040204" pitchFamily="34" charset="0"/>
                    <a:ea typeface="楷体_GB2312" pitchFamily="49" charset="-122"/>
                  </a:rPr>
                  <a:t>毛泽东朱德在党的七大</a:t>
                </a:r>
              </a:p>
            </p:txBody>
          </p:sp>
        </p:grpSp>
        <p:pic>
          <p:nvPicPr>
            <p:cNvPr id="621575" name="Picture 17" descr="xin_382060325125456291738"/>
            <p:cNvPicPr>
              <a:picLocks noChangeAspect="1"/>
            </p:cNvPicPr>
            <p:nvPr/>
          </p:nvPicPr>
          <p:blipFill>
            <a:blip r:embed="rId3"/>
            <a:srcRect/>
            <a:stretch>
              <a:fillRect/>
            </a:stretch>
          </p:blipFill>
          <p:spPr bwMode="auto">
            <a:xfrm>
              <a:off x="884" y="2432"/>
              <a:ext cx="1905" cy="1318"/>
            </a:xfrm>
            <a:prstGeom prst="rect">
              <a:avLst/>
            </a:prstGeom>
            <a:noFill/>
            <a:ln w="9525">
              <a:noFill/>
              <a:miter lim="800000"/>
              <a:headEnd/>
              <a:tailEnd/>
            </a:ln>
          </p:spPr>
        </p:pic>
      </p:grpSp>
      <p:grpSp>
        <p:nvGrpSpPr>
          <p:cNvPr id="621570" name="Group 10"/>
          <p:cNvGrpSpPr/>
          <p:nvPr/>
        </p:nvGrpSpPr>
        <p:grpSpPr bwMode="auto">
          <a:xfrm>
            <a:off x="2782889" y="833439"/>
            <a:ext cx="4175125" cy="503238"/>
            <a:chOff x="930" y="616"/>
            <a:chExt cx="2630" cy="317"/>
          </a:xfrm>
        </p:grpSpPr>
        <p:sp>
          <p:nvSpPr>
            <p:cNvPr id="621572" name="Rectangle 11"/>
            <p:cNvSpPr>
              <a:spLocks noChangeArrowheads="1"/>
            </p:cNvSpPr>
            <p:nvPr/>
          </p:nvSpPr>
          <p:spPr bwMode="auto">
            <a:xfrm>
              <a:off x="1243" y="616"/>
              <a:ext cx="2317"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a:solidFill>
                    <a:schemeClr val="bg1"/>
                  </a:solidFill>
                  <a:latin typeface="楷体_GB2312"/>
                  <a:ea typeface="楷体_GB2312"/>
                  <a:cs typeface="楷体_GB2312"/>
                </a:rPr>
                <a:t>主体的选择性</a:t>
              </a:r>
            </a:p>
          </p:txBody>
        </p:sp>
        <p:sp>
          <p:nvSpPr>
            <p:cNvPr id="621573" name="Rectangle 12"/>
            <p:cNvSpPr>
              <a:spLocks noChangeArrowheads="1"/>
            </p:cNvSpPr>
            <p:nvPr/>
          </p:nvSpPr>
          <p:spPr bwMode="auto">
            <a:xfrm>
              <a:off x="930" y="618"/>
              <a:ext cx="249"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sp>
        <p:nvSpPr>
          <p:cNvPr id="621571" name="文本框 229395"/>
          <p:cNvSpPr txBox="1">
            <a:spLocks noChangeArrowheads="1"/>
          </p:cNvSpPr>
          <p:nvPr/>
        </p:nvSpPr>
        <p:spPr bwMode="auto">
          <a:xfrm>
            <a:off x="1889760" y="1544614"/>
            <a:ext cx="8527416" cy="954107"/>
          </a:xfrm>
          <a:prstGeom prst="rect">
            <a:avLst/>
          </a:prstGeom>
          <a:noFill/>
          <a:ln w="9525">
            <a:noFill/>
            <a:miter lim="800000"/>
          </a:ln>
          <a:effectLst>
            <a:prstShdw prst="shdw17" dist="17961" dir="2700000">
              <a:srgbClr val="2F4D71"/>
            </a:prstShdw>
          </a:effectLst>
        </p:spPr>
        <p:txBody>
          <a:bodyPr wrap="square">
            <a:spAutoFit/>
          </a:bodyPr>
          <a:lstStyle/>
          <a:p>
            <a:r>
              <a:rPr lang="zh-CN" altLang="en-US" sz="2800" dirty="0">
                <a:solidFill>
                  <a:srgbClr val="000C0C"/>
                </a:solidFill>
                <a:latin typeface="楷体" panose="02010609060101010101" pitchFamily="49" charset="-122"/>
                <a:ea typeface="楷体" panose="02010609060101010101" pitchFamily="49" charset="-122"/>
              </a:rPr>
              <a:t>主体选择性是主体根据自身需要和知识结构、</a:t>
            </a:r>
          </a:p>
          <a:p>
            <a:r>
              <a:rPr lang="zh-CN" altLang="en-US" sz="2800" dirty="0">
                <a:solidFill>
                  <a:srgbClr val="000C0C"/>
                </a:solidFill>
                <a:latin typeface="楷体" panose="02010609060101010101" pitchFamily="49" charset="-122"/>
                <a:ea typeface="楷体" panose="02010609060101010101" pitchFamily="49" charset="-122"/>
              </a:rPr>
              <a:t>经验来确定自身行为的方式和方向的行为。</a:t>
            </a:r>
          </a:p>
        </p:txBody>
      </p:sp>
    </p:spTree>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9521" name="Picture 4" descr="17"/>
          <p:cNvPicPr>
            <a:picLocks noChangeAspect="1"/>
          </p:cNvPicPr>
          <p:nvPr/>
        </p:nvPicPr>
        <p:blipFill>
          <a:blip r:embed="rId2"/>
          <a:srcRect/>
          <a:stretch>
            <a:fillRect/>
          </a:stretch>
        </p:blipFill>
        <p:spPr bwMode="auto">
          <a:xfrm>
            <a:off x="2711450" y="908051"/>
            <a:ext cx="7200900" cy="4822825"/>
          </a:xfrm>
          <a:prstGeom prst="rect">
            <a:avLst/>
          </a:prstGeom>
          <a:noFill/>
          <a:ln w="9525">
            <a:noFill/>
            <a:miter lim="800000"/>
            <a:headEnd/>
            <a:tailEnd/>
          </a:ln>
        </p:spPr>
      </p:pic>
    </p:spTree>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2594" name="文本占位符 332802"/>
          <p:cNvSpPr>
            <a:spLocks noGrp="1" noRot="1"/>
          </p:cNvSpPr>
          <p:nvPr>
            <p:ph type="body" idx="4294967295"/>
          </p:nvPr>
        </p:nvSpPr>
        <p:spPr>
          <a:xfrm>
            <a:off x="2204720" y="1361440"/>
            <a:ext cx="7711440" cy="4782185"/>
          </a:xfrm>
        </p:spPr>
        <p:txBody>
          <a:bodyPr/>
          <a:lstStyle/>
          <a:p>
            <a:pPr eaLnBrk="1" hangingPunct="1"/>
            <a:r>
              <a:rPr lang="en-US" altLang="zh-CN" sz="2800" b="1" dirty="0">
                <a:solidFill>
                  <a:srgbClr val="000C0C"/>
                </a:solidFill>
                <a:latin typeface="宋体" panose="02010600030101010101" pitchFamily="2" charset="-122"/>
                <a:ea typeface="宋体" panose="02010600030101010101" pitchFamily="2" charset="-122"/>
              </a:rPr>
              <a:t>3.</a:t>
            </a:r>
            <a:r>
              <a:rPr lang="zh-CN" altLang="en-US" sz="2800" b="1" dirty="0">
                <a:solidFill>
                  <a:srgbClr val="000C0C"/>
                </a:solidFill>
                <a:latin typeface="宋体" panose="02010600030101010101" pitchFamily="2" charset="-122"/>
                <a:ea typeface="宋体" panose="02010600030101010101" pitchFamily="2" charset="-122"/>
              </a:rPr>
              <a:t>历史发展的决定性和主体的选择性是统一的。</a:t>
            </a:r>
          </a:p>
          <a:p>
            <a:pPr eaLnBrk="1" hangingPunct="1"/>
            <a:r>
              <a:rPr lang="zh-CN" altLang="en-US" sz="2800" dirty="0">
                <a:solidFill>
                  <a:srgbClr val="000C0C"/>
                </a:solidFill>
                <a:latin typeface="楷体" panose="02010609060101010101" pitchFamily="49" charset="-122"/>
                <a:ea typeface="楷体" panose="02010609060101010101" pitchFamily="49" charset="-122"/>
              </a:rPr>
              <a:t>  第一，历史唯物主义认为，纯粹的必然只存在于逻辑中，在现实生活中，规律是作为一般趋势、一种平均数而存在。</a:t>
            </a:r>
          </a:p>
          <a:p>
            <a:pPr eaLnBrk="1" hangingPunct="1"/>
            <a:r>
              <a:rPr lang="zh-CN" altLang="en-US" sz="2800" dirty="0">
                <a:solidFill>
                  <a:srgbClr val="000C0C"/>
                </a:solidFill>
                <a:latin typeface="楷体" panose="02010609060101010101" pitchFamily="49" charset="-122"/>
                <a:ea typeface="楷体" panose="02010609060101010101" pitchFamily="49" charset="-122"/>
              </a:rPr>
              <a:t>  第二，生活规律所揭示的社会过程之间的内在联系，不是单值对应的线性因果关系。社会规律给人们提供的是多种现实的可能性空间。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22594">
                                            <p:txEl>
                                              <p:pRg st="0" end="0"/>
                                            </p:txEl>
                                          </p:spTgt>
                                        </p:tgtEl>
                                        <p:attrNameLst>
                                          <p:attrName>style.visibility</p:attrName>
                                        </p:attrNameLst>
                                      </p:cBhvr>
                                      <p:to>
                                        <p:strVal val="visible"/>
                                      </p:to>
                                    </p:set>
                                    <p:animEffect transition="in" filter="fade">
                                      <p:cBhvr>
                                        <p:cTn id="7" dur="500">
                                          <p:stCondLst>
                                            <p:cond delay="0"/>
                                          </p:stCondLst>
                                        </p:cTn>
                                        <p:tgtEl>
                                          <p:spTgt spid="6225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622594">
                                            <p:txEl>
                                              <p:pRg st="1" end="1"/>
                                            </p:txEl>
                                          </p:spTgt>
                                        </p:tgtEl>
                                        <p:attrNameLst>
                                          <p:attrName>style.visibility</p:attrName>
                                        </p:attrNameLst>
                                      </p:cBhvr>
                                      <p:to>
                                        <p:strVal val="visible"/>
                                      </p:to>
                                    </p:set>
                                    <p:animEffect transition="in" filter="fade">
                                      <p:cBhvr>
                                        <p:cTn id="12" dur="500">
                                          <p:stCondLst>
                                            <p:cond delay="0"/>
                                          </p:stCondLst>
                                        </p:cTn>
                                        <p:tgtEl>
                                          <p:spTgt spid="6225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622594">
                                            <p:txEl>
                                              <p:pRg st="2" end="2"/>
                                            </p:txEl>
                                          </p:spTgt>
                                        </p:tgtEl>
                                        <p:attrNameLst>
                                          <p:attrName>style.visibility</p:attrName>
                                        </p:attrNameLst>
                                      </p:cBhvr>
                                      <p:to>
                                        <p:strVal val="visible"/>
                                      </p:to>
                                    </p:set>
                                    <p:animEffect transition="in" filter="fade">
                                      <p:cBhvr>
                                        <p:cTn id="17" dur="500">
                                          <p:stCondLst>
                                            <p:cond delay="0"/>
                                          </p:stCondLst>
                                        </p:cTn>
                                        <p:tgtEl>
                                          <p:spTgt spid="6225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4" grpId="0" build="p"/>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828799" y="1686560"/>
            <a:ext cx="7528561" cy="4457065"/>
          </a:xfrm>
        </p:spPr>
        <p:txBody>
          <a:bodyPr>
            <a:normAutofit/>
          </a:bodyPr>
          <a:lstStyle/>
          <a:p>
            <a:r>
              <a:rPr lang="zh-CN" altLang="en-US" sz="2800" dirty="0">
                <a:latin typeface="楷体" panose="02010609060101010101" pitchFamily="49" charset="-122"/>
                <a:ea typeface="楷体" panose="02010609060101010101" pitchFamily="49" charset="-122"/>
              </a:rPr>
              <a:t>  第三，每一种可能性的实现，又会有多种的模式和途径。</a:t>
            </a:r>
          </a:p>
          <a:p>
            <a:r>
              <a:rPr lang="zh-CN" altLang="en-US" sz="2800" dirty="0">
                <a:latin typeface="楷体" panose="02010609060101010101" pitchFamily="49" charset="-122"/>
                <a:ea typeface="楷体" panose="02010609060101010101" pitchFamily="49" charset="-122"/>
              </a:rPr>
              <a:t>  第四，人们的历史选择归根结底是人民群众的选择。这取决于人民的利益、意愿。顺之者昌逆之者亡。</a:t>
            </a: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3617" name="Picture 4" descr="18"/>
          <p:cNvPicPr>
            <a:picLocks noChangeAspect="1"/>
          </p:cNvPicPr>
          <p:nvPr/>
        </p:nvPicPr>
        <p:blipFill>
          <a:blip r:embed="rId2"/>
          <a:srcRect/>
          <a:stretch>
            <a:fillRect/>
          </a:stretch>
        </p:blipFill>
        <p:spPr bwMode="auto">
          <a:xfrm>
            <a:off x="2225041" y="981076"/>
            <a:ext cx="7760336" cy="5053013"/>
          </a:xfrm>
          <a:prstGeom prst="rect">
            <a:avLst/>
          </a:prstGeom>
          <a:noFill/>
          <a:ln w="9525">
            <a:noFill/>
            <a:miter lim="800000"/>
            <a:headEnd/>
            <a:tailEnd/>
          </a:ln>
        </p:spPr>
      </p:pic>
    </p:spTree>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noChangeArrowheads="1"/>
          </p:cNvSpPr>
          <p:nvPr>
            <p:ph type="title" idx="4294967295"/>
          </p:nvPr>
        </p:nvSpPr>
        <p:spPr>
          <a:xfrm>
            <a:off x="1290321" y="0"/>
            <a:ext cx="8798560" cy="1028700"/>
          </a:xfrm>
        </p:spPr>
        <p:txBody>
          <a:bodyPr>
            <a:normAutofit/>
          </a:bodyPr>
          <a:lstStyle/>
          <a:p>
            <a:r>
              <a:rPr lang="zh-CN" altLang="en-US" sz="3600" dirty="0">
                <a:solidFill>
                  <a:srgbClr val="FF0000"/>
                </a:solidFill>
                <a:ea typeface="宋体" panose="02010600030101010101" pitchFamily="2" charset="-122"/>
              </a:rPr>
              <a:t>                       习题：单项选择题</a:t>
            </a:r>
          </a:p>
        </p:txBody>
      </p:sp>
      <p:sp>
        <p:nvSpPr>
          <p:cNvPr id="163843" name="内容占位符 2"/>
          <p:cNvSpPr>
            <a:spLocks noGrp="1" noChangeArrowheads="1"/>
          </p:cNvSpPr>
          <p:nvPr>
            <p:ph idx="4294967295"/>
          </p:nvPr>
        </p:nvSpPr>
        <p:spPr>
          <a:xfrm>
            <a:off x="2367280" y="1452880"/>
            <a:ext cx="8483283" cy="4690745"/>
          </a:xfrm>
        </p:spPr>
        <p:txBody>
          <a:bodyPr/>
          <a:lstStyle/>
          <a:p>
            <a:r>
              <a:rPr lang="en-US" altLang="zh-CN" sz="2800" b="1" dirty="0">
                <a:ea typeface="宋体" panose="02010600030101010101" pitchFamily="2" charset="-122"/>
              </a:rPr>
              <a:t> 1.</a:t>
            </a:r>
            <a:r>
              <a:rPr lang="zh-CN" altLang="en-US" sz="2800" b="1" dirty="0">
                <a:ea typeface="宋体" panose="02010600030101010101" pitchFamily="2" charset="-122"/>
              </a:rPr>
              <a:t>生产力所体现的关系是 </a:t>
            </a:r>
            <a:r>
              <a:rPr lang="en-US" altLang="zh-CN" sz="2800" b="1" dirty="0">
                <a:ea typeface="宋体" panose="02010600030101010101" pitchFamily="2" charset="-122"/>
              </a:rPr>
              <a:t>D</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人与人的关系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人与物的关系  </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物与物的关系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人与自然的关系</a:t>
            </a:r>
          </a:p>
          <a:p>
            <a:endParaRPr lang="en-US" altLang="zh-CN" sz="2800" b="1" dirty="0">
              <a:ea typeface="宋体" panose="02010600030101010101" pitchFamily="2" charset="-122"/>
            </a:endParaRPr>
          </a:p>
          <a:p>
            <a:r>
              <a:rPr lang="en-US" altLang="zh-CN" sz="2800" b="1" dirty="0">
                <a:ea typeface="宋体" panose="02010600030101010101" pitchFamily="2" charset="-122"/>
              </a:rPr>
              <a:t>2.</a:t>
            </a:r>
            <a:r>
              <a:rPr lang="zh-CN" altLang="en-US" sz="2800" b="1" dirty="0">
                <a:ea typeface="宋体" panose="02010600030101010101" pitchFamily="2" charset="-122"/>
              </a:rPr>
              <a:t>生产力诸要素中的主导因素是</a:t>
            </a:r>
            <a:r>
              <a:rPr lang="en-US" altLang="zh-CN" sz="2800" b="1" dirty="0">
                <a:ea typeface="宋体" panose="02010600030101010101" pitchFamily="2" charset="-122"/>
              </a:rPr>
              <a:t>B</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劳动对象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劳动者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劳动资料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科学技术</a:t>
            </a:r>
          </a:p>
          <a:p>
            <a:endParaRPr lang="zh-CN" altLang="en-US" dirty="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内容占位符 2"/>
          <p:cNvSpPr>
            <a:spLocks noGrp="1"/>
          </p:cNvSpPr>
          <p:nvPr>
            <p:ph idx="4294967295"/>
          </p:nvPr>
        </p:nvSpPr>
        <p:spPr>
          <a:xfrm>
            <a:off x="2011680" y="1828800"/>
            <a:ext cx="7955280" cy="4314825"/>
          </a:xfrm>
        </p:spPr>
        <p:txBody>
          <a:bodyPr/>
          <a:lstStyle/>
          <a:p>
            <a:pPr eaLnBrk="1" hangingPunct="1"/>
            <a:r>
              <a:rPr lang="zh-CN" altLang="en-US" sz="3200" dirty="0"/>
              <a:t>（2）空想社会主义</a:t>
            </a:r>
          </a:p>
          <a:p>
            <a:pPr eaLnBrk="1" hangingPunct="1"/>
            <a:r>
              <a:rPr lang="zh-CN" altLang="en-US" sz="2800" b="1" dirty="0">
                <a:latin typeface="华文楷体" panose="02010600040101010101" pitchFamily="2" charset="-122"/>
                <a:ea typeface="华文楷体" panose="02010600040101010101" pitchFamily="2" charset="-122"/>
              </a:rPr>
              <a:t>代表人物：</a:t>
            </a:r>
            <a:r>
              <a:rPr lang="zh-CN" altLang="en-US" sz="2800" dirty="0">
                <a:latin typeface="华文楷体" panose="02010600040101010101" pitchFamily="2" charset="-122"/>
                <a:ea typeface="华文楷体" panose="02010600040101010101" pitchFamily="2" charset="-122"/>
              </a:rPr>
              <a:t>产生于19世纪上半叶的空想社会主义，其主要代表人物是法国的圣西门、傅立叶和英国的欧文。</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969">
                                            <p:txEl>
                                              <p:pRg st="0" end="0"/>
                                            </p:txEl>
                                          </p:spTgt>
                                        </p:tgtEl>
                                        <p:attrNameLst>
                                          <p:attrName>style.visibility</p:attrName>
                                        </p:attrNameLst>
                                      </p:cBhvr>
                                      <p:to>
                                        <p:strVal val="visible"/>
                                      </p:to>
                                    </p:set>
                                    <p:animEffect transition="in" filter="barn(inVertical)">
                                      <p:cBhvr>
                                        <p:cTn id="7" dur="500"/>
                                        <p:tgtEl>
                                          <p:spTgt spid="839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3969">
                                            <p:txEl>
                                              <p:pRg st="1" end="1"/>
                                            </p:txEl>
                                          </p:spTgt>
                                        </p:tgtEl>
                                        <p:attrNameLst>
                                          <p:attrName>style.visibility</p:attrName>
                                        </p:attrNameLst>
                                      </p:cBhvr>
                                      <p:to>
                                        <p:strVal val="visible"/>
                                      </p:to>
                                    </p:set>
                                    <p:animEffect transition="in" filter="barn(inVertical)">
                                      <p:cBhvr>
                                        <p:cTn id="12" dur="500"/>
                                        <p:tgtEl>
                                          <p:spTgt spid="839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build="p"/>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内容占位符 2"/>
          <p:cNvSpPr>
            <a:spLocks noGrp="1" noChangeArrowheads="1"/>
          </p:cNvSpPr>
          <p:nvPr>
            <p:ph idx="4294967295"/>
          </p:nvPr>
        </p:nvSpPr>
        <p:spPr>
          <a:xfrm>
            <a:off x="2489200" y="1808480"/>
            <a:ext cx="8361363" cy="4335145"/>
          </a:xfrm>
        </p:spPr>
        <p:txBody>
          <a:bodyPr>
            <a:normAutofit/>
          </a:bodyPr>
          <a:lstStyle/>
          <a:p>
            <a:pPr marL="0" indent="0">
              <a:buNone/>
            </a:pPr>
            <a:r>
              <a:rPr lang="en-US" altLang="zh-CN" sz="2800" b="1" dirty="0">
                <a:ea typeface="宋体" panose="02010600030101010101" pitchFamily="2" charset="-122"/>
              </a:rPr>
              <a:t>3. </a:t>
            </a:r>
            <a:r>
              <a:rPr lang="zh-CN" altLang="en-US" sz="2800" b="1" dirty="0">
                <a:ea typeface="宋体" panose="02010600030101010101" pitchFamily="2" charset="-122"/>
              </a:rPr>
              <a:t>科学技术是生产力</a:t>
            </a:r>
            <a:r>
              <a:rPr lang="en-US" altLang="zh-CN" sz="2800" b="1" dirty="0">
                <a:ea typeface="宋体" panose="02010600030101010101" pitchFamily="2" charset="-122"/>
              </a:rPr>
              <a:t>,</a:t>
            </a:r>
            <a:r>
              <a:rPr lang="zh-CN" altLang="en-US" sz="2800" b="1" dirty="0">
                <a:ea typeface="宋体" panose="02010600030101010101" pitchFamily="2" charset="-122"/>
              </a:rPr>
              <a:t>是因为  </a:t>
            </a:r>
            <a:r>
              <a:rPr lang="en-US" altLang="zh-CN" sz="2800" b="1" dirty="0">
                <a:ea typeface="宋体" panose="02010600030101010101" pitchFamily="2" charset="-122"/>
              </a:rPr>
              <a:t>D</a:t>
            </a:r>
            <a:endParaRPr lang="zh-CN" altLang="en-US" sz="2800" b="1" dirty="0">
              <a:ea typeface="宋体" panose="02010600030101010101" pitchFamily="2" charset="-122"/>
            </a:endParaRPr>
          </a:p>
          <a:p>
            <a:pPr marL="0" indent="0">
              <a:buNone/>
            </a:pPr>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它是构成生产力最重要的独立要素         </a:t>
            </a:r>
            <a:endParaRPr lang="en-US" altLang="zh-CN" sz="2800" dirty="0">
              <a:latin typeface="楷体" panose="02010609060101010101" pitchFamily="49" charset="-122"/>
              <a:ea typeface="楷体" panose="02010609060101010101" pitchFamily="49" charset="-122"/>
            </a:endParaRPr>
          </a:p>
          <a:p>
            <a:pPr marL="0" indent="0">
              <a:buNone/>
            </a:pP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它是直接现实的生产力要素</a:t>
            </a:r>
          </a:p>
          <a:p>
            <a:pPr>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它能把生产力诸要素组合起来构成现实生产力</a:t>
            </a:r>
          </a:p>
          <a:p>
            <a:pPr marL="0" indent="0">
              <a:buNone/>
            </a:pP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它能渗透到生产力诸要素中并转化为现实生产力</a:t>
            </a: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内容占位符 2"/>
          <p:cNvSpPr>
            <a:spLocks noGrp="1" noChangeArrowheads="1"/>
          </p:cNvSpPr>
          <p:nvPr>
            <p:ph idx="4294967295"/>
          </p:nvPr>
        </p:nvSpPr>
        <p:spPr>
          <a:xfrm>
            <a:off x="2336800" y="1361440"/>
            <a:ext cx="8513763" cy="4782185"/>
          </a:xfrm>
        </p:spPr>
        <p:txBody>
          <a:bodyPr/>
          <a:lstStyle/>
          <a:p>
            <a:r>
              <a:rPr lang="en-US" altLang="zh-CN" sz="2800" b="1" dirty="0">
                <a:ea typeface="宋体" panose="02010600030101010101" pitchFamily="2" charset="-122"/>
              </a:rPr>
              <a:t>4.</a:t>
            </a:r>
            <a:r>
              <a:rPr lang="zh-CN" altLang="en-US" sz="2800" b="1" dirty="0">
                <a:ea typeface="宋体" panose="02010600030101010101" pitchFamily="2" charset="-122"/>
              </a:rPr>
              <a:t>整个生产关系的基础是  </a:t>
            </a:r>
            <a:r>
              <a:rPr lang="en-US" altLang="zh-CN" sz="2800" b="1" dirty="0">
                <a:ea typeface="宋体" panose="02010600030101010101" pitchFamily="2" charset="-122"/>
              </a:rPr>
              <a:t>D</a:t>
            </a:r>
            <a:endParaRPr lang="zh-CN" altLang="en-US" sz="2800" b="1" dirty="0">
              <a:ea typeface="宋体" panose="02010600030101010101" pitchFamily="2" charset="-122"/>
            </a:endParaRPr>
          </a:p>
          <a:p>
            <a:r>
              <a:rPr lang="en-US" altLang="zh-CN" sz="2800" dirty="0">
                <a:ea typeface="宋体" panose="02010600030101010101" pitchFamily="2"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消费关系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产品的分配方式</a:t>
            </a:r>
          </a:p>
          <a:p>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人们在生产中的地位和交换关系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生产资料所有制关系</a:t>
            </a:r>
          </a:p>
          <a:p>
            <a:endParaRPr lang="zh-CN" altLang="en-US" sz="2800" dirty="0">
              <a:latin typeface="楷体" panose="02010609060101010101" pitchFamily="49" charset="-122"/>
              <a:ea typeface="楷体" panose="02010609060101010101" pitchFamily="49" charset="-122"/>
            </a:endParaRPr>
          </a:p>
          <a:p>
            <a:endParaRPr lang="zh-CN" altLang="en-US" dirty="0">
              <a:ea typeface="宋体" panose="02010600030101010101" pitchFamily="2" charset="-122"/>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内容占位符 2"/>
          <p:cNvSpPr>
            <a:spLocks noGrp="1" noChangeArrowheads="1"/>
          </p:cNvSpPr>
          <p:nvPr>
            <p:ph idx="4294967295"/>
          </p:nvPr>
        </p:nvSpPr>
        <p:spPr>
          <a:xfrm>
            <a:off x="3007360" y="1123950"/>
            <a:ext cx="7843203" cy="5019675"/>
          </a:xfrm>
        </p:spPr>
        <p:txBody>
          <a:bodyPr>
            <a:normAutofit lnSpcReduction="10000"/>
          </a:bodyPr>
          <a:lstStyle/>
          <a:p>
            <a:pPr marL="0" indent="0">
              <a:buNone/>
            </a:pPr>
            <a:r>
              <a:rPr lang="en-US" altLang="zh-CN" sz="2800" b="1" dirty="0">
                <a:ea typeface="宋体" panose="02010600030101010101" pitchFamily="2" charset="-122"/>
              </a:rPr>
              <a:t>5.</a:t>
            </a:r>
            <a:r>
              <a:rPr lang="zh-CN" altLang="en-US" sz="2800" b="1" dirty="0">
                <a:ea typeface="宋体" panose="02010600030101010101" pitchFamily="2" charset="-122"/>
              </a:rPr>
              <a:t>判断一种生产关系是否先进的标志是 </a:t>
            </a:r>
            <a:r>
              <a:rPr lang="en-US" altLang="zh-CN" sz="2800" b="1" dirty="0">
                <a:ea typeface="宋体" panose="02010600030101010101" pitchFamily="2" charset="-122"/>
              </a:rPr>
              <a:t>C</a:t>
            </a:r>
            <a:r>
              <a:rPr lang="zh-CN" altLang="en-US" sz="2800" b="1" dirty="0">
                <a:ea typeface="宋体" panose="02010600030101010101" pitchFamily="2" charset="-122"/>
              </a:rPr>
              <a:t>     </a:t>
            </a:r>
            <a:r>
              <a:rPr lang="zh-CN" altLang="en-US" sz="2800" dirty="0">
                <a:ea typeface="宋体" panose="02010600030101010101" pitchFamily="2" charset="-122"/>
              </a:rPr>
              <a:t> </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公有制还是私有制</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公有制水平的高低</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是否适合生产力的状况</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劳动产品分配是否公平</a:t>
            </a:r>
          </a:p>
          <a:p>
            <a:pPr marL="0" indent="0">
              <a:buNone/>
            </a:pPr>
            <a:r>
              <a:rPr lang="en-US" altLang="zh-CN" sz="2800" b="1" dirty="0">
                <a:ea typeface="宋体" panose="02010600030101010101" pitchFamily="2" charset="-122"/>
              </a:rPr>
              <a:t>6.</a:t>
            </a:r>
            <a:r>
              <a:rPr lang="zh-CN" altLang="en-US" sz="2800" b="1" dirty="0">
                <a:ea typeface="宋体" panose="02010600030101010101" pitchFamily="2" charset="-122"/>
              </a:rPr>
              <a:t>一定的社会上层建筑由两部分组成  </a:t>
            </a:r>
            <a:r>
              <a:rPr lang="en-US" altLang="zh-CN" sz="2800" b="1" dirty="0">
                <a:ea typeface="宋体" panose="02010600030101010101" pitchFamily="2" charset="-122"/>
              </a:rPr>
              <a:t>C</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政治制度与军队、警察武装力量</a:t>
            </a: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生产关系与政治制度</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政治的上层建筑与思想的上层建筑</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政权与政治法律制度和设施</a:t>
            </a:r>
          </a:p>
          <a:p>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内容占位符 2"/>
          <p:cNvSpPr>
            <a:spLocks noGrp="1" noChangeArrowheads="1"/>
          </p:cNvSpPr>
          <p:nvPr>
            <p:ph idx="4294967295"/>
          </p:nvPr>
        </p:nvSpPr>
        <p:spPr>
          <a:xfrm>
            <a:off x="2651760" y="1123950"/>
            <a:ext cx="8198803" cy="5019675"/>
          </a:xfrm>
        </p:spPr>
        <p:txBody>
          <a:bodyPr/>
          <a:lstStyle/>
          <a:p>
            <a:pPr marL="0" indent="0">
              <a:buNone/>
            </a:pPr>
            <a:r>
              <a:rPr lang="en-US" altLang="zh-CN" sz="2800" b="1" dirty="0">
                <a:ea typeface="宋体" panose="02010600030101010101" pitchFamily="2" charset="-122"/>
              </a:rPr>
              <a:t>7.</a:t>
            </a:r>
            <a:r>
              <a:rPr lang="zh-CN" altLang="en-US" sz="2800" b="1" dirty="0">
                <a:ea typeface="宋体" panose="02010600030101010101" pitchFamily="2" charset="-122"/>
              </a:rPr>
              <a:t>我国社会主义政治上层建筑的核心是 </a:t>
            </a:r>
            <a:r>
              <a:rPr lang="en-US" altLang="zh-CN" sz="2800" b="1" dirty="0">
                <a:ea typeface="宋体" panose="02010600030101010101" pitchFamily="2" charset="-122"/>
              </a:rPr>
              <a:t>C</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社会主义的政治法律观点</a:t>
            </a: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共产主义的道德和理想</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人民民主专政的国家政权</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生产资料公有制</a:t>
            </a:r>
          </a:p>
          <a:p>
            <a:pPr marL="0" indent="0">
              <a:buNone/>
            </a:pPr>
            <a:r>
              <a:rPr lang="en-US" altLang="zh-CN" sz="2800" b="1" dirty="0">
                <a:ea typeface="宋体" panose="02010600030101010101" pitchFamily="2" charset="-122"/>
              </a:rPr>
              <a:t>8.</a:t>
            </a:r>
            <a:r>
              <a:rPr lang="zh-CN" altLang="en-US" sz="2800" b="1" dirty="0">
                <a:ea typeface="宋体" panose="02010600030101010101" pitchFamily="2" charset="-122"/>
              </a:rPr>
              <a:t>社会发展的最终决定力量是  </a:t>
            </a:r>
            <a:r>
              <a:rPr lang="en-US" altLang="zh-CN" sz="2800" b="1" dirty="0">
                <a:ea typeface="宋体" panose="02010600030101010101" pitchFamily="2" charset="-122"/>
              </a:rPr>
              <a:t>C</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社会心理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经济基础</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生产力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所有制</a:t>
            </a:r>
          </a:p>
          <a:p>
            <a:endParaRPr lang="zh-CN" altLang="en-US" dirty="0">
              <a:ea typeface="宋体" panose="02010600030101010101" pitchFamily="2" charset="-122"/>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内容占位符 2"/>
          <p:cNvSpPr>
            <a:spLocks noGrp="1" noChangeArrowheads="1"/>
          </p:cNvSpPr>
          <p:nvPr>
            <p:ph idx="4294967295"/>
          </p:nvPr>
        </p:nvSpPr>
        <p:spPr>
          <a:xfrm>
            <a:off x="2428241" y="1123950"/>
            <a:ext cx="6929120" cy="5019675"/>
          </a:xfrm>
        </p:spPr>
        <p:txBody>
          <a:bodyPr/>
          <a:lstStyle/>
          <a:p>
            <a:r>
              <a:rPr lang="en-US" altLang="zh-CN" sz="2800" b="1" dirty="0">
                <a:ea typeface="宋体" panose="02010600030101010101" pitchFamily="2" charset="-122"/>
              </a:rPr>
              <a:t>9.</a:t>
            </a:r>
            <a:r>
              <a:rPr lang="zh-CN" altLang="en-US" sz="2800" b="1" dirty="0">
                <a:ea typeface="宋体" panose="02010600030101010101" pitchFamily="2" charset="-122"/>
              </a:rPr>
              <a:t>在社会生产中</a:t>
            </a:r>
            <a:r>
              <a:rPr lang="en-US" altLang="zh-CN" sz="2800" b="1" dirty="0">
                <a:ea typeface="宋体" panose="02010600030101010101" pitchFamily="2" charset="-122"/>
              </a:rPr>
              <a:t>,</a:t>
            </a:r>
            <a:r>
              <a:rPr lang="zh-CN" altLang="en-US" sz="2800" b="1" dirty="0">
                <a:ea typeface="宋体" panose="02010600030101010101" pitchFamily="2" charset="-122"/>
              </a:rPr>
              <a:t>工具的精细程度、机器的精密程度</a:t>
            </a:r>
            <a:r>
              <a:rPr lang="en-US" altLang="zh-CN" sz="2800" b="1" dirty="0">
                <a:ea typeface="宋体" panose="02010600030101010101" pitchFamily="2" charset="-122"/>
              </a:rPr>
              <a:t>,</a:t>
            </a:r>
            <a:r>
              <a:rPr lang="zh-CN" altLang="en-US" sz="2800" b="1" dirty="0">
                <a:ea typeface="宋体" panose="02010600030101010101" pitchFamily="2" charset="-122"/>
              </a:rPr>
              <a:t>生产社会化的规模、范围、程度等表明  </a:t>
            </a:r>
            <a:r>
              <a:rPr lang="en-US" altLang="zh-CN" sz="2800" b="1" dirty="0">
                <a:ea typeface="宋体" panose="02010600030101010101" pitchFamily="2" charset="-122"/>
              </a:rPr>
              <a:t>A</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生产力的发展水平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社会发展的过程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生产关系的性质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生产率的高低</a:t>
            </a:r>
          </a:p>
          <a:p>
            <a:endParaRPr lang="zh-CN" altLang="en-US" dirty="0">
              <a:ea typeface="宋体" panose="02010600030101010101" pitchFamily="2" charset="-122"/>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内容占位符 2"/>
          <p:cNvSpPr>
            <a:spLocks noGrp="1" noChangeArrowheads="1"/>
          </p:cNvSpPr>
          <p:nvPr>
            <p:ph idx="4294967295"/>
          </p:nvPr>
        </p:nvSpPr>
        <p:spPr>
          <a:xfrm>
            <a:off x="2712720" y="1330960"/>
            <a:ext cx="8137843" cy="4812665"/>
          </a:xfrm>
        </p:spPr>
        <p:txBody>
          <a:bodyPr/>
          <a:lstStyle/>
          <a:p>
            <a:r>
              <a:rPr lang="en-US" altLang="zh-CN" sz="2800" b="1" dirty="0">
                <a:ea typeface="宋体" panose="02010600030101010101" pitchFamily="2" charset="-122"/>
              </a:rPr>
              <a:t>1</a:t>
            </a:r>
            <a:r>
              <a:rPr lang="zh-CN" altLang="en-US" sz="2800" b="1" dirty="0">
                <a:ea typeface="宋体" panose="02010600030101010101" pitchFamily="2" charset="-122"/>
              </a:rPr>
              <a:t>0</a:t>
            </a:r>
            <a:r>
              <a:rPr lang="en-US" altLang="zh-CN" sz="2800" b="1" dirty="0">
                <a:ea typeface="宋体" panose="02010600030101010101" pitchFamily="2" charset="-122"/>
              </a:rPr>
              <a:t>.</a:t>
            </a:r>
            <a:r>
              <a:rPr lang="zh-CN" altLang="en-US" sz="2800" b="1" dirty="0">
                <a:ea typeface="宋体" panose="02010600030101010101" pitchFamily="2" charset="-122"/>
              </a:rPr>
              <a:t>构成一定社会的经济基础</a:t>
            </a:r>
            <a:r>
              <a:rPr lang="en-US" altLang="zh-CN" sz="2800" b="1" dirty="0">
                <a:ea typeface="宋体" panose="02010600030101010101" pitchFamily="2" charset="-122"/>
              </a:rPr>
              <a:t>,</a:t>
            </a:r>
            <a:r>
              <a:rPr lang="zh-CN" altLang="en-US" sz="2800" b="1" dirty="0">
                <a:ea typeface="宋体" panose="02010600030101010101" pitchFamily="2" charset="-122"/>
              </a:rPr>
              <a:t>只能是 </a:t>
            </a:r>
            <a:r>
              <a:rPr lang="en-US" altLang="zh-CN" sz="2800" b="1" dirty="0">
                <a:ea typeface="宋体" panose="02010600030101010101" pitchFamily="2" charset="-122"/>
              </a:rPr>
              <a:t>B</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社会现存的各种生产关系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占统治地位的生产关系</a:t>
            </a:r>
          </a:p>
          <a:p>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代表社会进步方向的生产关系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适合生产力状况的生产关系</a:t>
            </a:r>
          </a:p>
          <a:p>
            <a:endParaRPr lang="zh-CN" altLang="en-US" dirty="0">
              <a:ea typeface="宋体" panose="02010600030101010101" pitchFamily="2" charset="-122"/>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879601" y="1473200"/>
            <a:ext cx="7894320" cy="4670425"/>
          </a:xfrm>
        </p:spPr>
        <p:txBody>
          <a:bodyPr/>
          <a:lstStyle/>
          <a:p>
            <a:pPr marL="342900" indent="-342900">
              <a:lnSpc>
                <a:spcPct val="100000"/>
              </a:lnSpc>
              <a:spcBef>
                <a:spcPct val="20000"/>
              </a:spcBef>
              <a:buClr>
                <a:srgbClr val="5BBE4E"/>
              </a:buClr>
              <a:buFont typeface="Wingdings" panose="05000000000000000000" pitchFamily="2" charset="2"/>
              <a:buChar char="v"/>
            </a:pPr>
            <a:r>
              <a:rPr lang="en-US" altLang="zh-CN" sz="2800" b="1" kern="0" dirty="0">
                <a:solidFill>
                  <a:srgbClr val="080808"/>
                </a:solidFill>
                <a:latin typeface="楷体" panose="02010609060101010101" pitchFamily="49" charset="-122"/>
                <a:ea typeface="楷体" panose="02010609060101010101" pitchFamily="49" charset="-122"/>
              </a:rPr>
              <a:t>11</a:t>
            </a:r>
            <a:r>
              <a:rPr lang="zh-CN" altLang="en-US" sz="2800" b="1" kern="0" dirty="0">
                <a:solidFill>
                  <a:srgbClr val="080808"/>
                </a:solidFill>
                <a:latin typeface="楷体" panose="02010609060101010101" pitchFamily="49" charset="-122"/>
                <a:ea typeface="楷体" panose="02010609060101010101" pitchFamily="49" charset="-122"/>
              </a:rPr>
              <a:t>．衡量生产力水平的客观尺度是 </a:t>
            </a:r>
            <a:r>
              <a:rPr lang="en-US" altLang="zh-CN" sz="2800" b="1" kern="0" dirty="0">
                <a:solidFill>
                  <a:srgbClr val="080808"/>
                </a:solidFill>
                <a:latin typeface="楷体" panose="02010609060101010101" pitchFamily="49" charset="-122"/>
                <a:ea typeface="楷体" panose="02010609060101010101" pitchFamily="49" charset="-122"/>
              </a:rPr>
              <a:t>A</a:t>
            </a:r>
          </a:p>
          <a:p>
            <a:pPr marL="342900" indent="-342900">
              <a:lnSpc>
                <a:spcPct val="100000"/>
              </a:lnSpc>
              <a:spcBef>
                <a:spcPct val="20000"/>
              </a:spcBef>
              <a:buClr>
                <a:srgbClr val="5BBE4E"/>
              </a:buClr>
              <a:buFont typeface="Wingdings" panose="05000000000000000000" pitchFamily="2" charset="2"/>
              <a:buChar char="v"/>
            </a:pPr>
            <a:r>
              <a:rPr lang="zh-CN" altLang="en-US" sz="2800" kern="0" dirty="0">
                <a:solidFill>
                  <a:srgbClr val="080808"/>
                </a:solidFill>
                <a:latin typeface="楷体" panose="02010609060101010101" pitchFamily="49" charset="-122"/>
                <a:ea typeface="楷体" panose="02010609060101010101" pitchFamily="49" charset="-122"/>
              </a:rPr>
              <a:t> </a:t>
            </a:r>
            <a:r>
              <a:rPr lang="en-US" altLang="zh-CN" sz="2800" kern="0" dirty="0">
                <a:solidFill>
                  <a:srgbClr val="080808"/>
                </a:solidFill>
                <a:latin typeface="楷体" panose="02010609060101010101" pitchFamily="49" charset="-122"/>
                <a:ea typeface="楷体" panose="02010609060101010101" pitchFamily="49" charset="-122"/>
              </a:rPr>
              <a:t>A.</a:t>
            </a:r>
            <a:r>
              <a:rPr lang="zh-CN" altLang="en-US" sz="2800" kern="0" dirty="0">
                <a:solidFill>
                  <a:srgbClr val="080808"/>
                </a:solidFill>
                <a:latin typeface="楷体" panose="02010609060101010101" pitchFamily="49" charset="-122"/>
                <a:ea typeface="楷体" panose="02010609060101010101" pitchFamily="49" charset="-122"/>
              </a:rPr>
              <a:t>劳动工具的状况 </a:t>
            </a:r>
            <a:endParaRPr lang="en-US" altLang="zh-CN" sz="2800"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latin typeface="楷体" panose="02010609060101010101" pitchFamily="49" charset="-122"/>
                <a:ea typeface="楷体" panose="02010609060101010101" pitchFamily="49" charset="-122"/>
              </a:rPr>
              <a:t> B.</a:t>
            </a:r>
            <a:r>
              <a:rPr lang="zh-CN" altLang="en-US" sz="2800" kern="0" dirty="0">
                <a:solidFill>
                  <a:srgbClr val="080808"/>
                </a:solidFill>
                <a:latin typeface="楷体" panose="02010609060101010101" pitchFamily="49" charset="-122"/>
                <a:ea typeface="楷体" panose="02010609060101010101" pitchFamily="49" charset="-122"/>
              </a:rPr>
              <a:t>劳动者的素质 </a:t>
            </a:r>
            <a:endParaRPr lang="en-US" altLang="zh-CN" sz="2800"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zh-CN" altLang="en-US" sz="2800" kern="0" dirty="0">
                <a:solidFill>
                  <a:srgbClr val="080808"/>
                </a:solidFill>
                <a:latin typeface="楷体" panose="02010609060101010101" pitchFamily="49" charset="-122"/>
                <a:ea typeface="楷体" panose="02010609060101010101" pitchFamily="49" charset="-122"/>
              </a:rPr>
              <a:t> </a:t>
            </a:r>
            <a:r>
              <a:rPr lang="en-US" altLang="zh-CN" sz="2800" kern="0" dirty="0">
                <a:solidFill>
                  <a:srgbClr val="080808"/>
                </a:solidFill>
                <a:latin typeface="楷体" panose="02010609060101010101" pitchFamily="49" charset="-122"/>
                <a:ea typeface="楷体" panose="02010609060101010101" pitchFamily="49" charset="-122"/>
              </a:rPr>
              <a:t>C.</a:t>
            </a:r>
            <a:r>
              <a:rPr lang="zh-CN" altLang="en-US" sz="2800" kern="0" dirty="0">
                <a:solidFill>
                  <a:srgbClr val="080808"/>
                </a:solidFill>
                <a:latin typeface="楷体" panose="02010609060101010101" pitchFamily="49" charset="-122"/>
                <a:ea typeface="楷体" panose="02010609060101010101" pitchFamily="49" charset="-122"/>
              </a:rPr>
              <a:t>劳动对象的广度和深度 </a:t>
            </a:r>
            <a:endParaRPr lang="en-US" altLang="zh-CN" sz="2800"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sz="2800" kern="0" dirty="0">
                <a:solidFill>
                  <a:srgbClr val="080808"/>
                </a:solidFill>
                <a:latin typeface="楷体" panose="02010609060101010101" pitchFamily="49" charset="-122"/>
                <a:ea typeface="楷体" panose="02010609060101010101" pitchFamily="49" charset="-122"/>
              </a:rPr>
              <a:t> D.</a:t>
            </a:r>
            <a:r>
              <a:rPr lang="zh-CN" altLang="en-US" sz="2800" kern="0" dirty="0">
                <a:solidFill>
                  <a:srgbClr val="080808"/>
                </a:solidFill>
                <a:latin typeface="楷体" panose="02010609060101010101" pitchFamily="49" charset="-122"/>
                <a:ea typeface="楷体" panose="02010609060101010101" pitchFamily="49" charset="-122"/>
              </a:rPr>
              <a:t>劳动产品的数量和质量</a:t>
            </a:r>
          </a:p>
          <a:p>
            <a:endParaRPr lang="zh-CN" altLang="en-US" dirty="0"/>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noChangeArrowheads="1"/>
          </p:cNvSpPr>
          <p:nvPr>
            <p:ph type="title" idx="4294967295"/>
          </p:nvPr>
        </p:nvSpPr>
        <p:spPr>
          <a:xfrm>
            <a:off x="3444240" y="0"/>
            <a:ext cx="7406323" cy="1028700"/>
          </a:xfrm>
        </p:spPr>
        <p:txBody>
          <a:bodyPr>
            <a:normAutofit/>
          </a:bodyPr>
          <a:lstStyle/>
          <a:p>
            <a:r>
              <a:rPr lang="zh-CN" altLang="en-US" sz="3200" dirty="0">
                <a:solidFill>
                  <a:srgbClr val="FF0000"/>
                </a:solidFill>
                <a:ea typeface="宋体" panose="02010600030101010101" pitchFamily="2" charset="-122"/>
              </a:rPr>
              <a:t>多项选择题</a:t>
            </a:r>
          </a:p>
        </p:txBody>
      </p:sp>
      <p:sp>
        <p:nvSpPr>
          <p:cNvPr id="171011" name="内容占位符 2"/>
          <p:cNvSpPr>
            <a:spLocks noGrp="1" noChangeArrowheads="1"/>
          </p:cNvSpPr>
          <p:nvPr>
            <p:ph idx="4294967295"/>
          </p:nvPr>
        </p:nvSpPr>
        <p:spPr>
          <a:xfrm>
            <a:off x="2651761" y="1554480"/>
            <a:ext cx="6847840" cy="4589145"/>
          </a:xfrm>
        </p:spPr>
        <p:txBody>
          <a:bodyPr>
            <a:normAutofit/>
          </a:bodyPr>
          <a:lstStyle/>
          <a:p>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生产力是  </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人们改造和征服自然的实际程度和能力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社会发展的最终决定力量  </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包括人口因素在内的物质生活条件   </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人与自然的关系 </a:t>
            </a:r>
          </a:p>
          <a:p>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人与人的经济关系    </a:t>
            </a: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内容占位符 2"/>
          <p:cNvSpPr>
            <a:spLocks noGrp="1" noChangeArrowheads="1"/>
          </p:cNvSpPr>
          <p:nvPr>
            <p:ph idx="4294967295"/>
          </p:nvPr>
        </p:nvSpPr>
        <p:spPr>
          <a:xfrm>
            <a:off x="2722881" y="1123950"/>
            <a:ext cx="6746240" cy="5019675"/>
          </a:xfrm>
        </p:spPr>
        <p:txBody>
          <a:bodyPr/>
          <a:lstStyle/>
          <a:p>
            <a:r>
              <a:rPr lang="en-US" altLang="zh-CN" sz="2800" b="1" dirty="0">
                <a:ea typeface="宋体" panose="02010600030101010101" pitchFamily="2" charset="-122"/>
              </a:rPr>
              <a:t>2.</a:t>
            </a:r>
            <a:r>
              <a:rPr lang="zh-CN" altLang="en-US" sz="2800" b="1" dirty="0">
                <a:ea typeface="宋体" panose="02010600030101010101" pitchFamily="2" charset="-122"/>
              </a:rPr>
              <a:t>在生产关系构成中</a:t>
            </a:r>
            <a:r>
              <a:rPr lang="en-US" altLang="zh-CN" sz="2800" b="1" dirty="0">
                <a:ea typeface="宋体" panose="02010600030101010101" pitchFamily="2" charset="-122"/>
              </a:rPr>
              <a:t>,</a:t>
            </a:r>
            <a:r>
              <a:rPr lang="zh-CN" altLang="en-US" sz="2800" b="1" dirty="0">
                <a:ea typeface="宋体" panose="02010600030101010101" pitchFamily="2" charset="-122"/>
              </a:rPr>
              <a:t>所有制形式之所以起决定作用</a:t>
            </a:r>
            <a:r>
              <a:rPr lang="en-US" altLang="zh-CN" sz="2800" b="1" dirty="0">
                <a:ea typeface="宋体" panose="02010600030101010101" pitchFamily="2" charset="-122"/>
              </a:rPr>
              <a:t>,</a:t>
            </a:r>
            <a:r>
              <a:rPr lang="zh-CN" altLang="en-US" sz="2800" b="1" dirty="0">
                <a:ea typeface="宋体" panose="02010600030101010101" pitchFamily="2" charset="-122"/>
              </a:rPr>
              <a:t>是因为它决定着</a:t>
            </a: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整个生产关系的性质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人们在生产中的相互地位</a:t>
            </a:r>
          </a:p>
          <a:p>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生产关系的多样的形式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产品的分配关系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 </a:t>
            </a:r>
            <a:r>
              <a:rPr lang="zh-CN" altLang="en-US" sz="2800" dirty="0">
                <a:latin typeface="楷体" panose="02010609060101010101" pitchFamily="49" charset="-122"/>
                <a:ea typeface="楷体" panose="02010609060101010101" pitchFamily="49" charset="-122"/>
              </a:rPr>
              <a:t>生产力发展水平</a:t>
            </a:r>
          </a:p>
          <a:p>
            <a:endParaRPr lang="zh-CN" altLang="en-US" dirty="0">
              <a:ea typeface="宋体" panose="02010600030101010101" pitchFamily="2" charset="-122"/>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内容占位符 2"/>
          <p:cNvSpPr>
            <a:spLocks noGrp="1" noChangeArrowheads="1"/>
          </p:cNvSpPr>
          <p:nvPr>
            <p:ph idx="4294967295"/>
          </p:nvPr>
        </p:nvSpPr>
        <p:spPr>
          <a:xfrm>
            <a:off x="2651760" y="1123950"/>
            <a:ext cx="8198803" cy="5019675"/>
          </a:xfrm>
        </p:spPr>
        <p:txBody>
          <a:bodyPr/>
          <a:lstStyle/>
          <a:p>
            <a:r>
              <a:rPr lang="en-US" altLang="zh-CN" sz="2800" b="1" dirty="0">
                <a:ea typeface="宋体" panose="02010600030101010101" pitchFamily="2" charset="-122"/>
              </a:rPr>
              <a:t>3.</a:t>
            </a:r>
            <a:r>
              <a:rPr lang="zh-CN" altLang="en-US" sz="2800" b="1" dirty="0">
                <a:ea typeface="宋体" panose="02010600030101010101" pitchFamily="2" charset="-122"/>
              </a:rPr>
              <a:t>社会形态的发展</a:t>
            </a: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是统一和多样的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是具体和历史的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是一个自然历史过程</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是客观的有规律的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是不断由低级向高级转变的</a:t>
            </a:r>
          </a:p>
          <a:p>
            <a:r>
              <a:rPr lang="en-US" altLang="zh-CN" sz="2800" dirty="0">
                <a:latin typeface="楷体" panose="02010609060101010101" pitchFamily="49" charset="-122"/>
                <a:ea typeface="楷体" panose="02010609060101010101" pitchFamily="49" charset="-122"/>
              </a:rPr>
              <a:t> </a:t>
            </a:r>
            <a:endParaRPr lang="zh-CN" altLang="en-US" sz="2800" dirty="0">
              <a:latin typeface="楷体" panose="02010609060101010101" pitchFamily="49" charset="-122"/>
              <a:ea typeface="楷体" panose="02010609060101010101" pitchFamily="49" charset="-122"/>
            </a:endParaRPr>
          </a:p>
          <a:p>
            <a:endParaRPr lang="zh-CN" altLang="en-US" dirty="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内容占位符 2"/>
          <p:cNvSpPr>
            <a:spLocks noGrp="1"/>
          </p:cNvSpPr>
          <p:nvPr>
            <p:ph idx="4294967295"/>
          </p:nvPr>
        </p:nvSpPr>
        <p:spPr>
          <a:xfrm>
            <a:off x="2225040" y="1600200"/>
            <a:ext cx="7650480" cy="3803650"/>
          </a:xfrm>
        </p:spPr>
        <p:txBody>
          <a:bodyPr>
            <a:normAutofit fontScale="92500" lnSpcReduction="10000"/>
          </a:bodyPr>
          <a:lstStyle/>
          <a:p>
            <a:pPr eaLnBrk="1" hangingPunct="1"/>
            <a:r>
              <a:rPr lang="zh-CN" altLang="en-US" sz="2800" dirty="0">
                <a:latin typeface="华文楷体" panose="02010600040101010101" pitchFamily="2" charset="-122"/>
                <a:ea typeface="华文楷体" panose="02010600040101010101" pitchFamily="2" charset="-122"/>
              </a:rPr>
              <a:t>      第一，论证人类社会的历史是一个由低级到高级的发展过程，资本主义社会只是发展过程中的一个阶段。</a:t>
            </a:r>
          </a:p>
          <a:p>
            <a:pPr eaLnBrk="1" hangingPunct="1"/>
            <a:r>
              <a:rPr lang="zh-CN" altLang="en-US" sz="2800" dirty="0">
                <a:latin typeface="华文楷体" panose="02010600040101010101" pitchFamily="2" charset="-122"/>
                <a:ea typeface="华文楷体" panose="02010600040101010101" pitchFamily="2" charset="-122"/>
              </a:rPr>
              <a:t>    第二，空想社会主义者触及到了社会存在和发展的物质基础问题，试图用社会经济状况来说明政治制度。</a:t>
            </a:r>
          </a:p>
          <a:p>
            <a:pPr eaLnBrk="1" hangingPunct="1"/>
            <a:r>
              <a:rPr lang="zh-CN" altLang="en-US" sz="2800" dirty="0">
                <a:latin typeface="华文楷体" panose="02010600040101010101" pitchFamily="2" charset="-122"/>
                <a:ea typeface="华文楷体" panose="02010600040101010101" pitchFamily="2" charset="-122"/>
              </a:rPr>
              <a:t>    第三，空想社会主义者看到阶级斗争在历史发展中的作用。</a:t>
            </a:r>
          </a:p>
          <a:p>
            <a:pPr eaLnBrk="1" hangingPunct="1"/>
            <a:r>
              <a:rPr lang="zh-CN" altLang="en-US" sz="2800" dirty="0">
                <a:latin typeface="华文楷体" panose="02010600040101010101" pitchFamily="2" charset="-122"/>
                <a:ea typeface="华文楷体" panose="02010600040101010101" pitchFamily="2" charset="-122"/>
              </a:rPr>
              <a:t>    第四，空想社会主义者在对未来社会的预测中，也提出不少合理的思想。</a:t>
            </a:r>
          </a:p>
          <a:p>
            <a:pPr eaLnBrk="1" hangingPunct="1"/>
            <a:endParaRPr lang="zh-CN" altLang="en-US" dirty="0">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4993">
                                            <p:txEl>
                                              <p:pRg st="0" end="0"/>
                                            </p:txEl>
                                          </p:spTgt>
                                        </p:tgtEl>
                                        <p:attrNameLst>
                                          <p:attrName>style.visibility</p:attrName>
                                        </p:attrNameLst>
                                      </p:cBhvr>
                                      <p:to>
                                        <p:strVal val="visible"/>
                                      </p:to>
                                    </p:set>
                                    <p:animEffect transition="in" filter="circle(in)">
                                      <p:cBhvr>
                                        <p:cTn id="7" dur="2000"/>
                                        <p:tgtEl>
                                          <p:spTgt spid="849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4993">
                                            <p:txEl>
                                              <p:pRg st="1" end="1"/>
                                            </p:txEl>
                                          </p:spTgt>
                                        </p:tgtEl>
                                        <p:attrNameLst>
                                          <p:attrName>style.visibility</p:attrName>
                                        </p:attrNameLst>
                                      </p:cBhvr>
                                      <p:to>
                                        <p:strVal val="visible"/>
                                      </p:to>
                                    </p:set>
                                    <p:animEffect transition="in" filter="circle(in)">
                                      <p:cBhvr>
                                        <p:cTn id="12" dur="2000"/>
                                        <p:tgtEl>
                                          <p:spTgt spid="849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4993">
                                            <p:txEl>
                                              <p:pRg st="2" end="2"/>
                                            </p:txEl>
                                          </p:spTgt>
                                        </p:tgtEl>
                                        <p:attrNameLst>
                                          <p:attrName>style.visibility</p:attrName>
                                        </p:attrNameLst>
                                      </p:cBhvr>
                                      <p:to>
                                        <p:strVal val="visible"/>
                                      </p:to>
                                    </p:set>
                                    <p:animEffect transition="in" filter="circle(in)">
                                      <p:cBhvr>
                                        <p:cTn id="17" dur="2000"/>
                                        <p:tgtEl>
                                          <p:spTgt spid="849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4993">
                                            <p:txEl>
                                              <p:pRg st="3" end="3"/>
                                            </p:txEl>
                                          </p:spTgt>
                                        </p:tgtEl>
                                        <p:attrNameLst>
                                          <p:attrName>style.visibility</p:attrName>
                                        </p:attrNameLst>
                                      </p:cBhvr>
                                      <p:to>
                                        <p:strVal val="visible"/>
                                      </p:to>
                                    </p:set>
                                    <p:animEffect transition="in" filter="circle(in)">
                                      <p:cBhvr>
                                        <p:cTn id="22" dur="2000"/>
                                        <p:tgtEl>
                                          <p:spTgt spid="849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build="p"/>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内容占位符 2"/>
          <p:cNvSpPr>
            <a:spLocks noGrp="1" noChangeArrowheads="1"/>
          </p:cNvSpPr>
          <p:nvPr>
            <p:ph idx="4294967295"/>
          </p:nvPr>
        </p:nvSpPr>
        <p:spPr>
          <a:xfrm>
            <a:off x="1818640" y="1300480"/>
            <a:ext cx="9458960" cy="4843145"/>
          </a:xfrm>
        </p:spPr>
        <p:txBody>
          <a:bodyPr>
            <a:normAutofit/>
          </a:bodyPr>
          <a:lstStyle/>
          <a:p>
            <a:r>
              <a:rPr lang="en-US" altLang="zh-CN" sz="2800" b="1" dirty="0">
                <a:ea typeface="宋体" panose="02010600030101010101" pitchFamily="2" charset="-122"/>
              </a:rPr>
              <a:t>4.</a:t>
            </a:r>
            <a:r>
              <a:rPr lang="zh-CN" altLang="en-US" sz="2800" b="1" dirty="0">
                <a:ea typeface="宋体" panose="02010600030101010101" pitchFamily="2" charset="-122"/>
              </a:rPr>
              <a:t>落后的生产关系对生产力发展所起的阻碍作用表现在</a:t>
            </a: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它会使生产力的发展遭到显著的破坏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B. </a:t>
            </a:r>
            <a:r>
              <a:rPr lang="zh-CN" altLang="en-US" sz="2800" dirty="0">
                <a:latin typeface="楷体" panose="02010609060101010101" pitchFamily="49" charset="-122"/>
                <a:ea typeface="楷体" panose="02010609060101010101" pitchFamily="49" charset="-122"/>
              </a:rPr>
              <a:t>它会使生产力陷入完全停止状态</a:t>
            </a:r>
          </a:p>
          <a:p>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它会消灭生产力中的积极因素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它能把可能的生产力变成现实的生产力</a:t>
            </a:r>
          </a:p>
          <a:p>
            <a:r>
              <a:rPr lang="en-US" altLang="zh-CN" sz="2800" dirty="0">
                <a:latin typeface="楷体" panose="02010609060101010101" pitchFamily="49" charset="-122"/>
                <a:ea typeface="楷体" panose="02010609060101010101" pitchFamily="49" charset="-122"/>
              </a:rPr>
              <a:t>  E. </a:t>
            </a:r>
            <a:r>
              <a:rPr lang="zh-CN" altLang="en-US" sz="2800" dirty="0">
                <a:latin typeface="楷体" panose="02010609060101010101" pitchFamily="49" charset="-122"/>
                <a:ea typeface="楷体" panose="02010609060101010101" pitchFamily="49" charset="-122"/>
              </a:rPr>
              <a:t>它使生产力的发展不能达到可能有的规模和速度</a:t>
            </a:r>
          </a:p>
          <a:p>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内容占位符 2"/>
          <p:cNvSpPr>
            <a:spLocks noGrp="1" noChangeArrowheads="1"/>
          </p:cNvSpPr>
          <p:nvPr>
            <p:ph idx="4294967295"/>
          </p:nvPr>
        </p:nvSpPr>
        <p:spPr>
          <a:xfrm>
            <a:off x="2326640" y="1123950"/>
            <a:ext cx="8523923" cy="5019675"/>
          </a:xfrm>
        </p:spPr>
        <p:txBody>
          <a:bodyPr/>
          <a:lstStyle/>
          <a:p>
            <a:r>
              <a:rPr lang="en-US" altLang="zh-CN" sz="2800" b="1" dirty="0">
                <a:latin typeface="宋体" panose="02010600030101010101" pitchFamily="2" charset="-122"/>
                <a:ea typeface="宋体" panose="02010600030101010101" pitchFamily="2" charset="-122"/>
              </a:rPr>
              <a:t>5.</a:t>
            </a:r>
            <a:r>
              <a:rPr lang="zh-CN" altLang="en-US" sz="2800" b="1" dirty="0">
                <a:latin typeface="宋体" panose="02010600030101010101" pitchFamily="2" charset="-122"/>
                <a:ea typeface="宋体" panose="02010600030101010101" pitchFamily="2" charset="-122"/>
              </a:rPr>
              <a:t>下列哪些现象属于我国的经济基础</a:t>
            </a: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社会主义国有化铁路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社会主义商品交换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中华人民共和国的</a:t>
            </a:r>
            <a:r>
              <a:rPr lang="en-US" altLang="zh-CN" sz="2800" dirty="0">
                <a:latin typeface="楷体" panose="02010609060101010101" pitchFamily="49" charset="-122"/>
                <a:ea typeface="楷体" panose="02010609060101010101" pitchFamily="49" charset="-122"/>
              </a:rPr>
              <a:t>&lt;&lt;</a:t>
            </a:r>
            <a:r>
              <a:rPr lang="zh-CN" altLang="en-US" sz="2800" dirty="0">
                <a:latin typeface="楷体" panose="02010609060101010101" pitchFamily="49" charset="-122"/>
                <a:ea typeface="楷体" panose="02010609060101010101" pitchFamily="49" charset="-122"/>
              </a:rPr>
              <a:t>森林法</a:t>
            </a:r>
            <a:r>
              <a:rPr lang="en-US" altLang="zh-CN" sz="2800" dirty="0">
                <a:latin typeface="楷体" panose="02010609060101010101" pitchFamily="49" charset="-122"/>
                <a:ea typeface="楷体" panose="02010609060101010101" pitchFamily="49" charset="-122"/>
              </a:rPr>
              <a:t>&gt;&gt;</a:t>
            </a:r>
            <a:endParaRPr lang="zh-CN" altLang="en-US"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社会主义的劳动生产者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社会主义按劳动分配制度</a:t>
            </a:r>
          </a:p>
          <a:p>
            <a:endParaRPr lang="zh-CN" altLang="en-US" dirty="0">
              <a:ea typeface="宋体" panose="02010600030101010101" pitchFamily="2" charset="-122"/>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内容占位符 2"/>
          <p:cNvSpPr>
            <a:spLocks noGrp="1" noChangeArrowheads="1"/>
          </p:cNvSpPr>
          <p:nvPr>
            <p:ph idx="4294967295"/>
          </p:nvPr>
        </p:nvSpPr>
        <p:spPr>
          <a:xfrm>
            <a:off x="2418080" y="1123950"/>
            <a:ext cx="8432483" cy="5019675"/>
          </a:xfrm>
        </p:spPr>
        <p:txBody>
          <a:bodyPr/>
          <a:lstStyle/>
          <a:p>
            <a:r>
              <a:rPr lang="en-US" altLang="zh-CN" sz="2800" b="1" dirty="0">
                <a:ea typeface="宋体" panose="02010600030101010101" pitchFamily="2" charset="-122"/>
              </a:rPr>
              <a:t>6.</a:t>
            </a:r>
            <a:r>
              <a:rPr lang="zh-CN" altLang="en-US" sz="2800" b="1" dirty="0">
                <a:ea typeface="宋体" panose="02010600030101010101" pitchFamily="2" charset="-122"/>
              </a:rPr>
              <a:t>推动社会发展的动力包括</a:t>
            </a: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社会基本矛盾           </a:t>
            </a:r>
          </a:p>
          <a:p>
            <a:pPr>
              <a:buFont typeface="Wingdings" panose="05000000000000000000" pitchFamily="2" charset="2"/>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在阶级社会中的阶级斗争</a:t>
            </a:r>
          </a:p>
          <a:p>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社会革命和改革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科学技术的发展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人民群众创造历史的活动</a:t>
            </a:r>
          </a:p>
          <a:p>
            <a:endParaRPr lang="zh-CN" altLang="en-US" dirty="0">
              <a:ea typeface="宋体" panose="02010600030101010101" pitchFamily="2" charset="-122"/>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内容占位符 2"/>
          <p:cNvSpPr>
            <a:spLocks noGrp="1" noChangeArrowheads="1"/>
          </p:cNvSpPr>
          <p:nvPr>
            <p:ph idx="4294967295"/>
          </p:nvPr>
        </p:nvSpPr>
        <p:spPr>
          <a:xfrm>
            <a:off x="2743200" y="1123950"/>
            <a:ext cx="8107363" cy="5019675"/>
          </a:xfrm>
        </p:spPr>
        <p:txBody>
          <a:bodyPr>
            <a:normAutofit/>
          </a:bodyPr>
          <a:lstStyle/>
          <a:p>
            <a:r>
              <a:rPr lang="en-US" altLang="zh-CN" sz="2800" b="1" dirty="0">
                <a:ea typeface="宋体" panose="02010600030101010101" pitchFamily="2" charset="-122"/>
              </a:rPr>
              <a:t>7.</a:t>
            </a:r>
            <a:r>
              <a:rPr lang="zh-CN" altLang="en-US" sz="2800" b="1" dirty="0">
                <a:ea typeface="宋体" panose="02010600030101010101" pitchFamily="2" charset="-122"/>
              </a:rPr>
              <a:t>依据生产力和产业结构划分社会形态，可分为  </a:t>
            </a:r>
            <a:r>
              <a:rPr lang="en-US" altLang="zh-CN" sz="2800" b="1" dirty="0">
                <a:ea typeface="宋体" panose="02010600030101010101" pitchFamily="2" charset="-122"/>
              </a:rPr>
              <a:t>ABCD</a:t>
            </a:r>
            <a:endParaRPr lang="zh-CN" altLang="en-US"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农业时代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渔猎时代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工业时代</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信息时代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石器时代</a:t>
            </a:r>
          </a:p>
          <a:p>
            <a:r>
              <a:rPr lang="en-US" altLang="zh-CN" sz="2800" b="1" dirty="0">
                <a:ea typeface="宋体" panose="02010600030101010101" pitchFamily="2" charset="-122"/>
              </a:rPr>
              <a:t>8.</a:t>
            </a:r>
            <a:r>
              <a:rPr lang="zh-CN" altLang="en-US" sz="2800" b="1" dirty="0">
                <a:ea typeface="宋体" panose="02010600030101010101" pitchFamily="2" charset="-122"/>
              </a:rPr>
              <a:t>依据人的发展状况，社会形态划分为</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人的依赖性社会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物的依赖性社会</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个人全面发展社会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工业社会</a:t>
            </a:r>
          </a:p>
          <a:p>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信息社会</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ea typeface="宋体" panose="02010600030101010101" pitchFamily="2" charset="-122"/>
              </a:rPr>
              <a:t>9.2011</a:t>
            </a:r>
            <a:r>
              <a:rPr lang="zh-CN" altLang="en-US" kern="0" dirty="0">
                <a:solidFill>
                  <a:srgbClr val="080808"/>
                </a:solidFill>
                <a:ea typeface="宋体" panose="02010600030101010101" pitchFamily="2" charset="-122"/>
              </a:rPr>
              <a:t>年</a:t>
            </a:r>
            <a:r>
              <a:rPr lang="en-US" altLang="zh-CN" kern="0" dirty="0">
                <a:solidFill>
                  <a:srgbClr val="080808"/>
                </a:solidFill>
                <a:ea typeface="宋体" panose="02010600030101010101" pitchFamily="2" charset="-122"/>
              </a:rPr>
              <a:t>4</a:t>
            </a:r>
            <a:r>
              <a:rPr lang="zh-CN" altLang="en-US" kern="0" dirty="0">
                <a:solidFill>
                  <a:srgbClr val="080808"/>
                </a:solidFill>
                <a:ea typeface="宋体" panose="02010600030101010101" pitchFamily="2" charset="-122"/>
              </a:rPr>
              <a:t>月，耶鲁大学出版了</a:t>
            </a:r>
            <a:r>
              <a:rPr lang="en-US" altLang="zh-CN" kern="0" dirty="0">
                <a:solidFill>
                  <a:srgbClr val="080808"/>
                </a:solidFill>
                <a:ea typeface="宋体" panose="02010600030101010101" pitchFamily="2" charset="-122"/>
              </a:rPr>
              <a:t>《</a:t>
            </a:r>
            <a:r>
              <a:rPr lang="zh-CN" altLang="en-US" kern="0" dirty="0">
                <a:solidFill>
                  <a:srgbClr val="080808"/>
                </a:solidFill>
                <a:ea typeface="宋体" panose="02010600030101010101" pitchFamily="2" charset="-122"/>
              </a:rPr>
              <a:t>马克思为什么是对的</a:t>
            </a:r>
            <a:r>
              <a:rPr lang="en-US" altLang="zh-CN" kern="0" dirty="0">
                <a:solidFill>
                  <a:srgbClr val="080808"/>
                </a:solidFill>
                <a:ea typeface="宋体" panose="02010600030101010101" pitchFamily="2" charset="-122"/>
              </a:rPr>
              <a:t>》</a:t>
            </a:r>
            <a:r>
              <a:rPr lang="zh-CN" altLang="en-US" kern="0" dirty="0">
                <a:solidFill>
                  <a:srgbClr val="080808"/>
                </a:solidFill>
                <a:ea typeface="宋体" panose="02010600030101010101" pitchFamily="2" charset="-122"/>
              </a:rPr>
              <a:t>一书，书中列举了当前西方社会</a:t>
            </a:r>
            <a:r>
              <a:rPr lang="en-US" altLang="zh-CN" kern="0" dirty="0">
                <a:solidFill>
                  <a:srgbClr val="080808"/>
                </a:solidFill>
                <a:ea typeface="宋体" panose="02010600030101010101" pitchFamily="2" charset="-122"/>
              </a:rPr>
              <a:t>10</a:t>
            </a:r>
            <a:r>
              <a:rPr lang="zh-CN" altLang="en-US" kern="0" dirty="0">
                <a:solidFill>
                  <a:srgbClr val="080808"/>
                </a:solidFill>
                <a:ea typeface="宋体" panose="02010600030101010101" pitchFamily="2" charset="-122"/>
              </a:rPr>
              <a:t>个典型的歪曲马克思主义的观点。其中一种观点认为：马克思主义将世间万物都归结于经济因素，艺术、宗教，政治、法律、道德等都被简单地视为经济的反映，对人类历史错综复杂的本质视而不见，而试图建立一种非黑即白的单一历史观，上述观点是对马克思主义关于经济基础和上层建筑辩证关系思想的严重歪曲，其表现为 </a:t>
            </a:r>
            <a:endParaRPr lang="en-US" altLang="zh-CN"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zh-CN" altLang="en-US" kern="0" dirty="0">
                <a:solidFill>
                  <a:srgbClr val="080808"/>
                </a:solidFill>
                <a:ea typeface="宋体" panose="02010600030101010101" pitchFamily="2" charset="-122"/>
              </a:rPr>
              <a:t> </a:t>
            </a:r>
            <a:r>
              <a:rPr lang="en-US" altLang="zh-CN" b="1" kern="0" dirty="0">
                <a:solidFill>
                  <a:srgbClr val="080808"/>
                </a:solidFill>
                <a:latin typeface="楷体" panose="02010609060101010101" pitchFamily="49" charset="-122"/>
                <a:ea typeface="楷体" panose="02010609060101010101" pitchFamily="49" charset="-122"/>
              </a:rPr>
              <a:t>A</a:t>
            </a:r>
            <a:r>
              <a:rPr lang="zh-CN" altLang="en-US" b="1" kern="0" dirty="0">
                <a:solidFill>
                  <a:srgbClr val="080808"/>
                </a:solidFill>
                <a:latin typeface="楷体" panose="02010609060101010101" pitchFamily="49" charset="-122"/>
                <a:ea typeface="楷体" panose="02010609060101010101" pitchFamily="49" charset="-122"/>
              </a:rPr>
              <a:t>．</a:t>
            </a:r>
            <a:r>
              <a:rPr lang="zh-CN" altLang="en-US" kern="0" dirty="0">
                <a:solidFill>
                  <a:srgbClr val="080808"/>
                </a:solidFill>
                <a:latin typeface="楷体" panose="02010609060101010101" pitchFamily="49" charset="-122"/>
                <a:ea typeface="楷体" panose="02010609060101010101" pitchFamily="49" charset="-122"/>
              </a:rPr>
              <a:t>把社会历史发展多重因素的综合作用歪曲为单一因素决定论 </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latin typeface="楷体" panose="02010609060101010101" pitchFamily="49" charset="-122"/>
                <a:ea typeface="楷体" panose="02010609060101010101" pitchFamily="49" charset="-122"/>
              </a:rPr>
              <a:t> B</a:t>
            </a:r>
            <a:r>
              <a:rPr lang="zh-CN" altLang="en-US" kern="0" dirty="0">
                <a:solidFill>
                  <a:srgbClr val="080808"/>
                </a:solidFill>
                <a:latin typeface="楷体" panose="02010609060101010101" pitchFamily="49" charset="-122"/>
                <a:ea typeface="楷体" panose="02010609060101010101" pitchFamily="49" charset="-122"/>
              </a:rPr>
              <a:t>．把上层建筑与经济基础的相互作用歪曲为机械的单向作用 </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zh-CN" altLang="en-US" b="1" kern="0" dirty="0">
                <a:solidFill>
                  <a:srgbClr val="080808"/>
                </a:solidFill>
                <a:latin typeface="楷体" panose="02010609060101010101" pitchFamily="49" charset="-122"/>
                <a:ea typeface="楷体" panose="02010609060101010101" pitchFamily="49" charset="-122"/>
              </a:rPr>
              <a:t> </a:t>
            </a:r>
            <a:r>
              <a:rPr lang="en-US" altLang="zh-CN" b="1" kern="0" dirty="0">
                <a:solidFill>
                  <a:srgbClr val="080808"/>
                </a:solidFill>
                <a:latin typeface="楷体" panose="02010609060101010101" pitchFamily="49" charset="-122"/>
                <a:ea typeface="楷体" panose="02010609060101010101" pitchFamily="49" charset="-122"/>
              </a:rPr>
              <a:t>C</a:t>
            </a:r>
            <a:r>
              <a:rPr lang="zh-CN" altLang="en-US" kern="0" dirty="0">
                <a:solidFill>
                  <a:srgbClr val="080808"/>
                </a:solidFill>
                <a:latin typeface="楷体" panose="02010609060101010101" pitchFamily="49" charset="-122"/>
                <a:ea typeface="楷体" panose="02010609060101010101" pitchFamily="49" charset="-122"/>
              </a:rPr>
              <a:t>．把经济作为社会的“基础”所具有的归根到底的决定作用歪曲为唯一决定作用 </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b="1" kern="0" dirty="0">
                <a:solidFill>
                  <a:srgbClr val="080808"/>
                </a:solidFill>
                <a:latin typeface="楷体" panose="02010609060101010101" pitchFamily="49" charset="-122"/>
                <a:ea typeface="楷体" panose="02010609060101010101" pitchFamily="49" charset="-122"/>
              </a:rPr>
              <a:t> D</a:t>
            </a:r>
            <a:r>
              <a:rPr lang="zh-CN" altLang="en-US" b="1" kern="0" dirty="0">
                <a:solidFill>
                  <a:srgbClr val="080808"/>
                </a:solidFill>
                <a:latin typeface="楷体" panose="02010609060101010101" pitchFamily="49" charset="-122"/>
                <a:ea typeface="楷体" panose="02010609060101010101" pitchFamily="49" charset="-122"/>
              </a:rPr>
              <a:t>．</a:t>
            </a:r>
            <a:r>
              <a:rPr lang="zh-CN" altLang="en-US" kern="0" dirty="0">
                <a:solidFill>
                  <a:srgbClr val="080808"/>
                </a:solidFill>
                <a:latin typeface="楷体" panose="02010609060101010101" pitchFamily="49" charset="-122"/>
                <a:ea typeface="楷体" panose="02010609060101010101" pitchFamily="49" charset="-122"/>
              </a:rPr>
              <a:t>把意识形态对社会历史始终具有的积极能动作用歪曲为消极被动作用 </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latin typeface="楷体" panose="02010609060101010101" pitchFamily="49" charset="-122"/>
                <a:ea typeface="楷体" panose="02010609060101010101" pitchFamily="49" charset="-122"/>
              </a:rPr>
              <a:t> E.</a:t>
            </a:r>
            <a:r>
              <a:rPr lang="zh-CN" altLang="en-US" kern="0" dirty="0">
                <a:solidFill>
                  <a:srgbClr val="080808"/>
                </a:solidFill>
                <a:latin typeface="楷体" panose="02010609060101010101" pitchFamily="49" charset="-122"/>
                <a:ea typeface="楷体" panose="02010609060101010101" pitchFamily="49" charset="-122"/>
              </a:rPr>
              <a:t>把上层建筑的决定作用看成是历史发展的唯一因素</a:t>
            </a:r>
          </a:p>
          <a:p>
            <a:endParaRPr lang="zh-CN" altLang="en-US" dirty="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endParaRPr lang="zh-CN" altLang="en-US" dirty="0">
              <a:ea typeface="宋体" panose="02010600030101010101" pitchFamily="2" charset="-122"/>
            </a:endParaRPr>
          </a:p>
        </p:txBody>
      </p:sp>
      <p:sp>
        <p:nvSpPr>
          <p:cNvPr id="178179" name="Rectangle 3"/>
          <p:cNvSpPr>
            <a:spLocks noGrp="1" noChangeArrowheads="1"/>
          </p:cNvSpPr>
          <p:nvPr>
            <p:ph idx="1"/>
          </p:nvPr>
        </p:nvSpPr>
        <p:spPr/>
        <p:txBody>
          <a:bodyPr>
            <a:normAutofit/>
          </a:bodyPr>
          <a:lstStyle/>
          <a:p>
            <a:pPr marL="342900" indent="-342900">
              <a:lnSpc>
                <a:spcPct val="100000"/>
              </a:lnSpc>
              <a:spcBef>
                <a:spcPct val="20000"/>
              </a:spcBef>
              <a:buClr>
                <a:srgbClr val="5BBE4E"/>
              </a:buClr>
              <a:buFont typeface="Wingdings" panose="05000000000000000000" pitchFamily="2" charset="2"/>
              <a:buChar char="v"/>
            </a:pPr>
            <a:r>
              <a:rPr lang="en-US" altLang="zh-CN" b="1" kern="0" dirty="0">
                <a:solidFill>
                  <a:srgbClr val="080808"/>
                </a:solidFill>
                <a:ea typeface="宋体" panose="02010600030101010101" pitchFamily="2" charset="-122"/>
              </a:rPr>
              <a:t>10.2006</a:t>
            </a:r>
            <a:r>
              <a:rPr lang="zh-CN" altLang="en-US" b="1" kern="0" dirty="0">
                <a:solidFill>
                  <a:srgbClr val="080808"/>
                </a:solidFill>
                <a:ea typeface="宋体" panose="02010600030101010101" pitchFamily="2" charset="-122"/>
              </a:rPr>
              <a:t>年</a:t>
            </a:r>
            <a:r>
              <a:rPr lang="en-US" altLang="zh-CN" b="1" kern="0" dirty="0">
                <a:solidFill>
                  <a:srgbClr val="080808"/>
                </a:solidFill>
                <a:ea typeface="宋体" panose="02010600030101010101" pitchFamily="2" charset="-122"/>
              </a:rPr>
              <a:t>7</a:t>
            </a:r>
            <a:r>
              <a:rPr lang="zh-CN" altLang="en-US" b="1" kern="0" dirty="0">
                <a:solidFill>
                  <a:srgbClr val="080808"/>
                </a:solidFill>
                <a:ea typeface="宋体" panose="02010600030101010101" pitchFamily="2" charset="-122"/>
              </a:rPr>
              <a:t>月</a:t>
            </a:r>
            <a:r>
              <a:rPr lang="en-US" altLang="zh-CN" b="1" kern="0" dirty="0">
                <a:solidFill>
                  <a:srgbClr val="080808"/>
                </a:solidFill>
                <a:ea typeface="宋体" panose="02010600030101010101" pitchFamily="2" charset="-122"/>
              </a:rPr>
              <a:t>12</a:t>
            </a:r>
            <a:r>
              <a:rPr lang="zh-CN" altLang="en-US" b="1" kern="0" dirty="0">
                <a:solidFill>
                  <a:srgbClr val="080808"/>
                </a:solidFill>
                <a:ea typeface="宋体" panose="02010600030101010101" pitchFamily="2" charset="-122"/>
              </a:rPr>
              <a:t>日凌晨，刘翔在瑞士洛桑国际田联超级大奖赛男子</a:t>
            </a:r>
            <a:r>
              <a:rPr lang="en-US" altLang="zh-CN" b="1" kern="0" dirty="0">
                <a:solidFill>
                  <a:srgbClr val="080808"/>
                </a:solidFill>
                <a:ea typeface="宋体" panose="02010600030101010101" pitchFamily="2" charset="-122"/>
              </a:rPr>
              <a:t>110</a:t>
            </a:r>
            <a:r>
              <a:rPr lang="zh-CN" altLang="en-US" b="1" kern="0" dirty="0">
                <a:solidFill>
                  <a:srgbClr val="080808"/>
                </a:solidFill>
                <a:ea typeface="宋体" panose="02010600030101010101" pitchFamily="2" charset="-122"/>
              </a:rPr>
              <a:t>米栏比赛中，以</a:t>
            </a:r>
            <a:r>
              <a:rPr lang="en-US" altLang="zh-CN" b="1" kern="0" dirty="0">
                <a:solidFill>
                  <a:srgbClr val="080808"/>
                </a:solidFill>
                <a:ea typeface="宋体" panose="02010600030101010101" pitchFamily="2" charset="-122"/>
              </a:rPr>
              <a:t>12</a:t>
            </a:r>
            <a:r>
              <a:rPr lang="zh-CN" altLang="en-US" b="1" kern="0" dirty="0">
                <a:solidFill>
                  <a:srgbClr val="080808"/>
                </a:solidFill>
                <a:ea typeface="宋体" panose="02010600030101010101" pitchFamily="2" charset="-122"/>
              </a:rPr>
              <a:t>秒</a:t>
            </a:r>
            <a:r>
              <a:rPr lang="en-US" altLang="zh-CN" b="1" kern="0" dirty="0">
                <a:solidFill>
                  <a:srgbClr val="080808"/>
                </a:solidFill>
                <a:ea typeface="宋体" panose="02010600030101010101" pitchFamily="2" charset="-122"/>
              </a:rPr>
              <a:t>88</a:t>
            </a:r>
            <a:r>
              <a:rPr lang="zh-CN" altLang="en-US" b="1" kern="0" dirty="0">
                <a:solidFill>
                  <a:srgbClr val="080808"/>
                </a:solidFill>
                <a:ea typeface="宋体" panose="02010600030101010101" pitchFamily="2" charset="-122"/>
              </a:rPr>
              <a:t>勇夺冠军，打破了由英国名将科林</a:t>
            </a:r>
            <a:r>
              <a:rPr lang="en-US" altLang="zh-CN" b="1" kern="0" dirty="0">
                <a:solidFill>
                  <a:srgbClr val="080808"/>
                </a:solidFill>
                <a:ea typeface="宋体" panose="02010600030101010101" pitchFamily="2" charset="-122"/>
              </a:rPr>
              <a:t>·</a:t>
            </a:r>
            <a:r>
              <a:rPr lang="zh-CN" altLang="en-US" b="1" kern="0" dirty="0">
                <a:solidFill>
                  <a:srgbClr val="080808"/>
                </a:solidFill>
                <a:ea typeface="宋体" panose="02010600030101010101" pitchFamily="2" charset="-122"/>
              </a:rPr>
              <a:t>杰克逊保持了</a:t>
            </a:r>
            <a:r>
              <a:rPr lang="en-US" altLang="zh-CN" b="1" kern="0" dirty="0">
                <a:solidFill>
                  <a:srgbClr val="080808"/>
                </a:solidFill>
                <a:ea typeface="宋体" panose="02010600030101010101" pitchFamily="2" charset="-122"/>
              </a:rPr>
              <a:t>13</a:t>
            </a:r>
            <a:r>
              <a:rPr lang="zh-CN" altLang="en-US" b="1" kern="0" dirty="0">
                <a:solidFill>
                  <a:srgbClr val="080808"/>
                </a:solidFill>
                <a:ea typeface="宋体" panose="02010600030101010101" pitchFamily="2" charset="-122"/>
              </a:rPr>
              <a:t>年之久的</a:t>
            </a:r>
            <a:r>
              <a:rPr lang="en-US" altLang="zh-CN" b="1" kern="0" dirty="0">
                <a:solidFill>
                  <a:srgbClr val="080808"/>
                </a:solidFill>
                <a:ea typeface="宋体" panose="02010600030101010101" pitchFamily="2" charset="-122"/>
              </a:rPr>
              <a:t>12</a:t>
            </a:r>
            <a:r>
              <a:rPr lang="zh-CN" altLang="en-US" b="1" kern="0" dirty="0">
                <a:solidFill>
                  <a:srgbClr val="080808"/>
                </a:solidFill>
                <a:ea typeface="宋体" panose="02010600030101010101" pitchFamily="2" charset="-122"/>
              </a:rPr>
              <a:t>秒</a:t>
            </a:r>
            <a:r>
              <a:rPr lang="en-US" altLang="zh-CN" b="1" kern="0" dirty="0">
                <a:solidFill>
                  <a:srgbClr val="080808"/>
                </a:solidFill>
                <a:ea typeface="宋体" panose="02010600030101010101" pitchFamily="2" charset="-122"/>
              </a:rPr>
              <a:t>91</a:t>
            </a:r>
            <a:r>
              <a:rPr lang="zh-CN" altLang="en-US" b="1" kern="0" dirty="0">
                <a:solidFill>
                  <a:srgbClr val="080808"/>
                </a:solidFill>
                <a:ea typeface="宋体" panose="02010600030101010101" pitchFamily="2" charset="-122"/>
              </a:rPr>
              <a:t>的世界记录。科林</a:t>
            </a:r>
            <a:r>
              <a:rPr lang="en-US" altLang="zh-CN" b="1" kern="0" dirty="0">
                <a:solidFill>
                  <a:srgbClr val="080808"/>
                </a:solidFill>
                <a:ea typeface="宋体" panose="02010600030101010101" pitchFamily="2" charset="-122"/>
              </a:rPr>
              <a:t>·</a:t>
            </a:r>
            <a:r>
              <a:rPr lang="zh-CN" altLang="en-US" b="1" kern="0" dirty="0">
                <a:solidFill>
                  <a:srgbClr val="080808"/>
                </a:solidFill>
                <a:ea typeface="宋体" panose="02010600030101010101" pitchFamily="2" charset="-122"/>
              </a:rPr>
              <a:t>杰克逊在谈起自己已被打破的记录时，没有一丝沮丧：“我一点也不失望。正相反，我感到非常兴奋。”他说：“记录本来就是用来被打破的”这在哲学上的启示是（全）</a:t>
            </a:r>
            <a:endParaRPr lang="en-US" altLang="zh-CN" b="1" kern="0" dirty="0">
              <a:solidFill>
                <a:srgbClr val="080808"/>
              </a:solidFill>
              <a:ea typeface="宋体" panose="02010600030101010101" pitchFamily="2" charset="-122"/>
            </a:endParaRPr>
          </a:p>
          <a:p>
            <a:pPr marL="342900" indent="-342900">
              <a:lnSpc>
                <a:spcPct val="100000"/>
              </a:lnSpc>
              <a:spcBef>
                <a:spcPct val="20000"/>
              </a:spcBef>
              <a:buClr>
                <a:srgbClr val="5BBE4E"/>
              </a:buClr>
              <a:buFont typeface="Wingdings" panose="05000000000000000000" pitchFamily="2" charset="2"/>
              <a:buChar char="v"/>
            </a:pPr>
            <a:r>
              <a:rPr lang="zh-CN" altLang="en-US" kern="0" dirty="0">
                <a:solidFill>
                  <a:srgbClr val="080808"/>
                </a:solidFill>
                <a:latin typeface="楷体" panose="02010609060101010101" pitchFamily="49" charset="-122"/>
                <a:ea typeface="楷体" panose="02010609060101010101" pitchFamily="49" charset="-122"/>
              </a:rPr>
              <a:t> </a:t>
            </a:r>
            <a:r>
              <a:rPr lang="en-US" altLang="zh-CN" kern="0" dirty="0">
                <a:solidFill>
                  <a:srgbClr val="080808"/>
                </a:solidFill>
                <a:latin typeface="楷体" panose="02010609060101010101" pitchFamily="49" charset="-122"/>
                <a:ea typeface="楷体" panose="02010609060101010101" pitchFamily="49" charset="-122"/>
              </a:rPr>
              <a:t>A.</a:t>
            </a:r>
            <a:r>
              <a:rPr lang="zh-CN" altLang="en-US" kern="0" dirty="0">
                <a:solidFill>
                  <a:srgbClr val="080808"/>
                </a:solidFill>
                <a:latin typeface="楷体" panose="02010609060101010101" pitchFamily="49" charset="-122"/>
                <a:ea typeface="楷体" panose="02010609060101010101" pitchFamily="49" charset="-122"/>
              </a:rPr>
              <a:t>创新是永无止境的 </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latin typeface="楷体" panose="02010609060101010101" pitchFamily="49" charset="-122"/>
                <a:ea typeface="楷体" panose="02010609060101010101" pitchFamily="49" charset="-122"/>
              </a:rPr>
              <a:t> B.</a:t>
            </a:r>
            <a:r>
              <a:rPr lang="zh-CN" altLang="en-US" kern="0" dirty="0">
                <a:solidFill>
                  <a:srgbClr val="080808"/>
                </a:solidFill>
                <a:latin typeface="楷体" panose="02010609060101010101" pitchFamily="49" charset="-122"/>
                <a:ea typeface="楷体" panose="02010609060101010101" pitchFamily="49" charset="-122"/>
              </a:rPr>
              <a:t>不断超越前人是历史发展的规律</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latin typeface="楷体" panose="02010609060101010101" pitchFamily="49" charset="-122"/>
                <a:ea typeface="楷体" panose="02010609060101010101" pitchFamily="49" charset="-122"/>
              </a:rPr>
              <a:t> C.</a:t>
            </a:r>
            <a:r>
              <a:rPr lang="zh-CN" altLang="en-US" kern="0" dirty="0">
                <a:solidFill>
                  <a:srgbClr val="080808"/>
                </a:solidFill>
                <a:latin typeface="楷体" panose="02010609060101010101" pitchFamily="49" charset="-122"/>
                <a:ea typeface="楷体" panose="02010609060101010101" pitchFamily="49" charset="-122"/>
              </a:rPr>
              <a:t>凡是在历史上产生的都要在历史上灭亡</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zh-CN" altLang="en-US" kern="0" dirty="0">
                <a:solidFill>
                  <a:srgbClr val="080808"/>
                </a:solidFill>
                <a:latin typeface="楷体" panose="02010609060101010101" pitchFamily="49" charset="-122"/>
                <a:ea typeface="楷体" panose="02010609060101010101" pitchFamily="49" charset="-122"/>
              </a:rPr>
              <a:t> </a:t>
            </a:r>
            <a:r>
              <a:rPr lang="en-US" altLang="zh-CN" kern="0" dirty="0">
                <a:solidFill>
                  <a:srgbClr val="080808"/>
                </a:solidFill>
                <a:latin typeface="楷体" panose="02010609060101010101" pitchFamily="49" charset="-122"/>
                <a:ea typeface="楷体" panose="02010609060101010101" pitchFamily="49" charset="-122"/>
              </a:rPr>
              <a:t>D.</a:t>
            </a:r>
            <a:r>
              <a:rPr lang="zh-CN" altLang="en-US" kern="0" dirty="0">
                <a:solidFill>
                  <a:srgbClr val="080808"/>
                </a:solidFill>
                <a:latin typeface="楷体" panose="02010609060101010101" pitchFamily="49" charset="-122"/>
                <a:ea typeface="楷体" panose="02010609060101010101" pitchFamily="49" charset="-122"/>
              </a:rPr>
              <a:t>一切事物都是作为过程而存在</a:t>
            </a:r>
            <a:endParaRPr lang="en-US" altLang="zh-CN" kern="0" dirty="0">
              <a:solidFill>
                <a:srgbClr val="080808"/>
              </a:solidFill>
              <a:latin typeface="楷体" panose="02010609060101010101" pitchFamily="49" charset="-122"/>
              <a:ea typeface="楷体" panose="02010609060101010101" pitchFamily="49" charset="-122"/>
            </a:endParaRPr>
          </a:p>
          <a:p>
            <a:pPr marL="342900" indent="-342900">
              <a:lnSpc>
                <a:spcPct val="100000"/>
              </a:lnSpc>
              <a:spcBef>
                <a:spcPct val="20000"/>
              </a:spcBef>
              <a:buClr>
                <a:srgbClr val="5BBE4E"/>
              </a:buClr>
              <a:buFont typeface="Wingdings" panose="05000000000000000000" pitchFamily="2" charset="2"/>
              <a:buChar char="v"/>
            </a:pPr>
            <a:r>
              <a:rPr lang="en-US" altLang="zh-CN" kern="0" dirty="0">
                <a:solidFill>
                  <a:srgbClr val="080808"/>
                </a:solidFill>
                <a:latin typeface="楷体" panose="02010609060101010101" pitchFamily="49" charset="-122"/>
                <a:ea typeface="楷体" panose="02010609060101010101" pitchFamily="49" charset="-122"/>
              </a:rPr>
              <a:t> E.</a:t>
            </a:r>
            <a:r>
              <a:rPr lang="zh-CN" altLang="en-US" kern="0" dirty="0">
                <a:solidFill>
                  <a:srgbClr val="080808"/>
                </a:solidFill>
                <a:latin typeface="楷体" panose="02010609060101010101" pitchFamily="49" charset="-122"/>
                <a:ea typeface="楷体" panose="02010609060101010101" pitchFamily="49" charset="-122"/>
              </a:rPr>
              <a:t>发展就是新陈代谢</a:t>
            </a:r>
          </a:p>
          <a:p>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66720" y="2070558"/>
            <a:ext cx="8316437" cy="1621509"/>
          </a:xfrm>
        </p:spPr>
        <p:txBody>
          <a:bodyPr>
            <a:normAutofit/>
          </a:bodyPr>
          <a:lstStyle/>
          <a:p>
            <a:r>
              <a:rPr lang="zh-CN" altLang="en-US" sz="3600" dirty="0">
                <a:solidFill>
                  <a:srgbClr val="FF0000"/>
                </a:solidFill>
              </a:rPr>
              <a:t>第二节  社会发展的动力系统</a:t>
            </a: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
          <p:cNvGrpSpPr/>
          <p:nvPr/>
        </p:nvGrpSpPr>
        <p:grpSpPr bwMode="auto">
          <a:xfrm>
            <a:off x="2296160" y="772159"/>
            <a:ext cx="7809865" cy="1174507"/>
            <a:chOff x="336" y="1296"/>
            <a:chExt cx="4476" cy="339"/>
          </a:xfrm>
        </p:grpSpPr>
        <p:sp>
          <p:nvSpPr>
            <p:cNvPr id="624660" name="AutoShape 6"/>
            <p:cNvSpPr>
              <a:spLocks noChangeArrowheads="1"/>
            </p:cNvSpPr>
            <p:nvPr/>
          </p:nvSpPr>
          <p:spPr bwMode="auto">
            <a:xfrm>
              <a:off x="342" y="1488"/>
              <a:ext cx="4463" cy="143"/>
            </a:xfrm>
            <a:prstGeom prst="parallelogram">
              <a:avLst>
                <a:gd name="adj" fmla="val 222803"/>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61" name="AutoShape 7"/>
            <p:cNvSpPr>
              <a:spLocks noChangeArrowheads="1"/>
            </p:cNvSpPr>
            <p:nvPr/>
          </p:nvSpPr>
          <p:spPr bwMode="auto">
            <a:xfrm>
              <a:off x="336" y="1296"/>
              <a:ext cx="4416" cy="339"/>
            </a:xfrm>
            <a:prstGeom prst="parallelogram">
              <a:avLst>
                <a:gd name="adj" fmla="val 62962"/>
              </a:avLst>
            </a:prstGeom>
            <a:solidFill>
              <a:srgbClr val="A3C2FF">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62" name="Text Box 8"/>
            <p:cNvSpPr txBox="1">
              <a:spLocks noChangeArrowheads="1"/>
            </p:cNvSpPr>
            <p:nvPr/>
          </p:nvSpPr>
          <p:spPr bwMode="auto">
            <a:xfrm>
              <a:off x="528" y="1352"/>
              <a:ext cx="4284" cy="233"/>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dirty="0">
                  <a:solidFill>
                    <a:srgbClr val="003366"/>
                  </a:solidFill>
                  <a:ea typeface="黑体" panose="02010609060101010101" pitchFamily="49" charset="-122"/>
                </a:rPr>
                <a:t>一、社会基本矛盾是社会发展的根本动力</a:t>
              </a:r>
            </a:p>
          </p:txBody>
        </p:sp>
      </p:grpSp>
      <p:grpSp>
        <p:nvGrpSpPr>
          <p:cNvPr id="3" name="Group 9"/>
          <p:cNvGrpSpPr/>
          <p:nvPr/>
        </p:nvGrpSpPr>
        <p:grpSpPr bwMode="auto">
          <a:xfrm>
            <a:off x="2190665" y="1710497"/>
            <a:ext cx="8153485" cy="859658"/>
            <a:chOff x="394" y="1873"/>
            <a:chExt cx="4646" cy="401"/>
          </a:xfrm>
        </p:grpSpPr>
        <p:sp>
          <p:nvSpPr>
            <p:cNvPr id="624656" name="Rectangle 10"/>
            <p:cNvSpPr>
              <a:spLocks noChangeArrowheads="1"/>
            </p:cNvSpPr>
            <p:nvPr/>
          </p:nvSpPr>
          <p:spPr bwMode="auto">
            <a:xfrm>
              <a:off x="1181" y="2005"/>
              <a:ext cx="3859" cy="269"/>
            </a:xfrm>
            <a:prstGeom prst="rect">
              <a:avLst/>
            </a:prstGeom>
            <a:noFill/>
            <a:ln w="6350">
              <a:noFill/>
              <a:miter lim="800000"/>
            </a:ln>
          </p:spPr>
          <p:txBody>
            <a:bodyPr lIns="0" tIns="0" rIns="0" bIns="0" anchor="ctr">
              <a:spAutoFit/>
            </a:bodyPr>
            <a:lstStyle/>
            <a:p>
              <a:pPr defTabSz="330200">
                <a:tabLst>
                  <a:tab pos="8521700" algn="r"/>
                </a:tabLst>
              </a:pPr>
              <a:endParaRPr lang="zh-CN" altLang="en-US" sz="2800">
                <a:latin typeface="楷体_GB2312"/>
                <a:ea typeface="楷体_GB2312"/>
                <a:cs typeface="楷体_GB2312"/>
              </a:endParaRPr>
            </a:p>
          </p:txBody>
        </p:sp>
        <p:sp>
          <p:nvSpPr>
            <p:cNvPr id="624657" name="AutoShape 11"/>
            <p:cNvSpPr>
              <a:spLocks noChangeArrowheads="1"/>
            </p:cNvSpPr>
            <p:nvPr/>
          </p:nvSpPr>
          <p:spPr bwMode="auto">
            <a:xfrm>
              <a:off x="451" y="2049"/>
              <a:ext cx="4307" cy="143"/>
            </a:xfrm>
            <a:prstGeom prst="parallelogram">
              <a:avLst>
                <a:gd name="adj" fmla="val 215015"/>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58" name="AutoShape 12"/>
            <p:cNvSpPr>
              <a:spLocks noChangeArrowheads="1"/>
            </p:cNvSpPr>
            <p:nvPr/>
          </p:nvSpPr>
          <p:spPr bwMode="auto">
            <a:xfrm>
              <a:off x="394" y="1873"/>
              <a:ext cx="4262" cy="339"/>
            </a:xfrm>
            <a:prstGeom prst="parallelogram">
              <a:avLst>
                <a:gd name="adj" fmla="val 60766"/>
              </a:avLst>
            </a:prstGeom>
            <a:solidFill>
              <a:srgbClr val="FFFF99">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59" name="Text Box 13"/>
            <p:cNvSpPr txBox="1">
              <a:spLocks noChangeArrowheads="1"/>
            </p:cNvSpPr>
            <p:nvPr/>
          </p:nvSpPr>
          <p:spPr bwMode="auto">
            <a:xfrm>
              <a:off x="576" y="1929"/>
              <a:ext cx="4284" cy="233"/>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dirty="0">
                  <a:solidFill>
                    <a:schemeClr val="bg1"/>
                  </a:solidFill>
                  <a:ea typeface="黑体" panose="02010609060101010101" pitchFamily="49" charset="-122"/>
                </a:rPr>
                <a:t>    </a:t>
              </a:r>
              <a:r>
                <a:rPr lang="zh-CN" altLang="en-US" sz="2400" dirty="0">
                  <a:solidFill>
                    <a:srgbClr val="663300"/>
                  </a:solidFill>
                  <a:ea typeface="黑体" panose="02010609060101010101" pitchFamily="49" charset="-122"/>
                </a:rPr>
                <a:t>二、阶级斗争在阶级社会发展中的作用</a:t>
              </a:r>
            </a:p>
          </p:txBody>
        </p:sp>
      </p:grpSp>
      <p:grpSp>
        <p:nvGrpSpPr>
          <p:cNvPr id="4" name="Group 19"/>
          <p:cNvGrpSpPr/>
          <p:nvPr/>
        </p:nvGrpSpPr>
        <p:grpSpPr bwMode="auto">
          <a:xfrm>
            <a:off x="1991360" y="2447836"/>
            <a:ext cx="7920991" cy="781914"/>
            <a:chOff x="703" y="2478"/>
            <a:chExt cx="4657" cy="339"/>
          </a:xfrm>
        </p:grpSpPr>
        <p:sp>
          <p:nvSpPr>
            <p:cNvPr id="624653" name="AutoShape 16"/>
            <p:cNvSpPr>
              <a:spLocks noChangeArrowheads="1"/>
            </p:cNvSpPr>
            <p:nvPr/>
          </p:nvSpPr>
          <p:spPr bwMode="auto">
            <a:xfrm>
              <a:off x="748" y="2659"/>
              <a:ext cx="4612" cy="142"/>
            </a:xfrm>
            <a:prstGeom prst="parallelogram">
              <a:avLst>
                <a:gd name="adj" fmla="val 231863"/>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54" name="AutoShape 17"/>
            <p:cNvSpPr>
              <a:spLocks noChangeArrowheads="1"/>
            </p:cNvSpPr>
            <p:nvPr/>
          </p:nvSpPr>
          <p:spPr bwMode="auto">
            <a:xfrm>
              <a:off x="703" y="2478"/>
              <a:ext cx="4536" cy="339"/>
            </a:xfrm>
            <a:prstGeom prst="parallelogram">
              <a:avLst>
                <a:gd name="adj" fmla="val 64673"/>
              </a:avLst>
            </a:prstGeom>
            <a:solidFill>
              <a:srgbClr val="FF99CC">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55" name="Text Box 18"/>
            <p:cNvSpPr txBox="1">
              <a:spLocks noChangeArrowheads="1"/>
            </p:cNvSpPr>
            <p:nvPr/>
          </p:nvSpPr>
          <p:spPr bwMode="auto">
            <a:xfrm>
              <a:off x="975" y="2615"/>
              <a:ext cx="4328" cy="138"/>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dirty="0">
                  <a:solidFill>
                    <a:schemeClr val="bg1"/>
                  </a:solidFill>
                  <a:ea typeface="黑体" panose="02010609060101010101" pitchFamily="49" charset="-122"/>
                </a:rPr>
                <a:t>    </a:t>
              </a:r>
              <a:r>
                <a:rPr lang="zh-CN" altLang="en-US" sz="2400" dirty="0">
                  <a:solidFill>
                    <a:srgbClr val="663300"/>
                  </a:solidFill>
                  <a:ea typeface="黑体" panose="02010609060101010101" pitchFamily="49" charset="-122"/>
                </a:rPr>
                <a:t>三、革命在社会发展中的作用</a:t>
              </a:r>
            </a:p>
          </p:txBody>
        </p:sp>
      </p:grpSp>
      <p:grpSp>
        <p:nvGrpSpPr>
          <p:cNvPr id="5" name="Group 20"/>
          <p:cNvGrpSpPr/>
          <p:nvPr/>
        </p:nvGrpSpPr>
        <p:grpSpPr bwMode="auto">
          <a:xfrm>
            <a:off x="1957453" y="3240346"/>
            <a:ext cx="7715185" cy="1003894"/>
            <a:chOff x="336" y="1296"/>
            <a:chExt cx="4476" cy="339"/>
          </a:xfrm>
        </p:grpSpPr>
        <p:sp>
          <p:nvSpPr>
            <p:cNvPr id="624650" name="AutoShape 21"/>
            <p:cNvSpPr>
              <a:spLocks noChangeArrowheads="1"/>
            </p:cNvSpPr>
            <p:nvPr/>
          </p:nvSpPr>
          <p:spPr bwMode="auto">
            <a:xfrm>
              <a:off x="342" y="1488"/>
              <a:ext cx="4463" cy="143"/>
            </a:xfrm>
            <a:prstGeom prst="parallelogram">
              <a:avLst>
                <a:gd name="adj" fmla="val 222803"/>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51" name="AutoShape 22"/>
            <p:cNvSpPr>
              <a:spLocks noChangeArrowheads="1"/>
            </p:cNvSpPr>
            <p:nvPr/>
          </p:nvSpPr>
          <p:spPr bwMode="auto">
            <a:xfrm>
              <a:off x="336" y="1296"/>
              <a:ext cx="4416" cy="339"/>
            </a:xfrm>
            <a:prstGeom prst="parallelogram">
              <a:avLst>
                <a:gd name="adj" fmla="val 62962"/>
              </a:avLst>
            </a:prstGeom>
            <a:solidFill>
              <a:srgbClr val="CC99FF">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52" name="Text Box 23"/>
            <p:cNvSpPr txBox="1">
              <a:spLocks noChangeArrowheads="1"/>
            </p:cNvSpPr>
            <p:nvPr/>
          </p:nvSpPr>
          <p:spPr bwMode="auto">
            <a:xfrm>
              <a:off x="528" y="1352"/>
              <a:ext cx="4284" cy="233"/>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dirty="0">
                  <a:solidFill>
                    <a:schemeClr val="bg1"/>
                  </a:solidFill>
                  <a:ea typeface="黑体" panose="02010609060101010101" pitchFamily="49" charset="-122"/>
                </a:rPr>
                <a:t>       </a:t>
              </a:r>
              <a:r>
                <a:rPr lang="zh-CN" altLang="en-US" sz="2400" dirty="0">
                  <a:solidFill>
                    <a:srgbClr val="003366"/>
                  </a:solidFill>
                  <a:ea typeface="黑体" panose="02010609060101010101" pitchFamily="49" charset="-122"/>
                </a:rPr>
                <a:t>四、改革在社会发展中的作用</a:t>
              </a:r>
            </a:p>
          </p:txBody>
        </p:sp>
      </p:grpSp>
      <p:grpSp>
        <p:nvGrpSpPr>
          <p:cNvPr id="6" name="Group 28"/>
          <p:cNvGrpSpPr/>
          <p:nvPr/>
        </p:nvGrpSpPr>
        <p:grpSpPr bwMode="auto">
          <a:xfrm>
            <a:off x="1808481" y="4090613"/>
            <a:ext cx="7816534" cy="1162107"/>
            <a:chOff x="573" y="3566"/>
            <a:chExt cx="4463" cy="339"/>
          </a:xfrm>
        </p:grpSpPr>
        <p:sp>
          <p:nvSpPr>
            <p:cNvPr id="624647" name="AutoShape 25"/>
            <p:cNvSpPr>
              <a:spLocks noChangeArrowheads="1"/>
            </p:cNvSpPr>
            <p:nvPr/>
          </p:nvSpPr>
          <p:spPr bwMode="auto">
            <a:xfrm>
              <a:off x="573" y="3758"/>
              <a:ext cx="4463" cy="143"/>
            </a:xfrm>
            <a:prstGeom prst="parallelogram">
              <a:avLst>
                <a:gd name="adj" fmla="val 222803"/>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48" name="AutoShape 26"/>
            <p:cNvSpPr>
              <a:spLocks noChangeArrowheads="1"/>
            </p:cNvSpPr>
            <p:nvPr/>
          </p:nvSpPr>
          <p:spPr bwMode="auto">
            <a:xfrm>
              <a:off x="657" y="3566"/>
              <a:ext cx="4264" cy="339"/>
            </a:xfrm>
            <a:prstGeom prst="parallelogram">
              <a:avLst>
                <a:gd name="adj" fmla="val 60794"/>
              </a:avLst>
            </a:prstGeom>
            <a:solidFill>
              <a:srgbClr val="CCFFFF">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24649" name="Text Box 27"/>
            <p:cNvSpPr txBox="1">
              <a:spLocks noChangeArrowheads="1"/>
            </p:cNvSpPr>
            <p:nvPr/>
          </p:nvSpPr>
          <p:spPr bwMode="auto">
            <a:xfrm>
              <a:off x="703" y="3611"/>
              <a:ext cx="4284" cy="233"/>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dirty="0">
                  <a:solidFill>
                    <a:schemeClr val="bg1"/>
                  </a:solidFill>
                  <a:ea typeface="黑体" panose="02010609060101010101" pitchFamily="49" charset="-122"/>
                </a:rPr>
                <a:t>        </a:t>
              </a:r>
              <a:r>
                <a:rPr lang="zh-CN" altLang="en-US" sz="2400" dirty="0">
                  <a:solidFill>
                    <a:srgbClr val="003366"/>
                  </a:solidFill>
                  <a:ea typeface="黑体" panose="02010609060101010101" pitchFamily="49" charset="-122"/>
                </a:rPr>
                <a:t>五、科学技术在社会发展中的作用</a:t>
              </a:r>
            </a:p>
          </p:txBody>
        </p:sp>
      </p:grpSp>
      <p:sp>
        <p:nvSpPr>
          <p:cNvPr id="9" name="文本框 8"/>
          <p:cNvSpPr txBox="1"/>
          <p:nvPr/>
        </p:nvSpPr>
        <p:spPr>
          <a:xfrm>
            <a:off x="2510065" y="5252721"/>
            <a:ext cx="4614641" cy="461665"/>
          </a:xfrm>
          <a:prstGeom prst="rect">
            <a:avLst/>
          </a:prstGeom>
          <a:noFill/>
        </p:spPr>
        <p:txBody>
          <a:bodyPr wrap="square" rtlCol="0">
            <a:spAutoFit/>
          </a:bodyPr>
          <a:lstStyle/>
          <a:p>
            <a:r>
              <a:rPr lang="zh-CN" altLang="en-US" sz="2400" dirty="0"/>
              <a:t>六、人民群众和个人的历史作用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38466" name="Text Box 2"/>
          <p:cNvSpPr txBox="1">
            <a:spLocks noChangeArrowheads="1"/>
          </p:cNvSpPr>
          <p:nvPr/>
        </p:nvSpPr>
        <p:spPr bwMode="auto">
          <a:xfrm>
            <a:off x="2529840" y="2641600"/>
            <a:ext cx="7598410" cy="954107"/>
          </a:xfrm>
          <a:prstGeom prst="rect">
            <a:avLst/>
          </a:prstGeom>
          <a:noFill/>
          <a:ln w="9525">
            <a:noFill/>
            <a:miter lim="800000"/>
          </a:ln>
        </p:spPr>
        <p:txBody>
          <a:bodyPr wrap="square">
            <a:spAutoFit/>
          </a:bodyPr>
          <a:lstStyle/>
          <a:p>
            <a:pPr eaLnBrk="0" hangingPunct="0"/>
            <a:r>
              <a:rPr lang="zh-CN" altLang="en-US" sz="2400" dirty="0">
                <a:latin typeface="Tahoma" panose="020B0604030504040204" pitchFamily="34" charset="0"/>
                <a:ea typeface="楷体_GB2312"/>
                <a:cs typeface="楷体_GB2312"/>
              </a:rPr>
              <a:t>    </a:t>
            </a:r>
            <a:r>
              <a:rPr lang="zh-CN" altLang="en-US" sz="2800" dirty="0">
                <a:latin typeface="Tahoma" panose="020B0604030504040204" pitchFamily="34" charset="0"/>
                <a:ea typeface="黑体" panose="02010609060101010101" pitchFamily="49" charset="-122"/>
              </a:rPr>
              <a:t>（一）生产力和生产关系、</a:t>
            </a:r>
            <a:endParaRPr lang="en-US" altLang="zh-CN" sz="2800" dirty="0">
              <a:latin typeface="Tahoma" panose="020B0604030504040204" pitchFamily="34" charset="0"/>
              <a:ea typeface="黑体" panose="02010609060101010101" pitchFamily="49" charset="-122"/>
            </a:endParaRPr>
          </a:p>
          <a:p>
            <a:pPr eaLnBrk="0" hangingPunct="0"/>
            <a:r>
              <a:rPr lang="zh-CN" altLang="en-US" sz="2800" dirty="0">
                <a:latin typeface="Tahoma" panose="020B0604030504040204" pitchFamily="34" charset="0"/>
                <a:ea typeface="黑体" panose="02010609060101010101" pitchFamily="49" charset="-122"/>
              </a:rPr>
              <a:t>经济基础和上层建筑的矛盾是社会基本矛盾　</a:t>
            </a:r>
          </a:p>
        </p:txBody>
      </p:sp>
      <p:sp>
        <p:nvSpPr>
          <p:cNvPr id="2238469" name="Text Box 5"/>
          <p:cNvSpPr txBox="1">
            <a:spLocks noChangeArrowheads="1"/>
          </p:cNvSpPr>
          <p:nvPr/>
        </p:nvSpPr>
        <p:spPr bwMode="auto">
          <a:xfrm>
            <a:off x="1767840" y="1259839"/>
            <a:ext cx="7857173" cy="64135"/>
          </a:xfrm>
          <a:prstGeom prst="rect">
            <a:avLst/>
          </a:prstGeom>
          <a:noFill/>
          <a:ln w="9525" algn="ctr">
            <a:noFill/>
            <a:miter lim="800000"/>
          </a:ln>
          <a:effectLst/>
        </p:spPr>
        <p:txBody>
          <a:bodyPr/>
          <a:lstStyle/>
          <a:p>
            <a:pPr latinLnBrk="1">
              <a:defRPr/>
            </a:pPr>
            <a:r>
              <a:rPr kumimoji="1" lang="zh-CN" altLang="en-US" sz="3200" dirty="0">
                <a:solidFill>
                  <a:srgbClr val="FF0000"/>
                </a:solidFill>
                <a:effectLst>
                  <a:outerShdw blurRad="38100" dist="38100" dir="2700000" algn="tl">
                    <a:srgbClr val="C0C0C0"/>
                  </a:outerShdw>
                </a:effectLst>
                <a:latin typeface="Tahoma" panose="020B0604030504040204" pitchFamily="34" charset="0"/>
                <a:ea typeface="黑体" panose="02010609060101010101" pitchFamily="49" charset="-122"/>
              </a:rPr>
              <a:t>一、社会基本矛盾是社会发展的根本动力</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238469"/>
                                        </p:tgtEl>
                                        <p:attrNameLst>
                                          <p:attrName>style.visibility</p:attrName>
                                        </p:attrNameLst>
                                      </p:cBhvr>
                                      <p:to>
                                        <p:strVal val="visible"/>
                                      </p:to>
                                    </p:set>
                                    <p:anim calcmode="lin" valueType="num">
                                      <p:cBhvr>
                                        <p:cTn id="7" dur="500" fill="hold"/>
                                        <p:tgtEl>
                                          <p:spTgt spid="2238469"/>
                                        </p:tgtEl>
                                        <p:attrNameLst>
                                          <p:attrName>ppt_x</p:attrName>
                                        </p:attrNameLst>
                                      </p:cBhvr>
                                      <p:tavLst>
                                        <p:tav tm="0">
                                          <p:val>
                                            <p:strVal val="#ppt_x"/>
                                          </p:val>
                                        </p:tav>
                                        <p:tav tm="100000">
                                          <p:val>
                                            <p:strVal val="#ppt_x"/>
                                          </p:val>
                                        </p:tav>
                                      </p:tavLst>
                                    </p:anim>
                                    <p:anim calcmode="lin" valueType="num">
                                      <p:cBhvr>
                                        <p:cTn id="8" dur="500" fill="hold"/>
                                        <p:tgtEl>
                                          <p:spTgt spid="2238469"/>
                                        </p:tgtEl>
                                        <p:attrNameLst>
                                          <p:attrName>ppt_y</p:attrName>
                                        </p:attrNameLst>
                                      </p:cBhvr>
                                      <p:tavLst>
                                        <p:tav tm="0">
                                          <p:val>
                                            <p:strVal val="#ppt_y+#ppt_h/2"/>
                                          </p:val>
                                        </p:tav>
                                        <p:tav tm="100000">
                                          <p:val>
                                            <p:strVal val="#ppt_y"/>
                                          </p:val>
                                        </p:tav>
                                      </p:tavLst>
                                    </p:anim>
                                    <p:anim calcmode="lin" valueType="num">
                                      <p:cBhvr>
                                        <p:cTn id="9" dur="500" fill="hold"/>
                                        <p:tgtEl>
                                          <p:spTgt spid="2238469"/>
                                        </p:tgtEl>
                                        <p:attrNameLst>
                                          <p:attrName>ppt_w</p:attrName>
                                        </p:attrNameLst>
                                      </p:cBhvr>
                                      <p:tavLst>
                                        <p:tav tm="0">
                                          <p:val>
                                            <p:strVal val="#ppt_w"/>
                                          </p:val>
                                        </p:tav>
                                        <p:tav tm="100000">
                                          <p:val>
                                            <p:strVal val="#ppt_w"/>
                                          </p:val>
                                        </p:tav>
                                      </p:tavLst>
                                    </p:anim>
                                    <p:anim calcmode="lin" valueType="num">
                                      <p:cBhvr>
                                        <p:cTn id="10" dur="500" fill="hold"/>
                                        <p:tgtEl>
                                          <p:spTgt spid="2238469"/>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4" fill="hold" grpId="0" nodeType="afterEffect">
                                  <p:stCondLst>
                                    <p:cond delay="0"/>
                                  </p:stCondLst>
                                  <p:childTnLst>
                                    <p:set>
                                      <p:cBhvr>
                                        <p:cTn id="13" dur="1" fill="hold">
                                          <p:stCondLst>
                                            <p:cond delay="0"/>
                                          </p:stCondLst>
                                        </p:cTn>
                                        <p:tgtEl>
                                          <p:spTgt spid="2238466"/>
                                        </p:tgtEl>
                                        <p:attrNameLst>
                                          <p:attrName>style.visibility</p:attrName>
                                        </p:attrNameLst>
                                      </p:cBhvr>
                                      <p:to>
                                        <p:strVal val="visible"/>
                                      </p:to>
                                    </p:set>
                                    <p:anim calcmode="lin" valueType="num">
                                      <p:cBhvr>
                                        <p:cTn id="14" dur="500" fill="hold"/>
                                        <p:tgtEl>
                                          <p:spTgt spid="2238466"/>
                                        </p:tgtEl>
                                        <p:attrNameLst>
                                          <p:attrName>ppt_x</p:attrName>
                                        </p:attrNameLst>
                                      </p:cBhvr>
                                      <p:tavLst>
                                        <p:tav tm="0">
                                          <p:val>
                                            <p:strVal val="#ppt_x"/>
                                          </p:val>
                                        </p:tav>
                                        <p:tav tm="100000">
                                          <p:val>
                                            <p:strVal val="#ppt_x"/>
                                          </p:val>
                                        </p:tav>
                                      </p:tavLst>
                                    </p:anim>
                                    <p:anim calcmode="lin" valueType="num">
                                      <p:cBhvr>
                                        <p:cTn id="15" dur="500" fill="hold"/>
                                        <p:tgtEl>
                                          <p:spTgt spid="2238466"/>
                                        </p:tgtEl>
                                        <p:attrNameLst>
                                          <p:attrName>ppt_y</p:attrName>
                                        </p:attrNameLst>
                                      </p:cBhvr>
                                      <p:tavLst>
                                        <p:tav tm="0">
                                          <p:val>
                                            <p:strVal val="#ppt_y+#ppt_h/2"/>
                                          </p:val>
                                        </p:tav>
                                        <p:tav tm="100000">
                                          <p:val>
                                            <p:strVal val="#ppt_y"/>
                                          </p:val>
                                        </p:tav>
                                      </p:tavLst>
                                    </p:anim>
                                    <p:anim calcmode="lin" valueType="num">
                                      <p:cBhvr>
                                        <p:cTn id="16" dur="500" fill="hold"/>
                                        <p:tgtEl>
                                          <p:spTgt spid="2238466"/>
                                        </p:tgtEl>
                                        <p:attrNameLst>
                                          <p:attrName>ppt_w</p:attrName>
                                        </p:attrNameLst>
                                      </p:cBhvr>
                                      <p:tavLst>
                                        <p:tav tm="0">
                                          <p:val>
                                            <p:strVal val="#ppt_w"/>
                                          </p:val>
                                        </p:tav>
                                        <p:tav tm="100000">
                                          <p:val>
                                            <p:strVal val="#ppt_w"/>
                                          </p:val>
                                        </p:tav>
                                      </p:tavLst>
                                    </p:anim>
                                    <p:anim calcmode="lin" valueType="num">
                                      <p:cBhvr>
                                        <p:cTn id="17" dur="500" fill="hold"/>
                                        <p:tgtEl>
                                          <p:spTgt spid="22384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8466" grpId="0"/>
      <p:bldP spid="2238469" grpId="0" bldLvl="0"/>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846196" y="1209041"/>
            <a:ext cx="6358764" cy="1097280"/>
          </a:xfrm>
        </p:spPr>
        <p:txBody>
          <a:bodyPr>
            <a:normAutofit/>
          </a:bodyPr>
          <a:lstStyle/>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为什么生产力和生产关系、经济基础和上层建筑之间的矛盾是社会基本矛盾？</a:t>
            </a:r>
          </a:p>
        </p:txBody>
      </p:sp>
      <p:sp>
        <p:nvSpPr>
          <p:cNvPr id="6" name="文本占位符 5"/>
          <p:cNvSpPr>
            <a:spLocks noGrp="1"/>
          </p:cNvSpPr>
          <p:nvPr>
            <p:ph type="body" idx="1"/>
          </p:nvPr>
        </p:nvSpPr>
        <p:spPr>
          <a:xfrm>
            <a:off x="2672081" y="2621281"/>
            <a:ext cx="7233920" cy="1231824"/>
          </a:xfrm>
        </p:spPr>
        <p:txBody>
          <a:bodyPr>
            <a:noAutofit/>
          </a:bodyPr>
          <a:lstStyle/>
          <a:p>
            <a:r>
              <a:rPr lang="zh-CN" altLang="en-US" sz="2800" dirty="0">
                <a:latin typeface="楷体" panose="02010609060101010101" pitchFamily="49" charset="-122"/>
                <a:ea typeface="楷体" panose="02010609060101010101" pitchFamily="49" charset="-122"/>
              </a:rPr>
              <a:t>第一，它们贯穿于人类社会发展的始终，并规定了社会发展过程中各种社会形态、社会制度的基本性质。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第二，它们制约着社会其它矛盾的存在和发展，决定生活历史的一般进程。</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内容占位符 2"/>
          <p:cNvSpPr>
            <a:spLocks noGrp="1"/>
          </p:cNvSpPr>
          <p:nvPr>
            <p:ph idx="4294967295"/>
          </p:nvPr>
        </p:nvSpPr>
        <p:spPr>
          <a:xfrm>
            <a:off x="1940561" y="1123950"/>
            <a:ext cx="6573519" cy="5019675"/>
          </a:xfrm>
        </p:spPr>
        <p:txBody>
          <a:bodyPr/>
          <a:lstStyle/>
          <a:p>
            <a:pPr eaLnBrk="1" hangingPunct="1"/>
            <a:r>
              <a:rPr lang="zh-CN" altLang="en-US" sz="3200" dirty="0"/>
              <a:t>（3）德国古典哲学</a:t>
            </a:r>
          </a:p>
          <a:p>
            <a:pPr eaLnBrk="1" hangingPunct="1"/>
            <a:r>
              <a:rPr lang="zh-CN" altLang="en-US" sz="2800" b="1" dirty="0">
                <a:latin typeface="华文楷体" panose="02010600040101010101" pitchFamily="2" charset="-122"/>
                <a:ea typeface="华文楷体" panose="02010600040101010101" pitchFamily="2" charset="-122"/>
              </a:rPr>
              <a:t>代表人物：</a:t>
            </a:r>
            <a:r>
              <a:rPr lang="zh-CN" altLang="en-US" sz="2800" dirty="0">
                <a:latin typeface="华文楷体" panose="02010600040101010101" pitchFamily="2" charset="-122"/>
                <a:ea typeface="华文楷体" panose="02010600040101010101" pitchFamily="2" charset="-122"/>
              </a:rPr>
              <a:t>康德、费希特、谢林、黑格尔和费尔巴哈。其中与马克思主义哲学的关系最为密切的，是黑格尔哲学和费尔巴哈哲学。</a:t>
            </a:r>
          </a:p>
          <a:p>
            <a:pPr eaLnBrk="1" hangingPunct="1"/>
            <a:endParaRPr lang="zh-CN" altLang="en-US" dirty="0">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7041">
                                            <p:txEl>
                                              <p:pRg st="0" end="0"/>
                                            </p:txEl>
                                          </p:spTgt>
                                        </p:tgtEl>
                                        <p:attrNameLst>
                                          <p:attrName>style.visibility</p:attrName>
                                        </p:attrNameLst>
                                      </p:cBhvr>
                                      <p:to>
                                        <p:strVal val="visible"/>
                                      </p:to>
                                    </p:set>
                                    <p:animEffect transition="in" filter="circle(in)">
                                      <p:cBhvr>
                                        <p:cTn id="7" dur="2000"/>
                                        <p:tgtEl>
                                          <p:spTgt spid="870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7041">
                                            <p:txEl>
                                              <p:pRg st="1" end="1"/>
                                            </p:txEl>
                                          </p:spTgt>
                                        </p:tgtEl>
                                        <p:attrNameLst>
                                          <p:attrName>style.visibility</p:attrName>
                                        </p:attrNameLst>
                                      </p:cBhvr>
                                      <p:to>
                                        <p:strVal val="visible"/>
                                      </p:to>
                                    </p:set>
                                    <p:animEffect transition="in" filter="circle(in)">
                                      <p:cBhvr>
                                        <p:cTn id="12" dur="2000"/>
                                        <p:tgtEl>
                                          <p:spTgt spid="870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 grpId="0" build="p"/>
    </p:bldLst>
  </p:timing>
</p:sld>
</file>

<file path=ppt/slides/slide6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6"/>
          <p:cNvGrpSpPr/>
          <p:nvPr/>
        </p:nvGrpSpPr>
        <p:grpSpPr bwMode="auto">
          <a:xfrm>
            <a:off x="3143250" y="2447924"/>
            <a:ext cx="6769100" cy="2328298"/>
            <a:chOff x="1109" y="2838"/>
            <a:chExt cx="3753" cy="892"/>
          </a:xfrm>
        </p:grpSpPr>
        <p:sp>
          <p:nvSpPr>
            <p:cNvPr id="626691" name="Text Box 23"/>
            <p:cNvSpPr txBox="1">
              <a:spLocks noChangeArrowheads="1"/>
            </p:cNvSpPr>
            <p:nvPr/>
          </p:nvSpPr>
          <p:spPr bwMode="auto">
            <a:xfrm>
              <a:off x="1631" y="2863"/>
              <a:ext cx="513" cy="141"/>
            </a:xfrm>
            <a:prstGeom prst="rect">
              <a:avLst/>
            </a:prstGeom>
            <a:noFill/>
            <a:ln w="9525">
              <a:noFill/>
              <a:miter lim="800000"/>
            </a:ln>
          </p:spPr>
          <p:txBody>
            <a:bodyPr anchor="ctr" anchorCtr="1">
              <a:spAutoFit/>
            </a:bodyPr>
            <a:lstStyle/>
            <a:p>
              <a:pPr eaLnBrk="0" hangingPunct="0">
                <a:spcBef>
                  <a:spcPct val="50000"/>
                </a:spcBef>
              </a:pPr>
              <a:r>
                <a:rPr lang="zh-CN" altLang="en-US" dirty="0">
                  <a:solidFill>
                    <a:srgbClr val="FF0000"/>
                  </a:solidFill>
                  <a:latin typeface="Times New Roman" panose="02020603050405020304" pitchFamily="18" charset="0"/>
                  <a:ea typeface="楷体_GB2312"/>
                  <a:cs typeface="楷体_GB2312"/>
                </a:rPr>
                <a:t>决定</a:t>
              </a:r>
            </a:p>
          </p:txBody>
        </p:sp>
        <p:sp>
          <p:nvSpPr>
            <p:cNvPr id="626692" name="Text Box 24"/>
            <p:cNvSpPr txBox="1">
              <a:spLocks noChangeArrowheads="1"/>
            </p:cNvSpPr>
            <p:nvPr/>
          </p:nvSpPr>
          <p:spPr bwMode="auto">
            <a:xfrm>
              <a:off x="3576" y="2838"/>
              <a:ext cx="513" cy="141"/>
            </a:xfrm>
            <a:prstGeom prst="rect">
              <a:avLst/>
            </a:prstGeom>
            <a:noFill/>
            <a:ln w="9525">
              <a:noFill/>
              <a:miter lim="800000"/>
            </a:ln>
          </p:spPr>
          <p:txBody>
            <a:bodyPr anchor="ctr" anchorCtr="1">
              <a:spAutoFit/>
            </a:bodyPr>
            <a:lstStyle/>
            <a:p>
              <a:pPr eaLnBrk="0" hangingPunct="0">
                <a:spcBef>
                  <a:spcPct val="50000"/>
                </a:spcBef>
              </a:pPr>
              <a:r>
                <a:rPr lang="zh-CN" altLang="en-US">
                  <a:solidFill>
                    <a:srgbClr val="FF0000"/>
                  </a:solidFill>
                  <a:latin typeface="Times New Roman" panose="02020603050405020304" pitchFamily="18" charset="0"/>
                  <a:ea typeface="楷体_GB2312"/>
                  <a:cs typeface="楷体_GB2312"/>
                </a:rPr>
                <a:t>决定</a:t>
              </a:r>
            </a:p>
          </p:txBody>
        </p:sp>
        <p:grpSp>
          <p:nvGrpSpPr>
            <p:cNvPr id="626693" name="Group 27"/>
            <p:cNvGrpSpPr/>
            <p:nvPr/>
          </p:nvGrpSpPr>
          <p:grpSpPr bwMode="auto">
            <a:xfrm>
              <a:off x="1109" y="2942"/>
              <a:ext cx="3753" cy="788"/>
              <a:chOff x="1109" y="2942"/>
              <a:chExt cx="3753" cy="788"/>
            </a:xfrm>
          </p:grpSpPr>
          <p:sp>
            <p:nvSpPr>
              <p:cNvPr id="626694" name="Text Box 8"/>
              <p:cNvSpPr txBox="1">
                <a:spLocks noChangeArrowheads="1"/>
              </p:cNvSpPr>
              <p:nvPr/>
            </p:nvSpPr>
            <p:spPr bwMode="auto">
              <a:xfrm>
                <a:off x="1109" y="3196"/>
                <a:ext cx="810" cy="144"/>
              </a:xfrm>
              <a:prstGeom prst="rect">
                <a:avLst/>
              </a:prstGeom>
              <a:noFill/>
              <a:ln w="9525">
                <a:solidFill>
                  <a:srgbClr val="FF6600"/>
                </a:solidFill>
                <a:miter lim="800000"/>
              </a:ln>
            </p:spPr>
            <p:txBody>
              <a:bodyPr anchor="ctr" anchorCtr="1">
                <a:spAutoFit/>
              </a:bodyPr>
              <a:lstStyle/>
              <a:p>
                <a:pPr eaLnBrk="0" hangingPunct="0">
                  <a:spcBef>
                    <a:spcPct val="50000"/>
                  </a:spcBef>
                </a:pPr>
                <a:r>
                  <a:rPr lang="zh-CN" altLang="en-US">
                    <a:latin typeface="Times New Roman" panose="02020603050405020304" pitchFamily="18" charset="0"/>
                    <a:ea typeface="楷体_GB2312"/>
                    <a:cs typeface="楷体_GB2312"/>
                  </a:rPr>
                  <a:t>生产力</a:t>
                </a:r>
              </a:p>
            </p:txBody>
          </p:sp>
          <p:sp>
            <p:nvSpPr>
              <p:cNvPr id="626695" name="Text Box 9"/>
              <p:cNvSpPr txBox="1">
                <a:spLocks noChangeArrowheads="1"/>
              </p:cNvSpPr>
              <p:nvPr/>
            </p:nvSpPr>
            <p:spPr bwMode="auto">
              <a:xfrm>
                <a:off x="2346" y="2942"/>
                <a:ext cx="1023" cy="144"/>
              </a:xfrm>
              <a:prstGeom prst="rect">
                <a:avLst/>
              </a:prstGeom>
              <a:noFill/>
              <a:ln w="9525">
                <a:solidFill>
                  <a:srgbClr val="FF6600"/>
                </a:solidFill>
                <a:miter lim="800000"/>
              </a:ln>
            </p:spPr>
            <p:txBody>
              <a:bodyPr anchor="ctr" anchorCtr="1">
                <a:spAutoFit/>
              </a:bodyPr>
              <a:lstStyle/>
              <a:p>
                <a:pPr eaLnBrk="0" hangingPunct="0">
                  <a:spcBef>
                    <a:spcPct val="50000"/>
                  </a:spcBef>
                </a:pPr>
                <a:r>
                  <a:rPr lang="zh-CN" altLang="en-US">
                    <a:latin typeface="Times New Roman" panose="02020603050405020304" pitchFamily="18" charset="0"/>
                    <a:ea typeface="楷体_GB2312"/>
                    <a:cs typeface="楷体_GB2312"/>
                  </a:rPr>
                  <a:t>生产关系</a:t>
                </a:r>
              </a:p>
            </p:txBody>
          </p:sp>
          <p:sp>
            <p:nvSpPr>
              <p:cNvPr id="626696" name="Text Box 10"/>
              <p:cNvSpPr txBox="1">
                <a:spLocks noChangeArrowheads="1"/>
              </p:cNvSpPr>
              <p:nvPr/>
            </p:nvSpPr>
            <p:spPr bwMode="auto">
              <a:xfrm>
                <a:off x="3795" y="3226"/>
                <a:ext cx="1067" cy="144"/>
              </a:xfrm>
              <a:prstGeom prst="rect">
                <a:avLst/>
              </a:prstGeom>
              <a:noFill/>
              <a:ln w="9525">
                <a:solidFill>
                  <a:srgbClr val="FF6600"/>
                </a:solidFill>
                <a:miter lim="800000"/>
              </a:ln>
            </p:spPr>
            <p:txBody>
              <a:bodyPr anchor="ctr" anchorCtr="1">
                <a:spAutoFit/>
              </a:bodyPr>
              <a:lstStyle/>
              <a:p>
                <a:pPr eaLnBrk="0" hangingPunct="0">
                  <a:spcBef>
                    <a:spcPct val="50000"/>
                  </a:spcBef>
                </a:pPr>
                <a:r>
                  <a:rPr lang="zh-CN" altLang="en-US">
                    <a:latin typeface="Times New Roman" panose="02020603050405020304" pitchFamily="18" charset="0"/>
                    <a:ea typeface="楷体_GB2312"/>
                    <a:cs typeface="楷体_GB2312"/>
                  </a:rPr>
                  <a:t>上层建筑</a:t>
                </a:r>
              </a:p>
            </p:txBody>
          </p:sp>
          <p:sp>
            <p:nvSpPr>
              <p:cNvPr id="626697" name="Text Box 11"/>
              <p:cNvSpPr txBox="1">
                <a:spLocks noChangeArrowheads="1"/>
              </p:cNvSpPr>
              <p:nvPr/>
            </p:nvSpPr>
            <p:spPr bwMode="auto">
              <a:xfrm>
                <a:off x="2346" y="3513"/>
                <a:ext cx="1023" cy="144"/>
              </a:xfrm>
              <a:prstGeom prst="rect">
                <a:avLst/>
              </a:prstGeom>
              <a:noFill/>
              <a:ln w="9525">
                <a:solidFill>
                  <a:srgbClr val="FF6600"/>
                </a:solidFill>
                <a:miter lim="800000"/>
              </a:ln>
            </p:spPr>
            <p:txBody>
              <a:bodyPr anchor="ctr" anchorCtr="1">
                <a:spAutoFit/>
              </a:bodyPr>
              <a:lstStyle/>
              <a:p>
                <a:pPr eaLnBrk="0" hangingPunct="0">
                  <a:spcBef>
                    <a:spcPct val="50000"/>
                  </a:spcBef>
                </a:pPr>
                <a:r>
                  <a:rPr lang="zh-CN" altLang="en-US">
                    <a:latin typeface="Times New Roman" panose="02020603050405020304" pitchFamily="18" charset="0"/>
                    <a:ea typeface="楷体_GB2312"/>
                    <a:cs typeface="楷体_GB2312"/>
                  </a:rPr>
                  <a:t>经济基础</a:t>
                </a:r>
              </a:p>
            </p:txBody>
          </p:sp>
          <p:sp>
            <p:nvSpPr>
              <p:cNvPr id="626698" name="Line 12"/>
              <p:cNvSpPr>
                <a:spLocks noChangeShapeType="1"/>
              </p:cNvSpPr>
              <p:nvPr/>
            </p:nvSpPr>
            <p:spPr bwMode="auto">
              <a:xfrm>
                <a:off x="1493" y="3026"/>
                <a:ext cx="0" cy="122"/>
              </a:xfrm>
              <a:prstGeom prst="line">
                <a:avLst/>
              </a:prstGeom>
              <a:noFill/>
              <a:ln w="57150">
                <a:solidFill>
                  <a:srgbClr val="FF6600"/>
                </a:solidFill>
                <a:prstDash val="sysDot"/>
                <a:round/>
              </a:ln>
            </p:spPr>
            <p:txBody>
              <a:bodyPr/>
              <a:lstStyle/>
              <a:p>
                <a:endParaRPr lang="zh-CN" altLang="en-US"/>
              </a:p>
            </p:txBody>
          </p:sp>
          <p:sp>
            <p:nvSpPr>
              <p:cNvPr id="626699" name="Line 13"/>
              <p:cNvSpPr>
                <a:spLocks noChangeShapeType="1"/>
              </p:cNvSpPr>
              <p:nvPr/>
            </p:nvSpPr>
            <p:spPr bwMode="auto">
              <a:xfrm>
                <a:off x="1535" y="3036"/>
                <a:ext cx="811" cy="0"/>
              </a:xfrm>
              <a:prstGeom prst="line">
                <a:avLst/>
              </a:prstGeom>
              <a:noFill/>
              <a:ln w="57150">
                <a:solidFill>
                  <a:srgbClr val="FF6600"/>
                </a:solidFill>
                <a:prstDash val="sysDot"/>
                <a:round/>
                <a:tailEnd type="triangle" w="med" len="med"/>
              </a:ln>
            </p:spPr>
            <p:txBody>
              <a:bodyPr/>
              <a:lstStyle/>
              <a:p>
                <a:endParaRPr lang="zh-CN" altLang="en-US"/>
              </a:p>
            </p:txBody>
          </p:sp>
          <p:sp>
            <p:nvSpPr>
              <p:cNvPr id="626700" name="Line 14"/>
              <p:cNvSpPr>
                <a:spLocks noChangeShapeType="1"/>
              </p:cNvSpPr>
              <p:nvPr/>
            </p:nvSpPr>
            <p:spPr bwMode="auto">
              <a:xfrm>
                <a:off x="3412" y="2995"/>
                <a:ext cx="853" cy="0"/>
              </a:xfrm>
              <a:prstGeom prst="line">
                <a:avLst/>
              </a:prstGeom>
              <a:noFill/>
              <a:ln w="57150">
                <a:solidFill>
                  <a:srgbClr val="FF6600"/>
                </a:solidFill>
                <a:prstDash val="sysDot"/>
                <a:round/>
              </a:ln>
            </p:spPr>
            <p:txBody>
              <a:bodyPr/>
              <a:lstStyle/>
              <a:p>
                <a:endParaRPr lang="zh-CN" altLang="en-US"/>
              </a:p>
            </p:txBody>
          </p:sp>
          <p:sp>
            <p:nvSpPr>
              <p:cNvPr id="626701" name="Line 15"/>
              <p:cNvSpPr>
                <a:spLocks noChangeShapeType="1"/>
              </p:cNvSpPr>
              <p:nvPr/>
            </p:nvSpPr>
            <p:spPr bwMode="auto">
              <a:xfrm>
                <a:off x="4265" y="2986"/>
                <a:ext cx="0" cy="203"/>
              </a:xfrm>
              <a:prstGeom prst="line">
                <a:avLst/>
              </a:prstGeom>
              <a:noFill/>
              <a:ln w="57150">
                <a:solidFill>
                  <a:srgbClr val="FF6600"/>
                </a:solidFill>
                <a:prstDash val="sysDot"/>
                <a:round/>
                <a:tailEnd type="triangle" w="med" len="med"/>
              </a:ln>
            </p:spPr>
            <p:txBody>
              <a:bodyPr/>
              <a:lstStyle/>
              <a:p>
                <a:endParaRPr lang="zh-CN" altLang="en-US"/>
              </a:p>
            </p:txBody>
          </p:sp>
          <p:sp>
            <p:nvSpPr>
              <p:cNvPr id="626702" name="Line 16"/>
              <p:cNvSpPr>
                <a:spLocks noChangeShapeType="1"/>
              </p:cNvSpPr>
              <p:nvPr/>
            </p:nvSpPr>
            <p:spPr bwMode="auto">
              <a:xfrm>
                <a:off x="4255" y="3474"/>
                <a:ext cx="0" cy="122"/>
              </a:xfrm>
              <a:prstGeom prst="line">
                <a:avLst/>
              </a:prstGeom>
              <a:noFill/>
              <a:ln w="57150">
                <a:solidFill>
                  <a:srgbClr val="FF6600"/>
                </a:solidFill>
                <a:prstDash val="sysDot"/>
                <a:round/>
              </a:ln>
            </p:spPr>
            <p:txBody>
              <a:bodyPr/>
              <a:lstStyle/>
              <a:p>
                <a:endParaRPr lang="zh-CN" altLang="en-US"/>
              </a:p>
            </p:txBody>
          </p:sp>
          <p:sp>
            <p:nvSpPr>
              <p:cNvPr id="626703" name="Line 17"/>
              <p:cNvSpPr>
                <a:spLocks noChangeShapeType="1"/>
              </p:cNvSpPr>
              <p:nvPr/>
            </p:nvSpPr>
            <p:spPr bwMode="auto">
              <a:xfrm flipH="1" flipV="1">
                <a:off x="3356" y="3587"/>
                <a:ext cx="909" cy="9"/>
              </a:xfrm>
              <a:prstGeom prst="line">
                <a:avLst/>
              </a:prstGeom>
              <a:noFill/>
              <a:ln w="57150">
                <a:solidFill>
                  <a:srgbClr val="FF6600"/>
                </a:solidFill>
                <a:prstDash val="sysDot"/>
                <a:round/>
                <a:tailEnd type="triangle" w="med" len="med"/>
              </a:ln>
            </p:spPr>
            <p:txBody>
              <a:bodyPr/>
              <a:lstStyle/>
              <a:p>
                <a:endParaRPr lang="zh-CN" altLang="en-US"/>
              </a:p>
            </p:txBody>
          </p:sp>
          <p:sp>
            <p:nvSpPr>
              <p:cNvPr id="626704" name="Line 18"/>
              <p:cNvSpPr>
                <a:spLocks noChangeShapeType="1"/>
              </p:cNvSpPr>
              <p:nvPr/>
            </p:nvSpPr>
            <p:spPr bwMode="auto">
              <a:xfrm flipH="1">
                <a:off x="1493" y="3588"/>
                <a:ext cx="810" cy="0"/>
              </a:xfrm>
              <a:prstGeom prst="line">
                <a:avLst/>
              </a:prstGeom>
              <a:noFill/>
              <a:ln w="57150">
                <a:solidFill>
                  <a:srgbClr val="FF6600"/>
                </a:solidFill>
                <a:prstDash val="sysDot"/>
                <a:round/>
              </a:ln>
            </p:spPr>
            <p:txBody>
              <a:bodyPr/>
              <a:lstStyle/>
              <a:p>
                <a:endParaRPr lang="zh-CN" altLang="en-US"/>
              </a:p>
            </p:txBody>
          </p:sp>
          <p:sp>
            <p:nvSpPr>
              <p:cNvPr id="626705" name="Line 19"/>
              <p:cNvSpPr>
                <a:spLocks noChangeShapeType="1"/>
              </p:cNvSpPr>
              <p:nvPr/>
            </p:nvSpPr>
            <p:spPr bwMode="auto">
              <a:xfrm flipV="1">
                <a:off x="1493" y="3385"/>
                <a:ext cx="0" cy="163"/>
              </a:xfrm>
              <a:prstGeom prst="line">
                <a:avLst/>
              </a:prstGeom>
              <a:noFill/>
              <a:ln w="57150">
                <a:solidFill>
                  <a:srgbClr val="FF6600"/>
                </a:solidFill>
                <a:prstDash val="sysDot"/>
                <a:round/>
                <a:tailEnd type="triangle" w="med" len="med"/>
              </a:ln>
            </p:spPr>
            <p:txBody>
              <a:bodyPr/>
              <a:lstStyle/>
              <a:p>
                <a:endParaRPr lang="zh-CN" altLang="en-US"/>
              </a:p>
            </p:txBody>
          </p:sp>
          <p:grpSp>
            <p:nvGrpSpPr>
              <p:cNvPr id="626706" name="Group 20"/>
              <p:cNvGrpSpPr/>
              <p:nvPr/>
            </p:nvGrpSpPr>
            <p:grpSpPr bwMode="auto">
              <a:xfrm>
                <a:off x="2644" y="3142"/>
                <a:ext cx="384" cy="333"/>
                <a:chOff x="2496" y="2304"/>
                <a:chExt cx="432" cy="288"/>
              </a:xfrm>
            </p:grpSpPr>
            <p:sp>
              <p:nvSpPr>
                <p:cNvPr id="626709" name="Line 21"/>
                <p:cNvSpPr>
                  <a:spLocks noChangeShapeType="1"/>
                </p:cNvSpPr>
                <p:nvPr/>
              </p:nvSpPr>
              <p:spPr bwMode="auto">
                <a:xfrm>
                  <a:off x="2496" y="2304"/>
                  <a:ext cx="0" cy="288"/>
                </a:xfrm>
                <a:prstGeom prst="line">
                  <a:avLst/>
                </a:prstGeom>
                <a:noFill/>
                <a:ln w="9525">
                  <a:solidFill>
                    <a:srgbClr val="FF6600"/>
                  </a:solidFill>
                  <a:round/>
                </a:ln>
              </p:spPr>
              <p:txBody>
                <a:bodyPr/>
                <a:lstStyle/>
                <a:p>
                  <a:endParaRPr lang="zh-CN" altLang="en-US"/>
                </a:p>
              </p:txBody>
            </p:sp>
            <p:sp>
              <p:nvSpPr>
                <p:cNvPr id="626710" name="Line 22"/>
                <p:cNvSpPr>
                  <a:spLocks noChangeShapeType="1"/>
                </p:cNvSpPr>
                <p:nvPr/>
              </p:nvSpPr>
              <p:spPr bwMode="auto">
                <a:xfrm>
                  <a:off x="2928" y="2304"/>
                  <a:ext cx="0" cy="288"/>
                </a:xfrm>
                <a:prstGeom prst="line">
                  <a:avLst/>
                </a:prstGeom>
                <a:noFill/>
                <a:ln w="9525">
                  <a:solidFill>
                    <a:srgbClr val="FF6600"/>
                  </a:solidFill>
                  <a:round/>
                </a:ln>
              </p:spPr>
              <p:txBody>
                <a:bodyPr/>
                <a:lstStyle/>
                <a:p>
                  <a:endParaRPr lang="zh-CN" altLang="en-US"/>
                </a:p>
              </p:txBody>
            </p:sp>
          </p:grpSp>
          <p:sp>
            <p:nvSpPr>
              <p:cNvPr id="626707" name="Text Box 25"/>
              <p:cNvSpPr txBox="1">
                <a:spLocks noChangeArrowheads="1"/>
              </p:cNvSpPr>
              <p:nvPr/>
            </p:nvSpPr>
            <p:spPr bwMode="auto">
              <a:xfrm>
                <a:off x="3661" y="3589"/>
                <a:ext cx="726" cy="141"/>
              </a:xfrm>
              <a:prstGeom prst="rect">
                <a:avLst/>
              </a:prstGeom>
              <a:noFill/>
              <a:ln w="9525">
                <a:noFill/>
                <a:miter lim="800000"/>
              </a:ln>
            </p:spPr>
            <p:txBody>
              <a:bodyPr>
                <a:spAutoFit/>
              </a:bodyPr>
              <a:lstStyle/>
              <a:p>
                <a:pPr eaLnBrk="0" hangingPunct="0">
                  <a:spcBef>
                    <a:spcPct val="50000"/>
                  </a:spcBef>
                </a:pPr>
                <a:r>
                  <a:rPr lang="zh-CN" altLang="en-US">
                    <a:solidFill>
                      <a:srgbClr val="FF0000"/>
                    </a:solidFill>
                    <a:latin typeface="Times New Roman" panose="02020603050405020304" pitchFamily="18" charset="0"/>
                    <a:ea typeface="楷体_GB2312"/>
                    <a:cs typeface="楷体_GB2312"/>
                  </a:rPr>
                  <a:t>反作用</a:t>
                </a:r>
              </a:p>
            </p:txBody>
          </p:sp>
          <p:sp>
            <p:nvSpPr>
              <p:cNvPr id="626708" name="Text Box 26"/>
              <p:cNvSpPr txBox="1">
                <a:spLocks noChangeArrowheads="1"/>
              </p:cNvSpPr>
              <p:nvPr/>
            </p:nvSpPr>
            <p:spPr bwMode="auto">
              <a:xfrm>
                <a:off x="1751" y="3597"/>
                <a:ext cx="384" cy="106"/>
              </a:xfrm>
              <a:prstGeom prst="rect">
                <a:avLst/>
              </a:prstGeom>
              <a:noFill/>
              <a:ln w="9525">
                <a:noFill/>
                <a:miter lim="800000"/>
              </a:ln>
            </p:spPr>
            <p:txBody>
              <a:bodyPr wrap="none" lIns="0" tIns="0" rIns="0" bIns="0">
                <a:spAutoFit/>
              </a:bodyPr>
              <a:lstStyle/>
              <a:p>
                <a:pPr eaLnBrk="0" hangingPunct="0">
                  <a:spcBef>
                    <a:spcPct val="50000"/>
                  </a:spcBef>
                </a:pPr>
                <a:r>
                  <a:rPr lang="zh-CN" altLang="en-US">
                    <a:solidFill>
                      <a:srgbClr val="FF0000"/>
                    </a:solidFill>
                    <a:latin typeface="Times New Roman" panose="02020603050405020304" pitchFamily="18" charset="0"/>
                    <a:ea typeface="楷体_GB2312"/>
                    <a:cs typeface="楷体_GB2312"/>
                  </a:rPr>
                  <a:t>反作用</a:t>
                </a:r>
              </a:p>
            </p:txBody>
          </p:sp>
        </p:grpSp>
      </p:grpSp>
      <p:sp>
        <p:nvSpPr>
          <p:cNvPr id="136219" name="Text Box 27"/>
          <p:cNvSpPr txBox="1">
            <a:spLocks noChangeArrowheads="1"/>
          </p:cNvSpPr>
          <p:nvPr/>
        </p:nvSpPr>
        <p:spPr bwMode="auto">
          <a:xfrm>
            <a:off x="3071813" y="1196975"/>
            <a:ext cx="6400800" cy="914400"/>
          </a:xfrm>
          <a:prstGeom prst="rect">
            <a:avLst/>
          </a:prstGeom>
          <a:solidFill>
            <a:srgbClr val="FF6600"/>
          </a:solidFill>
          <a:ln w="6350">
            <a:noFill/>
            <a:miter lim="800000"/>
          </a:ln>
          <a:effectLst>
            <a:prstShdw prst="shdw17" dist="17961" dir="2700000">
              <a:srgbClr val="993D00"/>
            </a:prstShdw>
          </a:effectLst>
        </p:spPr>
        <p:txBody>
          <a:bodyPr anchor="ctr"/>
          <a:lstStyle/>
          <a:p>
            <a:pPr>
              <a:lnSpc>
                <a:spcPct val="120000"/>
              </a:lnSpc>
            </a:pPr>
            <a:r>
              <a:rPr lang="zh-CN" altLang="en-US" sz="2400">
                <a:solidFill>
                  <a:schemeClr val="bg1"/>
                </a:solidFill>
                <a:latin typeface="楷体_GB2312"/>
                <a:ea typeface="楷体_GB2312"/>
                <a:cs typeface="楷体_GB2312"/>
              </a:rPr>
              <a:t>   </a:t>
            </a:r>
            <a:r>
              <a:rPr lang="en-US" altLang="zh-CN" sz="2400">
                <a:solidFill>
                  <a:schemeClr val="bg1"/>
                </a:solidFill>
                <a:latin typeface="楷体_GB2312"/>
                <a:ea typeface="楷体_GB2312"/>
                <a:cs typeface="楷体_GB2312"/>
              </a:rPr>
              <a:t>2. </a:t>
            </a:r>
            <a:r>
              <a:rPr lang="zh-CN" altLang="en-US" sz="2400">
                <a:solidFill>
                  <a:schemeClr val="bg1"/>
                </a:solidFill>
                <a:latin typeface="楷体_GB2312"/>
                <a:ea typeface="楷体_GB2312"/>
                <a:cs typeface="楷体_GB2312"/>
              </a:rPr>
              <a:t>生产力和生产关系、经济基础和上层建筑的矛盾运动</a:t>
            </a:r>
            <a:r>
              <a:rPr lang="zh-CN" altLang="en-US" sz="2000">
                <a:solidFill>
                  <a:schemeClr val="bg1"/>
                </a:solidFill>
                <a:latin typeface="楷体_GB2312"/>
                <a:ea typeface="楷体_GB2312"/>
                <a:cs typeface="楷体_GB2312"/>
              </a:rPr>
              <a:t> </a:t>
            </a:r>
            <a:r>
              <a:rPr lang="zh-CN" altLang="en-US" sz="2400">
                <a:solidFill>
                  <a:schemeClr val="bg1"/>
                </a:solidFill>
                <a:latin typeface="楷体_GB2312"/>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219"/>
                                        </p:tgtEl>
                                        <p:attrNameLst>
                                          <p:attrName>style.visibility</p:attrName>
                                        </p:attrNameLst>
                                      </p:cBhvr>
                                      <p:to>
                                        <p:strVal val="visible"/>
                                      </p:to>
                                    </p:set>
                                    <p:animEffect transition="in" filter="blinds(horizontal)">
                                      <p:cBhvr>
                                        <p:cTn id="7" dur="500"/>
                                        <p:tgtEl>
                                          <p:spTgt spid="1362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9" grpId="0" bldLvl="0" animBg="1"/>
    </p:bldLst>
  </p:timing>
</p:sld>
</file>

<file path=ppt/slides/slide6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2294" name="Text Box 6"/>
          <p:cNvSpPr txBox="1">
            <a:spLocks noChangeArrowheads="1"/>
          </p:cNvSpPr>
          <p:nvPr/>
        </p:nvSpPr>
        <p:spPr bwMode="auto">
          <a:xfrm>
            <a:off x="2011680" y="1125538"/>
            <a:ext cx="8116570" cy="523220"/>
          </a:xfrm>
          <a:prstGeom prst="rect">
            <a:avLst/>
          </a:prstGeom>
          <a:noFill/>
          <a:ln w="9525">
            <a:noFill/>
            <a:miter lim="800000"/>
          </a:ln>
        </p:spPr>
        <p:txBody>
          <a:bodyPr wrap="square">
            <a:spAutoFit/>
          </a:bodyPr>
          <a:lstStyle/>
          <a:p>
            <a:pPr eaLnBrk="0" hangingPunct="0"/>
            <a:r>
              <a:rPr lang="zh-CN" altLang="en-US" sz="2400" dirty="0">
                <a:latin typeface="Tahoma" panose="020B0604030504040204" pitchFamily="34" charset="0"/>
                <a:ea typeface="楷体_GB2312"/>
                <a:cs typeface="楷体_GB2312"/>
              </a:rPr>
              <a:t> </a:t>
            </a:r>
            <a:r>
              <a:rPr lang="zh-CN" altLang="en-US" sz="2800" dirty="0">
                <a:solidFill>
                  <a:srgbClr val="FF0000"/>
                </a:solidFill>
                <a:latin typeface="Tahoma" panose="020B0604030504040204" pitchFamily="34" charset="0"/>
                <a:ea typeface="黑体" panose="02010609060101010101" pitchFamily="49" charset="-122"/>
              </a:rPr>
              <a:t>（二）社会基本矛盾是社会发展的根本动力</a:t>
            </a:r>
          </a:p>
        </p:txBody>
      </p:sp>
      <p:grpSp>
        <p:nvGrpSpPr>
          <p:cNvPr id="628739" name="Group 23"/>
          <p:cNvGrpSpPr/>
          <p:nvPr/>
        </p:nvGrpSpPr>
        <p:grpSpPr bwMode="auto">
          <a:xfrm>
            <a:off x="2282419" y="1737360"/>
            <a:ext cx="7726255" cy="4922203"/>
            <a:chOff x="724" y="1979"/>
            <a:chExt cx="4622" cy="2534"/>
          </a:xfrm>
        </p:grpSpPr>
        <p:sp>
          <p:nvSpPr>
            <p:cNvPr id="79884" name="Rectangle 12"/>
            <p:cNvSpPr>
              <a:spLocks noChangeArrowheads="1"/>
            </p:cNvSpPr>
            <p:nvPr/>
          </p:nvSpPr>
          <p:spPr bwMode="auto">
            <a:xfrm>
              <a:off x="724" y="2125"/>
              <a:ext cx="1405" cy="1695"/>
            </a:xfrm>
            <a:prstGeom prst="rect">
              <a:avLst/>
            </a:prstGeom>
            <a:noFill/>
            <a:ln w="9525">
              <a:noFill/>
              <a:miter lim="800000"/>
            </a:ln>
            <a:effectLst/>
          </p:spPr>
          <p:txBody>
            <a:bodyPr wrap="square">
              <a:spAutoFit/>
            </a:bodyPr>
            <a:lstStyle/>
            <a:p>
              <a:pPr>
                <a:lnSpc>
                  <a:spcPct val="110000"/>
                </a:lnSpc>
                <a:spcBef>
                  <a:spcPct val="20000"/>
                </a:spcBef>
                <a:defRPr/>
              </a:pPr>
              <a:r>
                <a:rPr kumimoji="1" lang="zh-CN" altLang="en-US" sz="2400" b="1" dirty="0">
                  <a:effectLst>
                    <a:outerShdw blurRad="38100" dist="38100" dir="2700000" algn="tl">
                      <a:srgbClr val="C0C0C0"/>
                    </a:outerShdw>
                  </a:effectLst>
                  <a:latin typeface="楷体" panose="02010609060101010101" pitchFamily="49" charset="-122"/>
                  <a:ea typeface="楷体" panose="02010609060101010101" pitchFamily="49" charset="-122"/>
                </a:rPr>
                <a:t>    生产力是社会基本矛盾运动中最基本的动力因素，是人类社会发展和进步的最终决定力量和衡量社会进步的根本标准</a:t>
              </a:r>
              <a:r>
                <a:rPr kumimoji="1" lang="zh-CN" altLang="en-US" sz="2000" b="1" dirty="0">
                  <a:effectLst>
                    <a:outerShdw blurRad="38100" dist="38100" dir="2700000" algn="tl">
                      <a:srgbClr val="C0C0C0"/>
                    </a:outerShdw>
                  </a:effectLst>
                  <a:latin typeface="楷体" panose="02010609060101010101" pitchFamily="49" charset="-122"/>
                  <a:ea typeface="楷体" panose="02010609060101010101" pitchFamily="49" charset="-122"/>
                </a:rPr>
                <a:t>。</a:t>
              </a:r>
            </a:p>
          </p:txBody>
        </p:sp>
        <p:sp>
          <p:nvSpPr>
            <p:cNvPr id="628742" name="Rectangle 13"/>
            <p:cNvSpPr>
              <a:spLocks noChangeArrowheads="1"/>
            </p:cNvSpPr>
            <p:nvPr/>
          </p:nvSpPr>
          <p:spPr bwMode="auto">
            <a:xfrm>
              <a:off x="5064" y="3381"/>
              <a:ext cx="282" cy="287"/>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3</a:t>
              </a:r>
            </a:p>
          </p:txBody>
        </p:sp>
        <p:sp>
          <p:nvSpPr>
            <p:cNvPr id="79886" name="Rectangle 14"/>
            <p:cNvSpPr>
              <a:spLocks noChangeArrowheads="1"/>
            </p:cNvSpPr>
            <p:nvPr/>
          </p:nvSpPr>
          <p:spPr bwMode="auto">
            <a:xfrm>
              <a:off x="3878" y="2115"/>
              <a:ext cx="1406" cy="1614"/>
            </a:xfrm>
            <a:prstGeom prst="rect">
              <a:avLst/>
            </a:prstGeom>
            <a:noFill/>
            <a:ln w="9525">
              <a:noFill/>
              <a:miter lim="800000"/>
            </a:ln>
            <a:effectLst/>
          </p:spPr>
          <p:txBody>
            <a:bodyPr>
              <a:spAutoFit/>
            </a:bodyPr>
            <a:lstStyle/>
            <a:p>
              <a:pPr algn="just" latinLnBrk="1">
                <a:lnSpc>
                  <a:spcPct val="120000"/>
                </a:lnSpc>
                <a:spcBef>
                  <a:spcPct val="30000"/>
                </a:spcBef>
                <a:buClr>
                  <a:schemeClr val="accent2"/>
                </a:buClr>
                <a:buFont typeface="Gulim" panose="020B0600000101010101" pitchFamily="34" charset="-127"/>
                <a:buNone/>
                <a:defRPr/>
              </a:pPr>
              <a:r>
                <a:rPr kumimoji="1" lang="zh-CN" altLang="en-US" sz="2400" b="1" dirty="0">
                  <a:effectLst>
                    <a:outerShdw blurRad="38100" dist="38100" dir="2700000" algn="tl">
                      <a:srgbClr val="C0C0C0"/>
                    </a:outerShdw>
                  </a:effectLst>
                  <a:latin typeface="楷体" panose="02010609060101010101" pitchFamily="49" charset="-122"/>
                  <a:ea typeface="楷体" panose="02010609060101010101" pitchFamily="49" charset="-122"/>
                </a:rPr>
                <a:t>   社会基本矛盾具有不同的表现形式和解决方式，并从根本上影响和促进社会形态的变化和发展</a:t>
              </a:r>
              <a:r>
                <a:rPr kumimoji="1" lang="zh-CN" altLang="en-US" sz="2400" b="1" dirty="0">
                  <a:solidFill>
                    <a:srgbClr val="000066"/>
                  </a:solidFill>
                  <a:latin typeface="楷体" panose="02010609060101010101" pitchFamily="49" charset="-122"/>
                  <a:ea typeface="楷体" panose="02010609060101010101" pitchFamily="49" charset="-122"/>
                </a:rPr>
                <a:t>。</a:t>
              </a:r>
              <a:endParaRPr kumimoji="1" lang="zh-CN" altLang="en-US" sz="2400" b="1" dirty="0">
                <a:effectLst>
                  <a:outerShdw blurRad="38100" dist="38100" dir="2700000" algn="tl">
                    <a:srgbClr val="C0C0C0"/>
                  </a:outerShdw>
                </a:effectLst>
                <a:latin typeface="楷体" panose="02010609060101010101" pitchFamily="49" charset="-122"/>
                <a:ea typeface="楷体" panose="02010609060101010101" pitchFamily="49" charset="-122"/>
              </a:endParaRPr>
            </a:p>
          </p:txBody>
        </p:sp>
        <p:sp>
          <p:nvSpPr>
            <p:cNvPr id="79887" name="Rectangle 15"/>
            <p:cNvSpPr>
              <a:spLocks noChangeArrowheads="1"/>
            </p:cNvSpPr>
            <p:nvPr/>
          </p:nvSpPr>
          <p:spPr bwMode="auto">
            <a:xfrm>
              <a:off x="2336" y="1979"/>
              <a:ext cx="1452" cy="2534"/>
            </a:xfrm>
            <a:prstGeom prst="rect">
              <a:avLst/>
            </a:prstGeom>
            <a:noFill/>
            <a:ln w="9525">
              <a:noFill/>
              <a:miter lim="800000"/>
            </a:ln>
            <a:effectLst/>
          </p:spPr>
          <p:txBody>
            <a:bodyPr>
              <a:spAutoFit/>
            </a:bodyPr>
            <a:lstStyle/>
            <a:p>
              <a:pPr algn="just" latinLnBrk="1">
                <a:lnSpc>
                  <a:spcPct val="120000"/>
                </a:lnSpc>
                <a:spcBef>
                  <a:spcPct val="30000"/>
                </a:spcBef>
                <a:buClr>
                  <a:schemeClr val="accent2"/>
                </a:buClr>
                <a:buFont typeface="Gulim" panose="020B0600000101010101" pitchFamily="34" charset="-127"/>
                <a:buNone/>
                <a:defRPr/>
              </a:pPr>
              <a:r>
                <a:rPr kumimoji="1" lang="zh-CN" altLang="en-US" sz="2000" b="1" dirty="0">
                  <a:effectLst>
                    <a:outerShdw blurRad="38100" dist="38100" dir="2700000" algn="tl">
                      <a:srgbClr val="C0C0C0"/>
                    </a:outerShdw>
                  </a:effectLst>
                  <a:latin typeface="楷体_GB2312" pitchFamily="49" charset="-122"/>
                  <a:ea typeface="楷体_GB2312" pitchFamily="49" charset="-122"/>
                </a:rPr>
                <a:t>   </a:t>
              </a:r>
              <a:r>
                <a:rPr kumimoji="1" lang="zh-CN" altLang="en-US" sz="2400" b="1" dirty="0">
                  <a:effectLst>
                    <a:outerShdw blurRad="38100" dist="38100" dir="2700000" algn="tl">
                      <a:srgbClr val="C0C0C0"/>
                    </a:outerShdw>
                  </a:effectLst>
                  <a:latin typeface="楷体" panose="02010609060101010101" pitchFamily="49" charset="-122"/>
                  <a:ea typeface="楷体" panose="02010609060101010101" pitchFamily="49" charset="-122"/>
                </a:rPr>
                <a:t>社会基本矛盾特别是生产力和生产关系的矛盾，是“一切历史冲突的根源”，决定着社会中其他矛盾的存在和发展；</a:t>
              </a:r>
            </a:p>
          </p:txBody>
        </p:sp>
        <p:sp>
          <p:nvSpPr>
            <p:cNvPr id="628746" name="Rectangle 19"/>
            <p:cNvSpPr>
              <a:spLocks noChangeArrowheads="1"/>
            </p:cNvSpPr>
            <p:nvPr/>
          </p:nvSpPr>
          <p:spPr bwMode="auto">
            <a:xfrm>
              <a:off x="3469" y="3627"/>
              <a:ext cx="289" cy="193"/>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dirty="0">
                  <a:solidFill>
                    <a:schemeClr val="bg1"/>
                  </a:solidFill>
                </a:rPr>
                <a:t>2</a:t>
              </a:r>
            </a:p>
          </p:txBody>
        </p:sp>
        <p:sp>
          <p:nvSpPr>
            <p:cNvPr id="628748" name="Rectangle 22"/>
            <p:cNvSpPr>
              <a:spLocks noChangeArrowheads="1"/>
            </p:cNvSpPr>
            <p:nvPr/>
          </p:nvSpPr>
          <p:spPr bwMode="auto">
            <a:xfrm>
              <a:off x="2063" y="3381"/>
              <a:ext cx="289" cy="292"/>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dirty="0">
                  <a:solidFill>
                    <a:schemeClr val="bg1"/>
                  </a:solidFill>
                </a:rPr>
                <a:t>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3212294"/>
                                        </p:tgtEl>
                                        <p:attrNameLst>
                                          <p:attrName>style.visibility</p:attrName>
                                        </p:attrNameLst>
                                      </p:cBhvr>
                                      <p:to>
                                        <p:strVal val="visible"/>
                                      </p:to>
                                    </p:set>
                                    <p:anim calcmode="lin" valueType="num">
                                      <p:cBhvr>
                                        <p:cTn id="7" dur="500" fill="hold"/>
                                        <p:tgtEl>
                                          <p:spTgt spid="3212294"/>
                                        </p:tgtEl>
                                        <p:attrNameLst>
                                          <p:attrName>ppt_x</p:attrName>
                                        </p:attrNameLst>
                                      </p:cBhvr>
                                      <p:tavLst>
                                        <p:tav tm="0">
                                          <p:val>
                                            <p:strVal val="#ppt_x"/>
                                          </p:val>
                                        </p:tav>
                                        <p:tav tm="100000">
                                          <p:val>
                                            <p:strVal val="#ppt_x"/>
                                          </p:val>
                                        </p:tav>
                                      </p:tavLst>
                                    </p:anim>
                                    <p:anim calcmode="lin" valueType="num">
                                      <p:cBhvr>
                                        <p:cTn id="8" dur="500" fill="hold"/>
                                        <p:tgtEl>
                                          <p:spTgt spid="3212294"/>
                                        </p:tgtEl>
                                        <p:attrNameLst>
                                          <p:attrName>ppt_y</p:attrName>
                                        </p:attrNameLst>
                                      </p:cBhvr>
                                      <p:tavLst>
                                        <p:tav tm="0">
                                          <p:val>
                                            <p:strVal val="#ppt_y+#ppt_h/2"/>
                                          </p:val>
                                        </p:tav>
                                        <p:tav tm="100000">
                                          <p:val>
                                            <p:strVal val="#ppt_y"/>
                                          </p:val>
                                        </p:tav>
                                      </p:tavLst>
                                    </p:anim>
                                    <p:anim calcmode="lin" valueType="num">
                                      <p:cBhvr>
                                        <p:cTn id="9" dur="500" fill="hold"/>
                                        <p:tgtEl>
                                          <p:spTgt spid="3212294"/>
                                        </p:tgtEl>
                                        <p:attrNameLst>
                                          <p:attrName>ppt_w</p:attrName>
                                        </p:attrNameLst>
                                      </p:cBhvr>
                                      <p:tavLst>
                                        <p:tav tm="0">
                                          <p:val>
                                            <p:strVal val="#ppt_w"/>
                                          </p:val>
                                        </p:tav>
                                        <p:tav tm="100000">
                                          <p:val>
                                            <p:strVal val="#ppt_w"/>
                                          </p:val>
                                        </p:tav>
                                      </p:tavLst>
                                    </p:anim>
                                    <p:anim calcmode="lin" valueType="num">
                                      <p:cBhvr>
                                        <p:cTn id="10" dur="500" fill="hold"/>
                                        <p:tgtEl>
                                          <p:spTgt spid="32122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2294"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37921" y="1123950"/>
            <a:ext cx="8656320" cy="5019675"/>
          </a:xfrm>
        </p:spPr>
        <p:txBody>
          <a:bodyPr>
            <a:normAutofit fontScale="92500"/>
          </a:bodyPr>
          <a:lstStyle/>
          <a:p>
            <a:r>
              <a:rPr lang="zh-CN" altLang="en-US" sz="2800" dirty="0">
                <a:solidFill>
                  <a:srgbClr val="FF0000"/>
                </a:solidFill>
              </a:rPr>
              <a:t>（三）社会主要矛盾在历史发展中的作用（</a:t>
            </a:r>
            <a:r>
              <a:rPr lang="en-US" altLang="zh-CN" sz="2800" dirty="0">
                <a:solidFill>
                  <a:srgbClr val="FF0000"/>
                </a:solidFill>
              </a:rPr>
              <a:t>P133-137</a:t>
            </a:r>
            <a:r>
              <a:rPr lang="zh-CN" altLang="en-US" sz="2800" dirty="0">
                <a:solidFill>
                  <a:srgbClr val="FF0000"/>
                </a:solidFill>
              </a:rPr>
              <a:t>）</a:t>
            </a:r>
            <a:endParaRPr lang="en-US" altLang="zh-CN" sz="2800" dirty="0">
              <a:solidFill>
                <a:srgbClr val="FF0000"/>
              </a:solidFill>
            </a:endParaRPr>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八大”：我国完成了三大改造，社会主要矛盾已经是人民对于建立先进工业国的要求同落后的农业国的现实之间的矛盾，已经是人民对经济文化迅速发展的需要同当前经济文化不能满足人们需要的状况之间的矛盾。</a:t>
            </a:r>
            <a:endParaRPr lang="en-US" altLang="zh-CN" dirty="0">
              <a:latin typeface="楷体" panose="02010609060101010101" pitchFamily="49" charset="-122"/>
              <a:ea typeface="楷体" panose="02010609060101010101" pitchFamily="49" charset="-122"/>
            </a:endParaRPr>
          </a:p>
          <a:p>
            <a:r>
              <a:rPr lang="en-US" altLang="zh-CN" b="1" dirty="0">
                <a:latin typeface="楷体" panose="02010609060101010101" pitchFamily="49" charset="-122"/>
                <a:ea typeface="楷体" panose="02010609060101010101" pitchFamily="49" charset="-122"/>
              </a:rPr>
              <a:t>2.</a:t>
            </a:r>
            <a:r>
              <a:rPr lang="zh-CN" altLang="en-US" b="1" dirty="0">
                <a:latin typeface="楷体" panose="02010609060101010101" pitchFamily="49" charset="-122"/>
                <a:ea typeface="楷体" panose="02010609060101010101" pitchFamily="49" charset="-122"/>
              </a:rPr>
              <a:t>“文革”</a:t>
            </a:r>
            <a:r>
              <a:rPr lang="zh-CN" altLang="en-US" dirty="0">
                <a:latin typeface="楷体" panose="02010609060101010101" pitchFamily="49" charset="-122"/>
                <a:ea typeface="楷体" panose="02010609060101010101" pitchFamily="49" charset="-122"/>
              </a:rPr>
              <a:t>：阶级斗争</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十一届三中全会：人民日益增长的物质文化需要同落后的生产力之间的矛盾。</a:t>
            </a:r>
          </a:p>
          <a:p>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十九大：人民日益增长的美好生活需要与发展不平衡不充分之间的矛盾。</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）需要在变。除了物质需求外，对诸如民主、法制、公平、正义、安全、环境等提出更高要求。</a:t>
            </a: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）发展不平衡不充分。</a:t>
            </a: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7704" name="Text Box 24"/>
          <p:cNvSpPr txBox="1">
            <a:spLocks noChangeArrowheads="1"/>
          </p:cNvSpPr>
          <p:nvPr/>
        </p:nvSpPr>
        <p:spPr bwMode="auto">
          <a:xfrm>
            <a:off x="2782888" y="981075"/>
            <a:ext cx="6337300" cy="641350"/>
          </a:xfrm>
          <a:prstGeom prst="rect">
            <a:avLst/>
          </a:prstGeom>
          <a:noFill/>
          <a:ln w="9525" algn="ctr">
            <a:noFill/>
            <a:miter lim="800000"/>
          </a:ln>
          <a:effectLst/>
        </p:spPr>
        <p:txBody>
          <a:bodyPr/>
          <a:lstStyle/>
          <a:p>
            <a:pPr latinLnBrk="1">
              <a:defRPr/>
            </a:pPr>
            <a:r>
              <a:rPr lang="zh-CN" altLang="en-US" sz="3200" dirty="0">
                <a:solidFill>
                  <a:srgbClr val="FF0000"/>
                </a:solidFill>
                <a:effectLst>
                  <a:outerShdw blurRad="38100" dist="38100" dir="2700000">
                    <a:srgbClr val="000000"/>
                  </a:outerShdw>
                </a:effectLst>
                <a:latin typeface="Tahoma" panose="020B0604030504040204" pitchFamily="34" charset="0"/>
                <a:ea typeface="黑体" panose="02010609060101010101" pitchFamily="49" charset="-122"/>
              </a:rPr>
              <a:t>二、阶级和阶级斗争</a:t>
            </a:r>
          </a:p>
        </p:txBody>
      </p:sp>
      <p:sp>
        <p:nvSpPr>
          <p:cNvPr id="629763" name="Rectangle 26"/>
          <p:cNvSpPr>
            <a:spLocks noChangeArrowheads="1"/>
          </p:cNvSpPr>
          <p:nvPr/>
        </p:nvSpPr>
        <p:spPr bwMode="auto">
          <a:xfrm>
            <a:off x="2782888" y="1859280"/>
            <a:ext cx="7200901" cy="523220"/>
          </a:xfrm>
          <a:prstGeom prst="rect">
            <a:avLst/>
          </a:prstGeom>
          <a:noFill/>
          <a:ln w="9525">
            <a:noFill/>
            <a:miter lim="800000"/>
          </a:ln>
        </p:spPr>
        <p:txBody>
          <a:bodyPr wrap="square">
            <a:spAutoFit/>
          </a:bodyPr>
          <a:lstStyle/>
          <a:p>
            <a:pPr eaLnBrk="0" hangingPunct="0"/>
            <a:r>
              <a:rPr lang="zh-CN" altLang="en-US" sz="2800" dirty="0">
                <a:latin typeface="Tahoma" panose="020B0604030504040204" pitchFamily="34" charset="0"/>
                <a:ea typeface="黑体" panose="02010609060101010101" pitchFamily="49" charset="-122"/>
              </a:rPr>
              <a:t>（一）阶级的起源和实质</a:t>
            </a:r>
          </a:p>
        </p:txBody>
      </p:sp>
      <p:grpSp>
        <p:nvGrpSpPr>
          <p:cNvPr id="2" name="Group 6"/>
          <p:cNvGrpSpPr/>
          <p:nvPr/>
        </p:nvGrpSpPr>
        <p:grpSpPr bwMode="auto">
          <a:xfrm>
            <a:off x="3000375" y="2778125"/>
            <a:ext cx="4535488" cy="503238"/>
            <a:chOff x="2064" y="162"/>
            <a:chExt cx="2857" cy="317"/>
          </a:xfrm>
        </p:grpSpPr>
        <p:sp>
          <p:nvSpPr>
            <p:cNvPr id="81927" name="Rectangle 7"/>
            <p:cNvSpPr>
              <a:spLocks noChangeArrowheads="1"/>
            </p:cNvSpPr>
            <p:nvPr/>
          </p:nvSpPr>
          <p:spPr bwMode="auto">
            <a:xfrm>
              <a:off x="2426" y="162"/>
              <a:ext cx="2495"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dirty="0">
                  <a:latin typeface="Arial" panose="020B0604020202020204" pitchFamily="34" charset="0"/>
                  <a:ea typeface="宋体" panose="02010600030101010101" pitchFamily="2" charset="-122"/>
                </a:rPr>
                <a:t>阶级的产生</a:t>
              </a:r>
              <a:endParaRPr lang="en-US" altLang="zh-CN" sz="2800" dirty="0">
                <a:effectLst>
                  <a:outerShdw blurRad="38100" dist="38100" dir="2700000">
                    <a:srgbClr val="FFFFFF"/>
                  </a:outerShdw>
                </a:effectLst>
                <a:latin typeface="Arial" panose="020B0604020202020204" pitchFamily="34" charset="0"/>
                <a:ea typeface="宋体" panose="02010600030101010101" pitchFamily="2" charset="-122"/>
              </a:endParaRPr>
            </a:p>
          </p:txBody>
        </p:sp>
        <p:sp>
          <p:nvSpPr>
            <p:cNvPr id="629769" name="Rectangle 8"/>
            <p:cNvSpPr>
              <a:spLocks noChangeArrowheads="1"/>
            </p:cNvSpPr>
            <p:nvPr/>
          </p:nvSpPr>
          <p:spPr bwMode="auto">
            <a:xfrm>
              <a:off x="2064" y="164"/>
              <a:ext cx="288"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3" name="Group 9"/>
          <p:cNvGrpSpPr/>
          <p:nvPr/>
        </p:nvGrpSpPr>
        <p:grpSpPr bwMode="auto">
          <a:xfrm>
            <a:off x="2590958" y="3789364"/>
            <a:ext cx="7325369" cy="1728787"/>
            <a:chOff x="157" y="2568"/>
            <a:chExt cx="5267" cy="1043"/>
          </a:xfrm>
        </p:grpSpPr>
        <p:sp>
          <p:nvSpPr>
            <p:cNvPr id="629766" name="AutoShape 10"/>
            <p:cNvSpPr>
              <a:spLocks noChangeArrowheads="1"/>
            </p:cNvSpPr>
            <p:nvPr/>
          </p:nvSpPr>
          <p:spPr bwMode="auto">
            <a:xfrm>
              <a:off x="295" y="2568"/>
              <a:ext cx="5125" cy="1043"/>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629767" name="AutoShape 11"/>
            <p:cNvSpPr>
              <a:spLocks noChangeArrowheads="1"/>
            </p:cNvSpPr>
            <p:nvPr/>
          </p:nvSpPr>
          <p:spPr bwMode="auto">
            <a:xfrm>
              <a:off x="157" y="2568"/>
              <a:ext cx="5267" cy="998"/>
            </a:xfrm>
            <a:prstGeom prst="roundRect">
              <a:avLst>
                <a:gd name="adj" fmla="val 16667"/>
              </a:avLst>
            </a:prstGeom>
            <a:solidFill>
              <a:srgbClr val="FF99CC">
                <a:alpha val="30196"/>
              </a:srgbClr>
            </a:solidFill>
            <a:ln w="9525">
              <a:noFill/>
              <a:round/>
            </a:ln>
          </p:spPr>
          <p:txBody>
            <a:bodyPr/>
            <a:lstStyle/>
            <a:p>
              <a:pPr algn="just" latinLnBrk="1">
                <a:lnSpc>
                  <a:spcPct val="105000"/>
                </a:lnSpc>
                <a:spcBef>
                  <a:spcPct val="40000"/>
                </a:spcBef>
                <a:buClr>
                  <a:schemeClr val="accent2"/>
                </a:buClr>
                <a:buFont typeface="Gulim" panose="020B0600000101010101" pitchFamily="34" charset="-127"/>
                <a:buNone/>
              </a:pPr>
              <a:r>
                <a:rPr lang="zh-CN" altLang="en-US" sz="2400" dirty="0">
                  <a:solidFill>
                    <a:srgbClr val="000078"/>
                  </a:solidFill>
                  <a:latin typeface="楷体" panose="02010609060101010101" pitchFamily="49" charset="-122"/>
                  <a:ea typeface="楷体" panose="02010609060101010101" pitchFamily="49" charset="-122"/>
                  <a:cs typeface="楷体_GB2312"/>
                </a:rPr>
                <a:t>第一，阶级是一个历史范畴，它不是从来就有的，也不会永远存在。</a:t>
              </a:r>
            </a:p>
            <a:p>
              <a:pPr algn="just" latinLnBrk="1">
                <a:lnSpc>
                  <a:spcPct val="105000"/>
                </a:lnSpc>
                <a:spcBef>
                  <a:spcPct val="40000"/>
                </a:spcBef>
                <a:buClr>
                  <a:schemeClr val="accent2"/>
                </a:buClr>
                <a:buFont typeface="Gulim" panose="020B0600000101010101" pitchFamily="34" charset="-127"/>
                <a:buNone/>
              </a:pPr>
              <a:r>
                <a:rPr lang="zh-CN" altLang="en-US" sz="2400" dirty="0">
                  <a:solidFill>
                    <a:srgbClr val="000078"/>
                  </a:solidFill>
                  <a:latin typeface="楷体" panose="02010609060101010101" pitchFamily="49" charset="-122"/>
                  <a:ea typeface="楷体" panose="02010609060101010101" pitchFamily="49" charset="-122"/>
                  <a:cs typeface="楷体_GB2312"/>
                </a:rPr>
                <a:t>第二，阶级是生产力发展到一定阶段，出现了剩余产品和生产资料的私有制。</a:t>
              </a:r>
            </a:p>
            <a:p>
              <a:pPr algn="just" latinLnBrk="1">
                <a:lnSpc>
                  <a:spcPct val="105000"/>
                </a:lnSpc>
                <a:spcBef>
                  <a:spcPct val="25000"/>
                </a:spcBef>
                <a:buClr>
                  <a:schemeClr val="accent2"/>
                </a:buClr>
                <a:buFont typeface="Gulim" panose="020B0600000101010101" pitchFamily="34" charset="-127"/>
                <a:buNone/>
              </a:pPr>
              <a:br>
                <a:rPr lang="zh-CN" altLang="en-US" sz="2000" dirty="0">
                  <a:solidFill>
                    <a:srgbClr val="000078"/>
                  </a:solidFill>
                  <a:latin typeface="楷体_GB2312"/>
                  <a:ea typeface="楷体_GB2312"/>
                  <a:cs typeface="楷体_GB2312"/>
                </a:rPr>
              </a:br>
              <a:endParaRPr lang="zh-CN" altLang="en-US" sz="2000" dirty="0">
                <a:solidFill>
                  <a:srgbClr val="000078"/>
                </a:solidFill>
                <a:latin typeface="楷体_GB2312"/>
                <a:ea typeface="楷体_GB2312"/>
                <a:cs typeface="楷体_GB231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0786" name="文本占位符 336898"/>
          <p:cNvSpPr>
            <a:spLocks noGrp="1" noRot="1"/>
          </p:cNvSpPr>
          <p:nvPr>
            <p:ph type="body" idx="4294967295"/>
          </p:nvPr>
        </p:nvSpPr>
        <p:spPr>
          <a:xfrm>
            <a:off x="2428240" y="1801178"/>
            <a:ext cx="6786880" cy="2736850"/>
          </a:xfrm>
        </p:spPr>
        <p:txBody>
          <a:bodyPr>
            <a:normAutofit/>
          </a:bodyPr>
          <a:lstStyle/>
          <a:p>
            <a:pPr eaLnBrk="1" hangingPunct="1"/>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阶级的实质</a:t>
            </a:r>
            <a:endParaRPr lang="en-US" altLang="zh-CN" sz="2800" b="1" dirty="0">
              <a:latin typeface="宋体" panose="02010600030101010101" pitchFamily="2" charset="-122"/>
              <a:ea typeface="宋体" panose="02010600030101010101" pitchFamily="2" charset="-122"/>
            </a:endParaRPr>
          </a:p>
          <a:p>
            <a:pPr eaLnBrk="1" hangingPunct="1"/>
            <a:r>
              <a:rPr lang="zh-CN" altLang="en-US" sz="2800" dirty="0">
                <a:latin typeface="楷体" panose="02010609060101010101" pitchFamily="49" charset="-122"/>
                <a:ea typeface="楷体" panose="02010609060101010101" pitchFamily="49" charset="-122"/>
              </a:rPr>
              <a:t>所谓阶级，就是指一些大的社会集团，由于在一定社会经济结构中所处的地位不同，其中一个集团能够占有另一个集团的劳动。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indefinite" fill="hold">
                                          <p:stCondLst>
                                            <p:cond delay="0"/>
                                          </p:stCondLst>
                                        </p:cTn>
                                        <p:tgtEl>
                                          <p:spTgt spid="630786">
                                            <p:txEl>
                                              <p:pRg st="1" end="1"/>
                                            </p:txEl>
                                          </p:spTgt>
                                        </p:tgtEl>
                                        <p:attrNameLst>
                                          <p:attrName>style.visibility</p:attrName>
                                        </p:attrNameLst>
                                      </p:cBhvr>
                                      <p:to>
                                        <p:strVal val="visible"/>
                                      </p:to>
                                    </p:set>
                                    <p:anim calcmode="lin" valueType="num">
                                      <p:cBhvr additive="base">
                                        <p:cTn id="7" dur="1000" fill="hold">
                                          <p:stCondLst>
                                            <p:cond delay="0"/>
                                          </p:stCondLst>
                                        </p:cTn>
                                        <p:tgtEl>
                                          <p:spTgt spid="630786">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630786">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indefinite" fill="hold">
                                          <p:stCondLst>
                                            <p:cond delay="0"/>
                                          </p:stCondLst>
                                        </p:cTn>
                                        <p:tgtEl>
                                          <p:spTgt spid="630786">
                                            <p:txEl>
                                              <p:pRg st="0" end="0"/>
                                            </p:txEl>
                                          </p:spTgt>
                                        </p:tgtEl>
                                        <p:attrNameLst>
                                          <p:attrName>style.visibility</p:attrName>
                                        </p:attrNameLst>
                                      </p:cBhvr>
                                      <p:to>
                                        <p:strVal val="visible"/>
                                      </p:to>
                                    </p:set>
                                    <p:anim calcmode="lin" valueType="num">
                                      <p:cBhvr additive="base">
                                        <p:cTn id="13" dur="1000" fill="hold">
                                          <p:stCondLst>
                                            <p:cond delay="0"/>
                                          </p:stCondLst>
                                        </p:cTn>
                                        <p:tgtEl>
                                          <p:spTgt spid="630786">
                                            <p:txEl>
                                              <p:pRg st="0" end="0"/>
                                            </p:txEl>
                                          </p:spTgt>
                                        </p:tgtEl>
                                        <p:attrNameLst>
                                          <p:attrName>ppt_x</p:attrName>
                                        </p:attrNameLst>
                                      </p:cBhvr>
                                      <p:tavLst>
                                        <p:tav tm="0">
                                          <p:val>
                                            <p:strVal val="#ppt_x"/>
                                          </p:val>
                                        </p:tav>
                                        <p:tav tm="100000">
                                          <p:val>
                                            <p:strVal val="#ppt_x"/>
                                          </p:val>
                                        </p:tav>
                                      </p:tavLst>
                                    </p:anim>
                                    <p:anim calcmode="lin" valueType="num">
                                      <p:cBhvr additive="base">
                                        <p:cTn id="14" dur="1000" fill="hold">
                                          <p:stCondLst>
                                            <p:cond delay="0"/>
                                          </p:stCondLst>
                                        </p:cTn>
                                        <p:tgtEl>
                                          <p:spTgt spid="63078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6" grpId="0" build="p" rev="1"/>
    </p:bldLst>
  </p:timing>
</p:sld>
</file>

<file path=ppt/slides/slide6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7169" name="Text Box 2"/>
          <p:cNvSpPr txBox="1">
            <a:spLocks noChangeArrowheads="1"/>
          </p:cNvSpPr>
          <p:nvPr/>
        </p:nvSpPr>
        <p:spPr bwMode="auto">
          <a:xfrm>
            <a:off x="2135189" y="2276475"/>
            <a:ext cx="8281987" cy="1373188"/>
          </a:xfrm>
          <a:prstGeom prst="rect">
            <a:avLst/>
          </a:prstGeom>
          <a:noFill/>
          <a:ln w="9525">
            <a:noFill/>
            <a:miter lim="800000"/>
          </a:ln>
        </p:spPr>
        <p:txBody>
          <a:bodyPr>
            <a:spAutoFit/>
          </a:bodyPr>
          <a:lstStyle/>
          <a:p>
            <a:pPr eaLnBrk="0" hangingPunct="0">
              <a:spcBef>
                <a:spcPct val="50000"/>
              </a:spcBef>
            </a:pPr>
            <a:r>
              <a:rPr lang="en-US" altLang="zh-CN" sz="2800" b="1" dirty="0">
                <a:solidFill>
                  <a:srgbClr val="003300"/>
                </a:solidFill>
                <a:latin typeface="楷体" panose="02010609060101010101" pitchFamily="49" charset="-122"/>
                <a:ea typeface="楷体" panose="02010609060101010101" pitchFamily="49" charset="-122"/>
                <a:cs typeface="楷体_GB2312"/>
              </a:rPr>
              <a:t>1.</a:t>
            </a:r>
            <a:r>
              <a:rPr lang="zh-CN" altLang="en-US" sz="2800" b="1" dirty="0">
                <a:solidFill>
                  <a:srgbClr val="003300"/>
                </a:solidFill>
                <a:latin typeface="楷体" panose="02010609060101010101" pitchFamily="49" charset="-122"/>
                <a:ea typeface="楷体" panose="02010609060101010101" pitchFamily="49" charset="-122"/>
                <a:cs typeface="楷体_GB2312"/>
              </a:rPr>
              <a:t>在阶级社会中，生产力和生产关系、经济基础和上层建筑之间的矛盾发展到一定程度时，必然会通过阶级斗争表现出来。</a:t>
            </a:r>
          </a:p>
        </p:txBody>
      </p:sp>
      <p:pic>
        <p:nvPicPr>
          <p:cNvPr id="2248707" name="Picture 3" descr="隋末农民起义 副本"/>
          <p:cNvPicPr>
            <a:picLocks noChangeAspect="1" noChangeArrowheads="1"/>
          </p:cNvPicPr>
          <p:nvPr/>
        </p:nvPicPr>
        <p:blipFill>
          <a:blip r:embed="rId2"/>
          <a:srcRect/>
          <a:stretch>
            <a:fillRect/>
          </a:stretch>
        </p:blipFill>
        <p:spPr bwMode="auto">
          <a:xfrm>
            <a:off x="4656139" y="3933825"/>
            <a:ext cx="2879725" cy="2439988"/>
          </a:xfrm>
          <a:prstGeom prst="rect">
            <a:avLst/>
          </a:prstGeom>
          <a:noFill/>
          <a:ln w="9525">
            <a:solidFill>
              <a:srgbClr val="FFFF00"/>
            </a:solidFill>
            <a:miter lim="800000"/>
            <a:headEnd/>
            <a:tailEnd/>
          </a:ln>
          <a:effectLst>
            <a:outerShdw dist="107763" dir="2700000" algn="ctr" rotWithShape="0">
              <a:srgbClr val="808080">
                <a:alpha val="50000"/>
              </a:srgbClr>
            </a:outerShdw>
          </a:effectLst>
        </p:spPr>
      </p:pic>
      <p:sp>
        <p:nvSpPr>
          <p:cNvPr id="631812" name="Rectangle 10"/>
          <p:cNvSpPr>
            <a:spLocks noChangeArrowheads="1"/>
          </p:cNvSpPr>
          <p:nvPr/>
        </p:nvSpPr>
        <p:spPr bwMode="auto">
          <a:xfrm>
            <a:off x="1524001" y="908050"/>
            <a:ext cx="8893175" cy="584775"/>
          </a:xfrm>
          <a:prstGeom prst="rect">
            <a:avLst/>
          </a:prstGeom>
          <a:noFill/>
          <a:ln w="9525">
            <a:noFill/>
            <a:miter lim="800000"/>
          </a:ln>
        </p:spPr>
        <p:txBody>
          <a:bodyPr>
            <a:spAutoFit/>
          </a:bodyPr>
          <a:lstStyle/>
          <a:p>
            <a:pPr eaLnBrk="0" hangingPunct="0"/>
            <a:r>
              <a:rPr lang="zh-CN" altLang="en-US" sz="3200" b="1" dirty="0">
                <a:latin typeface="Tahoma" panose="020B0604030504040204" pitchFamily="34" charset="0"/>
                <a:ea typeface="黑体" panose="02010609060101010101" pitchFamily="49" charset="-122"/>
              </a:rPr>
              <a:t>（二）阶级斗争是阶级社会发展的直接动力</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47169"/>
                                        </p:tgtEl>
                                        <p:attrNameLst>
                                          <p:attrName>style.visibility</p:attrName>
                                        </p:attrNameLst>
                                      </p:cBhvr>
                                      <p:to>
                                        <p:strVal val="visible"/>
                                      </p:to>
                                    </p:set>
                                    <p:animEffect transition="in" filter="dissolve">
                                      <p:cBhvr>
                                        <p:cTn id="7" dur="500"/>
                                        <p:tgtEl>
                                          <p:spTgt spid="64716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48707"/>
                                        </p:tgtEl>
                                        <p:attrNameLst>
                                          <p:attrName>style.visibility</p:attrName>
                                        </p:attrNameLst>
                                      </p:cBhvr>
                                      <p:to>
                                        <p:strVal val="visible"/>
                                      </p:to>
                                    </p:set>
                                    <p:animEffect transition="in" filter="dissolve">
                                      <p:cBhvr>
                                        <p:cTn id="11" dur="500"/>
                                        <p:tgtEl>
                                          <p:spTgt spid="2248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169" grpId="0" bldLvl="0" animBg="1"/>
    </p:bldLst>
  </p:timing>
</p:sld>
</file>

<file path=ppt/slides/slide6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8193" name="Text Box 2"/>
          <p:cNvSpPr txBox="1">
            <a:spLocks noChangeArrowheads="1"/>
          </p:cNvSpPr>
          <p:nvPr/>
        </p:nvSpPr>
        <p:spPr bwMode="auto">
          <a:xfrm>
            <a:off x="1774827" y="908050"/>
            <a:ext cx="7552054" cy="1020087"/>
          </a:xfrm>
          <a:prstGeom prst="rect">
            <a:avLst/>
          </a:prstGeom>
          <a:noFill/>
          <a:ln w="9525" algn="ctr">
            <a:noFill/>
            <a:miter lim="800000"/>
          </a:ln>
        </p:spPr>
        <p:txBody>
          <a:bodyPr wrap="square">
            <a:spAutoFit/>
          </a:bodyPr>
          <a:lstStyle/>
          <a:p>
            <a:pPr eaLnBrk="0" hangingPunct="0">
              <a:lnSpc>
                <a:spcPct val="115000"/>
              </a:lnSpc>
              <a:spcBef>
                <a:spcPct val="50000"/>
              </a:spcBef>
            </a:pPr>
            <a:r>
              <a:rPr lang="en-US" altLang="zh-CN" sz="2800" b="1" dirty="0">
                <a:solidFill>
                  <a:srgbClr val="003300"/>
                </a:solidFill>
                <a:latin typeface="楷体" panose="02010609060101010101" pitchFamily="49" charset="-122"/>
                <a:ea typeface="楷体" panose="02010609060101010101" pitchFamily="49" charset="-122"/>
                <a:cs typeface="楷体_GB2312"/>
              </a:rPr>
              <a:t>2.</a:t>
            </a:r>
            <a:r>
              <a:rPr lang="zh-CN" altLang="en-US" sz="2800" b="1" dirty="0">
                <a:solidFill>
                  <a:srgbClr val="003300"/>
                </a:solidFill>
                <a:latin typeface="楷体" panose="02010609060101010101" pitchFamily="49" charset="-122"/>
                <a:ea typeface="楷体" panose="02010609060101010101" pitchFamily="49" charset="-122"/>
                <a:cs typeface="楷体_GB2312"/>
              </a:rPr>
              <a:t>阶级斗争对阶级社会发展的推动作用突出地表现在社  会形态的更替中。</a:t>
            </a:r>
          </a:p>
        </p:txBody>
      </p:sp>
      <p:sp>
        <p:nvSpPr>
          <p:cNvPr id="2250767" name="Rectangle 15"/>
          <p:cNvSpPr>
            <a:spLocks noChangeArrowheads="1"/>
          </p:cNvSpPr>
          <p:nvPr/>
        </p:nvSpPr>
        <p:spPr bwMode="auto">
          <a:xfrm>
            <a:off x="4727576" y="5445125"/>
            <a:ext cx="3095625" cy="376238"/>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algn="ctr" eaLnBrk="0" hangingPunct="0">
              <a:defRPr/>
            </a:pPr>
            <a:r>
              <a:rPr lang="zh-CN" altLang="en-US" b="1">
                <a:solidFill>
                  <a:schemeClr val="bg1"/>
                </a:solidFill>
                <a:latin typeface="Tahoma" panose="020B0604030504040204" pitchFamily="34" charset="0"/>
                <a:ea typeface="楷体_GB2312" pitchFamily="49" charset="-122"/>
              </a:rPr>
              <a:t>阶级斗争（列宁在</a:t>
            </a:r>
            <a:r>
              <a:rPr lang="en-US" altLang="zh-CN" b="1">
                <a:solidFill>
                  <a:schemeClr val="bg1"/>
                </a:solidFill>
                <a:latin typeface="Tahoma" panose="020B0604030504040204" pitchFamily="34" charset="0"/>
                <a:ea typeface="楷体_GB2312" pitchFamily="49" charset="-122"/>
              </a:rPr>
              <a:t>1918</a:t>
            </a:r>
            <a:r>
              <a:rPr lang="zh-CN" altLang="en-US" b="1">
                <a:solidFill>
                  <a:schemeClr val="bg1"/>
                </a:solidFill>
                <a:latin typeface="Tahoma" panose="020B0604030504040204" pitchFamily="34" charset="0"/>
                <a:ea typeface="楷体_GB2312" pitchFamily="49" charset="-122"/>
              </a:rPr>
              <a:t>）</a:t>
            </a:r>
          </a:p>
        </p:txBody>
      </p:sp>
      <p:pic>
        <p:nvPicPr>
          <p:cNvPr id="632835" name="Picture 16" descr="tv透明"/>
          <p:cNvPicPr>
            <a:picLocks noChangeAspect="1"/>
          </p:cNvPicPr>
          <p:nvPr/>
        </p:nvPicPr>
        <p:blipFill>
          <a:blip r:embed="rId4"/>
          <a:srcRect/>
          <a:stretch>
            <a:fillRect/>
          </a:stretch>
        </p:blipFill>
        <p:spPr bwMode="auto">
          <a:xfrm>
            <a:off x="4151313" y="2060576"/>
            <a:ext cx="4248150" cy="3186113"/>
          </a:xfrm>
          <a:prstGeom prst="rect">
            <a:avLst/>
          </a:prstGeom>
          <a:noFill/>
          <a:ln w="9525">
            <a:noFill/>
            <a:miter lim="800000"/>
            <a:headEnd/>
            <a:tailEnd/>
          </a:ln>
        </p:spPr>
      </p:pic>
      <p:pic>
        <p:nvPicPr>
          <p:cNvPr id="2250766" name="阶级斗争（列宁在1918）.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4511675" y="2349500"/>
            <a:ext cx="3600450" cy="2324100"/>
          </a:xfrm>
          <a:prstGeom prst="rect">
            <a:avLst/>
          </a:prstGeom>
          <a:noFill/>
          <a:ln w="9525">
            <a:noFill/>
            <a:miter lim="800000"/>
            <a:headEnd/>
            <a:tailEnd/>
          </a:ln>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648193"/>
                                        </p:tgtEl>
                                        <p:attrNameLst>
                                          <p:attrName>style.visibility</p:attrName>
                                        </p:attrNameLst>
                                      </p:cBhvr>
                                      <p:to>
                                        <p:strVal val="visible"/>
                                      </p:to>
                                    </p:set>
                                    <p:animEffect transition="in" filter="slide(fromTop)">
                                      <p:cBhvr>
                                        <p:cTn id="7" dur="500"/>
                                        <p:tgtEl>
                                          <p:spTgt spid="64819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5076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50766"/>
                                        </p:tgtEl>
                                      </p:cBhvr>
                                    </p:cmd>
                                  </p:childTnLst>
                                </p:cTn>
                              </p:par>
                            </p:childTnLst>
                          </p:cTn>
                        </p:par>
                      </p:childTnLst>
                    </p:cTn>
                  </p:par>
                </p:childTnLst>
              </p:cTn>
              <p:nextCondLst>
                <p:cond evt="onClick" delay="0">
                  <p:tgtEl>
                    <p:spTgt spid="2250766"/>
                  </p:tgtEl>
                </p:cond>
              </p:nextCondLst>
            </p:seq>
            <p:video fullScrn="1">
              <p:cMediaNode>
                <p:cTn id="13" fill="hold" display="0">
                  <p:stCondLst>
                    <p:cond delay="indefinite"/>
                  </p:stCondLst>
                  <p:endCondLst>
                    <p:cond evt="onNext" delay="0">
                      <p:tgtEl>
                        <p:sldTgt/>
                      </p:tgtEl>
                    </p:cond>
                    <p:cond evt="onPrev" delay="0">
                      <p:tgtEl>
                        <p:sldTgt/>
                      </p:tgtEl>
                    </p:cond>
                  </p:endCondLst>
                </p:cTn>
                <p:tgtEl>
                  <p:spTgt spid="2250766"/>
                </p:tgtEl>
              </p:cMediaNode>
            </p:video>
          </p:childTnLst>
        </p:cTn>
      </p:par>
    </p:tnLst>
    <p:bldLst>
      <p:bldP spid="648193" grpId="0" bldLvl="0" animBg="1"/>
    </p:bldLst>
  </p:timing>
</p:sld>
</file>

<file path=ppt/slides/slide6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9217" name="Text Box 2"/>
          <p:cNvSpPr txBox="1">
            <a:spLocks noChangeArrowheads="1"/>
          </p:cNvSpPr>
          <p:nvPr/>
        </p:nvSpPr>
        <p:spPr bwMode="auto">
          <a:xfrm>
            <a:off x="2448560" y="908050"/>
            <a:ext cx="6471920" cy="1057790"/>
          </a:xfrm>
          <a:prstGeom prst="rect">
            <a:avLst/>
          </a:prstGeom>
          <a:noFill/>
          <a:ln w="9525" algn="ctr">
            <a:noFill/>
            <a:miter lim="800000"/>
          </a:ln>
        </p:spPr>
        <p:txBody>
          <a:bodyPr wrap="square">
            <a:spAutoFit/>
          </a:bodyPr>
          <a:lstStyle/>
          <a:p>
            <a:pPr>
              <a:lnSpc>
                <a:spcPct val="120000"/>
              </a:lnSpc>
              <a:spcBef>
                <a:spcPct val="50000"/>
              </a:spcBef>
              <a:defRPr/>
            </a:pPr>
            <a:r>
              <a:rPr lang="en-US" altLang="zh-CN" sz="2800" dirty="0">
                <a:effectLst>
                  <a:outerShdw blurRad="38100" dist="38100" dir="2700000" algn="tl">
                    <a:srgbClr val="C0C0C0"/>
                  </a:outerShdw>
                </a:effectLst>
                <a:latin typeface="楷体" panose="02010609060101010101" pitchFamily="49" charset="-122"/>
                <a:ea typeface="楷体" panose="02010609060101010101" pitchFamily="49" charset="-122"/>
              </a:rPr>
              <a:t> </a:t>
            </a:r>
            <a:r>
              <a:rPr lang="en-US" altLang="zh-CN" sz="2800" dirty="0">
                <a:solidFill>
                  <a:srgbClr val="003300"/>
                </a:solidFill>
                <a:latin typeface="楷体" panose="02010609060101010101" pitchFamily="49" charset="-122"/>
                <a:ea typeface="楷体" panose="02010609060101010101" pitchFamily="49" charset="-122"/>
              </a:rPr>
              <a:t>3.</a:t>
            </a:r>
            <a:r>
              <a:rPr lang="zh-CN" altLang="en-US" sz="2800" dirty="0">
                <a:solidFill>
                  <a:srgbClr val="003300"/>
                </a:solidFill>
                <a:latin typeface="楷体" panose="02010609060101010101" pitchFamily="49" charset="-122"/>
                <a:ea typeface="楷体" panose="02010609060101010101" pitchFamily="49" charset="-122"/>
              </a:rPr>
              <a:t>阶级斗争的作用也体现在同一社会形态的量变中。</a:t>
            </a:r>
          </a:p>
        </p:txBody>
      </p:sp>
      <p:pic>
        <p:nvPicPr>
          <p:cNvPr id="2251780" name="Picture 4" descr="列宁讲话"/>
          <p:cNvPicPr>
            <a:picLocks noChangeAspect="1" noChangeArrowheads="1"/>
          </p:cNvPicPr>
          <p:nvPr/>
        </p:nvPicPr>
        <p:blipFill>
          <a:blip r:embed="rId2"/>
          <a:srcRect/>
          <a:stretch>
            <a:fillRect/>
          </a:stretch>
        </p:blipFill>
        <p:spPr bwMode="auto">
          <a:xfrm>
            <a:off x="7751763" y="3860800"/>
            <a:ext cx="2303462" cy="1804988"/>
          </a:xfrm>
          <a:prstGeom prst="rect">
            <a:avLst/>
          </a:prstGeom>
          <a:noFill/>
          <a:ln w="9525">
            <a:solidFill>
              <a:srgbClr val="FF9999"/>
            </a:solidFill>
            <a:miter lim="800000"/>
            <a:headEnd/>
            <a:tailEnd/>
          </a:ln>
          <a:effectLst>
            <a:outerShdw dist="107763" dir="2700000" algn="ctr" rotWithShape="0">
              <a:srgbClr val="808080">
                <a:alpha val="50000"/>
              </a:srgbClr>
            </a:outerShdw>
          </a:effectLst>
        </p:spPr>
      </p:pic>
      <p:sp>
        <p:nvSpPr>
          <p:cNvPr id="2251783" name="Text Box 7"/>
          <p:cNvSpPr txBox="1">
            <a:spLocks noChangeArrowheads="1"/>
          </p:cNvSpPr>
          <p:nvPr/>
        </p:nvSpPr>
        <p:spPr bwMode="auto">
          <a:xfrm>
            <a:off x="8401050" y="5805489"/>
            <a:ext cx="1295400" cy="346075"/>
          </a:xfrm>
          <a:prstGeom prst="rect">
            <a:avLst/>
          </a:prstGeom>
          <a:solidFill>
            <a:srgbClr val="FF6600"/>
          </a:solidFill>
          <a:ln w="9525" algn="ctr">
            <a:solidFill>
              <a:srgbClr val="FF6600"/>
            </a:solidFill>
            <a:miter lim="800000"/>
          </a:ln>
          <a:effectLst>
            <a:outerShdw dist="107763" dir="2700000" algn="ctr" rotWithShape="0">
              <a:schemeClr val="bg2">
                <a:alpha val="50000"/>
              </a:schemeClr>
            </a:outerShdw>
          </a:effectLst>
        </p:spPr>
        <p:txBody>
          <a:bodyPr anchor="ctr">
            <a:spAutoFit/>
          </a:bodyPr>
          <a:lstStyle/>
          <a:p>
            <a:pPr algn="ctr" eaLnBrk="0" hangingPunct="0">
              <a:defRPr/>
            </a:pPr>
            <a:r>
              <a:rPr lang="zh-CN" altLang="en-US" sz="1600" b="1">
                <a:solidFill>
                  <a:schemeClr val="bg1"/>
                </a:solidFill>
                <a:latin typeface="Tahoma" panose="020B0604030504040204" pitchFamily="34" charset="0"/>
                <a:ea typeface="楷体_GB2312" pitchFamily="49" charset="-122"/>
              </a:rPr>
              <a:t>十月革命</a:t>
            </a:r>
          </a:p>
        </p:txBody>
      </p:sp>
      <p:pic>
        <p:nvPicPr>
          <p:cNvPr id="2251788" name="Picture 12" descr="images"/>
          <p:cNvPicPr>
            <a:picLocks noChangeAspect="1" noChangeArrowheads="1"/>
          </p:cNvPicPr>
          <p:nvPr/>
        </p:nvPicPr>
        <p:blipFill>
          <a:blip r:embed="rId3"/>
          <a:srcRect/>
          <a:stretch>
            <a:fillRect/>
          </a:stretch>
        </p:blipFill>
        <p:spPr bwMode="auto">
          <a:xfrm>
            <a:off x="2711450" y="2133601"/>
            <a:ext cx="2376488" cy="1679575"/>
          </a:xfrm>
          <a:prstGeom prst="rect">
            <a:avLst/>
          </a:prstGeom>
          <a:noFill/>
          <a:effectLst>
            <a:outerShdw dist="107763" dir="2700000" algn="ctr" rotWithShape="0">
              <a:srgbClr val="808080">
                <a:alpha val="50000"/>
              </a:srgbClr>
            </a:outerShdw>
          </a:effectLst>
        </p:spPr>
      </p:pic>
      <p:sp>
        <p:nvSpPr>
          <p:cNvPr id="2251789" name="Text Box 13"/>
          <p:cNvSpPr txBox="1">
            <a:spLocks noChangeArrowheads="1"/>
          </p:cNvSpPr>
          <p:nvPr/>
        </p:nvSpPr>
        <p:spPr bwMode="auto">
          <a:xfrm>
            <a:off x="2927351" y="4005264"/>
            <a:ext cx="2016125" cy="346075"/>
          </a:xfrm>
          <a:prstGeom prst="rect">
            <a:avLst/>
          </a:prstGeom>
          <a:solidFill>
            <a:srgbClr val="FF6600"/>
          </a:solidFill>
          <a:ln w="9525" algn="ctr">
            <a:solidFill>
              <a:srgbClr val="FF6600"/>
            </a:solidFill>
            <a:miter lim="800000"/>
          </a:ln>
          <a:effectLst>
            <a:outerShdw dist="107763" dir="2700000" algn="ctr" rotWithShape="0">
              <a:schemeClr val="bg2">
                <a:alpha val="50000"/>
              </a:schemeClr>
            </a:outerShdw>
          </a:effectLst>
        </p:spPr>
        <p:txBody>
          <a:bodyPr anchor="ctr">
            <a:spAutoFit/>
          </a:bodyPr>
          <a:lstStyle/>
          <a:p>
            <a:pPr algn="ctr" eaLnBrk="0" hangingPunct="0">
              <a:defRPr/>
            </a:pPr>
            <a:r>
              <a:rPr lang="zh-CN" altLang="en-US" sz="1600" b="1">
                <a:solidFill>
                  <a:schemeClr val="bg1"/>
                </a:solidFill>
                <a:latin typeface="Tahoma" panose="020B0604030504040204" pitchFamily="34" charset="0"/>
                <a:ea typeface="楷体_GB2312" pitchFamily="49" charset="-122"/>
              </a:rPr>
              <a:t>陈胜、吴广起义</a:t>
            </a:r>
          </a:p>
        </p:txBody>
      </p:sp>
      <p:pic>
        <p:nvPicPr>
          <p:cNvPr id="2251790" name="Picture 14" descr="金田起义"/>
          <p:cNvPicPr>
            <a:picLocks noChangeAspect="1" noChangeArrowheads="1"/>
          </p:cNvPicPr>
          <p:nvPr/>
        </p:nvPicPr>
        <p:blipFill>
          <a:blip r:embed="rId4"/>
          <a:srcRect/>
          <a:stretch>
            <a:fillRect/>
          </a:stretch>
        </p:blipFill>
        <p:spPr bwMode="auto">
          <a:xfrm>
            <a:off x="5232401" y="2924176"/>
            <a:ext cx="2455863" cy="1990725"/>
          </a:xfrm>
          <a:prstGeom prst="rect">
            <a:avLst/>
          </a:prstGeom>
          <a:noFill/>
          <a:ln w="9525">
            <a:solidFill>
              <a:srgbClr val="FFFF00"/>
            </a:solidFill>
            <a:miter lim="800000"/>
            <a:headEnd/>
            <a:tailEnd/>
          </a:ln>
          <a:effectLst>
            <a:outerShdw dist="107763" dir="2700000" algn="ctr" rotWithShape="0">
              <a:srgbClr val="808080">
                <a:alpha val="50000"/>
              </a:srgbClr>
            </a:outerShdw>
          </a:effectLst>
        </p:spPr>
      </p:pic>
      <p:sp>
        <p:nvSpPr>
          <p:cNvPr id="2251791" name="Text Box 15"/>
          <p:cNvSpPr txBox="1">
            <a:spLocks noChangeArrowheads="1"/>
          </p:cNvSpPr>
          <p:nvPr/>
        </p:nvSpPr>
        <p:spPr bwMode="auto">
          <a:xfrm>
            <a:off x="5664201" y="5157789"/>
            <a:ext cx="1590675" cy="346075"/>
          </a:xfrm>
          <a:prstGeom prst="rect">
            <a:avLst/>
          </a:prstGeom>
          <a:solidFill>
            <a:srgbClr val="FF6600"/>
          </a:solidFill>
          <a:ln w="9525" algn="ctr">
            <a:solidFill>
              <a:srgbClr val="FF6600"/>
            </a:solidFill>
            <a:miter lim="800000"/>
          </a:ln>
          <a:effectLst>
            <a:outerShdw dist="107763" dir="2700000" algn="ctr" rotWithShape="0">
              <a:schemeClr val="bg2">
                <a:alpha val="50000"/>
              </a:schemeClr>
            </a:outerShdw>
          </a:effectLst>
        </p:spPr>
        <p:txBody>
          <a:bodyPr anchor="ctr">
            <a:spAutoFit/>
          </a:bodyPr>
          <a:lstStyle/>
          <a:p>
            <a:pPr algn="ctr" eaLnBrk="0" hangingPunct="0">
              <a:defRPr/>
            </a:pPr>
            <a:r>
              <a:rPr lang="zh-CN" altLang="en-US" sz="1600" b="1">
                <a:solidFill>
                  <a:schemeClr val="bg1"/>
                </a:solidFill>
                <a:latin typeface="Tahoma" panose="020B0604030504040204" pitchFamily="34" charset="0"/>
                <a:ea typeface="楷体_GB2312" pitchFamily="49" charset="-122"/>
              </a:rPr>
              <a:t>太平天国革命</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649217"/>
                                        </p:tgtEl>
                                        <p:attrNameLst>
                                          <p:attrName>style.visibility</p:attrName>
                                        </p:attrNameLst>
                                      </p:cBhvr>
                                      <p:to>
                                        <p:strVal val="visible"/>
                                      </p:to>
                                    </p:set>
                                    <p:animEffect transition="in" filter="slide(fromTop)">
                                      <p:cBhvr>
                                        <p:cTn id="7" dur="500"/>
                                        <p:tgtEl>
                                          <p:spTgt spid="64921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251788"/>
                                        </p:tgtEl>
                                        <p:attrNameLst>
                                          <p:attrName>style.visibility</p:attrName>
                                        </p:attrNameLst>
                                      </p:cBhvr>
                                      <p:to>
                                        <p:strVal val="visible"/>
                                      </p:to>
                                    </p:set>
                                    <p:anim calcmode="lin" valueType="num">
                                      <p:cBhvr additive="base">
                                        <p:cTn id="11" dur="500" fill="hold"/>
                                        <p:tgtEl>
                                          <p:spTgt spid="2251788"/>
                                        </p:tgtEl>
                                        <p:attrNameLst>
                                          <p:attrName>ppt_x</p:attrName>
                                        </p:attrNameLst>
                                      </p:cBhvr>
                                      <p:tavLst>
                                        <p:tav tm="0">
                                          <p:val>
                                            <p:strVal val="1+#ppt_w/2"/>
                                          </p:val>
                                        </p:tav>
                                        <p:tav tm="100000">
                                          <p:val>
                                            <p:strVal val="#ppt_x"/>
                                          </p:val>
                                        </p:tav>
                                      </p:tavLst>
                                    </p:anim>
                                    <p:anim calcmode="lin" valueType="num">
                                      <p:cBhvr additive="base">
                                        <p:cTn id="12" dur="500" fill="hold"/>
                                        <p:tgtEl>
                                          <p:spTgt spid="225178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2251789"/>
                                        </p:tgtEl>
                                        <p:attrNameLst>
                                          <p:attrName>style.visibility</p:attrName>
                                        </p:attrNameLst>
                                      </p:cBhvr>
                                      <p:to>
                                        <p:strVal val="visible"/>
                                      </p:to>
                                    </p:set>
                                    <p:anim calcmode="lin" valueType="num">
                                      <p:cBhvr>
                                        <p:cTn id="16" dur="500" fill="hold"/>
                                        <p:tgtEl>
                                          <p:spTgt spid="2251789"/>
                                        </p:tgtEl>
                                        <p:attrNameLst>
                                          <p:attrName>ppt_w</p:attrName>
                                        </p:attrNameLst>
                                      </p:cBhvr>
                                      <p:tavLst>
                                        <p:tav tm="0">
                                          <p:val>
                                            <p:fltVal val="0"/>
                                          </p:val>
                                        </p:tav>
                                        <p:tav tm="100000">
                                          <p:val>
                                            <p:strVal val="#ppt_w"/>
                                          </p:val>
                                        </p:tav>
                                      </p:tavLst>
                                    </p:anim>
                                    <p:anim calcmode="lin" valueType="num">
                                      <p:cBhvr>
                                        <p:cTn id="17" dur="500" fill="hold"/>
                                        <p:tgtEl>
                                          <p:spTgt spid="2251789"/>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251790"/>
                                        </p:tgtEl>
                                        <p:attrNameLst>
                                          <p:attrName>style.visibility</p:attrName>
                                        </p:attrNameLst>
                                      </p:cBhvr>
                                      <p:to>
                                        <p:strVal val="visible"/>
                                      </p:to>
                                    </p:set>
                                    <p:anim calcmode="lin" valueType="num">
                                      <p:cBhvr additive="base">
                                        <p:cTn id="21" dur="500" fill="hold"/>
                                        <p:tgtEl>
                                          <p:spTgt spid="2251790"/>
                                        </p:tgtEl>
                                        <p:attrNameLst>
                                          <p:attrName>ppt_x</p:attrName>
                                        </p:attrNameLst>
                                      </p:cBhvr>
                                      <p:tavLst>
                                        <p:tav tm="0">
                                          <p:val>
                                            <p:strVal val="1+#ppt_w/2"/>
                                          </p:val>
                                        </p:tav>
                                        <p:tav tm="100000">
                                          <p:val>
                                            <p:strVal val="#ppt_x"/>
                                          </p:val>
                                        </p:tav>
                                      </p:tavLst>
                                    </p:anim>
                                    <p:anim calcmode="lin" valueType="num">
                                      <p:cBhvr additive="base">
                                        <p:cTn id="22" dur="500" fill="hold"/>
                                        <p:tgtEl>
                                          <p:spTgt spid="2251790"/>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7" presetClass="entr" presetSubtype="10" fill="hold" grpId="0" nodeType="afterEffect">
                                  <p:stCondLst>
                                    <p:cond delay="0"/>
                                  </p:stCondLst>
                                  <p:childTnLst>
                                    <p:set>
                                      <p:cBhvr>
                                        <p:cTn id="25" dur="1" fill="hold">
                                          <p:stCondLst>
                                            <p:cond delay="0"/>
                                          </p:stCondLst>
                                        </p:cTn>
                                        <p:tgtEl>
                                          <p:spTgt spid="2251791"/>
                                        </p:tgtEl>
                                        <p:attrNameLst>
                                          <p:attrName>style.visibility</p:attrName>
                                        </p:attrNameLst>
                                      </p:cBhvr>
                                      <p:to>
                                        <p:strVal val="visible"/>
                                      </p:to>
                                    </p:set>
                                    <p:anim calcmode="lin" valueType="num">
                                      <p:cBhvr>
                                        <p:cTn id="26" dur="500" fill="hold"/>
                                        <p:tgtEl>
                                          <p:spTgt spid="2251791"/>
                                        </p:tgtEl>
                                        <p:attrNameLst>
                                          <p:attrName>ppt_w</p:attrName>
                                        </p:attrNameLst>
                                      </p:cBhvr>
                                      <p:tavLst>
                                        <p:tav tm="0">
                                          <p:val>
                                            <p:fltVal val="0"/>
                                          </p:val>
                                        </p:tav>
                                        <p:tav tm="100000">
                                          <p:val>
                                            <p:strVal val="#ppt_w"/>
                                          </p:val>
                                        </p:tav>
                                      </p:tavLst>
                                    </p:anim>
                                    <p:anim calcmode="lin" valueType="num">
                                      <p:cBhvr>
                                        <p:cTn id="27" dur="500" fill="hold"/>
                                        <p:tgtEl>
                                          <p:spTgt spid="2251791"/>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2251780"/>
                                        </p:tgtEl>
                                        <p:attrNameLst>
                                          <p:attrName>style.visibility</p:attrName>
                                        </p:attrNameLst>
                                      </p:cBhvr>
                                      <p:to>
                                        <p:strVal val="visible"/>
                                      </p:to>
                                    </p:set>
                                    <p:anim calcmode="lin" valueType="num">
                                      <p:cBhvr additive="base">
                                        <p:cTn id="31" dur="500" fill="hold"/>
                                        <p:tgtEl>
                                          <p:spTgt spid="2251780"/>
                                        </p:tgtEl>
                                        <p:attrNameLst>
                                          <p:attrName>ppt_x</p:attrName>
                                        </p:attrNameLst>
                                      </p:cBhvr>
                                      <p:tavLst>
                                        <p:tav tm="0">
                                          <p:val>
                                            <p:strVal val="#ppt_x"/>
                                          </p:val>
                                        </p:tav>
                                        <p:tav tm="100000">
                                          <p:val>
                                            <p:strVal val="#ppt_x"/>
                                          </p:val>
                                        </p:tav>
                                      </p:tavLst>
                                    </p:anim>
                                    <p:anim calcmode="lin" valueType="num">
                                      <p:cBhvr additive="base">
                                        <p:cTn id="32" dur="500" fill="hold"/>
                                        <p:tgtEl>
                                          <p:spTgt spid="2251780"/>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17" presetClass="entr" presetSubtype="10" fill="hold" grpId="0" nodeType="afterEffect">
                                  <p:stCondLst>
                                    <p:cond delay="0"/>
                                  </p:stCondLst>
                                  <p:childTnLst>
                                    <p:set>
                                      <p:cBhvr>
                                        <p:cTn id="35" dur="1" fill="hold">
                                          <p:stCondLst>
                                            <p:cond delay="0"/>
                                          </p:stCondLst>
                                        </p:cTn>
                                        <p:tgtEl>
                                          <p:spTgt spid="2251783"/>
                                        </p:tgtEl>
                                        <p:attrNameLst>
                                          <p:attrName>style.visibility</p:attrName>
                                        </p:attrNameLst>
                                      </p:cBhvr>
                                      <p:to>
                                        <p:strVal val="visible"/>
                                      </p:to>
                                    </p:set>
                                    <p:anim calcmode="lin" valueType="num">
                                      <p:cBhvr>
                                        <p:cTn id="36" dur="500" fill="hold"/>
                                        <p:tgtEl>
                                          <p:spTgt spid="2251783"/>
                                        </p:tgtEl>
                                        <p:attrNameLst>
                                          <p:attrName>ppt_w</p:attrName>
                                        </p:attrNameLst>
                                      </p:cBhvr>
                                      <p:tavLst>
                                        <p:tav tm="0">
                                          <p:val>
                                            <p:fltVal val="0"/>
                                          </p:val>
                                        </p:tav>
                                        <p:tav tm="100000">
                                          <p:val>
                                            <p:strVal val="#ppt_w"/>
                                          </p:val>
                                        </p:tav>
                                      </p:tavLst>
                                    </p:anim>
                                    <p:anim calcmode="lin" valueType="num">
                                      <p:cBhvr>
                                        <p:cTn id="37" dur="500" fill="hold"/>
                                        <p:tgtEl>
                                          <p:spTgt spid="22517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7" grpId="0" bldLvl="0" animBg="1"/>
      <p:bldP spid="2251783" grpId="0" bldLvl="0" animBg="1"/>
      <p:bldP spid="2251789" grpId="0" bldLvl="0" animBg="1"/>
      <p:bldP spid="2251791" grpId="0" bldLvl="0" animBg="1"/>
    </p:bldLst>
  </p:timing>
</p:sld>
</file>

<file path=ppt/slides/slide6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Text Box 5"/>
          <p:cNvSpPr txBox="1">
            <a:spLocks noChangeArrowheads="1"/>
          </p:cNvSpPr>
          <p:nvPr/>
        </p:nvSpPr>
        <p:spPr bwMode="auto">
          <a:xfrm>
            <a:off x="2374901" y="714375"/>
            <a:ext cx="8150225" cy="1143000"/>
          </a:xfrm>
          <a:prstGeom prst="rect">
            <a:avLst/>
          </a:prstGeom>
          <a:solidFill>
            <a:srgbClr val="000099"/>
          </a:solidFill>
          <a:ln w="6350">
            <a:noFill/>
            <a:miter lim="800000"/>
          </a:ln>
          <a:effectLst>
            <a:prstShdw prst="shdw17" dist="17961" dir="2700000">
              <a:srgbClr val="00005C"/>
            </a:prstShdw>
          </a:effectLst>
        </p:spPr>
        <p:txBody>
          <a:bodyPr anchor="ctr"/>
          <a:lstStyle/>
          <a:p>
            <a:pPr>
              <a:buFont typeface="Gulim" panose="020B0600000101010101" pitchFamily="34" charset="-127"/>
              <a:buNone/>
            </a:pPr>
            <a:r>
              <a:rPr lang="zh-CN" altLang="en-US" dirty="0">
                <a:solidFill>
                  <a:schemeClr val="bg1"/>
                </a:solidFill>
                <a:latin typeface="楷体_GB2312"/>
                <a:ea typeface="楷体_GB2312"/>
                <a:cs typeface="楷体_GB2312"/>
              </a:rPr>
              <a:t>                         </a:t>
            </a:r>
            <a:r>
              <a:rPr lang="zh-CN" altLang="en-US" sz="2800" dirty="0">
                <a:solidFill>
                  <a:schemeClr val="bg1"/>
                </a:solidFill>
                <a:latin typeface="楷体_GB2312"/>
                <a:ea typeface="楷体_GB2312"/>
                <a:cs typeface="楷体_GB2312"/>
              </a:rPr>
              <a:t>当代中国社会各阶级分析</a:t>
            </a:r>
          </a:p>
        </p:txBody>
      </p:sp>
    </p:spTree>
  </p:cSld>
  <p:clrMapOvr>
    <a:masterClrMapping/>
  </p:clrMapOvr>
  <p:transition>
    <p:fade/>
  </p:transition>
</p:sld>
</file>

<file path=ppt/slides/slide6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0" name="Text Box 20"/>
          <p:cNvSpPr txBox="1">
            <a:spLocks noChangeArrowheads="1"/>
          </p:cNvSpPr>
          <p:nvPr/>
        </p:nvSpPr>
        <p:spPr bwMode="auto">
          <a:xfrm>
            <a:off x="2782888" y="908050"/>
            <a:ext cx="6337300" cy="641350"/>
          </a:xfrm>
          <a:prstGeom prst="rect">
            <a:avLst/>
          </a:prstGeom>
          <a:noFill/>
          <a:ln w="9525" algn="ctr">
            <a:noFill/>
            <a:miter lim="800000"/>
          </a:ln>
          <a:effectLst/>
        </p:spPr>
        <p:txBody>
          <a:bodyPr/>
          <a:lstStyle/>
          <a:p>
            <a:pPr latinLnBrk="1">
              <a:defRPr/>
            </a:pPr>
            <a:r>
              <a:rPr kumimoji="1" lang="zh-CN" altLang="en-US" sz="3200" dirty="0">
                <a:effectLst>
                  <a:outerShdw blurRad="38100" dist="38100" dir="2700000" algn="tl">
                    <a:srgbClr val="C0C0C0"/>
                  </a:outerShdw>
                </a:effectLst>
                <a:latin typeface="Tahoma" panose="020B0604030504040204" pitchFamily="34" charset="0"/>
                <a:ea typeface="黑体" panose="02010609060101010101" pitchFamily="49" charset="-122"/>
              </a:rPr>
              <a:t>三、革命在社会发展中的作用</a:t>
            </a:r>
          </a:p>
          <a:p>
            <a:pPr latinLnBrk="1">
              <a:defRPr/>
            </a:pPr>
            <a:endParaRPr kumimoji="1" lang="zh-CN" altLang="en-US" sz="2800" dirty="0">
              <a:effectLst>
                <a:outerShdw blurRad="38100" dist="38100" dir="2700000" algn="tl">
                  <a:srgbClr val="C0C0C0"/>
                </a:outerShdw>
              </a:effectLst>
              <a:latin typeface="Tahoma" panose="020B0604030504040204" pitchFamily="34" charset="0"/>
              <a:ea typeface="黑体" panose="02010609060101010101" pitchFamily="49" charset="-122"/>
            </a:endParaRPr>
          </a:p>
        </p:txBody>
      </p:sp>
      <p:sp>
        <p:nvSpPr>
          <p:cNvPr id="637955" name="Rectangle 21"/>
          <p:cNvSpPr>
            <a:spLocks noChangeArrowheads="1"/>
          </p:cNvSpPr>
          <p:nvPr/>
        </p:nvSpPr>
        <p:spPr bwMode="auto">
          <a:xfrm>
            <a:off x="2854961" y="1635759"/>
            <a:ext cx="5354320" cy="523220"/>
          </a:xfrm>
          <a:prstGeom prst="rect">
            <a:avLst/>
          </a:prstGeom>
          <a:noFill/>
          <a:ln w="9525">
            <a:noFill/>
            <a:miter lim="800000"/>
          </a:ln>
        </p:spPr>
        <p:txBody>
          <a:bodyPr wrap="square">
            <a:spAutoFit/>
          </a:bodyPr>
          <a:lstStyle/>
          <a:p>
            <a:pPr eaLnBrk="0" hangingPunct="0"/>
            <a:r>
              <a:rPr lang="zh-CN" altLang="en-US" sz="2800" dirty="0">
                <a:latin typeface="Tahoma" panose="020B0604030504040204" pitchFamily="34" charset="0"/>
                <a:ea typeface="黑体" panose="02010609060101010101" pitchFamily="49" charset="-122"/>
              </a:rPr>
              <a:t>（一）社会革命的实质和根源</a:t>
            </a:r>
          </a:p>
        </p:txBody>
      </p:sp>
      <p:sp>
        <p:nvSpPr>
          <p:cNvPr id="89097" name="Rectangle 9"/>
          <p:cNvSpPr>
            <a:spLocks noChangeArrowheads="1"/>
          </p:cNvSpPr>
          <p:nvPr/>
        </p:nvSpPr>
        <p:spPr bwMode="auto">
          <a:xfrm>
            <a:off x="3220720" y="2376926"/>
            <a:ext cx="4315143" cy="442035"/>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wrap="square" lIns="0" tIns="0" rIns="0" bIns="72000" anchor="ctr">
            <a:spAutoFit/>
          </a:bodyPr>
          <a:lstStyle/>
          <a:p>
            <a:pPr defTabSz="330200">
              <a:tabLst>
                <a:tab pos="8521700" algn="r"/>
              </a:tabLst>
              <a:defRPr/>
            </a:pPr>
            <a:r>
              <a:rPr lang="en-US" altLang="zh-CN" sz="2400" b="1" dirty="0">
                <a:solidFill>
                  <a:schemeClr val="bg1"/>
                </a:solidFill>
                <a:latin typeface="隶书" panose="02010509060101010101" pitchFamily="49" charset="-122"/>
                <a:ea typeface="楷体_GB2312" pitchFamily="49" charset="-122"/>
              </a:rPr>
              <a:t>1.</a:t>
            </a:r>
            <a:r>
              <a:rPr lang="zh-CN" altLang="en-US" sz="2400" b="1" dirty="0">
                <a:solidFill>
                  <a:schemeClr val="bg1"/>
                </a:solidFill>
                <a:latin typeface="隶书" panose="02010509060101010101" pitchFamily="49" charset="-122"/>
                <a:ea typeface="楷体_GB2312" pitchFamily="49" charset="-122"/>
              </a:rPr>
              <a:t>社会革命的实质</a:t>
            </a:r>
            <a:endParaRPr lang="zh-CN" altLang="en-US" sz="2400" b="1" dirty="0">
              <a:solidFill>
                <a:schemeClr val="bg1"/>
              </a:solidFill>
              <a:effectLst>
                <a:outerShdw blurRad="38100" dist="38100" dir="2700000" algn="tl">
                  <a:srgbClr val="000000"/>
                </a:outerShdw>
              </a:effectLst>
              <a:latin typeface="隶书" panose="02010509060101010101" pitchFamily="49" charset="-122"/>
              <a:ea typeface="楷体_GB2312" pitchFamily="49" charset="-122"/>
            </a:endParaRPr>
          </a:p>
        </p:txBody>
      </p:sp>
      <p:grpSp>
        <p:nvGrpSpPr>
          <p:cNvPr id="3" name="Group 11"/>
          <p:cNvGrpSpPr/>
          <p:nvPr/>
        </p:nvGrpSpPr>
        <p:grpSpPr bwMode="auto">
          <a:xfrm>
            <a:off x="2530253" y="3068639"/>
            <a:ext cx="7862936" cy="1152525"/>
            <a:chOff x="117" y="2568"/>
            <a:chExt cx="5540" cy="1043"/>
          </a:xfrm>
        </p:grpSpPr>
        <p:sp>
          <p:nvSpPr>
            <p:cNvPr id="637964" name="AutoShape 12"/>
            <p:cNvSpPr>
              <a:spLocks noChangeArrowheads="1"/>
            </p:cNvSpPr>
            <p:nvPr/>
          </p:nvSpPr>
          <p:spPr bwMode="auto">
            <a:xfrm>
              <a:off x="295" y="2568"/>
              <a:ext cx="5125" cy="1043"/>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637965" name="AutoShape 13"/>
            <p:cNvSpPr>
              <a:spLocks noChangeArrowheads="1"/>
            </p:cNvSpPr>
            <p:nvPr/>
          </p:nvSpPr>
          <p:spPr bwMode="auto">
            <a:xfrm>
              <a:off x="117" y="2568"/>
              <a:ext cx="5540" cy="998"/>
            </a:xfrm>
            <a:prstGeom prst="roundRect">
              <a:avLst>
                <a:gd name="adj" fmla="val 16667"/>
              </a:avLst>
            </a:prstGeom>
            <a:solidFill>
              <a:srgbClr val="FF99CC">
                <a:alpha val="30196"/>
              </a:srgbClr>
            </a:solidFill>
            <a:ln w="9525">
              <a:noFill/>
              <a:round/>
            </a:ln>
          </p:spPr>
          <p:txBody>
            <a:bodyPr/>
            <a:lstStyle/>
            <a:p>
              <a:pPr algn="just" latinLnBrk="1">
                <a:lnSpc>
                  <a:spcPct val="105000"/>
                </a:lnSpc>
                <a:spcBef>
                  <a:spcPct val="20000"/>
                </a:spcBef>
                <a:buClr>
                  <a:schemeClr val="accent2"/>
                </a:buClr>
                <a:buFont typeface="Gulim" panose="020B0600000101010101" pitchFamily="34" charset="-127"/>
                <a:buNone/>
              </a:pPr>
              <a:r>
                <a:rPr lang="zh-CN" altLang="en-US" sz="2400" dirty="0">
                  <a:solidFill>
                    <a:srgbClr val="000078"/>
                  </a:solidFill>
                  <a:latin typeface="楷体" panose="02010609060101010101" pitchFamily="49" charset="-122"/>
                  <a:ea typeface="楷体" panose="02010609060101010101" pitchFamily="49" charset="-122"/>
                  <a:cs typeface="楷体_GB2312"/>
                </a:rPr>
                <a:t>   革命是指革命阶级推翻反动阶级的统治，用新的社会制度代替旧的社会制度，解放生产力，推动社会发展。</a:t>
              </a:r>
            </a:p>
            <a:p>
              <a:pPr algn="just" latinLnBrk="1">
                <a:lnSpc>
                  <a:spcPct val="105000"/>
                </a:lnSpc>
                <a:spcBef>
                  <a:spcPct val="20000"/>
                </a:spcBef>
                <a:buClr>
                  <a:schemeClr val="accent2"/>
                </a:buClr>
                <a:buFont typeface="Gulim" panose="020B0600000101010101" pitchFamily="34" charset="-127"/>
                <a:buNone/>
              </a:pPr>
              <a:br>
                <a:rPr lang="zh-CN" altLang="en-US" sz="2000" dirty="0">
                  <a:solidFill>
                    <a:srgbClr val="000078"/>
                  </a:solidFill>
                  <a:latin typeface="楷体" panose="02010609060101010101" pitchFamily="49" charset="-122"/>
                  <a:ea typeface="楷体" panose="02010609060101010101" pitchFamily="49" charset="-122"/>
                  <a:cs typeface="楷体_GB2312"/>
                </a:rPr>
              </a:br>
              <a:endParaRPr lang="zh-CN" altLang="en-US" sz="2000" dirty="0">
                <a:solidFill>
                  <a:srgbClr val="000078"/>
                </a:solidFill>
                <a:latin typeface="楷体" panose="02010609060101010101" pitchFamily="49" charset="-122"/>
                <a:ea typeface="楷体" panose="02010609060101010101" pitchFamily="49" charset="-122"/>
                <a:cs typeface="楷体_GB2312"/>
              </a:endParaRPr>
            </a:p>
          </p:txBody>
        </p:sp>
      </p:grpSp>
      <p:grpSp>
        <p:nvGrpSpPr>
          <p:cNvPr id="4" name="Group 14"/>
          <p:cNvGrpSpPr/>
          <p:nvPr/>
        </p:nvGrpSpPr>
        <p:grpSpPr bwMode="auto">
          <a:xfrm>
            <a:off x="3000375" y="4508500"/>
            <a:ext cx="4535488" cy="468313"/>
            <a:chOff x="2064" y="164"/>
            <a:chExt cx="2857" cy="295"/>
          </a:xfrm>
        </p:grpSpPr>
        <p:sp>
          <p:nvSpPr>
            <p:cNvPr id="89103" name="Rectangle 15"/>
            <p:cNvSpPr>
              <a:spLocks noChangeArrowheads="1"/>
            </p:cNvSpPr>
            <p:nvPr/>
          </p:nvSpPr>
          <p:spPr bwMode="auto">
            <a:xfrm>
              <a:off x="2426" y="181"/>
              <a:ext cx="2495" cy="278"/>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400" b="1" dirty="0">
                  <a:solidFill>
                    <a:schemeClr val="bg1"/>
                  </a:solidFill>
                  <a:latin typeface="宋体" panose="02010600030101010101" pitchFamily="2" charset="-122"/>
                  <a:ea typeface="宋体" panose="02010600030101010101" pitchFamily="2" charset="-122"/>
                </a:rPr>
                <a:t>社会革命的根源</a:t>
              </a:r>
              <a:endParaRPr lang="zh-CN" altLang="en-US" sz="2400" b="1" dirty="0">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endParaRPr>
            </a:p>
          </p:txBody>
        </p:sp>
        <p:sp>
          <p:nvSpPr>
            <p:cNvPr id="637963" name="Rectangle 16"/>
            <p:cNvSpPr>
              <a:spLocks noChangeArrowheads="1"/>
            </p:cNvSpPr>
            <p:nvPr/>
          </p:nvSpPr>
          <p:spPr bwMode="auto">
            <a:xfrm>
              <a:off x="2064" y="164"/>
              <a:ext cx="288"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dirty="0">
                  <a:solidFill>
                    <a:schemeClr val="bg1"/>
                  </a:solidFill>
                </a:rPr>
                <a:t>2</a:t>
              </a:r>
            </a:p>
          </p:txBody>
        </p:sp>
      </p:grpSp>
      <p:grpSp>
        <p:nvGrpSpPr>
          <p:cNvPr id="5" name="Group 17"/>
          <p:cNvGrpSpPr/>
          <p:nvPr/>
        </p:nvGrpSpPr>
        <p:grpSpPr bwMode="auto">
          <a:xfrm>
            <a:off x="2927350" y="5300664"/>
            <a:ext cx="4464050" cy="649287"/>
            <a:chOff x="295" y="2568"/>
            <a:chExt cx="5125" cy="1043"/>
          </a:xfrm>
        </p:grpSpPr>
        <p:sp>
          <p:nvSpPr>
            <p:cNvPr id="637960" name="AutoShape 18"/>
            <p:cNvSpPr>
              <a:spLocks noChangeArrowheads="1"/>
            </p:cNvSpPr>
            <p:nvPr/>
          </p:nvSpPr>
          <p:spPr bwMode="auto">
            <a:xfrm>
              <a:off x="295" y="2568"/>
              <a:ext cx="5125" cy="1043"/>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89107" name="AutoShape 19"/>
            <p:cNvSpPr>
              <a:spLocks noChangeArrowheads="1"/>
            </p:cNvSpPr>
            <p:nvPr/>
          </p:nvSpPr>
          <p:spPr bwMode="auto">
            <a:xfrm>
              <a:off x="295" y="2568"/>
              <a:ext cx="5079" cy="997"/>
            </a:xfrm>
            <a:prstGeom prst="roundRect">
              <a:avLst>
                <a:gd name="adj" fmla="val 16667"/>
              </a:avLst>
            </a:prstGeom>
            <a:solidFill>
              <a:srgbClr val="FF99CC">
                <a:alpha val="30000"/>
              </a:srgbClr>
            </a:solidFill>
            <a:ln w="9525">
              <a:noFill/>
              <a:round/>
            </a:ln>
            <a:effectLst/>
          </p:spPr>
          <p:txBody>
            <a:bodyPr/>
            <a:lstStyle/>
            <a:p>
              <a:pPr algn="ctr" latinLnBrk="1">
                <a:lnSpc>
                  <a:spcPct val="105000"/>
                </a:lnSpc>
                <a:spcBef>
                  <a:spcPct val="20000"/>
                </a:spcBef>
                <a:buClr>
                  <a:schemeClr val="accent2"/>
                </a:buClr>
                <a:buFont typeface="Gulim" panose="020B0600000101010101" pitchFamily="34" charset="-127"/>
                <a:buNone/>
                <a:defRPr/>
              </a:pPr>
              <a:r>
                <a:rPr kumimoji="1"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400" b="1" dirty="0">
                  <a:solidFill>
                    <a:srgbClr val="000078"/>
                  </a:solidFill>
                  <a:latin typeface="楷体" panose="02010609060101010101" pitchFamily="49" charset="-122"/>
                  <a:ea typeface="楷体" panose="02010609060101010101" pitchFamily="49" charset="-122"/>
                </a:rPr>
                <a:t>社会基本矛盾的尖锐化。</a:t>
              </a:r>
              <a:endParaRPr lang="zh-CN" altLang="en-US" sz="2000" b="1" dirty="0">
                <a:solidFill>
                  <a:srgbClr val="000078"/>
                </a:solidFill>
                <a:latin typeface="楷体" panose="02010609060101010101" pitchFamily="49" charset="-122"/>
                <a:ea typeface="楷体" panose="0201060906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内容占位符 2"/>
          <p:cNvSpPr>
            <a:spLocks noGrp="1"/>
          </p:cNvSpPr>
          <p:nvPr>
            <p:ph idx="4294967295"/>
          </p:nvPr>
        </p:nvSpPr>
        <p:spPr>
          <a:xfrm>
            <a:off x="2123440" y="981075"/>
            <a:ext cx="8117840" cy="5195888"/>
          </a:xfrm>
        </p:spPr>
        <p:txBody>
          <a:bodyPr/>
          <a:lstStyle/>
          <a:p>
            <a:pPr eaLnBrk="1" hangingPunct="1"/>
            <a:r>
              <a:rPr lang="zh-CN" altLang="en-US" sz="3200" dirty="0"/>
              <a:t>德国古典哲学的贡献主要是：</a:t>
            </a:r>
          </a:p>
          <a:p>
            <a:pPr eaLnBrk="1" hangingPunct="1"/>
            <a:r>
              <a:rPr lang="zh-CN" altLang="en-US" sz="2800" dirty="0">
                <a:latin typeface="华文楷体" panose="02010600040101010101" pitchFamily="2" charset="-122"/>
                <a:ea typeface="华文楷体" panose="02010600040101010101" pitchFamily="2" charset="-122"/>
              </a:rPr>
              <a:t>第一，它把思维和存在、主体和客体的关系作为最重要的哲学问题来研究。</a:t>
            </a:r>
          </a:p>
          <a:p>
            <a:pPr eaLnBrk="1" hangingPunct="1"/>
            <a:r>
              <a:rPr lang="zh-CN" altLang="en-US" sz="2800" dirty="0">
                <a:latin typeface="华文楷体" panose="02010600040101010101" pitchFamily="2" charset="-122"/>
                <a:ea typeface="华文楷体" panose="02010600040101010101" pitchFamily="2" charset="-122"/>
              </a:rPr>
              <a:t>第二，德国古典哲学的最大成就，是在唯心主义的基础上全面而深刻地研究了辩证的发展观。                                </a:t>
            </a:r>
          </a:p>
          <a:p>
            <a:pPr eaLnBrk="1" hangingPunct="1"/>
            <a:r>
              <a:rPr lang="zh-CN" altLang="en-US" sz="2800" dirty="0">
                <a:latin typeface="华文楷体" panose="02010600040101010101" pitchFamily="2" charset="-122"/>
                <a:ea typeface="华文楷体" panose="02010600040101010101" pitchFamily="2" charset="-122"/>
              </a:rPr>
              <a:t>第三，德国古典哲学，特别是黑格尔哲学的另一个重要贡献，是在历史观上提出不少深刻的、有价值的思想。</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8065">
                                            <p:txEl>
                                              <p:pRg st="0" end="0"/>
                                            </p:txEl>
                                          </p:spTgt>
                                        </p:tgtEl>
                                        <p:attrNameLst>
                                          <p:attrName>style.visibility</p:attrName>
                                        </p:attrNameLst>
                                      </p:cBhvr>
                                      <p:to>
                                        <p:strVal val="visible"/>
                                      </p:to>
                                    </p:set>
                                    <p:animEffect transition="in" filter="wipe(down)">
                                      <p:cBhvr>
                                        <p:cTn id="7" dur="500"/>
                                        <p:tgtEl>
                                          <p:spTgt spid="880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8065">
                                            <p:txEl>
                                              <p:pRg st="1" end="1"/>
                                            </p:txEl>
                                          </p:spTgt>
                                        </p:tgtEl>
                                        <p:attrNameLst>
                                          <p:attrName>style.visibility</p:attrName>
                                        </p:attrNameLst>
                                      </p:cBhvr>
                                      <p:to>
                                        <p:strVal val="visible"/>
                                      </p:to>
                                    </p:set>
                                    <p:animEffect transition="in" filter="wipe(down)">
                                      <p:cBhvr>
                                        <p:cTn id="12" dur="500"/>
                                        <p:tgtEl>
                                          <p:spTgt spid="880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8065">
                                            <p:txEl>
                                              <p:pRg st="2" end="2"/>
                                            </p:txEl>
                                          </p:spTgt>
                                        </p:tgtEl>
                                        <p:attrNameLst>
                                          <p:attrName>style.visibility</p:attrName>
                                        </p:attrNameLst>
                                      </p:cBhvr>
                                      <p:to>
                                        <p:strVal val="visible"/>
                                      </p:to>
                                    </p:set>
                                    <p:animEffect transition="in" filter="wipe(down)">
                                      <p:cBhvr>
                                        <p:cTn id="17" dur="500"/>
                                        <p:tgtEl>
                                          <p:spTgt spid="880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8065">
                                            <p:txEl>
                                              <p:pRg st="3" end="3"/>
                                            </p:txEl>
                                          </p:spTgt>
                                        </p:tgtEl>
                                        <p:attrNameLst>
                                          <p:attrName>style.visibility</p:attrName>
                                        </p:attrNameLst>
                                      </p:cBhvr>
                                      <p:to>
                                        <p:strVal val="visible"/>
                                      </p:to>
                                    </p:set>
                                    <p:animEffect transition="in" filter="wipe(down)">
                                      <p:cBhvr>
                                        <p:cTn id="22" dur="500"/>
                                        <p:tgtEl>
                                          <p:spTgt spid="880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5" grpId="0" build="p"/>
    </p:bldLst>
  </p:timing>
</p:sld>
</file>

<file path=ppt/slides/slide6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840" name="Rectangle 16"/>
          <p:cNvSpPr>
            <a:spLocks noChangeArrowheads="1"/>
          </p:cNvSpPr>
          <p:nvPr/>
        </p:nvSpPr>
        <p:spPr bwMode="auto">
          <a:xfrm>
            <a:off x="2855913" y="1895943"/>
            <a:ext cx="4679950"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638978" name="Rectangle 18"/>
          <p:cNvSpPr>
            <a:spLocks noChangeArrowheads="1"/>
          </p:cNvSpPr>
          <p:nvPr/>
        </p:nvSpPr>
        <p:spPr bwMode="auto">
          <a:xfrm>
            <a:off x="2855913" y="1125538"/>
            <a:ext cx="5727700" cy="523220"/>
          </a:xfrm>
          <a:prstGeom prst="rect">
            <a:avLst/>
          </a:prstGeom>
          <a:noFill/>
          <a:ln w="9525">
            <a:noFill/>
            <a:miter lim="800000"/>
          </a:ln>
        </p:spPr>
        <p:txBody>
          <a:bodyPr>
            <a:spAutoFit/>
          </a:bodyPr>
          <a:lstStyle/>
          <a:p>
            <a:pPr eaLnBrk="0" hangingPunct="0"/>
            <a:r>
              <a:rPr lang="zh-CN" altLang="en-US" sz="2800" b="1" dirty="0">
                <a:latin typeface="宋体" panose="02010600030101010101" pitchFamily="2" charset="-122"/>
                <a:ea typeface="宋体" panose="02010600030101010101" pitchFamily="2" charset="-122"/>
              </a:rPr>
              <a:t>（二）革命对社会发展的巨大作用</a:t>
            </a:r>
          </a:p>
        </p:txBody>
      </p:sp>
      <p:grpSp>
        <p:nvGrpSpPr>
          <p:cNvPr id="638979" name="Group 28"/>
          <p:cNvGrpSpPr/>
          <p:nvPr/>
        </p:nvGrpSpPr>
        <p:grpSpPr bwMode="auto">
          <a:xfrm>
            <a:off x="3071813" y="2636839"/>
            <a:ext cx="6705600" cy="3324225"/>
            <a:chOff x="986" y="1570"/>
            <a:chExt cx="4224" cy="2094"/>
          </a:xfrm>
        </p:grpSpPr>
        <p:grpSp>
          <p:nvGrpSpPr>
            <p:cNvPr id="638980" name="Group 16"/>
            <p:cNvGrpSpPr/>
            <p:nvPr/>
          </p:nvGrpSpPr>
          <p:grpSpPr bwMode="auto">
            <a:xfrm>
              <a:off x="986" y="1570"/>
              <a:ext cx="2051" cy="1782"/>
              <a:chOff x="816" y="1392"/>
              <a:chExt cx="2051" cy="1782"/>
            </a:xfrm>
          </p:grpSpPr>
          <p:sp>
            <p:nvSpPr>
              <p:cNvPr id="638989" name="Freeform 17"/>
              <p:cNvSpPr/>
              <p:nvPr/>
            </p:nvSpPr>
            <p:spPr bwMode="auto">
              <a:xfrm>
                <a:off x="816" y="1392"/>
                <a:ext cx="2051" cy="1782"/>
              </a:xfrm>
              <a:custGeom>
                <a:avLst/>
                <a:gdLst>
                  <a:gd name="T0" fmla="*/ 1229 w 2649"/>
                  <a:gd name="T1" fmla="*/ 0 h 2092"/>
                  <a:gd name="T2" fmla="*/ 0 w 2649"/>
                  <a:gd name="T3" fmla="*/ 0 h 2092"/>
                  <a:gd name="T4" fmla="*/ 2 w 2649"/>
                  <a:gd name="T5" fmla="*/ 1293 h 2092"/>
                  <a:gd name="T6" fmla="*/ 1230 w 2649"/>
                  <a:gd name="T7" fmla="*/ 675 h 2092"/>
                  <a:gd name="T8" fmla="*/ 1229 w 2649"/>
                  <a:gd name="T9" fmla="*/ 0 h 2092"/>
                  <a:gd name="T10" fmla="*/ 0 60000 65536"/>
                  <a:gd name="T11" fmla="*/ 0 60000 65536"/>
                  <a:gd name="T12" fmla="*/ 0 60000 65536"/>
                  <a:gd name="T13" fmla="*/ 0 60000 65536"/>
                  <a:gd name="T14" fmla="*/ 0 60000 65536"/>
                  <a:gd name="T15" fmla="*/ 0 w 2649"/>
                  <a:gd name="T16" fmla="*/ 0 h 2092"/>
                  <a:gd name="T17" fmla="*/ 2649 w 2649"/>
                  <a:gd name="T18" fmla="*/ 2092 h 2092"/>
                </a:gdLst>
                <a:ahLst/>
                <a:cxnLst>
                  <a:cxn ang="T10">
                    <a:pos x="T0" y="T1"/>
                  </a:cxn>
                  <a:cxn ang="T11">
                    <a:pos x="T2" y="T3"/>
                  </a:cxn>
                  <a:cxn ang="T12">
                    <a:pos x="T4" y="T5"/>
                  </a:cxn>
                  <a:cxn ang="T13">
                    <a:pos x="T6" y="T7"/>
                  </a:cxn>
                  <a:cxn ang="T14">
                    <a:pos x="T8" y="T9"/>
                  </a:cxn>
                </a:cxnLst>
                <a:rect l="T15" t="T16" r="T17" b="T18"/>
                <a:pathLst>
                  <a:path w="2649" h="2092">
                    <a:moveTo>
                      <a:pt x="2648" y="0"/>
                    </a:moveTo>
                    <a:lnTo>
                      <a:pt x="0" y="0"/>
                    </a:lnTo>
                    <a:lnTo>
                      <a:pt x="3" y="2092"/>
                    </a:lnTo>
                    <a:lnTo>
                      <a:pt x="2649" y="1092"/>
                    </a:lnTo>
                    <a:lnTo>
                      <a:pt x="2648" y="0"/>
                    </a:lnTo>
                    <a:close/>
                  </a:path>
                </a:pathLst>
              </a:custGeom>
              <a:noFill/>
              <a:ln w="19050" cap="flat" cmpd="sng">
                <a:solidFill>
                  <a:srgbClr val="008000"/>
                </a:solidFill>
                <a:prstDash val="solid"/>
                <a:round/>
                <a:headEnd type="none" w="med" len="med"/>
                <a:tailEnd type="none" w="med" len="med"/>
              </a:ln>
            </p:spPr>
            <p:txBody>
              <a:bodyPr wrap="none" lIns="72000" tIns="0" rIns="0" bIns="0" anchor="ctr"/>
              <a:lstStyle/>
              <a:p>
                <a:endParaRPr lang="zh-CN" altLang="en-US"/>
              </a:p>
            </p:txBody>
          </p:sp>
          <p:sp>
            <p:nvSpPr>
              <p:cNvPr id="90130" name="Rectangle 18"/>
              <p:cNvSpPr>
                <a:spLocks noChangeArrowheads="1"/>
              </p:cNvSpPr>
              <p:nvPr/>
            </p:nvSpPr>
            <p:spPr bwMode="auto">
              <a:xfrm>
                <a:off x="868" y="1427"/>
                <a:ext cx="1930" cy="672"/>
              </a:xfrm>
              <a:prstGeom prst="rect">
                <a:avLst/>
              </a:prstGeom>
              <a:noFill/>
              <a:ln w="9525">
                <a:noFill/>
                <a:miter lim="800000"/>
              </a:ln>
              <a:effectLst/>
            </p:spPr>
            <p:txBody>
              <a:bodyPr>
                <a:spAutoFit/>
              </a:bodyPr>
              <a:lstStyle/>
              <a:p>
                <a:pPr>
                  <a:defRPr/>
                </a:pPr>
                <a:r>
                  <a:rPr lang="en-US" altLang="zh-CN" sz="2400" b="1">
                    <a:latin typeface="Arial" panose="020B0604020202020204" pitchFamily="34" charset="0"/>
                    <a:ea typeface="楷体_GB2312" pitchFamily="49" charset="-122"/>
                  </a:rPr>
                  <a:t>1.</a:t>
                </a:r>
                <a:r>
                  <a:rPr kumimoji="1" lang="zh-CN" altLang="en-US" sz="2000" b="1">
                    <a:effectLst>
                      <a:outerShdw blurRad="38100" dist="38100" dir="2700000" algn="tl">
                        <a:srgbClr val="C0C0C0"/>
                      </a:outerShdw>
                    </a:effectLst>
                    <a:latin typeface="楷体_GB2312" pitchFamily="49" charset="-122"/>
                    <a:ea typeface="楷体_GB2312" pitchFamily="49" charset="-122"/>
                  </a:rPr>
                  <a:t>社会革命是实现社会形态更替的重要手段和决定性环节。</a:t>
                </a:r>
              </a:p>
            </p:txBody>
          </p:sp>
        </p:grpSp>
        <p:grpSp>
          <p:nvGrpSpPr>
            <p:cNvPr id="638981" name="Group 19"/>
            <p:cNvGrpSpPr/>
            <p:nvPr/>
          </p:nvGrpSpPr>
          <p:grpSpPr bwMode="auto">
            <a:xfrm>
              <a:off x="3107" y="1570"/>
              <a:ext cx="2103" cy="1782"/>
              <a:chOff x="2937" y="1392"/>
              <a:chExt cx="2103" cy="1782"/>
            </a:xfrm>
          </p:grpSpPr>
          <p:sp>
            <p:nvSpPr>
              <p:cNvPr id="638987" name="Freeform 20"/>
              <p:cNvSpPr/>
              <p:nvPr/>
            </p:nvSpPr>
            <p:spPr bwMode="auto">
              <a:xfrm flipH="1">
                <a:off x="2937" y="1392"/>
                <a:ext cx="2051" cy="1782"/>
              </a:xfrm>
              <a:custGeom>
                <a:avLst/>
                <a:gdLst>
                  <a:gd name="T0" fmla="*/ 1229 w 2649"/>
                  <a:gd name="T1" fmla="*/ 0 h 2092"/>
                  <a:gd name="T2" fmla="*/ 0 w 2649"/>
                  <a:gd name="T3" fmla="*/ 0 h 2092"/>
                  <a:gd name="T4" fmla="*/ 2 w 2649"/>
                  <a:gd name="T5" fmla="*/ 1293 h 2092"/>
                  <a:gd name="T6" fmla="*/ 1230 w 2649"/>
                  <a:gd name="T7" fmla="*/ 675 h 2092"/>
                  <a:gd name="T8" fmla="*/ 1229 w 2649"/>
                  <a:gd name="T9" fmla="*/ 0 h 2092"/>
                  <a:gd name="T10" fmla="*/ 0 60000 65536"/>
                  <a:gd name="T11" fmla="*/ 0 60000 65536"/>
                  <a:gd name="T12" fmla="*/ 0 60000 65536"/>
                  <a:gd name="T13" fmla="*/ 0 60000 65536"/>
                  <a:gd name="T14" fmla="*/ 0 60000 65536"/>
                  <a:gd name="T15" fmla="*/ 0 w 2649"/>
                  <a:gd name="T16" fmla="*/ 0 h 2092"/>
                  <a:gd name="T17" fmla="*/ 2649 w 2649"/>
                  <a:gd name="T18" fmla="*/ 2092 h 2092"/>
                </a:gdLst>
                <a:ahLst/>
                <a:cxnLst>
                  <a:cxn ang="T10">
                    <a:pos x="T0" y="T1"/>
                  </a:cxn>
                  <a:cxn ang="T11">
                    <a:pos x="T2" y="T3"/>
                  </a:cxn>
                  <a:cxn ang="T12">
                    <a:pos x="T4" y="T5"/>
                  </a:cxn>
                  <a:cxn ang="T13">
                    <a:pos x="T6" y="T7"/>
                  </a:cxn>
                  <a:cxn ang="T14">
                    <a:pos x="T8" y="T9"/>
                  </a:cxn>
                </a:cxnLst>
                <a:rect l="T15" t="T16" r="T17" b="T18"/>
                <a:pathLst>
                  <a:path w="2649" h="2092">
                    <a:moveTo>
                      <a:pt x="2648" y="0"/>
                    </a:moveTo>
                    <a:lnTo>
                      <a:pt x="0" y="0"/>
                    </a:lnTo>
                    <a:lnTo>
                      <a:pt x="3" y="2092"/>
                    </a:lnTo>
                    <a:lnTo>
                      <a:pt x="2649" y="1092"/>
                    </a:lnTo>
                    <a:lnTo>
                      <a:pt x="2648" y="0"/>
                    </a:lnTo>
                    <a:close/>
                  </a:path>
                </a:pathLst>
              </a:custGeom>
              <a:noFill/>
              <a:ln w="19050" cap="flat" cmpd="sng">
                <a:solidFill>
                  <a:srgbClr val="008000"/>
                </a:solidFill>
                <a:prstDash val="solid"/>
                <a:round/>
                <a:headEnd type="none" w="med" len="med"/>
                <a:tailEnd type="none" w="med" len="med"/>
              </a:ln>
            </p:spPr>
            <p:txBody>
              <a:bodyPr wrap="none" lIns="72000" tIns="0" rIns="0" bIns="0" anchor="ctr"/>
              <a:lstStyle/>
              <a:p>
                <a:endParaRPr lang="zh-CN" altLang="en-US"/>
              </a:p>
            </p:txBody>
          </p:sp>
          <p:sp>
            <p:nvSpPr>
              <p:cNvPr id="90133" name="Rectangle 21"/>
              <p:cNvSpPr>
                <a:spLocks noChangeArrowheads="1"/>
              </p:cNvSpPr>
              <p:nvPr/>
            </p:nvSpPr>
            <p:spPr bwMode="auto">
              <a:xfrm>
                <a:off x="3111" y="1422"/>
                <a:ext cx="1929" cy="911"/>
              </a:xfrm>
              <a:prstGeom prst="rect">
                <a:avLst/>
              </a:prstGeom>
              <a:noFill/>
              <a:ln w="9525">
                <a:noFill/>
                <a:miter lim="800000"/>
              </a:ln>
              <a:effectLst/>
            </p:spPr>
            <p:txBody>
              <a:bodyPr>
                <a:spAutoFit/>
              </a:bodyPr>
              <a:lstStyle/>
              <a:p>
                <a:pPr>
                  <a:defRPr/>
                </a:pPr>
                <a:r>
                  <a:rPr lang="en-US" altLang="zh-CN" sz="2400" b="1" dirty="0">
                    <a:latin typeface="Arial" panose="020B0604020202020204" pitchFamily="34" charset="0"/>
                    <a:ea typeface="楷体_GB2312" pitchFamily="49" charset="-122"/>
                  </a:rPr>
                  <a:t>2.</a:t>
                </a:r>
                <a:r>
                  <a:rPr kumimoji="1" lang="zh-CN" altLang="en-US" sz="2000" b="1" dirty="0">
                    <a:effectLst>
                      <a:outerShdw blurRad="38100" dist="38100" dir="2700000" algn="tl">
                        <a:srgbClr val="C0C0C0"/>
                      </a:outerShdw>
                    </a:effectLst>
                    <a:latin typeface="楷体_GB2312" pitchFamily="49" charset="-122"/>
                    <a:ea typeface="楷体_GB2312" pitchFamily="49" charset="-122"/>
                  </a:rPr>
                  <a:t>社会革命能充分发挥人民群众创造历史的积极性和伟大作用。</a:t>
                </a:r>
                <a:endParaRPr lang="zh-CN" altLang="en-US" sz="2400" b="1" dirty="0">
                  <a:latin typeface="Arial" panose="020B0604020202020204" pitchFamily="34" charset="0"/>
                  <a:ea typeface="楷体_GB2312" pitchFamily="49" charset="-122"/>
                </a:endParaRPr>
              </a:p>
              <a:p>
                <a:pPr>
                  <a:defRPr/>
                </a:pPr>
                <a:endParaRPr lang="zh-CN" altLang="en-US" sz="2400" b="1" dirty="0">
                  <a:latin typeface="Arial" panose="020B0604020202020204" pitchFamily="34" charset="0"/>
                  <a:ea typeface="楷体_GB2312" pitchFamily="49" charset="-122"/>
                </a:endParaRPr>
              </a:p>
            </p:txBody>
          </p:sp>
        </p:grpSp>
        <p:sp>
          <p:nvSpPr>
            <p:cNvPr id="638982" name="Freeform 23"/>
            <p:cNvSpPr/>
            <p:nvPr/>
          </p:nvSpPr>
          <p:spPr bwMode="auto">
            <a:xfrm>
              <a:off x="986" y="2554"/>
              <a:ext cx="4172" cy="1110"/>
            </a:xfrm>
            <a:custGeom>
              <a:avLst/>
              <a:gdLst>
                <a:gd name="T0" fmla="*/ 0 w 5389"/>
                <a:gd name="T1" fmla="*/ 517 h 1434"/>
                <a:gd name="T2" fmla="*/ 2 w 5389"/>
                <a:gd name="T3" fmla="*/ 665 h 1434"/>
                <a:gd name="T4" fmla="*/ 2501 w 5389"/>
                <a:gd name="T5" fmla="*/ 665 h 1434"/>
                <a:gd name="T6" fmla="*/ 2501 w 5389"/>
                <a:gd name="T7" fmla="*/ 508 h 1434"/>
                <a:gd name="T8" fmla="*/ 1250 w 5389"/>
                <a:gd name="T9" fmla="*/ 0 h 1434"/>
                <a:gd name="T10" fmla="*/ 0 w 5389"/>
                <a:gd name="T11" fmla="*/ 517 h 1434"/>
                <a:gd name="T12" fmla="*/ 0 60000 65536"/>
                <a:gd name="T13" fmla="*/ 0 60000 65536"/>
                <a:gd name="T14" fmla="*/ 0 60000 65536"/>
                <a:gd name="T15" fmla="*/ 0 60000 65536"/>
                <a:gd name="T16" fmla="*/ 0 60000 65536"/>
                <a:gd name="T17" fmla="*/ 0 60000 65536"/>
                <a:gd name="T18" fmla="*/ 0 w 5389"/>
                <a:gd name="T19" fmla="*/ 0 h 1434"/>
                <a:gd name="T20" fmla="*/ 5389 w 5389"/>
                <a:gd name="T21" fmla="*/ 1434 h 1434"/>
              </a:gdLst>
              <a:ahLst/>
              <a:cxnLst>
                <a:cxn ang="T12">
                  <a:pos x="T0" y="T1"/>
                </a:cxn>
                <a:cxn ang="T13">
                  <a:pos x="T2" y="T3"/>
                </a:cxn>
                <a:cxn ang="T14">
                  <a:pos x="T4" y="T5"/>
                </a:cxn>
                <a:cxn ang="T15">
                  <a:pos x="T6" y="T7"/>
                </a:cxn>
                <a:cxn ang="T16">
                  <a:pos x="T8" y="T9"/>
                </a:cxn>
                <a:cxn ang="T17">
                  <a:pos x="T10" y="T11"/>
                </a:cxn>
              </a:cxnLst>
              <a:rect l="T18" t="T19" r="T20" b="T21"/>
              <a:pathLst>
                <a:path w="5389" h="1434">
                  <a:moveTo>
                    <a:pt x="0" y="1115"/>
                  </a:moveTo>
                  <a:lnTo>
                    <a:pt x="3" y="1434"/>
                  </a:lnTo>
                  <a:lnTo>
                    <a:pt x="5389" y="1434"/>
                  </a:lnTo>
                  <a:lnTo>
                    <a:pt x="5389" y="1096"/>
                  </a:lnTo>
                  <a:lnTo>
                    <a:pt x="2695" y="0"/>
                  </a:lnTo>
                  <a:lnTo>
                    <a:pt x="0" y="1115"/>
                  </a:lnTo>
                  <a:close/>
                </a:path>
              </a:pathLst>
            </a:custGeom>
            <a:noFill/>
            <a:ln w="19050" cap="flat" cmpd="sng">
              <a:solidFill>
                <a:srgbClr val="008000"/>
              </a:solidFill>
              <a:prstDash val="solid"/>
              <a:round/>
              <a:headEnd type="none" w="med" len="med"/>
              <a:tailEnd type="none" w="med" len="med"/>
            </a:ln>
          </p:spPr>
          <p:txBody>
            <a:bodyPr wrap="none" lIns="72000" tIns="0" rIns="0" bIns="0" anchor="ctr"/>
            <a:lstStyle/>
            <a:p>
              <a:endParaRPr lang="zh-CN" altLang="en-US"/>
            </a:p>
          </p:txBody>
        </p:sp>
        <p:sp>
          <p:nvSpPr>
            <p:cNvPr id="90136" name="Rectangle 24"/>
            <p:cNvSpPr>
              <a:spLocks noChangeArrowheads="1"/>
            </p:cNvSpPr>
            <p:nvPr/>
          </p:nvSpPr>
          <p:spPr bwMode="auto">
            <a:xfrm>
              <a:off x="1791" y="2931"/>
              <a:ext cx="2794" cy="672"/>
            </a:xfrm>
            <a:prstGeom prst="rect">
              <a:avLst/>
            </a:prstGeom>
            <a:noFill/>
            <a:ln w="9525">
              <a:noFill/>
              <a:miter lim="800000"/>
            </a:ln>
            <a:effectLst/>
          </p:spPr>
          <p:txBody>
            <a:bodyPr>
              <a:spAutoFit/>
            </a:bodyPr>
            <a:lstStyle/>
            <a:p>
              <a:pPr>
                <a:defRPr/>
              </a:pPr>
              <a:r>
                <a:rPr lang="en-US" altLang="zh-CN" sz="2400" b="1">
                  <a:latin typeface="Arial" panose="020B0604020202020204" pitchFamily="34" charset="0"/>
                  <a:ea typeface="楷体_GB2312" pitchFamily="49" charset="-122"/>
                </a:rPr>
                <a:t>3.</a:t>
              </a:r>
              <a:r>
                <a:rPr kumimoji="1" lang="zh-CN" altLang="en-US" sz="2000" b="1">
                  <a:effectLst>
                    <a:outerShdw blurRad="38100" dist="38100" dir="2700000" algn="tl">
                      <a:srgbClr val="C0C0C0"/>
                    </a:outerShdw>
                  </a:effectLst>
                  <a:latin typeface="楷体_GB2312" pitchFamily="49" charset="-122"/>
                  <a:ea typeface="楷体_GB2312" pitchFamily="49" charset="-122"/>
                </a:rPr>
                <a:t>无产阶级革命将会为消除阶级对抗，并充分利用全人类的文明成果，促进社会全面进步而创造条件。</a:t>
              </a:r>
            </a:p>
          </p:txBody>
        </p:sp>
        <p:grpSp>
          <p:nvGrpSpPr>
            <p:cNvPr id="638984" name="Group 25"/>
            <p:cNvGrpSpPr/>
            <p:nvPr/>
          </p:nvGrpSpPr>
          <p:grpSpPr bwMode="auto">
            <a:xfrm>
              <a:off x="2570" y="2343"/>
              <a:ext cx="1042" cy="505"/>
              <a:chOff x="2592" y="2375"/>
              <a:chExt cx="1042" cy="505"/>
            </a:xfrm>
          </p:grpSpPr>
          <p:sp>
            <p:nvSpPr>
              <p:cNvPr id="90138" name="Rectangle 26"/>
              <p:cNvSpPr>
                <a:spLocks noChangeArrowheads="1"/>
              </p:cNvSpPr>
              <p:nvPr/>
            </p:nvSpPr>
            <p:spPr bwMode="auto">
              <a:xfrm>
                <a:off x="2620" y="2375"/>
                <a:ext cx="932" cy="505"/>
              </a:xfrm>
              <a:prstGeom prst="rect">
                <a:avLst/>
              </a:prstGeom>
              <a:gradFill rotWithShape="1">
                <a:gsLst>
                  <a:gs pos="0">
                    <a:srgbClr val="C29B00"/>
                  </a:gs>
                  <a:gs pos="50000">
                    <a:srgbClr val="FFCC00"/>
                  </a:gs>
                  <a:gs pos="100000">
                    <a:srgbClr val="C29B00"/>
                  </a:gs>
                </a:gsLst>
                <a:lin ang="5400000" scaled="1"/>
              </a:gradFill>
              <a:ln w="6350">
                <a:noFill/>
                <a:miter lim="800000"/>
              </a:ln>
              <a:effectLst>
                <a:outerShdw dist="35921" dir="2700000" algn="ctr" rotWithShape="0">
                  <a:schemeClr val="bg2"/>
                </a:outerShdw>
              </a:effectLst>
            </p:spPr>
            <p:txBody>
              <a:bodyPr wrap="none" lIns="72000" tIns="0" rIns="0" bIns="0" anchor="ctr"/>
              <a:lstStyle/>
              <a:p>
                <a:pPr>
                  <a:defRPr/>
                </a:pPr>
                <a:endParaRPr lang="zh-CN" altLang="en-US" sz="2000" b="1">
                  <a:solidFill>
                    <a:schemeClr val="bg1"/>
                  </a:solidFill>
                  <a:latin typeface="楷体_GB2312" pitchFamily="49" charset="-122"/>
                  <a:ea typeface="楷体_GB2312" pitchFamily="49" charset="-122"/>
                </a:endParaRPr>
              </a:p>
            </p:txBody>
          </p:sp>
          <p:sp>
            <p:nvSpPr>
              <p:cNvPr id="638986" name="Text Box 27"/>
              <p:cNvSpPr txBox="1">
                <a:spLocks noChangeArrowheads="1"/>
              </p:cNvSpPr>
              <p:nvPr/>
            </p:nvSpPr>
            <p:spPr bwMode="auto">
              <a:xfrm flipH="1">
                <a:off x="2592" y="2493"/>
                <a:ext cx="1042" cy="233"/>
              </a:xfrm>
              <a:prstGeom prst="rect">
                <a:avLst/>
              </a:prstGeom>
              <a:noFill/>
              <a:ln w="6350">
                <a:noFill/>
                <a:miter lim="800000"/>
              </a:ln>
            </p:spPr>
            <p:txBody>
              <a:bodyPr lIns="0" tIns="0" rIns="0" bIns="0" anchor="ctr">
                <a:spAutoFit/>
              </a:bodyPr>
              <a:lstStyle/>
              <a:p>
                <a:pPr algn="ctr" eaLnBrk="0" hangingPunct="0"/>
                <a:r>
                  <a:rPr lang="zh-CN" altLang="en-US" sz="2400">
                    <a:solidFill>
                      <a:srgbClr val="663300"/>
                    </a:solidFill>
                    <a:latin typeface="楷体_GB2312"/>
                    <a:ea typeface="楷体_GB2312"/>
                    <a:cs typeface="楷体_GB2312"/>
                  </a:rPr>
                  <a:t>作   用</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53840"/>
                                        </p:tgtEl>
                                        <p:attrNameLst>
                                          <p:attrName>style.visibility</p:attrName>
                                        </p:attrNameLst>
                                      </p:cBhvr>
                                      <p:to>
                                        <p:strVal val="visible"/>
                                      </p:to>
                                    </p:set>
                                    <p:animEffect transition="in" filter="barn(inVertical)">
                                      <p:cBhvr>
                                        <p:cTn id="7" dur="500"/>
                                        <p:tgtEl>
                                          <p:spTgt spid="2253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40" grpId="0" bldLvl="0" animBg="1"/>
    </p:bldLst>
  </p:timing>
</p:sld>
</file>

<file path=ppt/slides/slide6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5882" name="Text Box 10"/>
          <p:cNvSpPr txBox="1">
            <a:spLocks noChangeArrowheads="1"/>
          </p:cNvSpPr>
          <p:nvPr/>
        </p:nvSpPr>
        <p:spPr bwMode="auto">
          <a:xfrm>
            <a:off x="2782889" y="908051"/>
            <a:ext cx="5964871" cy="504825"/>
          </a:xfrm>
          <a:prstGeom prst="rect">
            <a:avLst/>
          </a:prstGeom>
          <a:noFill/>
          <a:ln w="9525" algn="ctr">
            <a:noFill/>
            <a:miter lim="800000"/>
          </a:ln>
          <a:effectLst/>
        </p:spPr>
        <p:txBody>
          <a:bodyPr/>
          <a:lstStyle/>
          <a:p>
            <a:pPr latinLnBrk="1">
              <a:defRPr/>
            </a:pPr>
            <a:r>
              <a:rPr kumimoji="1" lang="zh-CN" altLang="en-US" sz="3200" dirty="0">
                <a:solidFill>
                  <a:srgbClr val="FF0000"/>
                </a:solidFill>
                <a:effectLst>
                  <a:outerShdw blurRad="38100" dist="38100" dir="2700000" algn="tl">
                    <a:srgbClr val="C0C0C0"/>
                  </a:outerShdw>
                </a:effectLst>
                <a:latin typeface="Tahoma" panose="020B0604030504040204" pitchFamily="34" charset="0"/>
                <a:ea typeface="黑体" panose="02010609060101010101" pitchFamily="49" charset="-122"/>
              </a:rPr>
              <a:t>四、改革在社会发展中的作用</a:t>
            </a:r>
          </a:p>
          <a:p>
            <a:pPr latinLnBrk="1">
              <a:defRPr/>
            </a:pPr>
            <a:endParaRPr kumimoji="1" lang="zh-CN" altLang="en-US" sz="2800" b="1" dirty="0">
              <a:effectLst>
                <a:outerShdw blurRad="38100" dist="38100" dir="2700000" algn="tl">
                  <a:srgbClr val="C0C0C0"/>
                </a:outerShdw>
              </a:effectLst>
              <a:latin typeface="Tahoma" panose="020B0604030504040204" pitchFamily="34" charset="0"/>
              <a:ea typeface="楷体_GB2312" pitchFamily="49" charset="-122"/>
            </a:endParaRPr>
          </a:p>
        </p:txBody>
      </p:sp>
      <p:sp>
        <p:nvSpPr>
          <p:cNvPr id="640004" name="Rectangle 11"/>
          <p:cNvSpPr>
            <a:spLocks noChangeArrowheads="1"/>
          </p:cNvSpPr>
          <p:nvPr/>
        </p:nvSpPr>
        <p:spPr bwMode="auto">
          <a:xfrm>
            <a:off x="2927351" y="1801967"/>
            <a:ext cx="4321175" cy="523220"/>
          </a:xfrm>
          <a:prstGeom prst="rect">
            <a:avLst/>
          </a:prstGeom>
          <a:noFill/>
          <a:ln w="9525">
            <a:noFill/>
            <a:miter lim="800000"/>
          </a:ln>
        </p:spPr>
        <p:txBody>
          <a:bodyPr wrap="square">
            <a:spAutoFit/>
          </a:bodyPr>
          <a:lstStyle/>
          <a:p>
            <a:pPr eaLnBrk="0" hangingPunct="0"/>
            <a:r>
              <a:rPr lang="zh-CN" altLang="en-US" sz="2800" dirty="0">
                <a:latin typeface="Tahoma" panose="020B0604030504040204" pitchFamily="34" charset="0"/>
                <a:ea typeface="黑体" panose="02010609060101010101" pitchFamily="49" charset="-122"/>
              </a:rPr>
              <a:t>（一）社会改革作用</a:t>
            </a:r>
            <a:endParaRPr lang="en-US" altLang="zh-CN" sz="2800" dirty="0">
              <a:latin typeface="Tahoma" panose="020B0604030504040204" pitchFamily="34" charset="0"/>
              <a:ea typeface="黑体" panose="02010609060101010101" pitchFamily="49" charset="-122"/>
            </a:endParaRPr>
          </a:p>
        </p:txBody>
      </p:sp>
      <p:pic>
        <p:nvPicPr>
          <p:cNvPr id="2255887" name="Picture 15" descr="商鞅变法 副本"/>
          <p:cNvPicPr>
            <a:picLocks noChangeAspect="1" noChangeArrowheads="1"/>
          </p:cNvPicPr>
          <p:nvPr/>
        </p:nvPicPr>
        <p:blipFill>
          <a:blip r:embed="rId3"/>
          <a:srcRect/>
          <a:stretch>
            <a:fillRect/>
          </a:stretch>
        </p:blipFill>
        <p:spPr bwMode="auto">
          <a:xfrm>
            <a:off x="2498725" y="2959102"/>
            <a:ext cx="2220915" cy="291464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255888" name="Picture 16" descr="百日维新 副本"/>
          <p:cNvPicPr>
            <a:picLocks noChangeAspect="1" noChangeArrowheads="1"/>
          </p:cNvPicPr>
          <p:nvPr/>
        </p:nvPicPr>
        <p:blipFill>
          <a:blip r:embed="rId4"/>
          <a:srcRect l="3648" t="2000" r="3648" b="2000"/>
          <a:stretch>
            <a:fillRect/>
          </a:stretch>
        </p:blipFill>
        <p:spPr bwMode="auto">
          <a:xfrm>
            <a:off x="5613401" y="2674939"/>
            <a:ext cx="2100263" cy="289401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255889" name="Picture 17" descr="明治天皇 副本"/>
          <p:cNvPicPr>
            <a:picLocks noChangeAspect="1" noChangeArrowheads="1"/>
          </p:cNvPicPr>
          <p:nvPr/>
        </p:nvPicPr>
        <p:blipFill>
          <a:blip r:embed="rId5"/>
          <a:srcRect/>
          <a:stretch>
            <a:fillRect/>
          </a:stretch>
        </p:blipFill>
        <p:spPr bwMode="auto">
          <a:xfrm>
            <a:off x="8047038" y="2805113"/>
            <a:ext cx="1981200" cy="29146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40008" name="Text Box 18"/>
          <p:cNvSpPr txBox="1">
            <a:spLocks noChangeArrowheads="1"/>
          </p:cNvSpPr>
          <p:nvPr/>
        </p:nvSpPr>
        <p:spPr bwMode="auto">
          <a:xfrm>
            <a:off x="4151313" y="6021388"/>
            <a:ext cx="1047750" cy="336550"/>
          </a:xfrm>
          <a:prstGeom prst="rect">
            <a:avLst/>
          </a:prstGeom>
          <a:solidFill>
            <a:schemeClr val="bg1"/>
          </a:solidFill>
          <a:ln w="9525">
            <a:noFill/>
            <a:miter lim="800000"/>
          </a:ln>
        </p:spPr>
        <p:txBody>
          <a:bodyPr>
            <a:spAutoFit/>
          </a:bodyPr>
          <a:lstStyle/>
          <a:p>
            <a:pPr eaLnBrk="0" hangingPunct="0">
              <a:spcBef>
                <a:spcPct val="50000"/>
              </a:spcBef>
            </a:pPr>
            <a:r>
              <a:rPr lang="zh-CN" altLang="en-US" sz="1600">
                <a:latin typeface="Times New Roman" panose="02020603050405020304" pitchFamily="18" charset="0"/>
                <a:ea typeface="方正琥珀简体"/>
                <a:cs typeface="方正琥珀简体"/>
              </a:rPr>
              <a:t>商鞅变法</a:t>
            </a:r>
          </a:p>
        </p:txBody>
      </p:sp>
      <p:sp>
        <p:nvSpPr>
          <p:cNvPr id="640009" name="Text Box 19"/>
          <p:cNvSpPr txBox="1">
            <a:spLocks noChangeArrowheads="1"/>
          </p:cNvSpPr>
          <p:nvPr/>
        </p:nvSpPr>
        <p:spPr bwMode="auto">
          <a:xfrm>
            <a:off x="6664325" y="5832475"/>
            <a:ext cx="1047750" cy="336550"/>
          </a:xfrm>
          <a:prstGeom prst="rect">
            <a:avLst/>
          </a:prstGeom>
          <a:solidFill>
            <a:schemeClr val="bg1"/>
          </a:solidFill>
          <a:ln w="9525">
            <a:noFill/>
            <a:miter lim="800000"/>
          </a:ln>
        </p:spPr>
        <p:txBody>
          <a:bodyPr>
            <a:spAutoFit/>
          </a:bodyPr>
          <a:lstStyle/>
          <a:p>
            <a:pPr eaLnBrk="0" hangingPunct="0">
              <a:spcBef>
                <a:spcPct val="50000"/>
              </a:spcBef>
            </a:pPr>
            <a:r>
              <a:rPr lang="zh-CN" altLang="en-US" sz="1600">
                <a:latin typeface="Times New Roman" panose="02020603050405020304" pitchFamily="18" charset="0"/>
                <a:ea typeface="方正琥珀简体"/>
                <a:cs typeface="方正琥珀简体"/>
              </a:rPr>
              <a:t>百日维新</a:t>
            </a:r>
          </a:p>
        </p:txBody>
      </p:sp>
      <p:sp>
        <p:nvSpPr>
          <p:cNvPr id="640010" name="Text Box 20"/>
          <p:cNvSpPr txBox="1">
            <a:spLocks noChangeArrowheads="1"/>
          </p:cNvSpPr>
          <p:nvPr/>
        </p:nvSpPr>
        <p:spPr bwMode="auto">
          <a:xfrm>
            <a:off x="9329738" y="5803900"/>
            <a:ext cx="1047750" cy="336550"/>
          </a:xfrm>
          <a:prstGeom prst="rect">
            <a:avLst/>
          </a:prstGeom>
          <a:solidFill>
            <a:schemeClr val="bg1"/>
          </a:solidFill>
          <a:ln w="9525">
            <a:noFill/>
            <a:miter lim="800000"/>
          </a:ln>
        </p:spPr>
        <p:txBody>
          <a:bodyPr>
            <a:spAutoFit/>
          </a:bodyPr>
          <a:lstStyle/>
          <a:p>
            <a:pPr eaLnBrk="0" hangingPunct="0">
              <a:spcBef>
                <a:spcPct val="50000"/>
              </a:spcBef>
            </a:pPr>
            <a:r>
              <a:rPr lang="zh-CN" altLang="en-US" sz="1600">
                <a:latin typeface="Times New Roman" panose="02020603050405020304" pitchFamily="18" charset="0"/>
                <a:ea typeface="方正琥珀简体"/>
                <a:cs typeface="方正琥珀简体"/>
              </a:rPr>
              <a:t>明治维新</a:t>
            </a:r>
          </a:p>
        </p:txBody>
      </p:sp>
    </p:spTree>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2050" name="文本占位符 337922"/>
          <p:cNvSpPr>
            <a:spLocks noGrp="1" noRot="1"/>
          </p:cNvSpPr>
          <p:nvPr>
            <p:ph type="body" idx="4294967295"/>
          </p:nvPr>
        </p:nvSpPr>
        <p:spPr>
          <a:xfrm>
            <a:off x="1960880" y="1534160"/>
            <a:ext cx="7985760" cy="3695065"/>
          </a:xfrm>
        </p:spPr>
        <p:txBody>
          <a:bodyPr>
            <a:normAutofit/>
          </a:bodyPr>
          <a:lstStyle/>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第一，可以巩固新制度或使原有社会制度继续存在并获得一定程度的发展。</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第二，在社会主义以前，改革为新社会的产生做量的准备。</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第三，经济政治体制的改革，必然伴随人们思想观念和价值观念的转变。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2050">
                                            <p:txEl>
                                              <p:pRg st="0" end="0"/>
                                            </p:txEl>
                                          </p:spTgt>
                                        </p:tgtEl>
                                        <p:attrNameLst>
                                          <p:attrName>style.visibility</p:attrName>
                                        </p:attrNameLst>
                                      </p:cBhvr>
                                      <p:to>
                                        <p:strVal val="visible"/>
                                      </p:to>
                                    </p:set>
                                    <p:animEffect transition="in" filter="fade">
                                      <p:cBhvr>
                                        <p:cTn id="7" dur="2000"/>
                                        <p:tgtEl>
                                          <p:spTgt spid="642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2050">
                                            <p:txEl>
                                              <p:pRg st="1" end="1"/>
                                            </p:txEl>
                                          </p:spTgt>
                                        </p:tgtEl>
                                        <p:attrNameLst>
                                          <p:attrName>style.visibility</p:attrName>
                                        </p:attrNameLst>
                                      </p:cBhvr>
                                      <p:to>
                                        <p:strVal val="visible"/>
                                      </p:to>
                                    </p:set>
                                    <p:animEffect transition="in" filter="fade">
                                      <p:cBhvr>
                                        <p:cTn id="12" dur="2000"/>
                                        <p:tgtEl>
                                          <p:spTgt spid="642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2050">
                                            <p:txEl>
                                              <p:pRg st="2" end="2"/>
                                            </p:txEl>
                                          </p:spTgt>
                                        </p:tgtEl>
                                        <p:attrNameLst>
                                          <p:attrName>style.visibility</p:attrName>
                                        </p:attrNameLst>
                                      </p:cBhvr>
                                      <p:to>
                                        <p:strVal val="visible"/>
                                      </p:to>
                                    </p:set>
                                    <p:animEffect transition="in" filter="fade">
                                      <p:cBhvr>
                                        <p:cTn id="17" dur="2000"/>
                                        <p:tgtEl>
                                          <p:spTgt spid="6420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0" grpId="0" build="p"/>
    </p:bldLst>
  </p:timing>
</p:sld>
</file>

<file path=ppt/slides/slide6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6391" name="Rectangle 7"/>
          <p:cNvSpPr>
            <a:spLocks noChangeArrowheads="1"/>
          </p:cNvSpPr>
          <p:nvPr/>
        </p:nvSpPr>
        <p:spPr bwMode="auto">
          <a:xfrm>
            <a:off x="2418080" y="2133600"/>
            <a:ext cx="7854633" cy="1384995"/>
          </a:xfrm>
          <a:prstGeom prst="rect">
            <a:avLst/>
          </a:prstGeom>
          <a:noFill/>
          <a:ln w="9525">
            <a:noFill/>
            <a:miter lim="800000"/>
          </a:ln>
        </p:spPr>
        <p:txBody>
          <a:bodyPr wrap="square">
            <a:spAutoFit/>
          </a:bodyPr>
          <a:lstStyle/>
          <a:p>
            <a:pPr eaLnBrk="0" hangingPunct="0"/>
            <a:r>
              <a:rPr lang="en-US" altLang="zh-CN" sz="2800" dirty="0">
                <a:solidFill>
                  <a:srgbClr val="000066"/>
                </a:solidFill>
                <a:latin typeface="楷体" panose="02010609060101010101" pitchFamily="49" charset="-122"/>
                <a:ea typeface="楷体" panose="02010609060101010101" pitchFamily="49" charset="-122"/>
              </a:rPr>
              <a:t>1.</a:t>
            </a:r>
            <a:r>
              <a:rPr lang="zh-CN" altLang="en-US" sz="2800" dirty="0">
                <a:solidFill>
                  <a:srgbClr val="000066"/>
                </a:solidFill>
                <a:latin typeface="楷体" panose="02010609060101010101" pitchFamily="49" charset="-122"/>
                <a:ea typeface="楷体" panose="02010609060101010101" pitchFamily="49" charset="-122"/>
              </a:rPr>
              <a:t>革命是社会形态的质变，改革是量变</a:t>
            </a:r>
          </a:p>
          <a:p>
            <a:pPr eaLnBrk="0" hangingPunct="0"/>
            <a:r>
              <a:rPr lang="en-US" altLang="zh-CN" sz="2800" dirty="0">
                <a:solidFill>
                  <a:srgbClr val="000066"/>
                </a:solidFill>
                <a:latin typeface="楷体" panose="02010609060101010101" pitchFamily="49" charset="-122"/>
                <a:ea typeface="楷体" panose="02010609060101010101" pitchFamily="49" charset="-122"/>
              </a:rPr>
              <a:t>2.</a:t>
            </a:r>
            <a:r>
              <a:rPr lang="zh-CN" altLang="en-US" sz="2800" dirty="0">
                <a:solidFill>
                  <a:srgbClr val="000066"/>
                </a:solidFill>
                <a:latin typeface="楷体" panose="02010609060101010101" pitchFamily="49" charset="-122"/>
                <a:ea typeface="楷体" panose="02010609060101010101" pitchFamily="49" charset="-122"/>
              </a:rPr>
              <a:t>革命是自下而上的，改革相反。</a:t>
            </a:r>
          </a:p>
          <a:p>
            <a:pPr eaLnBrk="0" hangingPunct="0"/>
            <a:r>
              <a:rPr lang="en-US" altLang="zh-CN" sz="2800" dirty="0">
                <a:solidFill>
                  <a:srgbClr val="000066"/>
                </a:solidFill>
                <a:latin typeface="楷体" panose="02010609060101010101" pitchFamily="49" charset="-122"/>
                <a:ea typeface="楷体" panose="02010609060101010101" pitchFamily="49" charset="-122"/>
              </a:rPr>
              <a:t>3.</a:t>
            </a:r>
            <a:r>
              <a:rPr lang="zh-CN" altLang="en-US" sz="2800" dirty="0">
                <a:solidFill>
                  <a:srgbClr val="000066"/>
                </a:solidFill>
                <a:latin typeface="楷体" panose="02010609060101010101" pitchFamily="49" charset="-122"/>
                <a:ea typeface="楷体" panose="02010609060101010101" pitchFamily="49" charset="-122"/>
              </a:rPr>
              <a:t>革命往往采取暴力的方式，改革不需要。</a:t>
            </a:r>
            <a:endParaRPr lang="zh-CN" altLang="en-US" sz="2800" dirty="0">
              <a:solidFill>
                <a:srgbClr val="003300"/>
              </a:solidFill>
              <a:latin typeface="楷体" panose="02010609060101010101" pitchFamily="49" charset="-122"/>
              <a:ea typeface="楷体" panose="02010609060101010101" pitchFamily="49" charset="-122"/>
              <a:cs typeface="楷体_GB2312"/>
            </a:endParaRPr>
          </a:p>
        </p:txBody>
      </p:sp>
      <p:sp>
        <p:nvSpPr>
          <p:cNvPr id="3216401" name="Rectangle 17"/>
          <p:cNvSpPr>
            <a:spLocks noChangeArrowheads="1"/>
          </p:cNvSpPr>
          <p:nvPr/>
        </p:nvSpPr>
        <p:spPr bwMode="auto">
          <a:xfrm>
            <a:off x="3091657" y="1242359"/>
            <a:ext cx="4895850"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643075" name="Rectangle 19"/>
          <p:cNvSpPr>
            <a:spLocks noChangeArrowheads="1"/>
          </p:cNvSpPr>
          <p:nvPr/>
        </p:nvSpPr>
        <p:spPr bwMode="auto">
          <a:xfrm>
            <a:off x="2855914" y="1125538"/>
            <a:ext cx="5367337" cy="584775"/>
          </a:xfrm>
          <a:prstGeom prst="rect">
            <a:avLst/>
          </a:prstGeom>
          <a:noFill/>
          <a:ln w="9525">
            <a:noFill/>
            <a:miter lim="800000"/>
          </a:ln>
        </p:spPr>
        <p:txBody>
          <a:bodyPr>
            <a:spAutoFit/>
          </a:bodyPr>
          <a:lstStyle/>
          <a:p>
            <a:pPr eaLnBrk="0" hangingPunct="0"/>
            <a:r>
              <a:rPr lang="zh-CN" altLang="en-US" sz="3200" dirty="0">
                <a:latin typeface="Tahoma" panose="020B0604030504040204" pitchFamily="34" charset="0"/>
                <a:ea typeface="黑体" panose="02010609060101010101" pitchFamily="49" charset="-122"/>
              </a:rPr>
              <a:t>（二）改革和革命的区别</a:t>
            </a:r>
            <a:endParaRPr lang="en-US" altLang="zh-CN" sz="3200" dirty="0">
              <a:latin typeface="Tahoma" panose="020B0604030504040204" pitchFamily="34"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16401"/>
                                        </p:tgtEl>
                                        <p:attrNameLst>
                                          <p:attrName>style.visibility</p:attrName>
                                        </p:attrNameLst>
                                      </p:cBhvr>
                                      <p:to>
                                        <p:strVal val="visible"/>
                                      </p:to>
                                    </p:set>
                                    <p:animEffect transition="in" filter="barn(inVertical)">
                                      <p:cBhvr>
                                        <p:cTn id="7" dur="500"/>
                                        <p:tgtEl>
                                          <p:spTgt spid="3216401"/>
                                        </p:tgtEl>
                                      </p:cBhvr>
                                    </p:animEffect>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0"/>
                                          </p:stCondLst>
                                        </p:cTn>
                                        <p:tgtEl>
                                          <p:spTgt spid="3216391">
                                            <p:txEl>
                                              <p:pRg st="0" end="0"/>
                                            </p:txEl>
                                          </p:spTgt>
                                        </p:tgtEl>
                                        <p:attrNameLst>
                                          <p:attrName>style.visibility</p:attrName>
                                        </p:attrNameLst>
                                      </p:cBhvr>
                                      <p:to>
                                        <p:strVal val="visible"/>
                                      </p:to>
                                    </p:set>
                                    <p:anim calcmode="lin" valueType="num">
                                      <p:cBhvr>
                                        <p:cTn id="11" dur="1" fill="hold"/>
                                        <p:tgtEl>
                                          <p:spTgt spid="3216391">
                                            <p:txEl>
                                              <p:pRg st="0" end="0"/>
                                            </p:txEl>
                                          </p:spTgt>
                                        </p:tgtEl>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0"/>
                                          </p:stCondLst>
                                        </p:cTn>
                                        <p:tgtEl>
                                          <p:spTgt spid="3216391">
                                            <p:txEl>
                                              <p:pRg st="1" end="1"/>
                                            </p:txEl>
                                          </p:spTgt>
                                        </p:tgtEl>
                                        <p:attrNameLst>
                                          <p:attrName>style.visibility</p:attrName>
                                        </p:attrNameLst>
                                      </p:cBhvr>
                                      <p:to>
                                        <p:strVal val="visible"/>
                                      </p:to>
                                    </p:set>
                                    <p:anim calcmode="lin" valueType="num">
                                      <p:cBhvr>
                                        <p:cTn id="16" dur="1" fill="hold"/>
                                        <p:tgtEl>
                                          <p:spTgt spid="3216391">
                                            <p:txEl>
                                              <p:pRg st="1" end="1"/>
                                            </p:txEl>
                                          </p:spTgt>
                                        </p:tgtEl>
                                      </p:cBhvr>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grpId="0" nodeType="clickEffect">
                                  <p:stCondLst>
                                    <p:cond delay="0"/>
                                  </p:stCondLst>
                                  <p:childTnLst>
                                    <p:set>
                                      <p:cBhvr>
                                        <p:cTn id="20" dur="1" fill="hold">
                                          <p:stCondLst>
                                            <p:cond delay="0"/>
                                          </p:stCondLst>
                                        </p:cTn>
                                        <p:tgtEl>
                                          <p:spTgt spid="3216391">
                                            <p:txEl>
                                              <p:pRg st="2" end="2"/>
                                            </p:txEl>
                                          </p:spTgt>
                                        </p:tgtEl>
                                        <p:attrNameLst>
                                          <p:attrName>style.visibility</p:attrName>
                                        </p:attrNameLst>
                                      </p:cBhvr>
                                      <p:to>
                                        <p:strVal val="visible"/>
                                      </p:to>
                                    </p:set>
                                    <p:anim calcmode="lin" valueType="num">
                                      <p:cBhvr>
                                        <p:cTn id="21" dur="1" fill="hold"/>
                                        <p:tgtEl>
                                          <p:spTgt spid="3216391">
                                            <p:txEl>
                                              <p:pRg st="2" end="2"/>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6391" grpId="0" build="p"/>
      <p:bldP spid="3216401" grpId="0" bldLvl="0" animBg="1"/>
    </p:bldLst>
  </p:timing>
</p:sld>
</file>

<file path=ppt/slides/slide6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9971" name="Text Box 3"/>
          <p:cNvSpPr txBox="1">
            <a:spLocks noChangeArrowheads="1"/>
          </p:cNvSpPr>
          <p:nvPr/>
        </p:nvSpPr>
        <p:spPr bwMode="auto">
          <a:xfrm>
            <a:off x="2245360" y="2133601"/>
            <a:ext cx="7954329" cy="3541932"/>
          </a:xfrm>
          <a:prstGeom prst="rect">
            <a:avLst/>
          </a:prstGeom>
          <a:noFill/>
          <a:ln w="9525">
            <a:noFill/>
            <a:miter lim="800000"/>
          </a:ln>
          <a:effectLst/>
        </p:spPr>
        <p:txBody>
          <a:bodyPr wrap="square">
            <a:spAutoFit/>
          </a:bodyPr>
          <a:lstStyle/>
          <a:p>
            <a:pPr>
              <a:lnSpc>
                <a:spcPct val="110000"/>
              </a:lnSpc>
              <a:spcBef>
                <a:spcPct val="50000"/>
              </a:spcBef>
              <a:defRPr/>
            </a:pPr>
            <a:r>
              <a:rPr lang="en-US" altLang="zh-CN" sz="2800" dirty="0">
                <a:effectLst>
                  <a:outerShdw blurRad="38100" dist="38100" dir="2700000">
                    <a:srgbClr val="000000"/>
                  </a:outerShdw>
                </a:effectLst>
                <a:latin typeface="楷体" panose="02010609060101010101" pitchFamily="49" charset="-122"/>
                <a:ea typeface="楷体" panose="02010609060101010101" pitchFamily="49" charset="-122"/>
              </a:rPr>
              <a:t>1.</a:t>
            </a:r>
            <a:r>
              <a:rPr lang="zh-CN" altLang="en-US" sz="2800" dirty="0">
                <a:solidFill>
                  <a:srgbClr val="003300"/>
                </a:solidFill>
                <a:latin typeface="楷体" panose="02010609060101010101" pitchFamily="49" charset="-122"/>
                <a:ea typeface="楷体" panose="02010609060101010101" pitchFamily="49" charset="-122"/>
              </a:rPr>
              <a:t>社会主义社会的改革是一场伟大的改革。</a:t>
            </a:r>
          </a:p>
          <a:p>
            <a:pPr>
              <a:lnSpc>
                <a:spcPct val="110000"/>
              </a:lnSpc>
              <a:spcBef>
                <a:spcPct val="50000"/>
              </a:spcBef>
              <a:defRPr/>
            </a:pPr>
            <a:r>
              <a:rPr lang="en-US" altLang="zh-CN" sz="2800" dirty="0">
                <a:solidFill>
                  <a:srgbClr val="003300"/>
                </a:solidFill>
                <a:latin typeface="楷体" panose="02010609060101010101" pitchFamily="49" charset="-122"/>
                <a:ea typeface="楷体" panose="02010609060101010101" pitchFamily="49" charset="-122"/>
              </a:rPr>
              <a:t>2.</a:t>
            </a:r>
            <a:r>
              <a:rPr lang="zh-CN" altLang="en-US" sz="2800" dirty="0">
                <a:solidFill>
                  <a:srgbClr val="003300"/>
                </a:solidFill>
                <a:latin typeface="楷体" panose="02010609060101010101" pitchFamily="49" charset="-122"/>
                <a:ea typeface="楷体" panose="02010609060101010101" pitchFamily="49" charset="-122"/>
              </a:rPr>
              <a:t>社会主义改革是社会主义制度的自我完善、自我发展，是为了解放生产力，发展生产力，促进社会全面进步。</a:t>
            </a:r>
          </a:p>
          <a:p>
            <a:pPr>
              <a:lnSpc>
                <a:spcPct val="110000"/>
              </a:lnSpc>
              <a:spcBef>
                <a:spcPct val="50000"/>
              </a:spcBef>
              <a:defRPr/>
            </a:pPr>
            <a:r>
              <a:rPr lang="en-US" altLang="zh-CN" sz="2800" dirty="0">
                <a:solidFill>
                  <a:srgbClr val="003300"/>
                </a:solidFill>
                <a:latin typeface="楷体" panose="02010609060101010101" pitchFamily="49" charset="-122"/>
                <a:ea typeface="楷体" panose="02010609060101010101" pitchFamily="49" charset="-122"/>
              </a:rPr>
              <a:t>3.</a:t>
            </a:r>
            <a:r>
              <a:rPr lang="zh-CN" altLang="en-US" sz="2800" dirty="0">
                <a:solidFill>
                  <a:srgbClr val="003300"/>
                </a:solidFill>
                <a:latin typeface="楷体" panose="02010609060101010101" pitchFamily="49" charset="-122"/>
                <a:ea typeface="楷体" panose="02010609060101010101" pitchFamily="49" charset="-122"/>
              </a:rPr>
              <a:t>它是主动自觉的。</a:t>
            </a:r>
          </a:p>
          <a:p>
            <a:pPr>
              <a:lnSpc>
                <a:spcPct val="110000"/>
              </a:lnSpc>
              <a:spcBef>
                <a:spcPct val="50000"/>
              </a:spcBef>
              <a:defRPr/>
            </a:pPr>
            <a:r>
              <a:rPr lang="en-US" altLang="zh-CN" sz="2800" dirty="0">
                <a:solidFill>
                  <a:srgbClr val="003300"/>
                </a:solidFill>
                <a:latin typeface="楷体" panose="02010609060101010101" pitchFamily="49" charset="-122"/>
                <a:ea typeface="楷体" panose="02010609060101010101" pitchFamily="49" charset="-122"/>
              </a:rPr>
              <a:t>4.</a:t>
            </a:r>
            <a:r>
              <a:rPr lang="zh-CN" altLang="en-US" sz="2800" dirty="0">
                <a:solidFill>
                  <a:srgbClr val="003300"/>
                </a:solidFill>
                <a:latin typeface="楷体" panose="02010609060101010101" pitchFamily="49" charset="-122"/>
                <a:ea typeface="楷体" panose="02010609060101010101" pitchFamily="49" charset="-122"/>
              </a:rPr>
              <a:t>有广泛深刻的群众基础</a:t>
            </a:r>
          </a:p>
        </p:txBody>
      </p:sp>
      <p:sp>
        <p:nvSpPr>
          <p:cNvPr id="2259978" name="Rectangle 10"/>
          <p:cNvSpPr>
            <a:spLocks noChangeArrowheads="1"/>
          </p:cNvSpPr>
          <p:nvPr/>
        </p:nvSpPr>
        <p:spPr bwMode="auto">
          <a:xfrm>
            <a:off x="3275015" y="1171942"/>
            <a:ext cx="3095625"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644099" name="Rectangle 12"/>
          <p:cNvSpPr>
            <a:spLocks noChangeArrowheads="1"/>
          </p:cNvSpPr>
          <p:nvPr/>
        </p:nvSpPr>
        <p:spPr bwMode="auto">
          <a:xfrm>
            <a:off x="3000375" y="1052513"/>
            <a:ext cx="5367338" cy="523220"/>
          </a:xfrm>
          <a:prstGeom prst="rect">
            <a:avLst/>
          </a:prstGeom>
          <a:noFill/>
          <a:ln w="9525">
            <a:noFill/>
            <a:miter lim="800000"/>
          </a:ln>
        </p:spPr>
        <p:txBody>
          <a:bodyPr>
            <a:spAutoFit/>
          </a:bodyPr>
          <a:lstStyle/>
          <a:p>
            <a:pPr eaLnBrk="0" hangingPunct="0"/>
            <a:r>
              <a:rPr lang="zh-CN" altLang="en-US" sz="2800" dirty="0">
                <a:latin typeface="Tahoma" panose="020B0604030504040204" pitchFamily="34" charset="0"/>
                <a:ea typeface="黑体" panose="02010609060101010101" pitchFamily="49" charset="-122"/>
              </a:rPr>
              <a:t>（三）社会主义改革</a:t>
            </a:r>
            <a:endParaRPr lang="en-US" altLang="zh-CN" sz="2800" dirty="0">
              <a:latin typeface="Tahoma" panose="020B0604030504040204" pitchFamily="34" charset="0"/>
              <a:ea typeface="黑体" panose="02010609060101010101" pitchFamily="49" charset="-122"/>
            </a:endParaRPr>
          </a:p>
        </p:txBody>
      </p:sp>
      <p:sp>
        <p:nvSpPr>
          <p:cNvPr id="2259987" name="Rectangle 19"/>
          <p:cNvSpPr>
            <a:spLocks noChangeArrowheads="1"/>
          </p:cNvSpPr>
          <p:nvPr/>
        </p:nvSpPr>
        <p:spPr bwMode="auto">
          <a:xfrm>
            <a:off x="4614864" y="5899150"/>
            <a:ext cx="3425825" cy="376238"/>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algn="ctr" eaLnBrk="0" hangingPunct="0">
              <a:defRPr/>
            </a:pPr>
            <a:r>
              <a:rPr lang="zh-CN" altLang="en-US" b="1">
                <a:solidFill>
                  <a:schemeClr val="bg1"/>
                </a:solidFill>
                <a:latin typeface="Tahoma" panose="020B0604030504040204" pitchFamily="34" charset="0"/>
                <a:ea typeface="楷体_GB2312" pitchFamily="49" charset="-122"/>
              </a:rPr>
              <a:t>邓小平南巡讲话及其理论创新</a:t>
            </a:r>
            <a:endParaRPr lang="en-US" altLang="zh-CN" b="1">
              <a:solidFill>
                <a:schemeClr val="bg1"/>
              </a:solidFill>
              <a:latin typeface="Tahoma" panose="020B060403050404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59978"/>
                                        </p:tgtEl>
                                        <p:attrNameLst>
                                          <p:attrName>style.visibility</p:attrName>
                                        </p:attrNameLst>
                                      </p:cBhvr>
                                      <p:to>
                                        <p:strVal val="visible"/>
                                      </p:to>
                                    </p:set>
                                    <p:animEffect transition="in" filter="barn(inVertical)">
                                      <p:cBhvr>
                                        <p:cTn id="7" dur="500"/>
                                        <p:tgtEl>
                                          <p:spTgt spid="225997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259971"/>
                                        </p:tgtEl>
                                        <p:attrNameLst>
                                          <p:attrName>style.visibility</p:attrName>
                                        </p:attrNameLst>
                                      </p:cBhvr>
                                      <p:to>
                                        <p:strVal val="visible"/>
                                      </p:to>
                                    </p:set>
                                    <p:animEffect transition="in" filter="dissolve">
                                      <p:cBhvr>
                                        <p:cTn id="11" dur="500"/>
                                        <p:tgtEl>
                                          <p:spTgt spid="225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9971" grpId="0" bldLvl="0" animBg="1"/>
      <p:bldP spid="2259978" grpId="0" bldLvl="0" animBg="1"/>
    </p:bldLst>
  </p:timing>
</p:sld>
</file>

<file path=ppt/slides/slide6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43" name="Text Box 3"/>
          <p:cNvSpPr txBox="1">
            <a:spLocks noChangeArrowheads="1"/>
          </p:cNvSpPr>
          <p:nvPr/>
        </p:nvSpPr>
        <p:spPr bwMode="auto">
          <a:xfrm>
            <a:off x="2666683" y="2630806"/>
            <a:ext cx="4738687" cy="3240311"/>
          </a:xfrm>
          <a:prstGeom prst="rect">
            <a:avLst/>
          </a:prstGeom>
          <a:noFill/>
          <a:ln w="9525" algn="ctr">
            <a:solidFill>
              <a:srgbClr val="FF6600"/>
            </a:solidFill>
            <a:miter lim="800000"/>
          </a:ln>
          <a:effectLst/>
        </p:spPr>
        <p:txBody>
          <a:bodyPr>
            <a:spAutoFit/>
          </a:bodyPr>
          <a:lstStyle/>
          <a:p>
            <a:pPr>
              <a:lnSpc>
                <a:spcPct val="150000"/>
              </a:lnSpc>
              <a:spcBef>
                <a:spcPct val="50000"/>
              </a:spcBef>
              <a:defRPr/>
            </a:pPr>
            <a:r>
              <a:rPr lang="zh-CN" altLang="en-US" dirty="0">
                <a:effectLst>
                  <a:outerShdw blurRad="38100" dist="38100" dir="2700000">
                    <a:srgbClr val="000000"/>
                  </a:outerShdw>
                </a:effectLst>
                <a:latin typeface="Arial" panose="020B0604020202020204" pitchFamily="34" charset="0"/>
                <a:ea typeface="宋体" panose="02010600030101010101" pitchFamily="2" charset="-122"/>
              </a:rPr>
              <a:t>    </a:t>
            </a:r>
            <a:r>
              <a:rPr lang="zh-CN" altLang="en-US" sz="2800" dirty="0">
                <a:effectLst>
                  <a:outerShdw blurRad="38100" dist="38100" dir="2700000">
                    <a:srgbClr val="000000"/>
                  </a:outerShdw>
                </a:effectLst>
                <a:latin typeface="Arial" panose="020B0604020202020204" pitchFamily="34" charset="0"/>
                <a:ea typeface="宋体" panose="02010600030101010101" pitchFamily="2" charset="-122"/>
              </a:rPr>
              <a:t>科学技术是一个复合的概念。科学是指对客观世界的认识，是知识体系及获得知识的社会认知活动。即人类改造自然、进行生产的方法和手段。</a:t>
            </a:r>
          </a:p>
        </p:txBody>
      </p:sp>
      <p:grpSp>
        <p:nvGrpSpPr>
          <p:cNvPr id="2" name="Group 18"/>
          <p:cNvGrpSpPr/>
          <p:nvPr/>
        </p:nvGrpSpPr>
        <p:grpSpPr bwMode="auto">
          <a:xfrm>
            <a:off x="7596188" y="1785938"/>
            <a:ext cx="2520950" cy="3814762"/>
            <a:chOff x="3379" y="1344"/>
            <a:chExt cx="1588" cy="2403"/>
          </a:xfrm>
        </p:grpSpPr>
        <p:pic>
          <p:nvPicPr>
            <p:cNvPr id="2263053" name="Picture 13" descr="u=2951662833,3373690393&amp;gp=40">
              <a:hlinkClick r:id="rId2"/>
            </p:cNvPr>
            <p:cNvPicPr>
              <a:picLocks noChangeAspect="1" noChangeArrowheads="1"/>
            </p:cNvPicPr>
            <p:nvPr/>
          </p:nvPicPr>
          <p:blipFill>
            <a:blip r:embed="rId3"/>
            <a:srcRect/>
            <a:stretch>
              <a:fillRect/>
            </a:stretch>
          </p:blipFill>
          <p:spPr bwMode="auto">
            <a:xfrm>
              <a:off x="3379" y="1344"/>
              <a:ext cx="1150" cy="1180"/>
            </a:xfrm>
            <a:prstGeom prst="rect">
              <a:avLst/>
            </a:prstGeom>
            <a:noFill/>
            <a:effectLst>
              <a:outerShdw dist="107763" dir="2700000" algn="ctr" rotWithShape="0">
                <a:srgbClr val="808080">
                  <a:alpha val="50000"/>
                </a:srgbClr>
              </a:outerShdw>
            </a:effectLst>
          </p:spPr>
        </p:pic>
        <p:pic>
          <p:nvPicPr>
            <p:cNvPr id="2263054" name="Picture 14"/>
            <p:cNvPicPr>
              <a:picLocks noChangeAspect="1" noChangeArrowheads="1"/>
            </p:cNvPicPr>
            <p:nvPr/>
          </p:nvPicPr>
          <p:blipFill>
            <a:blip r:embed="rId4"/>
            <a:srcRect/>
            <a:stretch>
              <a:fillRect/>
            </a:stretch>
          </p:blipFill>
          <p:spPr bwMode="auto">
            <a:xfrm>
              <a:off x="3379" y="2568"/>
              <a:ext cx="1588" cy="1179"/>
            </a:xfrm>
            <a:prstGeom prst="rect">
              <a:avLst/>
            </a:prstGeom>
            <a:noFill/>
            <a:effectLst>
              <a:outerShdw dist="107763" dir="2700000" algn="ctr" rotWithShape="0">
                <a:srgbClr val="808080">
                  <a:alpha val="50000"/>
                </a:srgbClr>
              </a:outerShdw>
            </a:effectLst>
          </p:spPr>
        </p:pic>
      </p:grpSp>
      <p:sp>
        <p:nvSpPr>
          <p:cNvPr id="2263055" name="Rectangle 15"/>
          <p:cNvSpPr>
            <a:spLocks noChangeArrowheads="1"/>
          </p:cNvSpPr>
          <p:nvPr/>
        </p:nvSpPr>
        <p:spPr bwMode="auto">
          <a:xfrm flipV="1">
            <a:off x="3289300" y="1751481"/>
            <a:ext cx="2806700"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2263056" name="Text Box 16"/>
          <p:cNvSpPr txBox="1">
            <a:spLocks noChangeArrowheads="1"/>
          </p:cNvSpPr>
          <p:nvPr/>
        </p:nvSpPr>
        <p:spPr bwMode="auto">
          <a:xfrm>
            <a:off x="2397760" y="908051"/>
            <a:ext cx="6339840" cy="504825"/>
          </a:xfrm>
          <a:prstGeom prst="rect">
            <a:avLst/>
          </a:prstGeom>
          <a:noFill/>
          <a:ln w="9525" algn="ctr">
            <a:noFill/>
            <a:miter lim="800000"/>
          </a:ln>
          <a:effectLst/>
        </p:spPr>
        <p:txBody>
          <a:bodyPr/>
          <a:lstStyle/>
          <a:p>
            <a:pPr latinLnBrk="1">
              <a:defRPr/>
            </a:pPr>
            <a:r>
              <a:rPr kumimoji="1" lang="zh-CN" altLang="en-US" sz="3200" dirty="0">
                <a:effectLst>
                  <a:outerShdw blurRad="38100" dist="38100" dir="2700000" algn="tl">
                    <a:srgbClr val="C0C0C0"/>
                  </a:outerShdw>
                </a:effectLst>
                <a:latin typeface="Tahoma" panose="020B0604030504040204" pitchFamily="34" charset="0"/>
                <a:ea typeface="黑体" panose="02010609060101010101" pitchFamily="49" charset="-122"/>
              </a:rPr>
              <a:t>五、科学技术在社会发展中的作用</a:t>
            </a:r>
          </a:p>
          <a:p>
            <a:pPr latinLnBrk="1">
              <a:defRPr/>
            </a:pPr>
            <a:endParaRPr kumimoji="1" lang="zh-CN" altLang="en-US" sz="2800" b="1" dirty="0">
              <a:effectLst>
                <a:outerShdw blurRad="38100" dist="38100" dir="2700000" algn="tl">
                  <a:srgbClr val="C0C0C0"/>
                </a:outerShdw>
              </a:effectLst>
              <a:latin typeface="Tahoma" panose="020B0604030504040204" pitchFamily="34" charset="0"/>
              <a:ea typeface="楷体_GB2312" pitchFamily="49" charset="-122"/>
            </a:endParaRPr>
          </a:p>
        </p:txBody>
      </p:sp>
      <p:sp>
        <p:nvSpPr>
          <p:cNvPr id="645125" name="Rectangle 17"/>
          <p:cNvSpPr>
            <a:spLocks noChangeArrowheads="1"/>
          </p:cNvSpPr>
          <p:nvPr/>
        </p:nvSpPr>
        <p:spPr bwMode="auto">
          <a:xfrm>
            <a:off x="3092134" y="1712279"/>
            <a:ext cx="3887787" cy="457200"/>
          </a:xfrm>
          <a:prstGeom prst="rect">
            <a:avLst/>
          </a:prstGeom>
          <a:noFill/>
          <a:ln w="9525">
            <a:noFill/>
            <a:miter lim="800000"/>
          </a:ln>
        </p:spPr>
        <p:txBody>
          <a:bodyPr>
            <a:spAutoFit/>
          </a:bodyPr>
          <a:lstStyle/>
          <a:p>
            <a:pPr eaLnBrk="0" hangingPunct="0"/>
            <a:r>
              <a:rPr lang="zh-CN" altLang="en-US" sz="2400">
                <a:latin typeface="Tahoma" panose="020B0604030504040204" pitchFamily="34" charset="0"/>
                <a:ea typeface="楷体_GB2312"/>
                <a:cs typeface="楷体_GB2312"/>
              </a:rPr>
              <a:t>（一）科学技术的定义</a:t>
            </a:r>
            <a:endParaRPr lang="en-US" altLang="zh-CN" sz="2400">
              <a:latin typeface="Tahoma" panose="020B0604030504040204" pitchFamily="34" charset="0"/>
              <a:ea typeface="楷体_GB2312"/>
              <a:cs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63055"/>
                                        </p:tgtEl>
                                        <p:attrNameLst>
                                          <p:attrName>style.visibility</p:attrName>
                                        </p:attrNameLst>
                                      </p:cBhvr>
                                      <p:to>
                                        <p:strVal val="visible"/>
                                      </p:to>
                                    </p:set>
                                    <p:animEffect transition="in" filter="barn(inVertical)">
                                      <p:cBhvr>
                                        <p:cTn id="7" dur="500"/>
                                        <p:tgtEl>
                                          <p:spTgt spid="226305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263043"/>
                                        </p:tgtEl>
                                        <p:attrNameLst>
                                          <p:attrName>style.visibility</p:attrName>
                                        </p:attrNameLst>
                                      </p:cBhvr>
                                      <p:to>
                                        <p:strVal val="visible"/>
                                      </p:to>
                                    </p:set>
                                    <p:animEffect transition="in" filter="dissolve">
                                      <p:cBhvr>
                                        <p:cTn id="11" dur="500"/>
                                        <p:tgtEl>
                                          <p:spTgt spid="22630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43" grpId="0" bldLvl="0" animBg="1"/>
      <p:bldP spid="2263055" grpId="0" bldLvl="0" animBg="1"/>
    </p:bldLst>
  </p:timing>
</p:sld>
</file>

<file path=ppt/slides/slide6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64066" name="Picture 2" descr="179200"/>
          <p:cNvPicPr>
            <a:picLocks noChangeAspect="1"/>
          </p:cNvPicPr>
          <p:nvPr/>
        </p:nvPicPr>
        <p:blipFill>
          <a:blip r:embed="rId2"/>
          <a:srcRect/>
          <a:stretch>
            <a:fillRect/>
          </a:stretch>
        </p:blipFill>
        <p:spPr bwMode="auto">
          <a:xfrm>
            <a:off x="6281738" y="1647825"/>
            <a:ext cx="1752600" cy="1054100"/>
          </a:xfrm>
          <a:prstGeom prst="rect">
            <a:avLst/>
          </a:prstGeom>
          <a:noFill/>
          <a:ln w="9525">
            <a:solidFill>
              <a:srgbClr val="FF33CC"/>
            </a:solidFill>
            <a:miter lim="800000"/>
            <a:headEnd/>
            <a:tailEnd/>
          </a:ln>
        </p:spPr>
      </p:pic>
      <p:sp>
        <p:nvSpPr>
          <p:cNvPr id="2264067" name="Text Box 3"/>
          <p:cNvSpPr txBox="1">
            <a:spLocks noChangeArrowheads="1"/>
          </p:cNvSpPr>
          <p:nvPr/>
        </p:nvSpPr>
        <p:spPr bwMode="auto">
          <a:xfrm>
            <a:off x="4872038" y="765176"/>
            <a:ext cx="1009650" cy="588963"/>
          </a:xfrm>
          <a:prstGeom prst="rect">
            <a:avLst/>
          </a:prstGeom>
          <a:noFill/>
          <a:ln w="9525">
            <a:solidFill>
              <a:srgbClr val="FF33CC"/>
            </a:solidFill>
            <a:miter lim="800000"/>
          </a:ln>
        </p:spPr>
        <p:txBody>
          <a:bodyPr wrap="none">
            <a:spAutoFit/>
          </a:bodyPr>
          <a:lstStyle/>
          <a:p>
            <a:pPr eaLnBrk="0" hangingPunct="0"/>
            <a:r>
              <a:rPr lang="zh-CN" altLang="en-US" sz="3200">
                <a:solidFill>
                  <a:srgbClr val="990033"/>
                </a:solidFill>
                <a:latin typeface="楷体_GB2312"/>
                <a:ea typeface="楷体_GB2312"/>
                <a:cs typeface="楷体_GB2312"/>
              </a:rPr>
              <a:t>科学</a:t>
            </a:r>
          </a:p>
        </p:txBody>
      </p:sp>
      <p:sp>
        <p:nvSpPr>
          <p:cNvPr id="2264068" name="Text Box 4"/>
          <p:cNvSpPr txBox="1">
            <a:spLocks noChangeArrowheads="1"/>
          </p:cNvSpPr>
          <p:nvPr/>
        </p:nvSpPr>
        <p:spPr bwMode="auto">
          <a:xfrm>
            <a:off x="8415338" y="668338"/>
            <a:ext cx="1009650" cy="588962"/>
          </a:xfrm>
          <a:prstGeom prst="rect">
            <a:avLst/>
          </a:prstGeom>
          <a:noFill/>
          <a:ln w="9525">
            <a:solidFill>
              <a:srgbClr val="FF33CC"/>
            </a:solidFill>
            <a:miter lim="800000"/>
          </a:ln>
        </p:spPr>
        <p:txBody>
          <a:bodyPr wrap="none">
            <a:spAutoFit/>
          </a:bodyPr>
          <a:lstStyle/>
          <a:p>
            <a:pPr eaLnBrk="0" hangingPunct="0"/>
            <a:r>
              <a:rPr lang="zh-CN" altLang="en-US" sz="3200">
                <a:solidFill>
                  <a:srgbClr val="990033"/>
                </a:solidFill>
                <a:latin typeface="楷体_GB2312"/>
                <a:ea typeface="楷体_GB2312"/>
                <a:cs typeface="楷体_GB2312"/>
              </a:rPr>
              <a:t>技术</a:t>
            </a:r>
          </a:p>
        </p:txBody>
      </p:sp>
      <p:sp>
        <p:nvSpPr>
          <p:cNvPr id="2264069" name="Line 5"/>
          <p:cNvSpPr>
            <a:spLocks noChangeShapeType="1"/>
          </p:cNvSpPr>
          <p:nvPr/>
        </p:nvSpPr>
        <p:spPr bwMode="auto">
          <a:xfrm flipV="1">
            <a:off x="5942013" y="923925"/>
            <a:ext cx="2506662" cy="1588"/>
          </a:xfrm>
          <a:prstGeom prst="line">
            <a:avLst/>
          </a:prstGeom>
          <a:noFill/>
          <a:ln w="38100">
            <a:solidFill>
              <a:srgbClr val="FF33CC"/>
            </a:solidFill>
            <a:round/>
            <a:tailEnd type="triangle" w="med" len="med"/>
          </a:ln>
        </p:spPr>
        <p:txBody>
          <a:bodyPr/>
          <a:lstStyle/>
          <a:p>
            <a:endParaRPr lang="zh-CN" altLang="en-US"/>
          </a:p>
        </p:txBody>
      </p:sp>
      <p:sp>
        <p:nvSpPr>
          <p:cNvPr id="2264070" name="Line 6"/>
          <p:cNvSpPr>
            <a:spLocks noChangeShapeType="1"/>
          </p:cNvSpPr>
          <p:nvPr/>
        </p:nvSpPr>
        <p:spPr bwMode="auto">
          <a:xfrm rot="10818679" flipV="1">
            <a:off x="5897564" y="1038225"/>
            <a:ext cx="2503487" cy="25400"/>
          </a:xfrm>
          <a:prstGeom prst="line">
            <a:avLst/>
          </a:prstGeom>
          <a:noFill/>
          <a:ln w="38100">
            <a:solidFill>
              <a:srgbClr val="FF33CC"/>
            </a:solidFill>
            <a:round/>
            <a:tailEnd type="triangle" w="med" len="med"/>
          </a:ln>
        </p:spPr>
        <p:txBody>
          <a:bodyPr/>
          <a:lstStyle/>
          <a:p>
            <a:endParaRPr lang="zh-CN" altLang="en-US"/>
          </a:p>
        </p:txBody>
      </p:sp>
      <p:sp>
        <p:nvSpPr>
          <p:cNvPr id="2264071" name="Text Box 7"/>
          <p:cNvSpPr txBox="1">
            <a:spLocks noChangeArrowheads="1"/>
          </p:cNvSpPr>
          <p:nvPr/>
        </p:nvSpPr>
        <p:spPr bwMode="auto">
          <a:xfrm>
            <a:off x="6445250" y="477838"/>
            <a:ext cx="1409700" cy="457200"/>
          </a:xfrm>
          <a:prstGeom prst="rect">
            <a:avLst/>
          </a:prstGeom>
          <a:noFill/>
          <a:ln w="9525">
            <a:noFill/>
            <a:miter lim="800000"/>
          </a:ln>
        </p:spPr>
        <p:txBody>
          <a:bodyPr wrap="none">
            <a:spAutoFit/>
          </a:bodyPr>
          <a:lstStyle/>
          <a:p>
            <a:pPr eaLnBrk="0" hangingPunct="0"/>
            <a:r>
              <a:rPr lang="zh-CN" altLang="en-US" sz="2400">
                <a:solidFill>
                  <a:srgbClr val="FF3300"/>
                </a:solidFill>
                <a:latin typeface="楷体_GB2312"/>
                <a:ea typeface="楷体_GB2312"/>
                <a:cs typeface="楷体_GB2312"/>
              </a:rPr>
              <a:t>理论基础</a:t>
            </a:r>
          </a:p>
        </p:txBody>
      </p:sp>
      <p:sp>
        <p:nvSpPr>
          <p:cNvPr id="2264072" name="Text Box 8"/>
          <p:cNvSpPr txBox="1">
            <a:spLocks noChangeArrowheads="1"/>
          </p:cNvSpPr>
          <p:nvPr/>
        </p:nvSpPr>
        <p:spPr bwMode="auto">
          <a:xfrm>
            <a:off x="6734176" y="1058863"/>
            <a:ext cx="796925" cy="457200"/>
          </a:xfrm>
          <a:prstGeom prst="rect">
            <a:avLst/>
          </a:prstGeom>
          <a:noFill/>
          <a:ln w="9525">
            <a:noFill/>
            <a:miter lim="800000"/>
          </a:ln>
        </p:spPr>
        <p:txBody>
          <a:bodyPr wrap="none">
            <a:spAutoFit/>
          </a:bodyPr>
          <a:lstStyle/>
          <a:p>
            <a:pPr eaLnBrk="0" hangingPunct="0"/>
            <a:r>
              <a:rPr lang="zh-CN" altLang="en-US" sz="2400">
                <a:solidFill>
                  <a:srgbClr val="FF3300"/>
                </a:solidFill>
                <a:latin typeface="楷体_GB2312"/>
                <a:ea typeface="楷体_GB2312"/>
                <a:cs typeface="楷体_GB2312"/>
              </a:rPr>
              <a:t>手段</a:t>
            </a:r>
          </a:p>
        </p:txBody>
      </p:sp>
      <p:sp>
        <p:nvSpPr>
          <p:cNvPr id="2264073" name="Text Box 9"/>
          <p:cNvSpPr txBox="1">
            <a:spLocks noChangeArrowheads="1"/>
          </p:cNvSpPr>
          <p:nvPr/>
        </p:nvSpPr>
        <p:spPr bwMode="auto">
          <a:xfrm>
            <a:off x="4816476" y="1884363"/>
            <a:ext cx="1160463" cy="711200"/>
          </a:xfrm>
          <a:prstGeom prst="rect">
            <a:avLst/>
          </a:prstGeom>
          <a:noFill/>
          <a:ln w="9525">
            <a:solidFill>
              <a:srgbClr val="FF33CC"/>
            </a:solidFill>
            <a:miter lim="800000"/>
          </a:ln>
        </p:spPr>
        <p:txBody>
          <a:bodyPr>
            <a:spAutoFit/>
          </a:bodyPr>
          <a:lstStyle/>
          <a:p>
            <a:pPr algn="ctr" eaLnBrk="0" hangingPunct="0"/>
            <a:r>
              <a:rPr lang="zh-CN" altLang="en-US" sz="2000">
                <a:solidFill>
                  <a:srgbClr val="990033"/>
                </a:solidFill>
                <a:latin typeface="楷体_GB2312"/>
                <a:ea typeface="楷体_GB2312"/>
                <a:cs typeface="楷体_GB2312"/>
              </a:rPr>
              <a:t>是什么为什么 </a:t>
            </a:r>
          </a:p>
        </p:txBody>
      </p:sp>
      <p:sp>
        <p:nvSpPr>
          <p:cNvPr id="2264074" name="Text Box 10"/>
          <p:cNvSpPr txBox="1">
            <a:spLocks noChangeArrowheads="1"/>
          </p:cNvSpPr>
          <p:nvPr/>
        </p:nvSpPr>
        <p:spPr bwMode="auto">
          <a:xfrm>
            <a:off x="8339138" y="1808163"/>
            <a:ext cx="1066800" cy="711200"/>
          </a:xfrm>
          <a:prstGeom prst="rect">
            <a:avLst/>
          </a:prstGeom>
          <a:noFill/>
          <a:ln w="9525">
            <a:solidFill>
              <a:srgbClr val="FF33CC"/>
            </a:solidFill>
            <a:miter lim="800000"/>
          </a:ln>
        </p:spPr>
        <p:txBody>
          <a:bodyPr>
            <a:spAutoFit/>
          </a:bodyPr>
          <a:lstStyle/>
          <a:p>
            <a:pPr algn="ctr" eaLnBrk="0" hangingPunct="0"/>
            <a:r>
              <a:rPr lang="zh-CN" altLang="en-US" sz="2000">
                <a:solidFill>
                  <a:srgbClr val="990033"/>
                </a:solidFill>
                <a:latin typeface="楷体_GB2312"/>
                <a:ea typeface="楷体_GB2312"/>
                <a:cs typeface="楷体_GB2312"/>
              </a:rPr>
              <a:t>做什么怎么做 </a:t>
            </a:r>
          </a:p>
        </p:txBody>
      </p:sp>
      <p:sp>
        <p:nvSpPr>
          <p:cNvPr id="2264075" name="Text Box 11"/>
          <p:cNvSpPr txBox="1">
            <a:spLocks noChangeArrowheads="1"/>
          </p:cNvSpPr>
          <p:nvPr/>
        </p:nvSpPr>
        <p:spPr bwMode="auto">
          <a:xfrm>
            <a:off x="4757738" y="3121025"/>
            <a:ext cx="1219200" cy="406400"/>
          </a:xfrm>
          <a:prstGeom prst="rect">
            <a:avLst/>
          </a:prstGeom>
          <a:noFill/>
          <a:ln w="9525">
            <a:solidFill>
              <a:srgbClr val="FF33CC"/>
            </a:solidFill>
            <a:miter lim="800000"/>
          </a:ln>
        </p:spPr>
        <p:txBody>
          <a:bodyPr>
            <a:spAutoFit/>
          </a:bodyPr>
          <a:lstStyle/>
          <a:p>
            <a:pPr algn="ctr" eaLnBrk="0" hangingPunct="0"/>
            <a:r>
              <a:rPr lang="zh-CN" altLang="en-US" sz="2000">
                <a:solidFill>
                  <a:srgbClr val="990033"/>
                </a:solidFill>
                <a:latin typeface="楷体_GB2312"/>
                <a:ea typeface="楷体_GB2312"/>
                <a:cs typeface="楷体_GB2312"/>
              </a:rPr>
              <a:t>可能</a:t>
            </a:r>
          </a:p>
        </p:txBody>
      </p:sp>
      <p:sp>
        <p:nvSpPr>
          <p:cNvPr id="2264076" name="Text Box 12"/>
          <p:cNvSpPr txBox="1">
            <a:spLocks noChangeArrowheads="1"/>
          </p:cNvSpPr>
          <p:nvPr/>
        </p:nvSpPr>
        <p:spPr bwMode="auto">
          <a:xfrm>
            <a:off x="8280400" y="3062288"/>
            <a:ext cx="1143000" cy="406400"/>
          </a:xfrm>
          <a:prstGeom prst="rect">
            <a:avLst/>
          </a:prstGeom>
          <a:noFill/>
          <a:ln w="9525">
            <a:solidFill>
              <a:srgbClr val="FF33CC"/>
            </a:solidFill>
            <a:miter lim="800000"/>
          </a:ln>
        </p:spPr>
        <p:txBody>
          <a:bodyPr>
            <a:spAutoFit/>
          </a:bodyPr>
          <a:lstStyle/>
          <a:p>
            <a:pPr algn="ctr" eaLnBrk="0" hangingPunct="0"/>
            <a:r>
              <a:rPr lang="zh-CN" altLang="en-US" sz="2000">
                <a:solidFill>
                  <a:srgbClr val="990033"/>
                </a:solidFill>
                <a:latin typeface="楷体_GB2312"/>
                <a:ea typeface="楷体_GB2312"/>
                <a:cs typeface="楷体_GB2312"/>
              </a:rPr>
              <a:t>现实</a:t>
            </a:r>
          </a:p>
        </p:txBody>
      </p:sp>
      <p:sp>
        <p:nvSpPr>
          <p:cNvPr id="2264077" name="Text Box 13"/>
          <p:cNvSpPr txBox="1">
            <a:spLocks noChangeArrowheads="1"/>
          </p:cNvSpPr>
          <p:nvPr/>
        </p:nvSpPr>
        <p:spPr bwMode="auto">
          <a:xfrm>
            <a:off x="4511675" y="4041775"/>
            <a:ext cx="1752600" cy="406400"/>
          </a:xfrm>
          <a:prstGeom prst="rect">
            <a:avLst/>
          </a:prstGeom>
          <a:noFill/>
          <a:ln w="9525">
            <a:solidFill>
              <a:srgbClr val="FF33CC"/>
            </a:solidFill>
            <a:miter lim="800000"/>
          </a:ln>
        </p:spPr>
        <p:txBody>
          <a:bodyPr>
            <a:spAutoFit/>
          </a:bodyPr>
          <a:lstStyle/>
          <a:p>
            <a:pPr eaLnBrk="0" hangingPunct="0"/>
            <a:r>
              <a:rPr lang="zh-CN" altLang="en-US" sz="2000">
                <a:solidFill>
                  <a:srgbClr val="990033"/>
                </a:solidFill>
                <a:latin typeface="楷体_GB2312"/>
                <a:ea typeface="楷体_GB2312"/>
                <a:cs typeface="楷体_GB2312"/>
              </a:rPr>
              <a:t>从个别到一般 </a:t>
            </a:r>
          </a:p>
        </p:txBody>
      </p:sp>
      <p:sp>
        <p:nvSpPr>
          <p:cNvPr id="2264078" name="Text Box 14"/>
          <p:cNvSpPr txBox="1">
            <a:spLocks noChangeArrowheads="1"/>
          </p:cNvSpPr>
          <p:nvPr/>
        </p:nvSpPr>
        <p:spPr bwMode="auto">
          <a:xfrm>
            <a:off x="7958139" y="3941763"/>
            <a:ext cx="1855787" cy="406400"/>
          </a:xfrm>
          <a:prstGeom prst="rect">
            <a:avLst/>
          </a:prstGeom>
          <a:noFill/>
          <a:ln w="9525">
            <a:solidFill>
              <a:srgbClr val="FF33CC"/>
            </a:solidFill>
            <a:miter lim="800000"/>
          </a:ln>
        </p:spPr>
        <p:txBody>
          <a:bodyPr wrap="none">
            <a:spAutoFit/>
          </a:bodyPr>
          <a:lstStyle/>
          <a:p>
            <a:pPr eaLnBrk="0" hangingPunct="0"/>
            <a:r>
              <a:rPr lang="zh-CN" altLang="en-US" sz="2000">
                <a:solidFill>
                  <a:srgbClr val="990033"/>
                </a:solidFill>
                <a:latin typeface="楷体_GB2312"/>
                <a:ea typeface="楷体_GB2312"/>
                <a:cs typeface="楷体_GB2312"/>
              </a:rPr>
              <a:t>从一般到个别 </a:t>
            </a:r>
          </a:p>
        </p:txBody>
      </p:sp>
      <p:sp>
        <p:nvSpPr>
          <p:cNvPr id="2264079" name="Text Box 15"/>
          <p:cNvSpPr txBox="1">
            <a:spLocks noChangeArrowheads="1"/>
          </p:cNvSpPr>
          <p:nvPr/>
        </p:nvSpPr>
        <p:spPr bwMode="auto">
          <a:xfrm>
            <a:off x="4681539" y="4848225"/>
            <a:ext cx="1285929" cy="400110"/>
          </a:xfrm>
          <a:prstGeom prst="rect">
            <a:avLst/>
          </a:prstGeom>
          <a:noFill/>
          <a:ln w="9525">
            <a:solidFill>
              <a:srgbClr val="FF33CC"/>
            </a:solidFill>
            <a:miter lim="800000"/>
          </a:ln>
        </p:spPr>
        <p:txBody>
          <a:bodyPr wrap="none">
            <a:spAutoFit/>
          </a:bodyPr>
          <a:lstStyle/>
          <a:p>
            <a:pPr eaLnBrk="0" hangingPunct="0"/>
            <a:r>
              <a:rPr lang="zh-CN" altLang="en-US" sz="2000">
                <a:solidFill>
                  <a:srgbClr val="990033"/>
                </a:solidFill>
                <a:latin typeface="楷体_GB2312"/>
                <a:ea typeface="楷体_GB2312"/>
                <a:cs typeface="楷体_GB2312"/>
              </a:rPr>
              <a:t>知识形态 </a:t>
            </a:r>
          </a:p>
        </p:txBody>
      </p:sp>
      <p:sp>
        <p:nvSpPr>
          <p:cNvPr id="2264080" name="Text Box 16"/>
          <p:cNvSpPr txBox="1">
            <a:spLocks noChangeArrowheads="1"/>
          </p:cNvSpPr>
          <p:nvPr/>
        </p:nvSpPr>
        <p:spPr bwMode="auto">
          <a:xfrm>
            <a:off x="8221664" y="4797425"/>
            <a:ext cx="1285929" cy="400110"/>
          </a:xfrm>
          <a:prstGeom prst="rect">
            <a:avLst/>
          </a:prstGeom>
          <a:noFill/>
          <a:ln w="9525">
            <a:solidFill>
              <a:srgbClr val="FF33CC"/>
            </a:solidFill>
            <a:miter lim="800000"/>
          </a:ln>
        </p:spPr>
        <p:txBody>
          <a:bodyPr wrap="none">
            <a:spAutoFit/>
          </a:bodyPr>
          <a:lstStyle/>
          <a:p>
            <a:pPr eaLnBrk="0" hangingPunct="0"/>
            <a:r>
              <a:rPr lang="zh-CN" altLang="en-US" sz="2000">
                <a:solidFill>
                  <a:srgbClr val="990033"/>
                </a:solidFill>
                <a:latin typeface="楷体_GB2312"/>
                <a:ea typeface="楷体_GB2312"/>
                <a:cs typeface="楷体_GB2312"/>
              </a:rPr>
              <a:t>物质形态 </a:t>
            </a:r>
          </a:p>
        </p:txBody>
      </p:sp>
      <p:sp>
        <p:nvSpPr>
          <p:cNvPr id="2264081" name="Text Box 17"/>
          <p:cNvSpPr txBox="1">
            <a:spLocks noChangeArrowheads="1"/>
          </p:cNvSpPr>
          <p:nvPr/>
        </p:nvSpPr>
        <p:spPr bwMode="auto">
          <a:xfrm>
            <a:off x="4718051" y="5573713"/>
            <a:ext cx="1285929" cy="400110"/>
          </a:xfrm>
          <a:prstGeom prst="rect">
            <a:avLst/>
          </a:prstGeom>
          <a:noFill/>
          <a:ln w="9525">
            <a:solidFill>
              <a:srgbClr val="FF33CC"/>
            </a:solidFill>
            <a:miter lim="800000"/>
          </a:ln>
        </p:spPr>
        <p:txBody>
          <a:bodyPr wrap="none">
            <a:spAutoFit/>
          </a:bodyPr>
          <a:lstStyle/>
          <a:p>
            <a:pPr eaLnBrk="0" hangingPunct="0"/>
            <a:r>
              <a:rPr lang="zh-CN" altLang="en-US" sz="2000">
                <a:solidFill>
                  <a:srgbClr val="990033"/>
                </a:solidFill>
                <a:latin typeface="楷体_GB2312"/>
                <a:ea typeface="楷体_GB2312"/>
                <a:cs typeface="楷体_GB2312"/>
              </a:rPr>
              <a:t>认识世界 </a:t>
            </a:r>
          </a:p>
        </p:txBody>
      </p:sp>
      <p:sp>
        <p:nvSpPr>
          <p:cNvPr id="2264082" name="Text Box 18"/>
          <p:cNvSpPr txBox="1">
            <a:spLocks noChangeArrowheads="1"/>
          </p:cNvSpPr>
          <p:nvPr/>
        </p:nvSpPr>
        <p:spPr bwMode="auto">
          <a:xfrm>
            <a:off x="8174039" y="5573713"/>
            <a:ext cx="1285929" cy="400110"/>
          </a:xfrm>
          <a:prstGeom prst="rect">
            <a:avLst/>
          </a:prstGeom>
          <a:noFill/>
          <a:ln w="9525">
            <a:solidFill>
              <a:srgbClr val="FF33CC"/>
            </a:solidFill>
            <a:miter lim="800000"/>
          </a:ln>
        </p:spPr>
        <p:txBody>
          <a:bodyPr wrap="none">
            <a:spAutoFit/>
          </a:bodyPr>
          <a:lstStyle/>
          <a:p>
            <a:pPr eaLnBrk="0" hangingPunct="0"/>
            <a:r>
              <a:rPr lang="zh-CN" altLang="en-US" sz="2000">
                <a:solidFill>
                  <a:srgbClr val="990033"/>
                </a:solidFill>
                <a:latin typeface="楷体_GB2312"/>
                <a:ea typeface="楷体_GB2312"/>
                <a:cs typeface="楷体_GB2312"/>
              </a:rPr>
              <a:t>改造世界 </a:t>
            </a:r>
          </a:p>
        </p:txBody>
      </p:sp>
      <p:sp>
        <p:nvSpPr>
          <p:cNvPr id="2264083" name="Line 19"/>
          <p:cNvSpPr>
            <a:spLocks noChangeShapeType="1"/>
          </p:cNvSpPr>
          <p:nvPr/>
        </p:nvSpPr>
        <p:spPr bwMode="auto">
          <a:xfrm>
            <a:off x="5367339" y="1392239"/>
            <a:ext cx="1587" cy="395287"/>
          </a:xfrm>
          <a:prstGeom prst="line">
            <a:avLst/>
          </a:prstGeom>
          <a:noFill/>
          <a:ln w="57150">
            <a:solidFill>
              <a:srgbClr val="FF33CC"/>
            </a:solidFill>
            <a:prstDash val="sysDot"/>
            <a:round/>
            <a:tailEnd type="triangle" w="med" len="med"/>
          </a:ln>
        </p:spPr>
        <p:txBody>
          <a:bodyPr/>
          <a:lstStyle/>
          <a:p>
            <a:endParaRPr lang="zh-CN" altLang="en-US"/>
          </a:p>
        </p:txBody>
      </p:sp>
      <p:sp>
        <p:nvSpPr>
          <p:cNvPr id="2264084" name="Line 20"/>
          <p:cNvSpPr>
            <a:spLocks noChangeShapeType="1"/>
          </p:cNvSpPr>
          <p:nvPr/>
        </p:nvSpPr>
        <p:spPr bwMode="auto">
          <a:xfrm>
            <a:off x="5367339" y="2611439"/>
            <a:ext cx="1587" cy="395287"/>
          </a:xfrm>
          <a:prstGeom prst="line">
            <a:avLst/>
          </a:prstGeom>
          <a:noFill/>
          <a:ln w="57150">
            <a:solidFill>
              <a:srgbClr val="FF33CC"/>
            </a:solidFill>
            <a:prstDash val="sysDot"/>
            <a:round/>
            <a:tailEnd type="triangle" w="med" len="med"/>
          </a:ln>
        </p:spPr>
        <p:txBody>
          <a:bodyPr/>
          <a:lstStyle/>
          <a:p>
            <a:endParaRPr lang="zh-CN" altLang="en-US"/>
          </a:p>
        </p:txBody>
      </p:sp>
      <p:sp>
        <p:nvSpPr>
          <p:cNvPr id="2264085" name="Line 21"/>
          <p:cNvSpPr>
            <a:spLocks noChangeShapeType="1"/>
          </p:cNvSpPr>
          <p:nvPr/>
        </p:nvSpPr>
        <p:spPr bwMode="auto">
          <a:xfrm>
            <a:off x="5367339" y="3584575"/>
            <a:ext cx="1587" cy="395288"/>
          </a:xfrm>
          <a:prstGeom prst="line">
            <a:avLst/>
          </a:prstGeom>
          <a:noFill/>
          <a:ln w="57150">
            <a:solidFill>
              <a:srgbClr val="FF33CC"/>
            </a:solidFill>
            <a:prstDash val="sysDot"/>
            <a:round/>
            <a:tailEnd type="triangle" w="med" len="med"/>
          </a:ln>
        </p:spPr>
        <p:txBody>
          <a:bodyPr/>
          <a:lstStyle/>
          <a:p>
            <a:endParaRPr lang="zh-CN" altLang="en-US"/>
          </a:p>
        </p:txBody>
      </p:sp>
      <p:sp>
        <p:nvSpPr>
          <p:cNvPr id="2264086" name="Line 22"/>
          <p:cNvSpPr>
            <a:spLocks noChangeShapeType="1"/>
          </p:cNvSpPr>
          <p:nvPr/>
        </p:nvSpPr>
        <p:spPr bwMode="auto">
          <a:xfrm>
            <a:off x="5345114" y="4440239"/>
            <a:ext cx="1587" cy="395287"/>
          </a:xfrm>
          <a:prstGeom prst="line">
            <a:avLst/>
          </a:prstGeom>
          <a:noFill/>
          <a:ln w="57150">
            <a:solidFill>
              <a:srgbClr val="FF33CC"/>
            </a:solidFill>
            <a:prstDash val="sysDot"/>
            <a:round/>
            <a:tailEnd type="triangle" w="med" len="med"/>
          </a:ln>
        </p:spPr>
        <p:txBody>
          <a:bodyPr/>
          <a:lstStyle/>
          <a:p>
            <a:endParaRPr lang="zh-CN" altLang="en-US"/>
          </a:p>
        </p:txBody>
      </p:sp>
      <p:sp>
        <p:nvSpPr>
          <p:cNvPr id="2264087" name="Line 23"/>
          <p:cNvSpPr>
            <a:spLocks noChangeShapeType="1"/>
          </p:cNvSpPr>
          <p:nvPr/>
        </p:nvSpPr>
        <p:spPr bwMode="auto">
          <a:xfrm>
            <a:off x="5345114" y="5278438"/>
            <a:ext cx="1587" cy="265112"/>
          </a:xfrm>
          <a:prstGeom prst="line">
            <a:avLst/>
          </a:prstGeom>
          <a:noFill/>
          <a:ln w="57150">
            <a:solidFill>
              <a:srgbClr val="FF33CC"/>
            </a:solidFill>
            <a:prstDash val="sysDot"/>
            <a:round/>
            <a:tailEnd type="triangle" w="med" len="med"/>
          </a:ln>
        </p:spPr>
        <p:txBody>
          <a:bodyPr/>
          <a:lstStyle/>
          <a:p>
            <a:endParaRPr lang="zh-CN" altLang="en-US"/>
          </a:p>
        </p:txBody>
      </p:sp>
      <p:sp>
        <p:nvSpPr>
          <p:cNvPr id="2264088" name="Line 24"/>
          <p:cNvSpPr>
            <a:spLocks noChangeShapeType="1"/>
          </p:cNvSpPr>
          <p:nvPr/>
        </p:nvSpPr>
        <p:spPr bwMode="auto">
          <a:xfrm>
            <a:off x="8872539" y="1316039"/>
            <a:ext cx="1587" cy="395287"/>
          </a:xfrm>
          <a:prstGeom prst="line">
            <a:avLst/>
          </a:prstGeom>
          <a:noFill/>
          <a:ln w="57150">
            <a:solidFill>
              <a:srgbClr val="FF33CC"/>
            </a:solidFill>
            <a:prstDash val="sysDot"/>
            <a:round/>
            <a:tailEnd type="triangle" w="med" len="med"/>
          </a:ln>
        </p:spPr>
        <p:txBody>
          <a:bodyPr/>
          <a:lstStyle/>
          <a:p>
            <a:endParaRPr lang="zh-CN" altLang="en-US"/>
          </a:p>
        </p:txBody>
      </p:sp>
      <p:sp>
        <p:nvSpPr>
          <p:cNvPr id="2264089" name="Line 25"/>
          <p:cNvSpPr>
            <a:spLocks noChangeShapeType="1"/>
          </p:cNvSpPr>
          <p:nvPr/>
        </p:nvSpPr>
        <p:spPr bwMode="auto">
          <a:xfrm>
            <a:off x="8872539" y="2535238"/>
            <a:ext cx="1587" cy="482600"/>
          </a:xfrm>
          <a:prstGeom prst="line">
            <a:avLst/>
          </a:prstGeom>
          <a:noFill/>
          <a:ln w="57150">
            <a:solidFill>
              <a:srgbClr val="FF33CC"/>
            </a:solidFill>
            <a:prstDash val="sysDot"/>
            <a:round/>
            <a:tailEnd type="triangle" w="med" len="med"/>
          </a:ln>
        </p:spPr>
        <p:txBody>
          <a:bodyPr/>
          <a:lstStyle/>
          <a:p>
            <a:endParaRPr lang="zh-CN" altLang="en-US"/>
          </a:p>
        </p:txBody>
      </p:sp>
      <p:sp>
        <p:nvSpPr>
          <p:cNvPr id="2264090" name="Line 26"/>
          <p:cNvSpPr>
            <a:spLocks noChangeShapeType="1"/>
          </p:cNvSpPr>
          <p:nvPr/>
        </p:nvSpPr>
        <p:spPr bwMode="auto">
          <a:xfrm>
            <a:off x="8872539" y="3525839"/>
            <a:ext cx="1587" cy="395287"/>
          </a:xfrm>
          <a:prstGeom prst="line">
            <a:avLst/>
          </a:prstGeom>
          <a:noFill/>
          <a:ln w="57150">
            <a:solidFill>
              <a:srgbClr val="FF33CC"/>
            </a:solidFill>
            <a:prstDash val="sysDot"/>
            <a:round/>
            <a:tailEnd type="triangle" w="med" len="med"/>
          </a:ln>
        </p:spPr>
        <p:txBody>
          <a:bodyPr/>
          <a:lstStyle/>
          <a:p>
            <a:endParaRPr lang="zh-CN" altLang="en-US"/>
          </a:p>
        </p:txBody>
      </p:sp>
      <p:sp>
        <p:nvSpPr>
          <p:cNvPr id="2264091" name="Line 27"/>
          <p:cNvSpPr>
            <a:spLocks noChangeShapeType="1"/>
          </p:cNvSpPr>
          <p:nvPr/>
        </p:nvSpPr>
        <p:spPr bwMode="auto">
          <a:xfrm>
            <a:off x="8872539" y="4364039"/>
            <a:ext cx="1587" cy="395287"/>
          </a:xfrm>
          <a:prstGeom prst="line">
            <a:avLst/>
          </a:prstGeom>
          <a:noFill/>
          <a:ln w="57150">
            <a:solidFill>
              <a:srgbClr val="FF33CC"/>
            </a:solidFill>
            <a:prstDash val="sysDot"/>
            <a:round/>
            <a:tailEnd type="triangle" w="med" len="med"/>
          </a:ln>
        </p:spPr>
        <p:txBody>
          <a:bodyPr/>
          <a:lstStyle/>
          <a:p>
            <a:endParaRPr lang="zh-CN" altLang="en-US"/>
          </a:p>
        </p:txBody>
      </p:sp>
      <p:sp>
        <p:nvSpPr>
          <p:cNvPr id="2264092" name="Line 28"/>
          <p:cNvSpPr>
            <a:spLocks noChangeShapeType="1"/>
          </p:cNvSpPr>
          <p:nvPr/>
        </p:nvSpPr>
        <p:spPr bwMode="auto">
          <a:xfrm>
            <a:off x="8813800" y="5237164"/>
            <a:ext cx="1588" cy="307975"/>
          </a:xfrm>
          <a:prstGeom prst="line">
            <a:avLst/>
          </a:prstGeom>
          <a:noFill/>
          <a:ln w="57150">
            <a:solidFill>
              <a:srgbClr val="FF33CC"/>
            </a:solidFill>
            <a:prstDash val="sysDot"/>
            <a:round/>
            <a:tailEnd type="triangle" w="med" len="med"/>
          </a:ln>
        </p:spPr>
        <p:txBody>
          <a:bodyPr/>
          <a:lstStyle/>
          <a:p>
            <a:endParaRPr lang="zh-CN" altLang="en-US"/>
          </a:p>
        </p:txBody>
      </p:sp>
      <p:sp>
        <p:nvSpPr>
          <p:cNvPr id="2264096" name="Text Box 32"/>
          <p:cNvSpPr txBox="1">
            <a:spLocks noChangeArrowheads="1"/>
          </p:cNvSpPr>
          <p:nvPr/>
        </p:nvSpPr>
        <p:spPr bwMode="auto">
          <a:xfrm rot="-1448066">
            <a:off x="3503614" y="1628775"/>
            <a:ext cx="433387" cy="2438400"/>
          </a:xfrm>
          <a:prstGeom prst="rect">
            <a:avLst/>
          </a:prstGeom>
          <a:noFill/>
          <a:ln w="9525">
            <a:noFill/>
            <a:miter lim="800000"/>
          </a:ln>
        </p:spPr>
        <p:txBody>
          <a:bodyPr lIns="0" tIns="0" rIns="0" bIns="0">
            <a:spAutoFit/>
          </a:bodyPr>
          <a:lstStyle/>
          <a:p>
            <a:pPr eaLnBrk="0" hangingPunct="0">
              <a:spcBef>
                <a:spcPct val="50000"/>
              </a:spcBef>
            </a:pPr>
            <a:r>
              <a:rPr lang="zh-CN" altLang="en-US" sz="4000">
                <a:solidFill>
                  <a:srgbClr val="FF3300"/>
                </a:solidFill>
                <a:latin typeface="楷体_GB2312"/>
                <a:ea typeface="楷体_GB2312"/>
                <a:cs typeface="楷体_GB2312"/>
              </a:rPr>
              <a:t>辩证关系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264096"/>
                                        </p:tgtEl>
                                        <p:attrNameLst>
                                          <p:attrName>style.visibility</p:attrName>
                                        </p:attrNameLst>
                                      </p:cBhvr>
                                      <p:to>
                                        <p:strVal val="visible"/>
                                      </p:to>
                                    </p:set>
                                    <p:anim calcmode="lin" valueType="num">
                                      <p:cBhvr>
                                        <p:cTn id="7" dur="500" fill="hold"/>
                                        <p:tgtEl>
                                          <p:spTgt spid="2264096"/>
                                        </p:tgtEl>
                                        <p:attrNameLst>
                                          <p:attrName>ppt_x</p:attrName>
                                        </p:attrNameLst>
                                      </p:cBhvr>
                                      <p:tavLst>
                                        <p:tav tm="0">
                                          <p:val>
                                            <p:strVal val="#ppt_x"/>
                                          </p:val>
                                        </p:tav>
                                        <p:tav tm="100000">
                                          <p:val>
                                            <p:strVal val="#ppt_x"/>
                                          </p:val>
                                        </p:tav>
                                      </p:tavLst>
                                    </p:anim>
                                    <p:anim calcmode="lin" valueType="num">
                                      <p:cBhvr>
                                        <p:cTn id="8" dur="500" fill="hold"/>
                                        <p:tgtEl>
                                          <p:spTgt spid="2264096"/>
                                        </p:tgtEl>
                                        <p:attrNameLst>
                                          <p:attrName>ppt_y</p:attrName>
                                        </p:attrNameLst>
                                      </p:cBhvr>
                                      <p:tavLst>
                                        <p:tav tm="0">
                                          <p:val>
                                            <p:strVal val="#ppt_y+#ppt_h/2"/>
                                          </p:val>
                                        </p:tav>
                                        <p:tav tm="100000">
                                          <p:val>
                                            <p:strVal val="#ppt_y"/>
                                          </p:val>
                                        </p:tav>
                                      </p:tavLst>
                                    </p:anim>
                                    <p:anim calcmode="lin" valueType="num">
                                      <p:cBhvr>
                                        <p:cTn id="9" dur="500" fill="hold"/>
                                        <p:tgtEl>
                                          <p:spTgt spid="2264096"/>
                                        </p:tgtEl>
                                        <p:attrNameLst>
                                          <p:attrName>ppt_w</p:attrName>
                                        </p:attrNameLst>
                                      </p:cBhvr>
                                      <p:tavLst>
                                        <p:tav tm="0">
                                          <p:val>
                                            <p:strVal val="#ppt_w"/>
                                          </p:val>
                                        </p:tav>
                                        <p:tav tm="100000">
                                          <p:val>
                                            <p:strVal val="#ppt_w"/>
                                          </p:val>
                                        </p:tav>
                                      </p:tavLst>
                                    </p:anim>
                                    <p:anim calcmode="lin" valueType="num">
                                      <p:cBhvr>
                                        <p:cTn id="10" dur="500" fill="hold"/>
                                        <p:tgtEl>
                                          <p:spTgt spid="2264096"/>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2264067"/>
                                        </p:tgtEl>
                                        <p:attrNameLst>
                                          <p:attrName>style.visibility</p:attrName>
                                        </p:attrNameLst>
                                      </p:cBhvr>
                                      <p:to>
                                        <p:strVal val="visible"/>
                                      </p:to>
                                    </p:set>
                                    <p:anim calcmode="lin" valueType="num">
                                      <p:cBhvr>
                                        <p:cTn id="14" dur="500" fill="hold"/>
                                        <p:tgtEl>
                                          <p:spTgt spid="2264067"/>
                                        </p:tgtEl>
                                        <p:attrNameLst>
                                          <p:attrName>ppt_w</p:attrName>
                                        </p:attrNameLst>
                                      </p:cBhvr>
                                      <p:tavLst>
                                        <p:tav tm="0">
                                          <p:val>
                                            <p:fltVal val="0"/>
                                          </p:val>
                                        </p:tav>
                                        <p:tav tm="100000">
                                          <p:val>
                                            <p:strVal val="#ppt_w"/>
                                          </p:val>
                                        </p:tav>
                                      </p:tavLst>
                                    </p:anim>
                                    <p:anim calcmode="lin" valueType="num">
                                      <p:cBhvr>
                                        <p:cTn id="15" dur="500" fill="hold"/>
                                        <p:tgtEl>
                                          <p:spTgt spid="2264067"/>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7" presetClass="entr" presetSubtype="8" fill="hold" grpId="0" nodeType="afterEffect">
                                  <p:stCondLst>
                                    <p:cond delay="0"/>
                                  </p:stCondLst>
                                  <p:childTnLst>
                                    <p:set>
                                      <p:cBhvr>
                                        <p:cTn id="18" dur="1" fill="hold">
                                          <p:stCondLst>
                                            <p:cond delay="0"/>
                                          </p:stCondLst>
                                        </p:cTn>
                                        <p:tgtEl>
                                          <p:spTgt spid="2264069"/>
                                        </p:tgtEl>
                                        <p:attrNameLst>
                                          <p:attrName>style.visibility</p:attrName>
                                        </p:attrNameLst>
                                      </p:cBhvr>
                                      <p:to>
                                        <p:strVal val="visible"/>
                                      </p:to>
                                    </p:set>
                                    <p:anim calcmode="lin" valueType="num">
                                      <p:cBhvr>
                                        <p:cTn id="19" dur="500" fill="hold"/>
                                        <p:tgtEl>
                                          <p:spTgt spid="2264069"/>
                                        </p:tgtEl>
                                        <p:attrNameLst>
                                          <p:attrName>ppt_x</p:attrName>
                                        </p:attrNameLst>
                                      </p:cBhvr>
                                      <p:tavLst>
                                        <p:tav tm="0">
                                          <p:val>
                                            <p:strVal val="#ppt_x-#ppt_w/2"/>
                                          </p:val>
                                        </p:tav>
                                        <p:tav tm="100000">
                                          <p:val>
                                            <p:strVal val="#ppt_x"/>
                                          </p:val>
                                        </p:tav>
                                      </p:tavLst>
                                    </p:anim>
                                    <p:anim calcmode="lin" valueType="num">
                                      <p:cBhvr>
                                        <p:cTn id="20" dur="500" fill="hold"/>
                                        <p:tgtEl>
                                          <p:spTgt spid="2264069"/>
                                        </p:tgtEl>
                                        <p:attrNameLst>
                                          <p:attrName>ppt_y</p:attrName>
                                        </p:attrNameLst>
                                      </p:cBhvr>
                                      <p:tavLst>
                                        <p:tav tm="0">
                                          <p:val>
                                            <p:strVal val="#ppt_y"/>
                                          </p:val>
                                        </p:tav>
                                        <p:tav tm="100000">
                                          <p:val>
                                            <p:strVal val="#ppt_y"/>
                                          </p:val>
                                        </p:tav>
                                      </p:tavLst>
                                    </p:anim>
                                    <p:anim calcmode="lin" valueType="num">
                                      <p:cBhvr>
                                        <p:cTn id="21" dur="500" fill="hold"/>
                                        <p:tgtEl>
                                          <p:spTgt spid="2264069"/>
                                        </p:tgtEl>
                                        <p:attrNameLst>
                                          <p:attrName>ppt_w</p:attrName>
                                        </p:attrNameLst>
                                      </p:cBhvr>
                                      <p:tavLst>
                                        <p:tav tm="0">
                                          <p:val>
                                            <p:fltVal val="0"/>
                                          </p:val>
                                        </p:tav>
                                        <p:tav tm="100000">
                                          <p:val>
                                            <p:strVal val="#ppt_w"/>
                                          </p:val>
                                        </p:tav>
                                      </p:tavLst>
                                    </p:anim>
                                    <p:anim calcmode="lin" valueType="num">
                                      <p:cBhvr>
                                        <p:cTn id="22" dur="500" fill="hold"/>
                                        <p:tgtEl>
                                          <p:spTgt spid="2264069"/>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23" presetClass="entr" presetSubtype="16" fill="hold" grpId="0" nodeType="afterEffect">
                                  <p:stCondLst>
                                    <p:cond delay="0"/>
                                  </p:stCondLst>
                                  <p:childTnLst>
                                    <p:set>
                                      <p:cBhvr>
                                        <p:cTn id="25" dur="1" fill="hold">
                                          <p:stCondLst>
                                            <p:cond delay="0"/>
                                          </p:stCondLst>
                                        </p:cTn>
                                        <p:tgtEl>
                                          <p:spTgt spid="2264068"/>
                                        </p:tgtEl>
                                        <p:attrNameLst>
                                          <p:attrName>style.visibility</p:attrName>
                                        </p:attrNameLst>
                                      </p:cBhvr>
                                      <p:to>
                                        <p:strVal val="visible"/>
                                      </p:to>
                                    </p:set>
                                    <p:anim calcmode="lin" valueType="num">
                                      <p:cBhvr>
                                        <p:cTn id="26" dur="500" fill="hold"/>
                                        <p:tgtEl>
                                          <p:spTgt spid="2264068"/>
                                        </p:tgtEl>
                                        <p:attrNameLst>
                                          <p:attrName>ppt_w</p:attrName>
                                        </p:attrNameLst>
                                      </p:cBhvr>
                                      <p:tavLst>
                                        <p:tav tm="0">
                                          <p:val>
                                            <p:fltVal val="0"/>
                                          </p:val>
                                        </p:tav>
                                        <p:tav tm="100000">
                                          <p:val>
                                            <p:strVal val="#ppt_w"/>
                                          </p:val>
                                        </p:tav>
                                      </p:tavLst>
                                    </p:anim>
                                    <p:anim calcmode="lin" valueType="num">
                                      <p:cBhvr>
                                        <p:cTn id="27" dur="500" fill="hold"/>
                                        <p:tgtEl>
                                          <p:spTgt spid="2264068"/>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9" presetClass="entr" presetSubtype="0" fill="hold" grpId="0" nodeType="afterEffect">
                                  <p:stCondLst>
                                    <p:cond delay="0"/>
                                  </p:stCondLst>
                                  <p:childTnLst>
                                    <p:set>
                                      <p:cBhvr>
                                        <p:cTn id="30" dur="1" fill="hold">
                                          <p:stCondLst>
                                            <p:cond delay="0"/>
                                          </p:stCondLst>
                                        </p:cTn>
                                        <p:tgtEl>
                                          <p:spTgt spid="2264071"/>
                                        </p:tgtEl>
                                        <p:attrNameLst>
                                          <p:attrName>style.visibility</p:attrName>
                                        </p:attrNameLst>
                                      </p:cBhvr>
                                      <p:to>
                                        <p:strVal val="visible"/>
                                      </p:to>
                                    </p:set>
                                    <p:animEffect transition="in" filter="dissolve">
                                      <p:cBhvr>
                                        <p:cTn id="31" dur="500"/>
                                        <p:tgtEl>
                                          <p:spTgt spid="2264071"/>
                                        </p:tgtEl>
                                      </p:cBhvr>
                                    </p:animEffect>
                                  </p:childTnLst>
                                </p:cTn>
                              </p:par>
                            </p:childTnLst>
                          </p:cTn>
                        </p:par>
                        <p:par>
                          <p:cTn id="32" fill="hold">
                            <p:stCondLst>
                              <p:cond delay="2500"/>
                            </p:stCondLst>
                            <p:childTnLst>
                              <p:par>
                                <p:cTn id="33" presetID="17" presetClass="entr" presetSubtype="2" fill="hold" grpId="0" nodeType="afterEffect">
                                  <p:stCondLst>
                                    <p:cond delay="0"/>
                                  </p:stCondLst>
                                  <p:childTnLst>
                                    <p:set>
                                      <p:cBhvr>
                                        <p:cTn id="34" dur="1" fill="hold">
                                          <p:stCondLst>
                                            <p:cond delay="0"/>
                                          </p:stCondLst>
                                        </p:cTn>
                                        <p:tgtEl>
                                          <p:spTgt spid="2264070"/>
                                        </p:tgtEl>
                                        <p:attrNameLst>
                                          <p:attrName>style.visibility</p:attrName>
                                        </p:attrNameLst>
                                      </p:cBhvr>
                                      <p:to>
                                        <p:strVal val="visible"/>
                                      </p:to>
                                    </p:set>
                                    <p:anim calcmode="lin" valueType="num">
                                      <p:cBhvr>
                                        <p:cTn id="35" dur="500" fill="hold"/>
                                        <p:tgtEl>
                                          <p:spTgt spid="2264070"/>
                                        </p:tgtEl>
                                        <p:attrNameLst>
                                          <p:attrName>ppt_x</p:attrName>
                                        </p:attrNameLst>
                                      </p:cBhvr>
                                      <p:tavLst>
                                        <p:tav tm="0">
                                          <p:val>
                                            <p:strVal val="#ppt_x+#ppt_w/2"/>
                                          </p:val>
                                        </p:tav>
                                        <p:tav tm="100000">
                                          <p:val>
                                            <p:strVal val="#ppt_x"/>
                                          </p:val>
                                        </p:tav>
                                      </p:tavLst>
                                    </p:anim>
                                    <p:anim calcmode="lin" valueType="num">
                                      <p:cBhvr>
                                        <p:cTn id="36" dur="500" fill="hold"/>
                                        <p:tgtEl>
                                          <p:spTgt spid="2264070"/>
                                        </p:tgtEl>
                                        <p:attrNameLst>
                                          <p:attrName>ppt_y</p:attrName>
                                        </p:attrNameLst>
                                      </p:cBhvr>
                                      <p:tavLst>
                                        <p:tav tm="0">
                                          <p:val>
                                            <p:strVal val="#ppt_y"/>
                                          </p:val>
                                        </p:tav>
                                        <p:tav tm="100000">
                                          <p:val>
                                            <p:strVal val="#ppt_y"/>
                                          </p:val>
                                        </p:tav>
                                      </p:tavLst>
                                    </p:anim>
                                    <p:anim calcmode="lin" valueType="num">
                                      <p:cBhvr>
                                        <p:cTn id="37" dur="500" fill="hold"/>
                                        <p:tgtEl>
                                          <p:spTgt spid="2264070"/>
                                        </p:tgtEl>
                                        <p:attrNameLst>
                                          <p:attrName>ppt_w</p:attrName>
                                        </p:attrNameLst>
                                      </p:cBhvr>
                                      <p:tavLst>
                                        <p:tav tm="0">
                                          <p:val>
                                            <p:fltVal val="0"/>
                                          </p:val>
                                        </p:tav>
                                        <p:tav tm="100000">
                                          <p:val>
                                            <p:strVal val="#ppt_w"/>
                                          </p:val>
                                        </p:tav>
                                      </p:tavLst>
                                    </p:anim>
                                    <p:anim calcmode="lin" valueType="num">
                                      <p:cBhvr>
                                        <p:cTn id="38" dur="500" fill="hold"/>
                                        <p:tgtEl>
                                          <p:spTgt spid="2264070"/>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9" presetClass="entr" presetSubtype="0" fill="hold" grpId="0" nodeType="afterEffect">
                                  <p:stCondLst>
                                    <p:cond delay="0"/>
                                  </p:stCondLst>
                                  <p:childTnLst>
                                    <p:set>
                                      <p:cBhvr>
                                        <p:cTn id="41" dur="1" fill="hold">
                                          <p:stCondLst>
                                            <p:cond delay="0"/>
                                          </p:stCondLst>
                                        </p:cTn>
                                        <p:tgtEl>
                                          <p:spTgt spid="2264072"/>
                                        </p:tgtEl>
                                        <p:attrNameLst>
                                          <p:attrName>style.visibility</p:attrName>
                                        </p:attrNameLst>
                                      </p:cBhvr>
                                      <p:to>
                                        <p:strVal val="visible"/>
                                      </p:to>
                                    </p:set>
                                    <p:animEffect transition="in" filter="dissolve">
                                      <p:cBhvr>
                                        <p:cTn id="42" dur="500"/>
                                        <p:tgtEl>
                                          <p:spTgt spid="2264072"/>
                                        </p:tgtEl>
                                      </p:cBhvr>
                                    </p:animEffect>
                                  </p:childTnLst>
                                </p:cTn>
                              </p:par>
                            </p:childTnLst>
                          </p:cTn>
                        </p:par>
                        <p:par>
                          <p:cTn id="43" fill="hold">
                            <p:stCondLst>
                              <p:cond delay="3500"/>
                            </p:stCondLst>
                            <p:childTnLst>
                              <p:par>
                                <p:cTn id="44" presetID="17" presetClass="entr" presetSubtype="1" fill="hold" grpId="0" nodeType="afterEffect">
                                  <p:stCondLst>
                                    <p:cond delay="0"/>
                                  </p:stCondLst>
                                  <p:childTnLst>
                                    <p:set>
                                      <p:cBhvr>
                                        <p:cTn id="45" dur="1" fill="hold">
                                          <p:stCondLst>
                                            <p:cond delay="0"/>
                                          </p:stCondLst>
                                        </p:cTn>
                                        <p:tgtEl>
                                          <p:spTgt spid="2264083"/>
                                        </p:tgtEl>
                                        <p:attrNameLst>
                                          <p:attrName>style.visibility</p:attrName>
                                        </p:attrNameLst>
                                      </p:cBhvr>
                                      <p:to>
                                        <p:strVal val="visible"/>
                                      </p:to>
                                    </p:set>
                                    <p:anim calcmode="lin" valueType="num">
                                      <p:cBhvr>
                                        <p:cTn id="46" dur="500" fill="hold"/>
                                        <p:tgtEl>
                                          <p:spTgt spid="2264083"/>
                                        </p:tgtEl>
                                        <p:attrNameLst>
                                          <p:attrName>ppt_x</p:attrName>
                                        </p:attrNameLst>
                                      </p:cBhvr>
                                      <p:tavLst>
                                        <p:tav tm="0">
                                          <p:val>
                                            <p:strVal val="#ppt_x"/>
                                          </p:val>
                                        </p:tav>
                                        <p:tav tm="100000">
                                          <p:val>
                                            <p:strVal val="#ppt_x"/>
                                          </p:val>
                                        </p:tav>
                                      </p:tavLst>
                                    </p:anim>
                                    <p:anim calcmode="lin" valueType="num">
                                      <p:cBhvr>
                                        <p:cTn id="47" dur="500" fill="hold"/>
                                        <p:tgtEl>
                                          <p:spTgt spid="2264083"/>
                                        </p:tgtEl>
                                        <p:attrNameLst>
                                          <p:attrName>ppt_y</p:attrName>
                                        </p:attrNameLst>
                                      </p:cBhvr>
                                      <p:tavLst>
                                        <p:tav tm="0">
                                          <p:val>
                                            <p:strVal val="#ppt_y-#ppt_h/2"/>
                                          </p:val>
                                        </p:tav>
                                        <p:tav tm="100000">
                                          <p:val>
                                            <p:strVal val="#ppt_y"/>
                                          </p:val>
                                        </p:tav>
                                      </p:tavLst>
                                    </p:anim>
                                    <p:anim calcmode="lin" valueType="num">
                                      <p:cBhvr>
                                        <p:cTn id="48" dur="500" fill="hold"/>
                                        <p:tgtEl>
                                          <p:spTgt spid="2264083"/>
                                        </p:tgtEl>
                                        <p:attrNameLst>
                                          <p:attrName>ppt_w</p:attrName>
                                        </p:attrNameLst>
                                      </p:cBhvr>
                                      <p:tavLst>
                                        <p:tav tm="0">
                                          <p:val>
                                            <p:strVal val="#ppt_w"/>
                                          </p:val>
                                        </p:tav>
                                        <p:tav tm="100000">
                                          <p:val>
                                            <p:strVal val="#ppt_w"/>
                                          </p:val>
                                        </p:tav>
                                      </p:tavLst>
                                    </p:anim>
                                    <p:anim calcmode="lin" valueType="num">
                                      <p:cBhvr>
                                        <p:cTn id="49" dur="500" fill="hold"/>
                                        <p:tgtEl>
                                          <p:spTgt spid="2264083"/>
                                        </p:tgtEl>
                                        <p:attrNameLst>
                                          <p:attrName>ppt_h</p:attrName>
                                        </p:attrNameLst>
                                      </p:cBhvr>
                                      <p:tavLst>
                                        <p:tav tm="0">
                                          <p:val>
                                            <p:fltVal val="0"/>
                                          </p:val>
                                        </p:tav>
                                        <p:tav tm="100000">
                                          <p:val>
                                            <p:strVal val="#ppt_h"/>
                                          </p:val>
                                        </p:tav>
                                      </p:tavLst>
                                    </p:anim>
                                  </p:childTnLst>
                                </p:cTn>
                              </p:par>
                            </p:childTnLst>
                          </p:cTn>
                        </p:par>
                        <p:par>
                          <p:cTn id="50" fill="hold">
                            <p:stCondLst>
                              <p:cond delay="4000"/>
                            </p:stCondLst>
                            <p:childTnLst>
                              <p:par>
                                <p:cTn id="51" presetID="12" presetClass="entr" presetSubtype="1" fill="hold" grpId="0" nodeType="afterEffect">
                                  <p:stCondLst>
                                    <p:cond delay="0"/>
                                  </p:stCondLst>
                                  <p:childTnLst>
                                    <p:set>
                                      <p:cBhvr>
                                        <p:cTn id="52" dur="1" fill="hold">
                                          <p:stCondLst>
                                            <p:cond delay="0"/>
                                          </p:stCondLst>
                                        </p:cTn>
                                        <p:tgtEl>
                                          <p:spTgt spid="2264073"/>
                                        </p:tgtEl>
                                        <p:attrNameLst>
                                          <p:attrName>style.visibility</p:attrName>
                                        </p:attrNameLst>
                                      </p:cBhvr>
                                      <p:to>
                                        <p:strVal val="visible"/>
                                      </p:to>
                                    </p:set>
                                    <p:animEffect transition="in" filter="slide(fromTop)">
                                      <p:cBhvr>
                                        <p:cTn id="53" dur="500"/>
                                        <p:tgtEl>
                                          <p:spTgt spid="2264073"/>
                                        </p:tgtEl>
                                      </p:cBhvr>
                                    </p:animEffect>
                                  </p:childTnLst>
                                </p:cTn>
                              </p:par>
                            </p:childTnLst>
                          </p:cTn>
                        </p:par>
                        <p:par>
                          <p:cTn id="54" fill="hold">
                            <p:stCondLst>
                              <p:cond delay="4500"/>
                            </p:stCondLst>
                            <p:childTnLst>
                              <p:par>
                                <p:cTn id="55" presetID="17" presetClass="entr" presetSubtype="1" fill="hold" grpId="0" nodeType="afterEffect">
                                  <p:stCondLst>
                                    <p:cond delay="0"/>
                                  </p:stCondLst>
                                  <p:childTnLst>
                                    <p:set>
                                      <p:cBhvr>
                                        <p:cTn id="56" dur="1" fill="hold">
                                          <p:stCondLst>
                                            <p:cond delay="0"/>
                                          </p:stCondLst>
                                        </p:cTn>
                                        <p:tgtEl>
                                          <p:spTgt spid="2264088"/>
                                        </p:tgtEl>
                                        <p:attrNameLst>
                                          <p:attrName>style.visibility</p:attrName>
                                        </p:attrNameLst>
                                      </p:cBhvr>
                                      <p:to>
                                        <p:strVal val="visible"/>
                                      </p:to>
                                    </p:set>
                                    <p:anim calcmode="lin" valueType="num">
                                      <p:cBhvr>
                                        <p:cTn id="57" dur="500" fill="hold"/>
                                        <p:tgtEl>
                                          <p:spTgt spid="2264088"/>
                                        </p:tgtEl>
                                        <p:attrNameLst>
                                          <p:attrName>ppt_x</p:attrName>
                                        </p:attrNameLst>
                                      </p:cBhvr>
                                      <p:tavLst>
                                        <p:tav tm="0">
                                          <p:val>
                                            <p:strVal val="#ppt_x"/>
                                          </p:val>
                                        </p:tav>
                                        <p:tav tm="100000">
                                          <p:val>
                                            <p:strVal val="#ppt_x"/>
                                          </p:val>
                                        </p:tav>
                                      </p:tavLst>
                                    </p:anim>
                                    <p:anim calcmode="lin" valueType="num">
                                      <p:cBhvr>
                                        <p:cTn id="58" dur="500" fill="hold"/>
                                        <p:tgtEl>
                                          <p:spTgt spid="2264088"/>
                                        </p:tgtEl>
                                        <p:attrNameLst>
                                          <p:attrName>ppt_y</p:attrName>
                                        </p:attrNameLst>
                                      </p:cBhvr>
                                      <p:tavLst>
                                        <p:tav tm="0">
                                          <p:val>
                                            <p:strVal val="#ppt_y-#ppt_h/2"/>
                                          </p:val>
                                        </p:tav>
                                        <p:tav tm="100000">
                                          <p:val>
                                            <p:strVal val="#ppt_y"/>
                                          </p:val>
                                        </p:tav>
                                      </p:tavLst>
                                    </p:anim>
                                    <p:anim calcmode="lin" valueType="num">
                                      <p:cBhvr>
                                        <p:cTn id="59" dur="500" fill="hold"/>
                                        <p:tgtEl>
                                          <p:spTgt spid="2264088"/>
                                        </p:tgtEl>
                                        <p:attrNameLst>
                                          <p:attrName>ppt_w</p:attrName>
                                        </p:attrNameLst>
                                      </p:cBhvr>
                                      <p:tavLst>
                                        <p:tav tm="0">
                                          <p:val>
                                            <p:strVal val="#ppt_w"/>
                                          </p:val>
                                        </p:tav>
                                        <p:tav tm="100000">
                                          <p:val>
                                            <p:strVal val="#ppt_w"/>
                                          </p:val>
                                        </p:tav>
                                      </p:tavLst>
                                    </p:anim>
                                    <p:anim calcmode="lin" valueType="num">
                                      <p:cBhvr>
                                        <p:cTn id="60" dur="500" fill="hold"/>
                                        <p:tgtEl>
                                          <p:spTgt spid="2264088"/>
                                        </p:tgtEl>
                                        <p:attrNameLst>
                                          <p:attrName>ppt_h</p:attrName>
                                        </p:attrNameLst>
                                      </p:cBhvr>
                                      <p:tavLst>
                                        <p:tav tm="0">
                                          <p:val>
                                            <p:fltVal val="0"/>
                                          </p:val>
                                        </p:tav>
                                        <p:tav tm="100000">
                                          <p:val>
                                            <p:strVal val="#ppt_h"/>
                                          </p:val>
                                        </p:tav>
                                      </p:tavLst>
                                    </p:anim>
                                  </p:childTnLst>
                                </p:cTn>
                              </p:par>
                            </p:childTnLst>
                          </p:cTn>
                        </p:par>
                        <p:par>
                          <p:cTn id="61" fill="hold">
                            <p:stCondLst>
                              <p:cond delay="5000"/>
                            </p:stCondLst>
                            <p:childTnLst>
                              <p:par>
                                <p:cTn id="62" presetID="12" presetClass="entr" presetSubtype="1" fill="hold" grpId="0" nodeType="afterEffect">
                                  <p:stCondLst>
                                    <p:cond delay="0"/>
                                  </p:stCondLst>
                                  <p:childTnLst>
                                    <p:set>
                                      <p:cBhvr>
                                        <p:cTn id="63" dur="1" fill="hold">
                                          <p:stCondLst>
                                            <p:cond delay="0"/>
                                          </p:stCondLst>
                                        </p:cTn>
                                        <p:tgtEl>
                                          <p:spTgt spid="2264074"/>
                                        </p:tgtEl>
                                        <p:attrNameLst>
                                          <p:attrName>style.visibility</p:attrName>
                                        </p:attrNameLst>
                                      </p:cBhvr>
                                      <p:to>
                                        <p:strVal val="visible"/>
                                      </p:to>
                                    </p:set>
                                    <p:animEffect transition="in" filter="slide(fromTop)">
                                      <p:cBhvr>
                                        <p:cTn id="64" dur="500"/>
                                        <p:tgtEl>
                                          <p:spTgt spid="2264074"/>
                                        </p:tgtEl>
                                      </p:cBhvr>
                                    </p:animEffect>
                                  </p:childTnLst>
                                </p:cTn>
                              </p:par>
                            </p:childTnLst>
                          </p:cTn>
                        </p:par>
                        <p:par>
                          <p:cTn id="65" fill="hold">
                            <p:stCondLst>
                              <p:cond delay="5500"/>
                            </p:stCondLst>
                            <p:childTnLst>
                              <p:par>
                                <p:cTn id="66" presetID="17" presetClass="entr" presetSubtype="1" fill="hold" grpId="0" nodeType="afterEffect">
                                  <p:stCondLst>
                                    <p:cond delay="0"/>
                                  </p:stCondLst>
                                  <p:childTnLst>
                                    <p:set>
                                      <p:cBhvr>
                                        <p:cTn id="67" dur="1" fill="hold">
                                          <p:stCondLst>
                                            <p:cond delay="0"/>
                                          </p:stCondLst>
                                        </p:cTn>
                                        <p:tgtEl>
                                          <p:spTgt spid="2264084"/>
                                        </p:tgtEl>
                                        <p:attrNameLst>
                                          <p:attrName>style.visibility</p:attrName>
                                        </p:attrNameLst>
                                      </p:cBhvr>
                                      <p:to>
                                        <p:strVal val="visible"/>
                                      </p:to>
                                    </p:set>
                                    <p:anim calcmode="lin" valueType="num">
                                      <p:cBhvr>
                                        <p:cTn id="68" dur="500" fill="hold"/>
                                        <p:tgtEl>
                                          <p:spTgt spid="2264084"/>
                                        </p:tgtEl>
                                        <p:attrNameLst>
                                          <p:attrName>ppt_x</p:attrName>
                                        </p:attrNameLst>
                                      </p:cBhvr>
                                      <p:tavLst>
                                        <p:tav tm="0">
                                          <p:val>
                                            <p:strVal val="#ppt_x"/>
                                          </p:val>
                                        </p:tav>
                                        <p:tav tm="100000">
                                          <p:val>
                                            <p:strVal val="#ppt_x"/>
                                          </p:val>
                                        </p:tav>
                                      </p:tavLst>
                                    </p:anim>
                                    <p:anim calcmode="lin" valueType="num">
                                      <p:cBhvr>
                                        <p:cTn id="69" dur="500" fill="hold"/>
                                        <p:tgtEl>
                                          <p:spTgt spid="2264084"/>
                                        </p:tgtEl>
                                        <p:attrNameLst>
                                          <p:attrName>ppt_y</p:attrName>
                                        </p:attrNameLst>
                                      </p:cBhvr>
                                      <p:tavLst>
                                        <p:tav tm="0">
                                          <p:val>
                                            <p:strVal val="#ppt_y-#ppt_h/2"/>
                                          </p:val>
                                        </p:tav>
                                        <p:tav tm="100000">
                                          <p:val>
                                            <p:strVal val="#ppt_y"/>
                                          </p:val>
                                        </p:tav>
                                      </p:tavLst>
                                    </p:anim>
                                    <p:anim calcmode="lin" valueType="num">
                                      <p:cBhvr>
                                        <p:cTn id="70" dur="500" fill="hold"/>
                                        <p:tgtEl>
                                          <p:spTgt spid="2264084"/>
                                        </p:tgtEl>
                                        <p:attrNameLst>
                                          <p:attrName>ppt_w</p:attrName>
                                        </p:attrNameLst>
                                      </p:cBhvr>
                                      <p:tavLst>
                                        <p:tav tm="0">
                                          <p:val>
                                            <p:strVal val="#ppt_w"/>
                                          </p:val>
                                        </p:tav>
                                        <p:tav tm="100000">
                                          <p:val>
                                            <p:strVal val="#ppt_w"/>
                                          </p:val>
                                        </p:tav>
                                      </p:tavLst>
                                    </p:anim>
                                    <p:anim calcmode="lin" valueType="num">
                                      <p:cBhvr>
                                        <p:cTn id="71" dur="500" fill="hold"/>
                                        <p:tgtEl>
                                          <p:spTgt spid="2264084"/>
                                        </p:tgtEl>
                                        <p:attrNameLst>
                                          <p:attrName>ppt_h</p:attrName>
                                        </p:attrNameLst>
                                      </p:cBhvr>
                                      <p:tavLst>
                                        <p:tav tm="0">
                                          <p:val>
                                            <p:fltVal val="0"/>
                                          </p:val>
                                        </p:tav>
                                        <p:tav tm="100000">
                                          <p:val>
                                            <p:strVal val="#ppt_h"/>
                                          </p:val>
                                        </p:tav>
                                      </p:tavLst>
                                    </p:anim>
                                  </p:childTnLst>
                                </p:cTn>
                              </p:par>
                            </p:childTnLst>
                          </p:cTn>
                        </p:par>
                        <p:par>
                          <p:cTn id="72" fill="hold">
                            <p:stCondLst>
                              <p:cond delay="6000"/>
                            </p:stCondLst>
                            <p:childTnLst>
                              <p:par>
                                <p:cTn id="73" presetID="12" presetClass="entr" presetSubtype="1" fill="hold" grpId="0" nodeType="afterEffect">
                                  <p:stCondLst>
                                    <p:cond delay="0"/>
                                  </p:stCondLst>
                                  <p:childTnLst>
                                    <p:set>
                                      <p:cBhvr>
                                        <p:cTn id="74" dur="1" fill="hold">
                                          <p:stCondLst>
                                            <p:cond delay="0"/>
                                          </p:stCondLst>
                                        </p:cTn>
                                        <p:tgtEl>
                                          <p:spTgt spid="2264075"/>
                                        </p:tgtEl>
                                        <p:attrNameLst>
                                          <p:attrName>style.visibility</p:attrName>
                                        </p:attrNameLst>
                                      </p:cBhvr>
                                      <p:to>
                                        <p:strVal val="visible"/>
                                      </p:to>
                                    </p:set>
                                    <p:animEffect transition="in" filter="slide(fromTop)">
                                      <p:cBhvr>
                                        <p:cTn id="75" dur="500"/>
                                        <p:tgtEl>
                                          <p:spTgt spid="2264075"/>
                                        </p:tgtEl>
                                      </p:cBhvr>
                                    </p:animEffect>
                                  </p:childTnLst>
                                </p:cTn>
                              </p:par>
                            </p:childTnLst>
                          </p:cTn>
                        </p:par>
                        <p:par>
                          <p:cTn id="76" fill="hold">
                            <p:stCondLst>
                              <p:cond delay="6500"/>
                            </p:stCondLst>
                            <p:childTnLst>
                              <p:par>
                                <p:cTn id="77" presetID="17" presetClass="entr" presetSubtype="1" fill="hold" grpId="0" nodeType="afterEffect">
                                  <p:stCondLst>
                                    <p:cond delay="0"/>
                                  </p:stCondLst>
                                  <p:childTnLst>
                                    <p:set>
                                      <p:cBhvr>
                                        <p:cTn id="78" dur="1" fill="hold">
                                          <p:stCondLst>
                                            <p:cond delay="0"/>
                                          </p:stCondLst>
                                        </p:cTn>
                                        <p:tgtEl>
                                          <p:spTgt spid="2264089"/>
                                        </p:tgtEl>
                                        <p:attrNameLst>
                                          <p:attrName>style.visibility</p:attrName>
                                        </p:attrNameLst>
                                      </p:cBhvr>
                                      <p:to>
                                        <p:strVal val="visible"/>
                                      </p:to>
                                    </p:set>
                                    <p:anim calcmode="lin" valueType="num">
                                      <p:cBhvr>
                                        <p:cTn id="79" dur="500" fill="hold"/>
                                        <p:tgtEl>
                                          <p:spTgt spid="2264089"/>
                                        </p:tgtEl>
                                        <p:attrNameLst>
                                          <p:attrName>ppt_x</p:attrName>
                                        </p:attrNameLst>
                                      </p:cBhvr>
                                      <p:tavLst>
                                        <p:tav tm="0">
                                          <p:val>
                                            <p:strVal val="#ppt_x"/>
                                          </p:val>
                                        </p:tav>
                                        <p:tav tm="100000">
                                          <p:val>
                                            <p:strVal val="#ppt_x"/>
                                          </p:val>
                                        </p:tav>
                                      </p:tavLst>
                                    </p:anim>
                                    <p:anim calcmode="lin" valueType="num">
                                      <p:cBhvr>
                                        <p:cTn id="80" dur="500" fill="hold"/>
                                        <p:tgtEl>
                                          <p:spTgt spid="2264089"/>
                                        </p:tgtEl>
                                        <p:attrNameLst>
                                          <p:attrName>ppt_y</p:attrName>
                                        </p:attrNameLst>
                                      </p:cBhvr>
                                      <p:tavLst>
                                        <p:tav tm="0">
                                          <p:val>
                                            <p:strVal val="#ppt_y-#ppt_h/2"/>
                                          </p:val>
                                        </p:tav>
                                        <p:tav tm="100000">
                                          <p:val>
                                            <p:strVal val="#ppt_y"/>
                                          </p:val>
                                        </p:tav>
                                      </p:tavLst>
                                    </p:anim>
                                    <p:anim calcmode="lin" valueType="num">
                                      <p:cBhvr>
                                        <p:cTn id="81" dur="500" fill="hold"/>
                                        <p:tgtEl>
                                          <p:spTgt spid="2264089"/>
                                        </p:tgtEl>
                                        <p:attrNameLst>
                                          <p:attrName>ppt_w</p:attrName>
                                        </p:attrNameLst>
                                      </p:cBhvr>
                                      <p:tavLst>
                                        <p:tav tm="0">
                                          <p:val>
                                            <p:strVal val="#ppt_w"/>
                                          </p:val>
                                        </p:tav>
                                        <p:tav tm="100000">
                                          <p:val>
                                            <p:strVal val="#ppt_w"/>
                                          </p:val>
                                        </p:tav>
                                      </p:tavLst>
                                    </p:anim>
                                    <p:anim calcmode="lin" valueType="num">
                                      <p:cBhvr>
                                        <p:cTn id="82" dur="500" fill="hold"/>
                                        <p:tgtEl>
                                          <p:spTgt spid="2264089"/>
                                        </p:tgtEl>
                                        <p:attrNameLst>
                                          <p:attrName>ppt_h</p:attrName>
                                        </p:attrNameLst>
                                      </p:cBhvr>
                                      <p:tavLst>
                                        <p:tav tm="0">
                                          <p:val>
                                            <p:fltVal val="0"/>
                                          </p:val>
                                        </p:tav>
                                        <p:tav tm="100000">
                                          <p:val>
                                            <p:strVal val="#ppt_h"/>
                                          </p:val>
                                        </p:tav>
                                      </p:tavLst>
                                    </p:anim>
                                  </p:childTnLst>
                                </p:cTn>
                              </p:par>
                            </p:childTnLst>
                          </p:cTn>
                        </p:par>
                        <p:par>
                          <p:cTn id="83" fill="hold">
                            <p:stCondLst>
                              <p:cond delay="7000"/>
                            </p:stCondLst>
                            <p:childTnLst>
                              <p:par>
                                <p:cTn id="84" presetID="12" presetClass="entr" presetSubtype="1" fill="hold" grpId="0" nodeType="afterEffect">
                                  <p:stCondLst>
                                    <p:cond delay="0"/>
                                  </p:stCondLst>
                                  <p:childTnLst>
                                    <p:set>
                                      <p:cBhvr>
                                        <p:cTn id="85" dur="1" fill="hold">
                                          <p:stCondLst>
                                            <p:cond delay="0"/>
                                          </p:stCondLst>
                                        </p:cTn>
                                        <p:tgtEl>
                                          <p:spTgt spid="2264076"/>
                                        </p:tgtEl>
                                        <p:attrNameLst>
                                          <p:attrName>style.visibility</p:attrName>
                                        </p:attrNameLst>
                                      </p:cBhvr>
                                      <p:to>
                                        <p:strVal val="visible"/>
                                      </p:to>
                                    </p:set>
                                    <p:animEffect transition="in" filter="slide(fromTop)">
                                      <p:cBhvr>
                                        <p:cTn id="86" dur="500"/>
                                        <p:tgtEl>
                                          <p:spTgt spid="2264076"/>
                                        </p:tgtEl>
                                      </p:cBhvr>
                                    </p:animEffect>
                                  </p:childTnLst>
                                </p:cTn>
                              </p:par>
                            </p:childTnLst>
                          </p:cTn>
                        </p:par>
                        <p:par>
                          <p:cTn id="87" fill="hold">
                            <p:stCondLst>
                              <p:cond delay="7500"/>
                            </p:stCondLst>
                            <p:childTnLst>
                              <p:par>
                                <p:cTn id="88" presetID="17" presetClass="entr" presetSubtype="1" fill="hold" grpId="0" nodeType="afterEffect">
                                  <p:stCondLst>
                                    <p:cond delay="0"/>
                                  </p:stCondLst>
                                  <p:childTnLst>
                                    <p:set>
                                      <p:cBhvr>
                                        <p:cTn id="89" dur="1" fill="hold">
                                          <p:stCondLst>
                                            <p:cond delay="0"/>
                                          </p:stCondLst>
                                        </p:cTn>
                                        <p:tgtEl>
                                          <p:spTgt spid="2264085"/>
                                        </p:tgtEl>
                                        <p:attrNameLst>
                                          <p:attrName>style.visibility</p:attrName>
                                        </p:attrNameLst>
                                      </p:cBhvr>
                                      <p:to>
                                        <p:strVal val="visible"/>
                                      </p:to>
                                    </p:set>
                                    <p:anim calcmode="lin" valueType="num">
                                      <p:cBhvr>
                                        <p:cTn id="90" dur="500" fill="hold"/>
                                        <p:tgtEl>
                                          <p:spTgt spid="2264085"/>
                                        </p:tgtEl>
                                        <p:attrNameLst>
                                          <p:attrName>ppt_x</p:attrName>
                                        </p:attrNameLst>
                                      </p:cBhvr>
                                      <p:tavLst>
                                        <p:tav tm="0">
                                          <p:val>
                                            <p:strVal val="#ppt_x"/>
                                          </p:val>
                                        </p:tav>
                                        <p:tav tm="100000">
                                          <p:val>
                                            <p:strVal val="#ppt_x"/>
                                          </p:val>
                                        </p:tav>
                                      </p:tavLst>
                                    </p:anim>
                                    <p:anim calcmode="lin" valueType="num">
                                      <p:cBhvr>
                                        <p:cTn id="91" dur="500" fill="hold"/>
                                        <p:tgtEl>
                                          <p:spTgt spid="2264085"/>
                                        </p:tgtEl>
                                        <p:attrNameLst>
                                          <p:attrName>ppt_y</p:attrName>
                                        </p:attrNameLst>
                                      </p:cBhvr>
                                      <p:tavLst>
                                        <p:tav tm="0">
                                          <p:val>
                                            <p:strVal val="#ppt_y-#ppt_h/2"/>
                                          </p:val>
                                        </p:tav>
                                        <p:tav tm="100000">
                                          <p:val>
                                            <p:strVal val="#ppt_y"/>
                                          </p:val>
                                        </p:tav>
                                      </p:tavLst>
                                    </p:anim>
                                    <p:anim calcmode="lin" valueType="num">
                                      <p:cBhvr>
                                        <p:cTn id="92" dur="500" fill="hold"/>
                                        <p:tgtEl>
                                          <p:spTgt spid="2264085"/>
                                        </p:tgtEl>
                                        <p:attrNameLst>
                                          <p:attrName>ppt_w</p:attrName>
                                        </p:attrNameLst>
                                      </p:cBhvr>
                                      <p:tavLst>
                                        <p:tav tm="0">
                                          <p:val>
                                            <p:strVal val="#ppt_w"/>
                                          </p:val>
                                        </p:tav>
                                        <p:tav tm="100000">
                                          <p:val>
                                            <p:strVal val="#ppt_w"/>
                                          </p:val>
                                        </p:tav>
                                      </p:tavLst>
                                    </p:anim>
                                    <p:anim calcmode="lin" valueType="num">
                                      <p:cBhvr>
                                        <p:cTn id="93" dur="500" fill="hold"/>
                                        <p:tgtEl>
                                          <p:spTgt spid="2264085"/>
                                        </p:tgtEl>
                                        <p:attrNameLst>
                                          <p:attrName>ppt_h</p:attrName>
                                        </p:attrNameLst>
                                      </p:cBhvr>
                                      <p:tavLst>
                                        <p:tav tm="0">
                                          <p:val>
                                            <p:fltVal val="0"/>
                                          </p:val>
                                        </p:tav>
                                        <p:tav tm="100000">
                                          <p:val>
                                            <p:strVal val="#ppt_h"/>
                                          </p:val>
                                        </p:tav>
                                      </p:tavLst>
                                    </p:anim>
                                  </p:childTnLst>
                                </p:cTn>
                              </p:par>
                            </p:childTnLst>
                          </p:cTn>
                        </p:par>
                        <p:par>
                          <p:cTn id="94" fill="hold">
                            <p:stCondLst>
                              <p:cond delay="8000"/>
                            </p:stCondLst>
                            <p:childTnLst>
                              <p:par>
                                <p:cTn id="95" presetID="12" presetClass="entr" presetSubtype="1" fill="hold" grpId="0" nodeType="afterEffect">
                                  <p:stCondLst>
                                    <p:cond delay="0"/>
                                  </p:stCondLst>
                                  <p:childTnLst>
                                    <p:set>
                                      <p:cBhvr>
                                        <p:cTn id="96" dur="1" fill="hold">
                                          <p:stCondLst>
                                            <p:cond delay="0"/>
                                          </p:stCondLst>
                                        </p:cTn>
                                        <p:tgtEl>
                                          <p:spTgt spid="2264077"/>
                                        </p:tgtEl>
                                        <p:attrNameLst>
                                          <p:attrName>style.visibility</p:attrName>
                                        </p:attrNameLst>
                                      </p:cBhvr>
                                      <p:to>
                                        <p:strVal val="visible"/>
                                      </p:to>
                                    </p:set>
                                    <p:animEffect transition="in" filter="slide(fromTop)">
                                      <p:cBhvr>
                                        <p:cTn id="97" dur="500"/>
                                        <p:tgtEl>
                                          <p:spTgt spid="2264077"/>
                                        </p:tgtEl>
                                      </p:cBhvr>
                                    </p:animEffect>
                                  </p:childTnLst>
                                </p:cTn>
                              </p:par>
                            </p:childTnLst>
                          </p:cTn>
                        </p:par>
                        <p:par>
                          <p:cTn id="98" fill="hold">
                            <p:stCondLst>
                              <p:cond delay="8500"/>
                            </p:stCondLst>
                            <p:childTnLst>
                              <p:par>
                                <p:cTn id="99" presetID="17" presetClass="entr" presetSubtype="1" fill="hold" grpId="0" nodeType="afterEffect">
                                  <p:stCondLst>
                                    <p:cond delay="0"/>
                                  </p:stCondLst>
                                  <p:childTnLst>
                                    <p:set>
                                      <p:cBhvr>
                                        <p:cTn id="100" dur="1" fill="hold">
                                          <p:stCondLst>
                                            <p:cond delay="0"/>
                                          </p:stCondLst>
                                        </p:cTn>
                                        <p:tgtEl>
                                          <p:spTgt spid="2264090"/>
                                        </p:tgtEl>
                                        <p:attrNameLst>
                                          <p:attrName>style.visibility</p:attrName>
                                        </p:attrNameLst>
                                      </p:cBhvr>
                                      <p:to>
                                        <p:strVal val="visible"/>
                                      </p:to>
                                    </p:set>
                                    <p:anim calcmode="lin" valueType="num">
                                      <p:cBhvr>
                                        <p:cTn id="101" dur="500" fill="hold"/>
                                        <p:tgtEl>
                                          <p:spTgt spid="2264090"/>
                                        </p:tgtEl>
                                        <p:attrNameLst>
                                          <p:attrName>ppt_x</p:attrName>
                                        </p:attrNameLst>
                                      </p:cBhvr>
                                      <p:tavLst>
                                        <p:tav tm="0">
                                          <p:val>
                                            <p:strVal val="#ppt_x"/>
                                          </p:val>
                                        </p:tav>
                                        <p:tav tm="100000">
                                          <p:val>
                                            <p:strVal val="#ppt_x"/>
                                          </p:val>
                                        </p:tav>
                                      </p:tavLst>
                                    </p:anim>
                                    <p:anim calcmode="lin" valueType="num">
                                      <p:cBhvr>
                                        <p:cTn id="102" dur="500" fill="hold"/>
                                        <p:tgtEl>
                                          <p:spTgt spid="2264090"/>
                                        </p:tgtEl>
                                        <p:attrNameLst>
                                          <p:attrName>ppt_y</p:attrName>
                                        </p:attrNameLst>
                                      </p:cBhvr>
                                      <p:tavLst>
                                        <p:tav tm="0">
                                          <p:val>
                                            <p:strVal val="#ppt_y-#ppt_h/2"/>
                                          </p:val>
                                        </p:tav>
                                        <p:tav tm="100000">
                                          <p:val>
                                            <p:strVal val="#ppt_y"/>
                                          </p:val>
                                        </p:tav>
                                      </p:tavLst>
                                    </p:anim>
                                    <p:anim calcmode="lin" valueType="num">
                                      <p:cBhvr>
                                        <p:cTn id="103" dur="500" fill="hold"/>
                                        <p:tgtEl>
                                          <p:spTgt spid="2264090"/>
                                        </p:tgtEl>
                                        <p:attrNameLst>
                                          <p:attrName>ppt_w</p:attrName>
                                        </p:attrNameLst>
                                      </p:cBhvr>
                                      <p:tavLst>
                                        <p:tav tm="0">
                                          <p:val>
                                            <p:strVal val="#ppt_w"/>
                                          </p:val>
                                        </p:tav>
                                        <p:tav tm="100000">
                                          <p:val>
                                            <p:strVal val="#ppt_w"/>
                                          </p:val>
                                        </p:tav>
                                      </p:tavLst>
                                    </p:anim>
                                    <p:anim calcmode="lin" valueType="num">
                                      <p:cBhvr>
                                        <p:cTn id="104" dur="500" fill="hold"/>
                                        <p:tgtEl>
                                          <p:spTgt spid="2264090"/>
                                        </p:tgtEl>
                                        <p:attrNameLst>
                                          <p:attrName>ppt_h</p:attrName>
                                        </p:attrNameLst>
                                      </p:cBhvr>
                                      <p:tavLst>
                                        <p:tav tm="0">
                                          <p:val>
                                            <p:fltVal val="0"/>
                                          </p:val>
                                        </p:tav>
                                        <p:tav tm="100000">
                                          <p:val>
                                            <p:strVal val="#ppt_h"/>
                                          </p:val>
                                        </p:tav>
                                      </p:tavLst>
                                    </p:anim>
                                  </p:childTnLst>
                                </p:cTn>
                              </p:par>
                            </p:childTnLst>
                          </p:cTn>
                        </p:par>
                        <p:par>
                          <p:cTn id="105" fill="hold">
                            <p:stCondLst>
                              <p:cond delay="9000"/>
                            </p:stCondLst>
                            <p:childTnLst>
                              <p:par>
                                <p:cTn id="106" presetID="12" presetClass="entr" presetSubtype="1" fill="hold" grpId="0" nodeType="afterEffect">
                                  <p:stCondLst>
                                    <p:cond delay="0"/>
                                  </p:stCondLst>
                                  <p:childTnLst>
                                    <p:set>
                                      <p:cBhvr>
                                        <p:cTn id="107" dur="1" fill="hold">
                                          <p:stCondLst>
                                            <p:cond delay="0"/>
                                          </p:stCondLst>
                                        </p:cTn>
                                        <p:tgtEl>
                                          <p:spTgt spid="2264078"/>
                                        </p:tgtEl>
                                        <p:attrNameLst>
                                          <p:attrName>style.visibility</p:attrName>
                                        </p:attrNameLst>
                                      </p:cBhvr>
                                      <p:to>
                                        <p:strVal val="visible"/>
                                      </p:to>
                                    </p:set>
                                    <p:animEffect transition="in" filter="slide(fromTop)">
                                      <p:cBhvr>
                                        <p:cTn id="108" dur="500"/>
                                        <p:tgtEl>
                                          <p:spTgt spid="2264078"/>
                                        </p:tgtEl>
                                      </p:cBhvr>
                                    </p:animEffect>
                                  </p:childTnLst>
                                </p:cTn>
                              </p:par>
                            </p:childTnLst>
                          </p:cTn>
                        </p:par>
                        <p:par>
                          <p:cTn id="109" fill="hold">
                            <p:stCondLst>
                              <p:cond delay="9500"/>
                            </p:stCondLst>
                            <p:childTnLst>
                              <p:par>
                                <p:cTn id="110" presetID="17" presetClass="entr" presetSubtype="1" fill="hold" grpId="0" nodeType="afterEffect">
                                  <p:stCondLst>
                                    <p:cond delay="0"/>
                                  </p:stCondLst>
                                  <p:childTnLst>
                                    <p:set>
                                      <p:cBhvr>
                                        <p:cTn id="111" dur="1" fill="hold">
                                          <p:stCondLst>
                                            <p:cond delay="0"/>
                                          </p:stCondLst>
                                        </p:cTn>
                                        <p:tgtEl>
                                          <p:spTgt spid="2264086"/>
                                        </p:tgtEl>
                                        <p:attrNameLst>
                                          <p:attrName>style.visibility</p:attrName>
                                        </p:attrNameLst>
                                      </p:cBhvr>
                                      <p:to>
                                        <p:strVal val="visible"/>
                                      </p:to>
                                    </p:set>
                                    <p:anim calcmode="lin" valueType="num">
                                      <p:cBhvr>
                                        <p:cTn id="112" dur="500" fill="hold"/>
                                        <p:tgtEl>
                                          <p:spTgt spid="2264086"/>
                                        </p:tgtEl>
                                        <p:attrNameLst>
                                          <p:attrName>ppt_x</p:attrName>
                                        </p:attrNameLst>
                                      </p:cBhvr>
                                      <p:tavLst>
                                        <p:tav tm="0">
                                          <p:val>
                                            <p:strVal val="#ppt_x"/>
                                          </p:val>
                                        </p:tav>
                                        <p:tav tm="100000">
                                          <p:val>
                                            <p:strVal val="#ppt_x"/>
                                          </p:val>
                                        </p:tav>
                                      </p:tavLst>
                                    </p:anim>
                                    <p:anim calcmode="lin" valueType="num">
                                      <p:cBhvr>
                                        <p:cTn id="113" dur="500" fill="hold"/>
                                        <p:tgtEl>
                                          <p:spTgt spid="2264086"/>
                                        </p:tgtEl>
                                        <p:attrNameLst>
                                          <p:attrName>ppt_y</p:attrName>
                                        </p:attrNameLst>
                                      </p:cBhvr>
                                      <p:tavLst>
                                        <p:tav tm="0">
                                          <p:val>
                                            <p:strVal val="#ppt_y-#ppt_h/2"/>
                                          </p:val>
                                        </p:tav>
                                        <p:tav tm="100000">
                                          <p:val>
                                            <p:strVal val="#ppt_y"/>
                                          </p:val>
                                        </p:tav>
                                      </p:tavLst>
                                    </p:anim>
                                    <p:anim calcmode="lin" valueType="num">
                                      <p:cBhvr>
                                        <p:cTn id="114" dur="500" fill="hold"/>
                                        <p:tgtEl>
                                          <p:spTgt spid="2264086"/>
                                        </p:tgtEl>
                                        <p:attrNameLst>
                                          <p:attrName>ppt_w</p:attrName>
                                        </p:attrNameLst>
                                      </p:cBhvr>
                                      <p:tavLst>
                                        <p:tav tm="0">
                                          <p:val>
                                            <p:strVal val="#ppt_w"/>
                                          </p:val>
                                        </p:tav>
                                        <p:tav tm="100000">
                                          <p:val>
                                            <p:strVal val="#ppt_w"/>
                                          </p:val>
                                        </p:tav>
                                      </p:tavLst>
                                    </p:anim>
                                    <p:anim calcmode="lin" valueType="num">
                                      <p:cBhvr>
                                        <p:cTn id="115" dur="500" fill="hold"/>
                                        <p:tgtEl>
                                          <p:spTgt spid="2264086"/>
                                        </p:tgtEl>
                                        <p:attrNameLst>
                                          <p:attrName>ppt_h</p:attrName>
                                        </p:attrNameLst>
                                      </p:cBhvr>
                                      <p:tavLst>
                                        <p:tav tm="0">
                                          <p:val>
                                            <p:fltVal val="0"/>
                                          </p:val>
                                        </p:tav>
                                        <p:tav tm="100000">
                                          <p:val>
                                            <p:strVal val="#ppt_h"/>
                                          </p:val>
                                        </p:tav>
                                      </p:tavLst>
                                    </p:anim>
                                  </p:childTnLst>
                                </p:cTn>
                              </p:par>
                            </p:childTnLst>
                          </p:cTn>
                        </p:par>
                        <p:par>
                          <p:cTn id="116" fill="hold">
                            <p:stCondLst>
                              <p:cond delay="10000"/>
                            </p:stCondLst>
                            <p:childTnLst>
                              <p:par>
                                <p:cTn id="117" presetID="12" presetClass="entr" presetSubtype="1" fill="hold" grpId="0" nodeType="afterEffect">
                                  <p:stCondLst>
                                    <p:cond delay="0"/>
                                  </p:stCondLst>
                                  <p:childTnLst>
                                    <p:set>
                                      <p:cBhvr>
                                        <p:cTn id="118" dur="1" fill="hold">
                                          <p:stCondLst>
                                            <p:cond delay="0"/>
                                          </p:stCondLst>
                                        </p:cTn>
                                        <p:tgtEl>
                                          <p:spTgt spid="2264079"/>
                                        </p:tgtEl>
                                        <p:attrNameLst>
                                          <p:attrName>style.visibility</p:attrName>
                                        </p:attrNameLst>
                                      </p:cBhvr>
                                      <p:to>
                                        <p:strVal val="visible"/>
                                      </p:to>
                                    </p:set>
                                    <p:animEffect transition="in" filter="slide(fromTop)">
                                      <p:cBhvr>
                                        <p:cTn id="119" dur="500"/>
                                        <p:tgtEl>
                                          <p:spTgt spid="2264079"/>
                                        </p:tgtEl>
                                      </p:cBhvr>
                                    </p:animEffect>
                                  </p:childTnLst>
                                </p:cTn>
                              </p:par>
                            </p:childTnLst>
                          </p:cTn>
                        </p:par>
                        <p:par>
                          <p:cTn id="120" fill="hold">
                            <p:stCondLst>
                              <p:cond delay="10500"/>
                            </p:stCondLst>
                            <p:childTnLst>
                              <p:par>
                                <p:cTn id="121" presetID="17" presetClass="entr" presetSubtype="1" fill="hold" grpId="0" nodeType="afterEffect">
                                  <p:stCondLst>
                                    <p:cond delay="0"/>
                                  </p:stCondLst>
                                  <p:childTnLst>
                                    <p:set>
                                      <p:cBhvr>
                                        <p:cTn id="122" dur="1" fill="hold">
                                          <p:stCondLst>
                                            <p:cond delay="0"/>
                                          </p:stCondLst>
                                        </p:cTn>
                                        <p:tgtEl>
                                          <p:spTgt spid="2264091"/>
                                        </p:tgtEl>
                                        <p:attrNameLst>
                                          <p:attrName>style.visibility</p:attrName>
                                        </p:attrNameLst>
                                      </p:cBhvr>
                                      <p:to>
                                        <p:strVal val="visible"/>
                                      </p:to>
                                    </p:set>
                                    <p:anim calcmode="lin" valueType="num">
                                      <p:cBhvr>
                                        <p:cTn id="123" dur="500" fill="hold"/>
                                        <p:tgtEl>
                                          <p:spTgt spid="2264091"/>
                                        </p:tgtEl>
                                        <p:attrNameLst>
                                          <p:attrName>ppt_x</p:attrName>
                                        </p:attrNameLst>
                                      </p:cBhvr>
                                      <p:tavLst>
                                        <p:tav tm="0">
                                          <p:val>
                                            <p:strVal val="#ppt_x"/>
                                          </p:val>
                                        </p:tav>
                                        <p:tav tm="100000">
                                          <p:val>
                                            <p:strVal val="#ppt_x"/>
                                          </p:val>
                                        </p:tav>
                                      </p:tavLst>
                                    </p:anim>
                                    <p:anim calcmode="lin" valueType="num">
                                      <p:cBhvr>
                                        <p:cTn id="124" dur="500" fill="hold"/>
                                        <p:tgtEl>
                                          <p:spTgt spid="2264091"/>
                                        </p:tgtEl>
                                        <p:attrNameLst>
                                          <p:attrName>ppt_y</p:attrName>
                                        </p:attrNameLst>
                                      </p:cBhvr>
                                      <p:tavLst>
                                        <p:tav tm="0">
                                          <p:val>
                                            <p:strVal val="#ppt_y-#ppt_h/2"/>
                                          </p:val>
                                        </p:tav>
                                        <p:tav tm="100000">
                                          <p:val>
                                            <p:strVal val="#ppt_y"/>
                                          </p:val>
                                        </p:tav>
                                      </p:tavLst>
                                    </p:anim>
                                    <p:anim calcmode="lin" valueType="num">
                                      <p:cBhvr>
                                        <p:cTn id="125" dur="500" fill="hold"/>
                                        <p:tgtEl>
                                          <p:spTgt spid="2264091"/>
                                        </p:tgtEl>
                                        <p:attrNameLst>
                                          <p:attrName>ppt_w</p:attrName>
                                        </p:attrNameLst>
                                      </p:cBhvr>
                                      <p:tavLst>
                                        <p:tav tm="0">
                                          <p:val>
                                            <p:strVal val="#ppt_w"/>
                                          </p:val>
                                        </p:tav>
                                        <p:tav tm="100000">
                                          <p:val>
                                            <p:strVal val="#ppt_w"/>
                                          </p:val>
                                        </p:tav>
                                      </p:tavLst>
                                    </p:anim>
                                    <p:anim calcmode="lin" valueType="num">
                                      <p:cBhvr>
                                        <p:cTn id="126" dur="500" fill="hold"/>
                                        <p:tgtEl>
                                          <p:spTgt spid="2264091"/>
                                        </p:tgtEl>
                                        <p:attrNameLst>
                                          <p:attrName>ppt_h</p:attrName>
                                        </p:attrNameLst>
                                      </p:cBhvr>
                                      <p:tavLst>
                                        <p:tav tm="0">
                                          <p:val>
                                            <p:fltVal val="0"/>
                                          </p:val>
                                        </p:tav>
                                        <p:tav tm="100000">
                                          <p:val>
                                            <p:strVal val="#ppt_h"/>
                                          </p:val>
                                        </p:tav>
                                      </p:tavLst>
                                    </p:anim>
                                  </p:childTnLst>
                                </p:cTn>
                              </p:par>
                            </p:childTnLst>
                          </p:cTn>
                        </p:par>
                        <p:par>
                          <p:cTn id="127" fill="hold">
                            <p:stCondLst>
                              <p:cond delay="11000"/>
                            </p:stCondLst>
                            <p:childTnLst>
                              <p:par>
                                <p:cTn id="128" presetID="12" presetClass="entr" presetSubtype="1" fill="hold" grpId="0" nodeType="afterEffect">
                                  <p:stCondLst>
                                    <p:cond delay="0"/>
                                  </p:stCondLst>
                                  <p:childTnLst>
                                    <p:set>
                                      <p:cBhvr>
                                        <p:cTn id="129" dur="1" fill="hold">
                                          <p:stCondLst>
                                            <p:cond delay="0"/>
                                          </p:stCondLst>
                                        </p:cTn>
                                        <p:tgtEl>
                                          <p:spTgt spid="2264080"/>
                                        </p:tgtEl>
                                        <p:attrNameLst>
                                          <p:attrName>style.visibility</p:attrName>
                                        </p:attrNameLst>
                                      </p:cBhvr>
                                      <p:to>
                                        <p:strVal val="visible"/>
                                      </p:to>
                                    </p:set>
                                    <p:animEffect transition="in" filter="slide(fromTop)">
                                      <p:cBhvr>
                                        <p:cTn id="130" dur="500"/>
                                        <p:tgtEl>
                                          <p:spTgt spid="2264080"/>
                                        </p:tgtEl>
                                      </p:cBhvr>
                                    </p:animEffect>
                                  </p:childTnLst>
                                </p:cTn>
                              </p:par>
                            </p:childTnLst>
                          </p:cTn>
                        </p:par>
                        <p:par>
                          <p:cTn id="131" fill="hold">
                            <p:stCondLst>
                              <p:cond delay="11500"/>
                            </p:stCondLst>
                            <p:childTnLst>
                              <p:par>
                                <p:cTn id="132" presetID="17" presetClass="entr" presetSubtype="1" fill="hold" grpId="0" nodeType="afterEffect">
                                  <p:stCondLst>
                                    <p:cond delay="0"/>
                                  </p:stCondLst>
                                  <p:childTnLst>
                                    <p:set>
                                      <p:cBhvr>
                                        <p:cTn id="133" dur="1" fill="hold">
                                          <p:stCondLst>
                                            <p:cond delay="0"/>
                                          </p:stCondLst>
                                        </p:cTn>
                                        <p:tgtEl>
                                          <p:spTgt spid="2264087"/>
                                        </p:tgtEl>
                                        <p:attrNameLst>
                                          <p:attrName>style.visibility</p:attrName>
                                        </p:attrNameLst>
                                      </p:cBhvr>
                                      <p:to>
                                        <p:strVal val="visible"/>
                                      </p:to>
                                    </p:set>
                                    <p:anim calcmode="lin" valueType="num">
                                      <p:cBhvr>
                                        <p:cTn id="134" dur="500" fill="hold"/>
                                        <p:tgtEl>
                                          <p:spTgt spid="2264087"/>
                                        </p:tgtEl>
                                        <p:attrNameLst>
                                          <p:attrName>ppt_x</p:attrName>
                                        </p:attrNameLst>
                                      </p:cBhvr>
                                      <p:tavLst>
                                        <p:tav tm="0">
                                          <p:val>
                                            <p:strVal val="#ppt_x"/>
                                          </p:val>
                                        </p:tav>
                                        <p:tav tm="100000">
                                          <p:val>
                                            <p:strVal val="#ppt_x"/>
                                          </p:val>
                                        </p:tav>
                                      </p:tavLst>
                                    </p:anim>
                                    <p:anim calcmode="lin" valueType="num">
                                      <p:cBhvr>
                                        <p:cTn id="135" dur="500" fill="hold"/>
                                        <p:tgtEl>
                                          <p:spTgt spid="2264087"/>
                                        </p:tgtEl>
                                        <p:attrNameLst>
                                          <p:attrName>ppt_y</p:attrName>
                                        </p:attrNameLst>
                                      </p:cBhvr>
                                      <p:tavLst>
                                        <p:tav tm="0">
                                          <p:val>
                                            <p:strVal val="#ppt_y-#ppt_h/2"/>
                                          </p:val>
                                        </p:tav>
                                        <p:tav tm="100000">
                                          <p:val>
                                            <p:strVal val="#ppt_y"/>
                                          </p:val>
                                        </p:tav>
                                      </p:tavLst>
                                    </p:anim>
                                    <p:anim calcmode="lin" valueType="num">
                                      <p:cBhvr>
                                        <p:cTn id="136" dur="500" fill="hold"/>
                                        <p:tgtEl>
                                          <p:spTgt spid="2264087"/>
                                        </p:tgtEl>
                                        <p:attrNameLst>
                                          <p:attrName>ppt_w</p:attrName>
                                        </p:attrNameLst>
                                      </p:cBhvr>
                                      <p:tavLst>
                                        <p:tav tm="0">
                                          <p:val>
                                            <p:strVal val="#ppt_w"/>
                                          </p:val>
                                        </p:tav>
                                        <p:tav tm="100000">
                                          <p:val>
                                            <p:strVal val="#ppt_w"/>
                                          </p:val>
                                        </p:tav>
                                      </p:tavLst>
                                    </p:anim>
                                    <p:anim calcmode="lin" valueType="num">
                                      <p:cBhvr>
                                        <p:cTn id="137" dur="500" fill="hold"/>
                                        <p:tgtEl>
                                          <p:spTgt spid="2264087"/>
                                        </p:tgtEl>
                                        <p:attrNameLst>
                                          <p:attrName>ppt_h</p:attrName>
                                        </p:attrNameLst>
                                      </p:cBhvr>
                                      <p:tavLst>
                                        <p:tav tm="0">
                                          <p:val>
                                            <p:fltVal val="0"/>
                                          </p:val>
                                        </p:tav>
                                        <p:tav tm="100000">
                                          <p:val>
                                            <p:strVal val="#ppt_h"/>
                                          </p:val>
                                        </p:tav>
                                      </p:tavLst>
                                    </p:anim>
                                  </p:childTnLst>
                                </p:cTn>
                              </p:par>
                            </p:childTnLst>
                          </p:cTn>
                        </p:par>
                        <p:par>
                          <p:cTn id="138" fill="hold">
                            <p:stCondLst>
                              <p:cond delay="12000"/>
                            </p:stCondLst>
                            <p:childTnLst>
                              <p:par>
                                <p:cTn id="139" presetID="12" presetClass="entr" presetSubtype="1" fill="hold" grpId="0" nodeType="afterEffect">
                                  <p:stCondLst>
                                    <p:cond delay="0"/>
                                  </p:stCondLst>
                                  <p:childTnLst>
                                    <p:set>
                                      <p:cBhvr>
                                        <p:cTn id="140" dur="1" fill="hold">
                                          <p:stCondLst>
                                            <p:cond delay="0"/>
                                          </p:stCondLst>
                                        </p:cTn>
                                        <p:tgtEl>
                                          <p:spTgt spid="2264081"/>
                                        </p:tgtEl>
                                        <p:attrNameLst>
                                          <p:attrName>style.visibility</p:attrName>
                                        </p:attrNameLst>
                                      </p:cBhvr>
                                      <p:to>
                                        <p:strVal val="visible"/>
                                      </p:to>
                                    </p:set>
                                    <p:animEffect transition="in" filter="slide(fromTop)">
                                      <p:cBhvr>
                                        <p:cTn id="141" dur="500"/>
                                        <p:tgtEl>
                                          <p:spTgt spid="2264081"/>
                                        </p:tgtEl>
                                      </p:cBhvr>
                                    </p:animEffect>
                                  </p:childTnLst>
                                </p:cTn>
                              </p:par>
                            </p:childTnLst>
                          </p:cTn>
                        </p:par>
                        <p:par>
                          <p:cTn id="142" fill="hold">
                            <p:stCondLst>
                              <p:cond delay="12500"/>
                            </p:stCondLst>
                            <p:childTnLst>
                              <p:par>
                                <p:cTn id="143" presetID="17" presetClass="entr" presetSubtype="1" fill="hold" grpId="0" nodeType="afterEffect">
                                  <p:stCondLst>
                                    <p:cond delay="0"/>
                                  </p:stCondLst>
                                  <p:childTnLst>
                                    <p:set>
                                      <p:cBhvr>
                                        <p:cTn id="144" dur="1" fill="hold">
                                          <p:stCondLst>
                                            <p:cond delay="0"/>
                                          </p:stCondLst>
                                        </p:cTn>
                                        <p:tgtEl>
                                          <p:spTgt spid="2264092"/>
                                        </p:tgtEl>
                                        <p:attrNameLst>
                                          <p:attrName>style.visibility</p:attrName>
                                        </p:attrNameLst>
                                      </p:cBhvr>
                                      <p:to>
                                        <p:strVal val="visible"/>
                                      </p:to>
                                    </p:set>
                                    <p:anim calcmode="lin" valueType="num">
                                      <p:cBhvr>
                                        <p:cTn id="145" dur="500" fill="hold"/>
                                        <p:tgtEl>
                                          <p:spTgt spid="2264092"/>
                                        </p:tgtEl>
                                        <p:attrNameLst>
                                          <p:attrName>ppt_x</p:attrName>
                                        </p:attrNameLst>
                                      </p:cBhvr>
                                      <p:tavLst>
                                        <p:tav tm="0">
                                          <p:val>
                                            <p:strVal val="#ppt_x"/>
                                          </p:val>
                                        </p:tav>
                                        <p:tav tm="100000">
                                          <p:val>
                                            <p:strVal val="#ppt_x"/>
                                          </p:val>
                                        </p:tav>
                                      </p:tavLst>
                                    </p:anim>
                                    <p:anim calcmode="lin" valueType="num">
                                      <p:cBhvr>
                                        <p:cTn id="146" dur="500" fill="hold"/>
                                        <p:tgtEl>
                                          <p:spTgt spid="2264092"/>
                                        </p:tgtEl>
                                        <p:attrNameLst>
                                          <p:attrName>ppt_y</p:attrName>
                                        </p:attrNameLst>
                                      </p:cBhvr>
                                      <p:tavLst>
                                        <p:tav tm="0">
                                          <p:val>
                                            <p:strVal val="#ppt_y-#ppt_h/2"/>
                                          </p:val>
                                        </p:tav>
                                        <p:tav tm="100000">
                                          <p:val>
                                            <p:strVal val="#ppt_y"/>
                                          </p:val>
                                        </p:tav>
                                      </p:tavLst>
                                    </p:anim>
                                    <p:anim calcmode="lin" valueType="num">
                                      <p:cBhvr>
                                        <p:cTn id="147" dur="500" fill="hold"/>
                                        <p:tgtEl>
                                          <p:spTgt spid="2264092"/>
                                        </p:tgtEl>
                                        <p:attrNameLst>
                                          <p:attrName>ppt_w</p:attrName>
                                        </p:attrNameLst>
                                      </p:cBhvr>
                                      <p:tavLst>
                                        <p:tav tm="0">
                                          <p:val>
                                            <p:strVal val="#ppt_w"/>
                                          </p:val>
                                        </p:tav>
                                        <p:tav tm="100000">
                                          <p:val>
                                            <p:strVal val="#ppt_w"/>
                                          </p:val>
                                        </p:tav>
                                      </p:tavLst>
                                    </p:anim>
                                    <p:anim calcmode="lin" valueType="num">
                                      <p:cBhvr>
                                        <p:cTn id="148" dur="500" fill="hold"/>
                                        <p:tgtEl>
                                          <p:spTgt spid="2264092"/>
                                        </p:tgtEl>
                                        <p:attrNameLst>
                                          <p:attrName>ppt_h</p:attrName>
                                        </p:attrNameLst>
                                      </p:cBhvr>
                                      <p:tavLst>
                                        <p:tav tm="0">
                                          <p:val>
                                            <p:fltVal val="0"/>
                                          </p:val>
                                        </p:tav>
                                        <p:tav tm="100000">
                                          <p:val>
                                            <p:strVal val="#ppt_h"/>
                                          </p:val>
                                        </p:tav>
                                      </p:tavLst>
                                    </p:anim>
                                  </p:childTnLst>
                                </p:cTn>
                              </p:par>
                            </p:childTnLst>
                          </p:cTn>
                        </p:par>
                        <p:par>
                          <p:cTn id="149" fill="hold">
                            <p:stCondLst>
                              <p:cond delay="13000"/>
                            </p:stCondLst>
                            <p:childTnLst>
                              <p:par>
                                <p:cTn id="150" presetID="12" presetClass="entr" presetSubtype="1" fill="hold" grpId="0" nodeType="afterEffect">
                                  <p:stCondLst>
                                    <p:cond delay="0"/>
                                  </p:stCondLst>
                                  <p:childTnLst>
                                    <p:set>
                                      <p:cBhvr>
                                        <p:cTn id="151" dur="1" fill="hold">
                                          <p:stCondLst>
                                            <p:cond delay="0"/>
                                          </p:stCondLst>
                                        </p:cTn>
                                        <p:tgtEl>
                                          <p:spTgt spid="2264082"/>
                                        </p:tgtEl>
                                        <p:attrNameLst>
                                          <p:attrName>style.visibility</p:attrName>
                                        </p:attrNameLst>
                                      </p:cBhvr>
                                      <p:to>
                                        <p:strVal val="visible"/>
                                      </p:to>
                                    </p:set>
                                    <p:animEffect transition="in" filter="slide(fromTop)">
                                      <p:cBhvr>
                                        <p:cTn id="152" dur="500"/>
                                        <p:tgtEl>
                                          <p:spTgt spid="2264082"/>
                                        </p:tgtEl>
                                      </p:cBhvr>
                                    </p:animEffect>
                                  </p:childTnLst>
                                </p:cTn>
                              </p:par>
                            </p:childTnLst>
                          </p:cTn>
                        </p:par>
                        <p:par>
                          <p:cTn id="153" fill="hold">
                            <p:stCondLst>
                              <p:cond delay="13500"/>
                            </p:stCondLst>
                            <p:childTnLst>
                              <p:par>
                                <p:cTn id="154" presetID="4" presetClass="entr" presetSubtype="32" fill="hold" nodeType="afterEffect">
                                  <p:stCondLst>
                                    <p:cond delay="0"/>
                                  </p:stCondLst>
                                  <p:childTnLst>
                                    <p:set>
                                      <p:cBhvr>
                                        <p:cTn id="155" dur="1" fill="hold">
                                          <p:stCondLst>
                                            <p:cond delay="0"/>
                                          </p:stCondLst>
                                        </p:cTn>
                                        <p:tgtEl>
                                          <p:spTgt spid="2264066"/>
                                        </p:tgtEl>
                                        <p:attrNameLst>
                                          <p:attrName>style.visibility</p:attrName>
                                        </p:attrNameLst>
                                      </p:cBhvr>
                                      <p:to>
                                        <p:strVal val="visible"/>
                                      </p:to>
                                    </p:set>
                                    <p:animEffect transition="in" filter="box(out)">
                                      <p:cBhvr>
                                        <p:cTn id="156" dur="500"/>
                                        <p:tgtEl>
                                          <p:spTgt spid="2264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067" grpId="0" bldLvl="0" animBg="1"/>
      <p:bldP spid="2264068" grpId="0" bldLvl="0" animBg="1"/>
      <p:bldP spid="2264069" grpId="0" animBg="1"/>
      <p:bldP spid="2264070" grpId="0" animBg="1"/>
      <p:bldP spid="2264071" grpId="0"/>
      <p:bldP spid="2264072" grpId="0"/>
      <p:bldP spid="2264073" grpId="0" bldLvl="0" animBg="1"/>
      <p:bldP spid="2264074" grpId="0" bldLvl="0" animBg="1"/>
      <p:bldP spid="2264075" grpId="0" bldLvl="0" animBg="1"/>
      <p:bldP spid="2264076" grpId="0" bldLvl="0" animBg="1"/>
      <p:bldP spid="2264077" grpId="0" bldLvl="0" animBg="1"/>
      <p:bldP spid="2264078" grpId="0" bldLvl="0" animBg="1"/>
      <p:bldP spid="2264079" grpId="0" bldLvl="0" animBg="1"/>
      <p:bldP spid="2264080" grpId="0" bldLvl="0" animBg="1"/>
      <p:bldP spid="2264081" grpId="0" bldLvl="0" animBg="1"/>
      <p:bldP spid="2264082" grpId="0" bldLvl="0" animBg="1"/>
      <p:bldP spid="2264083" grpId="0" animBg="1"/>
      <p:bldP spid="2264084" grpId="0" animBg="1"/>
      <p:bldP spid="2264085" grpId="0" animBg="1"/>
      <p:bldP spid="2264086" grpId="0" animBg="1"/>
      <p:bldP spid="2264087" grpId="0" animBg="1"/>
      <p:bldP spid="2264088" grpId="0" animBg="1"/>
      <p:bldP spid="2264089" grpId="0" animBg="1"/>
      <p:bldP spid="2264090" grpId="0" animBg="1"/>
      <p:bldP spid="2264091" grpId="0" animBg="1"/>
      <p:bldP spid="2264092" grpId="0" animBg="1"/>
      <p:bldP spid="2264096" grpId="0"/>
    </p:bldLst>
  </p:timing>
</p:sld>
</file>

<file path=ppt/slides/slide6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5095" name="Text Box 7"/>
          <p:cNvSpPr txBox="1">
            <a:spLocks noChangeArrowheads="1"/>
          </p:cNvSpPr>
          <p:nvPr/>
        </p:nvSpPr>
        <p:spPr bwMode="auto">
          <a:xfrm>
            <a:off x="2814320" y="4856480"/>
            <a:ext cx="5710572" cy="1015663"/>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eaLnBrk="0" hangingPunct="0">
              <a:spcBef>
                <a:spcPct val="50000"/>
              </a:spcBef>
              <a:defRPr/>
            </a:pPr>
            <a:r>
              <a:rPr kumimoji="1"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ahoma" panose="020B0604030504040204" pitchFamily="34" charset="0"/>
              </a:rPr>
              <a:t>       </a:t>
            </a:r>
            <a:r>
              <a:rPr kumimoji="1" lang="zh-CN" altLang="en-US" sz="2000" b="1" dirty="0">
                <a:ln w="1905"/>
                <a:solidFill>
                  <a:schemeClr val="bg1"/>
                </a:solidFill>
                <a:effectLst>
                  <a:innerShdw blurRad="69850" dist="43180" dir="5400000">
                    <a:srgbClr val="000000">
                      <a:alpha val="65000"/>
                    </a:srgbClr>
                  </a:innerShdw>
                </a:effectLst>
              </a:rPr>
              <a:t>科学技术是</a:t>
            </a:r>
            <a:r>
              <a:rPr kumimoji="1" lang="zh-CN" altLang="en-US" sz="2000" b="1" dirty="0">
                <a:ln w="1905"/>
                <a:solidFill>
                  <a:schemeClr val="bg1"/>
                </a:solidFill>
                <a:effectLst>
                  <a:innerShdw blurRad="69850" dist="43180" dir="5400000">
                    <a:srgbClr val="000000">
                      <a:alpha val="65000"/>
                    </a:srgbClr>
                  </a:innerShdw>
                </a:effectLst>
                <a:latin typeface="Tahoma" panose="020B0604030504040204" pitchFamily="34" charset="0"/>
              </a:rPr>
              <a:t>“</a:t>
            </a:r>
            <a:r>
              <a:rPr kumimoji="1" lang="zh-CN" altLang="en-US" sz="2000" b="1" dirty="0">
                <a:ln w="1905"/>
                <a:solidFill>
                  <a:schemeClr val="bg1"/>
                </a:solidFill>
                <a:effectLst>
                  <a:innerShdw blurRad="69850" dist="43180" dir="5400000">
                    <a:srgbClr val="000000">
                      <a:alpha val="65000"/>
                    </a:srgbClr>
                  </a:innerShdw>
                </a:effectLst>
              </a:rPr>
              <a:t>历史的有力的杠杆</a:t>
            </a:r>
            <a:r>
              <a:rPr kumimoji="1" lang="zh-CN" altLang="en-US" sz="2000" b="1" dirty="0">
                <a:ln w="1905"/>
                <a:solidFill>
                  <a:schemeClr val="bg1"/>
                </a:solidFill>
                <a:effectLst>
                  <a:innerShdw blurRad="69850" dist="43180" dir="5400000">
                    <a:srgbClr val="000000">
                      <a:alpha val="65000"/>
                    </a:srgbClr>
                  </a:innerShdw>
                </a:effectLst>
                <a:latin typeface="Tahoma" panose="020B0604030504040204" pitchFamily="34" charset="0"/>
              </a:rPr>
              <a:t>”</a:t>
            </a:r>
            <a:r>
              <a:rPr kumimoji="1" lang="zh-CN" altLang="en-US" sz="2000" b="1" dirty="0">
                <a:ln w="1905"/>
                <a:solidFill>
                  <a:schemeClr val="bg1"/>
                </a:solidFill>
                <a:effectLst>
                  <a:innerShdw blurRad="69850" dist="43180" dir="5400000">
                    <a:srgbClr val="000000">
                      <a:alpha val="65000"/>
                    </a:srgbClr>
                  </a:innerShdw>
                </a:effectLst>
              </a:rPr>
              <a:t>，是</a:t>
            </a:r>
            <a:r>
              <a:rPr kumimoji="1" lang="zh-CN" altLang="en-US" sz="2000" b="1" dirty="0">
                <a:ln w="1905"/>
                <a:solidFill>
                  <a:schemeClr val="bg1"/>
                </a:solidFill>
                <a:effectLst>
                  <a:innerShdw blurRad="69850" dist="43180" dir="5400000">
                    <a:srgbClr val="000000">
                      <a:alpha val="65000"/>
                    </a:srgbClr>
                  </a:innerShdw>
                </a:effectLst>
                <a:latin typeface="Tahoma" panose="020B0604030504040204" pitchFamily="34" charset="0"/>
              </a:rPr>
              <a:t>“</a:t>
            </a:r>
            <a:r>
              <a:rPr kumimoji="1" lang="zh-CN" altLang="en-US" sz="2000" b="1" dirty="0">
                <a:ln w="1905"/>
                <a:solidFill>
                  <a:schemeClr val="bg1"/>
                </a:solidFill>
                <a:effectLst>
                  <a:innerShdw blurRad="69850" dist="43180" dir="5400000">
                    <a:srgbClr val="000000">
                      <a:alpha val="65000"/>
                    </a:srgbClr>
                  </a:innerShdw>
                </a:effectLst>
              </a:rPr>
              <a:t>最高意义上的革命力量</a:t>
            </a:r>
            <a:r>
              <a:rPr kumimoji="1" lang="zh-CN" altLang="en-US" sz="2000" b="1" dirty="0">
                <a:ln w="1905"/>
                <a:solidFill>
                  <a:schemeClr val="bg1"/>
                </a:solidFill>
                <a:effectLst>
                  <a:innerShdw blurRad="69850" dist="43180" dir="5400000">
                    <a:srgbClr val="000000">
                      <a:alpha val="65000"/>
                    </a:srgbClr>
                  </a:innerShdw>
                </a:effectLst>
                <a:latin typeface="Tahoma" panose="020B0604030504040204" pitchFamily="34" charset="0"/>
              </a:rPr>
              <a:t>”</a:t>
            </a:r>
            <a:r>
              <a:rPr kumimoji="1" lang="zh-CN" altLang="en-US" sz="2000" b="1" dirty="0">
                <a:ln w="1905"/>
                <a:solidFill>
                  <a:schemeClr val="bg1"/>
                </a:solidFill>
                <a:effectLst>
                  <a:innerShdw blurRad="69850" dist="43180" dir="5400000">
                    <a:srgbClr val="000000">
                      <a:alpha val="65000"/>
                    </a:srgbClr>
                  </a:innerShdw>
                </a:effectLst>
              </a:rPr>
              <a:t>。                        </a:t>
            </a:r>
            <a:r>
              <a:rPr kumimoji="1" lang="en-US" altLang="zh-CN" sz="2000" b="1" dirty="0">
                <a:ln w="1905"/>
                <a:solidFill>
                  <a:schemeClr val="bg1"/>
                </a:solidFill>
                <a:effectLst>
                  <a:innerShdw blurRad="69850" dist="43180" dir="5400000">
                    <a:srgbClr val="000000">
                      <a:alpha val="65000"/>
                    </a:srgbClr>
                  </a:innerShdw>
                </a:effectLst>
                <a:latin typeface="Tahoma" panose="020B0604030504040204" pitchFamily="34" charset="0"/>
              </a:rPr>
              <a:t>——</a:t>
            </a:r>
            <a:r>
              <a:rPr kumimoji="1" lang="zh-CN" altLang="en-US" sz="2000" b="1" dirty="0">
                <a:ln w="1905"/>
                <a:solidFill>
                  <a:schemeClr val="bg1"/>
                </a:solidFill>
                <a:effectLst>
                  <a:innerShdw blurRad="69850" dist="43180" dir="5400000">
                    <a:srgbClr val="000000">
                      <a:alpha val="65000"/>
                    </a:srgbClr>
                  </a:innerShdw>
                </a:effectLst>
              </a:rPr>
              <a:t>马克思</a:t>
            </a:r>
          </a:p>
        </p:txBody>
      </p:sp>
      <p:pic>
        <p:nvPicPr>
          <p:cNvPr id="2265096" name="Picture 8" descr="马克思 副本"/>
          <p:cNvPicPr>
            <a:picLocks noChangeAspect="1" noChangeArrowheads="1"/>
          </p:cNvPicPr>
          <p:nvPr/>
        </p:nvPicPr>
        <p:blipFill>
          <a:blip r:embed="rId2"/>
          <a:srcRect/>
          <a:stretch>
            <a:fillRect/>
          </a:stretch>
        </p:blipFill>
        <p:spPr bwMode="auto">
          <a:xfrm>
            <a:off x="8524892" y="4605964"/>
            <a:ext cx="1398587" cy="1792288"/>
          </a:xfrm>
          <a:prstGeom prst="roundRect">
            <a:avLst>
              <a:gd name="adj" fmla="val 16667"/>
            </a:avLst>
          </a:prstGeom>
          <a:ln>
            <a:noFill/>
          </a:ln>
          <a:effectLst>
            <a:outerShdw blurRad="152400" dist="317500" dir="5400000" sx="90000" sy="-19000" rotWithShape="0">
              <a:prstClr val="black">
                <a:alpha val="15000"/>
              </a:prstClr>
            </a:outerShdw>
            <a:reflection blurRad="6350" stA="50000" endA="300" endPos="55000" dir="5400000" sy="-100000" algn="bl" rotWithShape="0"/>
          </a:effectLst>
          <a:scene3d>
            <a:camera prst="perspectiveLeft"/>
            <a:lightRig rig="contrasting" dir="t">
              <a:rot lat="0" lon="0" rev="4200000"/>
            </a:lightRig>
          </a:scene3d>
          <a:sp3d prstMaterial="plastic">
            <a:bevelT w="381000" h="114300" prst="relaxedInset"/>
            <a:contourClr>
              <a:srgbClr val="969696"/>
            </a:contourClr>
          </a:sp3d>
        </p:spPr>
      </p:pic>
      <p:sp>
        <p:nvSpPr>
          <p:cNvPr id="2265097" name="Text Box 9"/>
          <p:cNvSpPr txBox="1">
            <a:spLocks noChangeArrowheads="1"/>
          </p:cNvSpPr>
          <p:nvPr/>
        </p:nvSpPr>
        <p:spPr bwMode="auto">
          <a:xfrm>
            <a:off x="2713038" y="2447943"/>
            <a:ext cx="7704137" cy="2034660"/>
          </a:xfrm>
          <a:prstGeom prst="rect">
            <a:avLst/>
          </a:prstGeom>
          <a:noFill/>
          <a:ln w="9525" algn="ctr">
            <a:noFill/>
            <a:miter lim="800000"/>
          </a:ln>
          <a:effectLst/>
        </p:spPr>
        <p:txBody>
          <a:bodyPr wrap="square">
            <a:spAutoFit/>
          </a:bodyPr>
          <a:lstStyle/>
          <a:p>
            <a:pPr eaLnBrk="0" hangingPunct="0">
              <a:lnSpc>
                <a:spcPct val="135000"/>
              </a:lnSpc>
              <a:spcBef>
                <a:spcPct val="10000"/>
              </a:spcBef>
              <a:defRPr/>
            </a:pPr>
            <a:r>
              <a:rPr kumimoji="1" lang="zh-CN" altLang="en-US" sz="2400" b="1" dirty="0">
                <a:effectLst>
                  <a:outerShdw blurRad="38100" dist="38100" dir="2700000" algn="tl">
                    <a:srgbClr val="C0C0C0"/>
                  </a:outerShdw>
                </a:effectLst>
                <a:latin typeface="楷体" panose="02010609060101010101" pitchFamily="49" charset="-122"/>
                <a:ea typeface="楷体" panose="02010609060101010101" pitchFamily="49" charset="-122"/>
              </a:rPr>
              <a:t>   </a:t>
            </a:r>
            <a:r>
              <a:rPr lang="zh-CN" altLang="en-US" sz="2400" b="1" dirty="0">
                <a:solidFill>
                  <a:srgbClr val="003300"/>
                </a:solidFill>
                <a:latin typeface="楷体" panose="02010609060101010101" pitchFamily="49" charset="-122"/>
                <a:ea typeface="楷体" panose="02010609060101010101" pitchFamily="49" charset="-122"/>
              </a:rPr>
              <a:t>科学技术推动社会生产的发展。科学技术是社会实践的产物，其中社会需要是科技发明与创造的“实际的支点和刺激”。但科学技术一经形成，又反过来极大地推动社会的进步，成为社会发展的强大动力。 </a:t>
            </a:r>
          </a:p>
        </p:txBody>
      </p:sp>
      <p:sp>
        <p:nvSpPr>
          <p:cNvPr id="2265098" name="Rectangle 10"/>
          <p:cNvSpPr>
            <a:spLocks noChangeArrowheads="1"/>
          </p:cNvSpPr>
          <p:nvPr/>
        </p:nvSpPr>
        <p:spPr bwMode="auto">
          <a:xfrm>
            <a:off x="2524100" y="1493836"/>
            <a:ext cx="7561262"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647173" name="Rectangle 12"/>
          <p:cNvSpPr>
            <a:spLocks noChangeArrowheads="1"/>
          </p:cNvSpPr>
          <p:nvPr/>
        </p:nvSpPr>
        <p:spPr bwMode="auto">
          <a:xfrm>
            <a:off x="2640014" y="1198871"/>
            <a:ext cx="7704137" cy="954107"/>
          </a:xfrm>
          <a:prstGeom prst="rect">
            <a:avLst/>
          </a:prstGeom>
          <a:noFill/>
          <a:ln w="9525">
            <a:noFill/>
            <a:miter lim="800000"/>
          </a:ln>
        </p:spPr>
        <p:txBody>
          <a:bodyPr>
            <a:spAutoFit/>
          </a:bodyPr>
          <a:lstStyle/>
          <a:p>
            <a:pPr eaLnBrk="0" hangingPunct="0"/>
            <a:r>
              <a:rPr lang="zh-CN" altLang="en-US" sz="2800" dirty="0">
                <a:solidFill>
                  <a:srgbClr val="000C0C"/>
                </a:solidFill>
                <a:latin typeface="Tahoma" panose="020B0604030504040204" pitchFamily="34" charset="0"/>
                <a:ea typeface="黑体" panose="02010609060101010101" pitchFamily="49" charset="-122"/>
              </a:rPr>
              <a:t>（二）科学技术革命是推动经济和</a:t>
            </a:r>
            <a:endParaRPr lang="en-US" altLang="zh-CN" sz="2800" dirty="0">
              <a:solidFill>
                <a:srgbClr val="000C0C"/>
              </a:solidFill>
              <a:latin typeface="Tahoma" panose="020B0604030504040204" pitchFamily="34" charset="0"/>
              <a:ea typeface="黑体" panose="02010609060101010101" pitchFamily="49" charset="-122"/>
            </a:endParaRPr>
          </a:p>
          <a:p>
            <a:pPr eaLnBrk="0" hangingPunct="0"/>
            <a:r>
              <a:rPr lang="zh-CN" altLang="en-US" sz="2800" dirty="0">
                <a:solidFill>
                  <a:srgbClr val="000C0C"/>
                </a:solidFill>
                <a:latin typeface="Tahoma" panose="020B0604030504040204" pitchFamily="34" charset="0"/>
                <a:ea typeface="黑体" panose="02010609060101010101" pitchFamily="49" charset="-122"/>
              </a:rPr>
              <a:t>          社会发展的强大杠杆</a:t>
            </a:r>
            <a:endParaRPr lang="en-US" altLang="zh-CN" sz="2800" dirty="0">
              <a:solidFill>
                <a:srgbClr val="000C0C"/>
              </a:solidFill>
              <a:latin typeface="Tahoma" panose="020B0604030504040204" pitchFamily="34" charset="0"/>
              <a:ea typeface="黑体" panose="02010609060101010101" pitchFamily="49" charset="-122"/>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65098"/>
                                        </p:tgtEl>
                                        <p:attrNameLst>
                                          <p:attrName>style.visibility</p:attrName>
                                        </p:attrNameLst>
                                      </p:cBhvr>
                                      <p:to>
                                        <p:strVal val="visible"/>
                                      </p:to>
                                    </p:set>
                                    <p:animEffect transition="in" filter="barn(inVertical)">
                                      <p:cBhvr>
                                        <p:cTn id="7" dur="500"/>
                                        <p:tgtEl>
                                          <p:spTgt spid="2265098"/>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2265097"/>
                                        </p:tgtEl>
                                        <p:attrNameLst>
                                          <p:attrName>style.visibility</p:attrName>
                                        </p:attrNameLst>
                                      </p:cBhvr>
                                      <p:to>
                                        <p:strVal val="visible"/>
                                      </p:to>
                                    </p:set>
                                    <p:animEffect transition="in" filter="box(out)">
                                      <p:cBhvr>
                                        <p:cTn id="11" dur="500"/>
                                        <p:tgtEl>
                                          <p:spTgt spid="226509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265095"/>
                                        </p:tgtEl>
                                        <p:attrNameLst>
                                          <p:attrName>style.visibility</p:attrName>
                                        </p:attrNameLst>
                                      </p:cBhvr>
                                      <p:to>
                                        <p:strVal val="visible"/>
                                      </p:to>
                                    </p:set>
                                    <p:animEffect transition="in" filter="dissolve">
                                      <p:cBhvr>
                                        <p:cTn id="15" dur="500"/>
                                        <p:tgtEl>
                                          <p:spTgt spid="2265095"/>
                                        </p:tgtEl>
                                      </p:cBhvr>
                                    </p:animEffect>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2265096"/>
                                        </p:tgtEl>
                                        <p:attrNameLst>
                                          <p:attrName>style.visibility</p:attrName>
                                        </p:attrNameLst>
                                      </p:cBhvr>
                                      <p:to>
                                        <p:strVal val="visible"/>
                                      </p:to>
                                    </p:set>
                                    <p:anim calcmode="lin" valueType="num">
                                      <p:cBhvr>
                                        <p:cTn id="19" dur="500" fill="hold"/>
                                        <p:tgtEl>
                                          <p:spTgt spid="2265096"/>
                                        </p:tgtEl>
                                        <p:attrNameLst>
                                          <p:attrName>ppt_w</p:attrName>
                                        </p:attrNameLst>
                                      </p:cBhvr>
                                      <p:tavLst>
                                        <p:tav tm="0">
                                          <p:val>
                                            <p:fltVal val="0"/>
                                          </p:val>
                                        </p:tav>
                                        <p:tav tm="100000">
                                          <p:val>
                                            <p:strVal val="#ppt_w"/>
                                          </p:val>
                                        </p:tav>
                                      </p:tavLst>
                                    </p:anim>
                                    <p:anim calcmode="lin" valueType="num">
                                      <p:cBhvr>
                                        <p:cTn id="20" dur="500" fill="hold"/>
                                        <p:tgtEl>
                                          <p:spTgt spid="22650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5097" grpId="0" bldLvl="0" animBg="1"/>
      <p:bldP spid="2265098" grpId="0" bldLvl="0" animBg="1"/>
    </p:bldLst>
  </p:timing>
</p:sld>
</file>

<file path=ppt/slides/slide6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4"/>
          <p:cNvGrpSpPr/>
          <p:nvPr/>
        </p:nvGrpSpPr>
        <p:grpSpPr bwMode="auto">
          <a:xfrm>
            <a:off x="2927350" y="4652964"/>
            <a:ext cx="6273800" cy="1309687"/>
            <a:chOff x="884" y="2931"/>
            <a:chExt cx="3952" cy="825"/>
          </a:xfrm>
        </p:grpSpPr>
        <p:pic>
          <p:nvPicPr>
            <p:cNvPr id="2272264" name="Picture 8" descr="9"/>
            <p:cNvPicPr>
              <a:picLocks noChangeAspect="1" noChangeArrowheads="1"/>
            </p:cNvPicPr>
            <p:nvPr/>
          </p:nvPicPr>
          <p:blipFill>
            <a:blip r:embed="rId2"/>
            <a:srcRect/>
            <a:stretch>
              <a:fillRect/>
            </a:stretch>
          </p:blipFill>
          <p:spPr bwMode="auto">
            <a:xfrm>
              <a:off x="3833" y="2931"/>
              <a:ext cx="1003" cy="806"/>
            </a:xfrm>
            <a:prstGeom prst="rect">
              <a:avLst/>
            </a:prstGeom>
            <a:noFill/>
            <a:effectLst>
              <a:outerShdw dist="107763" dir="2700000" algn="ctr" rotWithShape="0">
                <a:srgbClr val="808080">
                  <a:alpha val="50000"/>
                </a:srgbClr>
              </a:outerShdw>
            </a:effectLst>
          </p:spPr>
        </p:pic>
        <p:pic>
          <p:nvPicPr>
            <p:cNvPr id="2272265" name="Picture 9" descr="7"/>
            <p:cNvPicPr>
              <a:picLocks noChangeAspect="1" noChangeArrowheads="1"/>
            </p:cNvPicPr>
            <p:nvPr/>
          </p:nvPicPr>
          <p:blipFill>
            <a:blip r:embed="rId3"/>
            <a:srcRect/>
            <a:stretch>
              <a:fillRect/>
            </a:stretch>
          </p:blipFill>
          <p:spPr bwMode="auto">
            <a:xfrm>
              <a:off x="884" y="2931"/>
              <a:ext cx="1115" cy="814"/>
            </a:xfrm>
            <a:prstGeom prst="rect">
              <a:avLst/>
            </a:prstGeom>
            <a:noFill/>
            <a:effectLst>
              <a:outerShdw dist="107763" dir="2700000" algn="ctr" rotWithShape="0">
                <a:srgbClr val="808080">
                  <a:alpha val="50000"/>
                </a:srgbClr>
              </a:outerShdw>
            </a:effectLst>
          </p:spPr>
        </p:pic>
        <p:pic>
          <p:nvPicPr>
            <p:cNvPr id="2272266" name="Picture 10" descr="英国资产阶级革命－社会形态更替的一般规律2"/>
            <p:cNvPicPr>
              <a:picLocks noChangeAspect="1" noChangeArrowheads="1"/>
            </p:cNvPicPr>
            <p:nvPr/>
          </p:nvPicPr>
          <p:blipFill>
            <a:blip r:embed="rId4"/>
            <a:srcRect/>
            <a:stretch>
              <a:fillRect/>
            </a:stretch>
          </p:blipFill>
          <p:spPr bwMode="auto">
            <a:xfrm>
              <a:off x="2154" y="2931"/>
              <a:ext cx="1486" cy="825"/>
            </a:xfrm>
            <a:prstGeom prst="rect">
              <a:avLst/>
            </a:prstGeom>
            <a:noFill/>
            <a:effectLst>
              <a:outerShdw dist="107763" dir="2700000" algn="ctr" rotWithShape="0">
                <a:srgbClr val="808080">
                  <a:alpha val="50000"/>
                </a:srgbClr>
              </a:outerShdw>
            </a:effectLst>
          </p:spPr>
        </p:pic>
      </p:grpSp>
      <p:grpSp>
        <p:nvGrpSpPr>
          <p:cNvPr id="3" name="Group 10"/>
          <p:cNvGrpSpPr/>
          <p:nvPr/>
        </p:nvGrpSpPr>
        <p:grpSpPr bwMode="auto">
          <a:xfrm>
            <a:off x="2063750" y="981075"/>
            <a:ext cx="8064500" cy="3168650"/>
            <a:chOff x="272" y="1791"/>
            <a:chExt cx="5352" cy="861"/>
          </a:xfrm>
        </p:grpSpPr>
        <p:sp>
          <p:nvSpPr>
            <p:cNvPr id="648195" name="AutoShape 11"/>
            <p:cNvSpPr>
              <a:spLocks noChangeArrowheads="1"/>
            </p:cNvSpPr>
            <p:nvPr/>
          </p:nvSpPr>
          <p:spPr bwMode="auto">
            <a:xfrm>
              <a:off x="272" y="1792"/>
              <a:ext cx="5352" cy="860"/>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nchor="ctr"/>
            <a:lstStyle/>
            <a:p>
              <a:pPr>
                <a:buClr>
                  <a:srgbClr val="800080"/>
                </a:buClr>
              </a:pPr>
              <a:endParaRPr lang="zh-CN" altLang="en-US" sz="2400">
                <a:solidFill>
                  <a:srgbClr val="800080"/>
                </a:solidFill>
                <a:latin typeface="Verdana" panose="020B0604030504040204" pitchFamily="34" charset="0"/>
              </a:endParaRPr>
            </a:p>
          </p:txBody>
        </p:sp>
        <p:sp>
          <p:nvSpPr>
            <p:cNvPr id="648196" name="AutoShape 12"/>
            <p:cNvSpPr>
              <a:spLocks noChangeArrowheads="1"/>
            </p:cNvSpPr>
            <p:nvPr/>
          </p:nvSpPr>
          <p:spPr bwMode="auto">
            <a:xfrm>
              <a:off x="272" y="1791"/>
              <a:ext cx="5305" cy="823"/>
            </a:xfrm>
            <a:prstGeom prst="roundRect">
              <a:avLst>
                <a:gd name="adj" fmla="val 16667"/>
              </a:avLst>
            </a:prstGeom>
            <a:solidFill>
              <a:srgbClr val="FF99CC">
                <a:alpha val="30196"/>
              </a:srgbClr>
            </a:solidFill>
            <a:ln w="9525">
              <a:noFill/>
              <a:round/>
            </a:ln>
          </p:spPr>
          <p:txBody>
            <a:bodyPr anchor="ctr"/>
            <a:lstStyle/>
            <a:p>
              <a:r>
                <a:rPr lang="zh-CN" altLang="en-US" sz="2400">
                  <a:solidFill>
                    <a:srgbClr val="800080"/>
                  </a:solidFill>
                  <a:latin typeface="楷体_GB2312"/>
                  <a:ea typeface="楷体_GB2312"/>
                  <a:cs typeface="楷体_GB2312"/>
                </a:rPr>
                <a:t>    火药、指南针、印刷术</a:t>
              </a:r>
              <a:r>
                <a:rPr lang="en-US" altLang="zh-CN" sz="2400">
                  <a:solidFill>
                    <a:srgbClr val="800080"/>
                  </a:solidFill>
                  <a:latin typeface="Verdana" panose="020B0604030504040204" pitchFamily="34" charset="0"/>
                  <a:ea typeface="楷体_GB2312"/>
                  <a:cs typeface="楷体_GB2312"/>
                </a:rPr>
                <a:t>——</a:t>
              </a:r>
              <a:r>
                <a:rPr lang="zh-CN" altLang="en-US" sz="2400">
                  <a:solidFill>
                    <a:srgbClr val="800080"/>
                  </a:solidFill>
                  <a:latin typeface="楷体_GB2312"/>
                  <a:ea typeface="楷体_GB2312"/>
                  <a:cs typeface="楷体_GB2312"/>
                </a:rPr>
                <a:t>这是预告资产阶级社会到来的三大发明。火药把骑士阶层炸得粉碎，指南针打开了世界市场并建立了殖民地，而印刷术则变成了新教的工具。</a:t>
              </a:r>
            </a:p>
            <a:p>
              <a:r>
                <a:rPr lang="zh-CN" altLang="en-US" sz="2400">
                  <a:solidFill>
                    <a:srgbClr val="800080"/>
                  </a:solidFill>
                  <a:latin typeface="楷体_GB2312"/>
                  <a:ea typeface="楷体_GB2312"/>
                  <a:cs typeface="楷体_GB2312"/>
                </a:rPr>
                <a:t>    手推磨产生的是封建主的社会，蒸气磨产生的是工业资本家的社会。</a:t>
              </a:r>
            </a:p>
            <a:p>
              <a:r>
                <a:rPr lang="zh-CN" altLang="en-US" sz="2400">
                  <a:solidFill>
                    <a:srgbClr val="800080"/>
                  </a:solidFill>
                  <a:latin typeface="楷体_GB2312"/>
                  <a:ea typeface="楷体_GB2312"/>
                  <a:cs typeface="楷体_GB2312"/>
                </a:rPr>
                <a:t>    蒸汽、电力和自动纺机甚至是比巴尔贝斯、拉斯拜尔和布朗基诸位公民更危险万分的革命家。</a:t>
              </a:r>
            </a:p>
          </p:txBody>
        </p:sp>
      </p:gr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9217" name="Text Box 2"/>
          <p:cNvSpPr txBox="1">
            <a:spLocks noChangeArrowheads="1"/>
          </p:cNvSpPr>
          <p:nvPr/>
        </p:nvSpPr>
        <p:spPr bwMode="auto">
          <a:xfrm>
            <a:off x="2711450" y="2708276"/>
            <a:ext cx="7056438" cy="1815882"/>
          </a:xfrm>
          <a:prstGeom prst="rect">
            <a:avLst/>
          </a:prstGeom>
          <a:noFill/>
          <a:ln w="9525">
            <a:noFill/>
            <a:miter lim="800000"/>
          </a:ln>
        </p:spPr>
        <p:txBody>
          <a:bodyPr>
            <a:spAutoFit/>
          </a:bodyPr>
          <a:lstStyle/>
          <a:p>
            <a:pPr eaLnBrk="0" hangingPunct="0">
              <a:spcBef>
                <a:spcPct val="50000"/>
              </a:spcBef>
            </a:pPr>
            <a:r>
              <a:rPr lang="zh-CN" altLang="en-US" sz="2800" dirty="0">
                <a:solidFill>
                  <a:srgbClr val="003300"/>
                </a:solidFill>
                <a:latin typeface="楷体" panose="02010609060101010101" pitchFamily="49" charset="-122"/>
                <a:ea typeface="楷体" panose="02010609060101010101" pitchFamily="49" charset="-122"/>
                <a:cs typeface="楷体_GB2312"/>
              </a:rPr>
              <a:t>（</a:t>
            </a:r>
            <a:r>
              <a:rPr lang="en-US" altLang="zh-CN" sz="2800" dirty="0">
                <a:solidFill>
                  <a:srgbClr val="003300"/>
                </a:solidFill>
                <a:latin typeface="楷体" panose="02010609060101010101" pitchFamily="49" charset="-122"/>
                <a:ea typeface="楷体" panose="02010609060101010101" pitchFamily="49" charset="-122"/>
                <a:cs typeface="楷体_GB2312"/>
              </a:rPr>
              <a:t>1</a:t>
            </a:r>
            <a:r>
              <a:rPr lang="zh-CN" altLang="en-US" sz="2800" dirty="0">
                <a:solidFill>
                  <a:srgbClr val="003300"/>
                </a:solidFill>
                <a:latin typeface="楷体" panose="02010609060101010101" pitchFamily="49" charset="-122"/>
                <a:ea typeface="楷体" panose="02010609060101010101" pitchFamily="49" charset="-122"/>
                <a:cs typeface="楷体_GB2312"/>
              </a:rPr>
              <a:t>）改变了社会生产力的构成要素</a:t>
            </a:r>
          </a:p>
          <a:p>
            <a:pPr eaLnBrk="0" hangingPunct="0">
              <a:spcBef>
                <a:spcPct val="50000"/>
              </a:spcBef>
            </a:pPr>
            <a:r>
              <a:rPr lang="zh-CN" altLang="en-US" sz="2800" dirty="0">
                <a:solidFill>
                  <a:srgbClr val="003300"/>
                </a:solidFill>
                <a:latin typeface="楷体" panose="02010609060101010101" pitchFamily="49" charset="-122"/>
                <a:ea typeface="楷体" panose="02010609060101010101" pitchFamily="49" charset="-122"/>
                <a:cs typeface="楷体_GB2312"/>
              </a:rPr>
              <a:t>（</a:t>
            </a:r>
            <a:r>
              <a:rPr lang="en-US" altLang="zh-CN" sz="2800" dirty="0">
                <a:solidFill>
                  <a:srgbClr val="003300"/>
                </a:solidFill>
                <a:latin typeface="楷体" panose="02010609060101010101" pitchFamily="49" charset="-122"/>
                <a:ea typeface="楷体" panose="02010609060101010101" pitchFamily="49" charset="-122"/>
                <a:cs typeface="楷体_GB2312"/>
              </a:rPr>
              <a:t>2</a:t>
            </a:r>
            <a:r>
              <a:rPr lang="zh-CN" altLang="en-US" sz="2800" dirty="0">
                <a:solidFill>
                  <a:srgbClr val="003300"/>
                </a:solidFill>
                <a:latin typeface="楷体" panose="02010609060101010101" pitchFamily="49" charset="-122"/>
                <a:ea typeface="楷体" panose="02010609060101010101" pitchFamily="49" charset="-122"/>
                <a:cs typeface="楷体_GB2312"/>
              </a:rPr>
              <a:t>）改变了人们的劳动方式</a:t>
            </a:r>
          </a:p>
          <a:p>
            <a:pPr eaLnBrk="0" hangingPunct="0">
              <a:spcBef>
                <a:spcPct val="50000"/>
              </a:spcBef>
            </a:pPr>
            <a:r>
              <a:rPr lang="zh-CN" altLang="en-US" sz="2800" dirty="0">
                <a:solidFill>
                  <a:srgbClr val="003300"/>
                </a:solidFill>
                <a:latin typeface="楷体" panose="02010609060101010101" pitchFamily="49" charset="-122"/>
                <a:ea typeface="楷体" panose="02010609060101010101" pitchFamily="49" charset="-122"/>
              </a:rPr>
              <a:t>（</a:t>
            </a:r>
            <a:r>
              <a:rPr lang="en-US" altLang="zh-CN" sz="2800" dirty="0">
                <a:solidFill>
                  <a:srgbClr val="003300"/>
                </a:solidFill>
                <a:latin typeface="楷体" panose="02010609060101010101" pitchFamily="49" charset="-122"/>
                <a:ea typeface="楷体" panose="02010609060101010101" pitchFamily="49" charset="-122"/>
                <a:cs typeface="楷体_GB2312"/>
              </a:rPr>
              <a:t>3</a:t>
            </a:r>
            <a:r>
              <a:rPr lang="zh-CN" altLang="en-US" sz="2800" dirty="0">
                <a:solidFill>
                  <a:srgbClr val="003300"/>
                </a:solidFill>
                <a:latin typeface="楷体" panose="02010609060101010101" pitchFamily="49" charset="-122"/>
                <a:ea typeface="楷体" panose="02010609060101010101" pitchFamily="49" charset="-122"/>
                <a:cs typeface="楷体_GB2312"/>
              </a:rPr>
              <a:t>）改变了社会经济结构</a:t>
            </a:r>
          </a:p>
        </p:txBody>
      </p:sp>
      <p:grpSp>
        <p:nvGrpSpPr>
          <p:cNvPr id="649218" name="Group 14"/>
          <p:cNvGrpSpPr/>
          <p:nvPr/>
        </p:nvGrpSpPr>
        <p:grpSpPr bwMode="auto">
          <a:xfrm>
            <a:off x="2804161" y="1351280"/>
            <a:ext cx="6387466" cy="934720"/>
            <a:chOff x="839" y="660"/>
            <a:chExt cx="3946" cy="317"/>
          </a:xfrm>
        </p:grpSpPr>
        <p:sp>
          <p:nvSpPr>
            <p:cNvPr id="649219" name="Rectangle 15"/>
            <p:cNvSpPr>
              <a:spLocks noChangeArrowheads="1"/>
            </p:cNvSpPr>
            <p:nvPr/>
          </p:nvSpPr>
          <p:spPr bwMode="auto">
            <a:xfrm>
              <a:off x="1247" y="660"/>
              <a:ext cx="3538"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dirty="0">
                  <a:solidFill>
                    <a:schemeClr val="bg1"/>
                  </a:solidFill>
                  <a:latin typeface="楷体" panose="02010609060101010101" pitchFamily="49" charset="-122"/>
                  <a:ea typeface="楷体" panose="02010609060101010101" pitchFamily="49" charset="-122"/>
                  <a:cs typeface="楷体_GB2312"/>
                </a:rPr>
                <a:t>对生产方式产生了深刻影响</a:t>
              </a:r>
            </a:p>
          </p:txBody>
        </p:sp>
        <p:sp>
          <p:nvSpPr>
            <p:cNvPr id="649220" name="Rectangle 16"/>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dirty="0">
                  <a:solidFill>
                    <a:schemeClr val="bg1"/>
                  </a:solidFill>
                </a:rPr>
                <a:t>1</a:t>
              </a:r>
            </a:p>
          </p:txBody>
        </p:sp>
      </p:gr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942131"/>
            <a:ext cx="5830444" cy="895350"/>
          </a:xfrm>
        </p:spPr>
        <p:txBody>
          <a:bodyPr>
            <a:noAutofit/>
          </a:bodyPr>
          <a:lstStyle/>
          <a:p>
            <a:r>
              <a:rPr lang="zh-CN" altLang="en-US" sz="3600" dirty="0">
                <a:solidFill>
                  <a:srgbClr val="FF0000"/>
                </a:solidFill>
              </a:rPr>
              <a:t>八、马克思主义的历史分期</a:t>
            </a:r>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6"/>
          <p:cNvGrpSpPr/>
          <p:nvPr/>
        </p:nvGrpSpPr>
        <p:grpSpPr bwMode="auto">
          <a:xfrm>
            <a:off x="2711450" y="1628776"/>
            <a:ext cx="7418388" cy="4151313"/>
            <a:chOff x="748" y="1026"/>
            <a:chExt cx="4673" cy="2615"/>
          </a:xfrm>
        </p:grpSpPr>
        <p:pic>
          <p:nvPicPr>
            <p:cNvPr id="2275337" name="Picture 9" descr="20076233244354"/>
            <p:cNvPicPr>
              <a:picLocks noChangeAspect="1" noChangeArrowheads="1"/>
            </p:cNvPicPr>
            <p:nvPr/>
          </p:nvPicPr>
          <p:blipFill>
            <a:blip r:embed="rId2"/>
            <a:srcRect/>
            <a:stretch>
              <a:fillRect/>
            </a:stretch>
          </p:blipFill>
          <p:spPr bwMode="auto">
            <a:xfrm>
              <a:off x="748" y="1026"/>
              <a:ext cx="2404" cy="1442"/>
            </a:xfrm>
            <a:prstGeom prst="rect">
              <a:avLst/>
            </a:prstGeom>
            <a:noFill/>
            <a:effectLst>
              <a:outerShdw dist="107763" dir="2700000" algn="ctr" rotWithShape="0">
                <a:srgbClr val="808080">
                  <a:alpha val="50000"/>
                </a:srgbClr>
              </a:outerShdw>
            </a:effectLst>
          </p:spPr>
        </p:pic>
        <p:pic>
          <p:nvPicPr>
            <p:cNvPr id="2275338" name="Picture 10" descr="2006110913444749488"/>
            <p:cNvPicPr>
              <a:picLocks noChangeAspect="1" noChangeArrowheads="1"/>
            </p:cNvPicPr>
            <p:nvPr/>
          </p:nvPicPr>
          <p:blipFill>
            <a:blip r:embed="rId3"/>
            <a:srcRect l="8635" t="13416" r="15047" b="11722"/>
            <a:stretch>
              <a:fillRect/>
            </a:stretch>
          </p:blipFill>
          <p:spPr bwMode="auto">
            <a:xfrm>
              <a:off x="3334" y="1752"/>
              <a:ext cx="2087" cy="1536"/>
            </a:xfrm>
            <a:prstGeom prst="rect">
              <a:avLst/>
            </a:prstGeom>
            <a:noFill/>
            <a:effectLst>
              <a:outerShdw dist="107763" dir="2700000" algn="ctr" rotWithShape="0">
                <a:srgbClr val="808080">
                  <a:alpha val="50000"/>
                </a:srgbClr>
              </a:outerShdw>
            </a:effectLst>
          </p:spPr>
        </p:pic>
        <p:sp>
          <p:nvSpPr>
            <p:cNvPr id="2275342" name="Rectangle 14"/>
            <p:cNvSpPr>
              <a:spLocks noChangeArrowheads="1"/>
            </p:cNvSpPr>
            <p:nvPr/>
          </p:nvSpPr>
          <p:spPr bwMode="auto">
            <a:xfrm>
              <a:off x="1247" y="2614"/>
              <a:ext cx="816" cy="256"/>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algn="ctr" eaLnBrk="0" hangingPunct="0">
                <a:defRPr/>
              </a:pPr>
              <a:r>
                <a:rPr lang="zh-CN" altLang="en-US" sz="2000" b="1">
                  <a:solidFill>
                    <a:schemeClr val="bg1"/>
                  </a:solidFill>
                  <a:latin typeface="Tahoma" panose="020B0604030504040204" pitchFamily="34" charset="0"/>
                  <a:ea typeface="宋体" panose="02010600030101010101" pitchFamily="2" charset="-122"/>
                </a:rPr>
                <a:t>太空旅游</a:t>
              </a:r>
            </a:p>
          </p:txBody>
        </p:sp>
        <p:sp>
          <p:nvSpPr>
            <p:cNvPr id="2275343" name="Rectangle 15"/>
            <p:cNvSpPr>
              <a:spLocks noChangeArrowheads="1"/>
            </p:cNvSpPr>
            <p:nvPr/>
          </p:nvSpPr>
          <p:spPr bwMode="auto">
            <a:xfrm>
              <a:off x="4105" y="3385"/>
              <a:ext cx="817" cy="256"/>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algn="ctr" eaLnBrk="0" hangingPunct="0">
                <a:defRPr/>
              </a:pPr>
              <a:r>
                <a:rPr lang="zh-CN" altLang="en-US" sz="2000" b="1">
                  <a:solidFill>
                    <a:schemeClr val="bg1"/>
                  </a:solidFill>
                  <a:latin typeface="Tahoma" panose="020B0604030504040204" pitchFamily="34" charset="0"/>
                  <a:ea typeface="宋体" panose="02010600030101010101" pitchFamily="2" charset="-122"/>
                </a:rPr>
                <a:t>虚拟生活</a:t>
              </a:r>
            </a:p>
          </p:txBody>
        </p:sp>
      </p:grpSp>
      <p:grpSp>
        <p:nvGrpSpPr>
          <p:cNvPr id="650242" name="Group 8"/>
          <p:cNvGrpSpPr/>
          <p:nvPr/>
        </p:nvGrpSpPr>
        <p:grpSpPr bwMode="auto">
          <a:xfrm>
            <a:off x="2782889" y="976314"/>
            <a:ext cx="6264275" cy="503238"/>
            <a:chOff x="839" y="660"/>
            <a:chExt cx="3946" cy="317"/>
          </a:xfrm>
        </p:grpSpPr>
        <p:sp>
          <p:nvSpPr>
            <p:cNvPr id="650243" name="Rectangle 9"/>
            <p:cNvSpPr>
              <a:spLocks noChangeArrowheads="1"/>
            </p:cNvSpPr>
            <p:nvPr/>
          </p:nvSpPr>
          <p:spPr bwMode="auto">
            <a:xfrm>
              <a:off x="1247" y="660"/>
              <a:ext cx="3538"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dirty="0">
                  <a:solidFill>
                    <a:schemeClr val="bg1"/>
                  </a:solidFill>
                  <a:latin typeface="楷体" panose="02010609060101010101" pitchFamily="49" charset="-122"/>
                  <a:ea typeface="楷体" panose="02010609060101010101" pitchFamily="49" charset="-122"/>
                  <a:cs typeface="楷体_GB2312"/>
                </a:rPr>
                <a:t>对生活方式产生了巨大影响</a:t>
              </a:r>
            </a:p>
          </p:txBody>
        </p:sp>
        <p:sp>
          <p:nvSpPr>
            <p:cNvPr id="650244" name="Rectangle 10"/>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8"/>
          <p:cNvGrpSpPr/>
          <p:nvPr/>
        </p:nvGrpSpPr>
        <p:grpSpPr bwMode="auto">
          <a:xfrm>
            <a:off x="3322003" y="2560320"/>
            <a:ext cx="5254625" cy="3981450"/>
            <a:chOff x="1383" y="1434"/>
            <a:chExt cx="3310" cy="2508"/>
          </a:xfrm>
        </p:grpSpPr>
        <p:pic>
          <p:nvPicPr>
            <p:cNvPr id="2276365" name="Picture 13" descr="图片1"/>
            <p:cNvPicPr>
              <a:picLocks noChangeAspect="1" noChangeArrowheads="1"/>
            </p:cNvPicPr>
            <p:nvPr/>
          </p:nvPicPr>
          <p:blipFill>
            <a:blip r:embed="rId2"/>
            <a:srcRect/>
            <a:stretch>
              <a:fillRect/>
            </a:stretch>
          </p:blipFill>
          <p:spPr bwMode="auto">
            <a:xfrm>
              <a:off x="1383" y="2160"/>
              <a:ext cx="1349" cy="1782"/>
            </a:xfrm>
            <a:prstGeom prst="rect">
              <a:avLst/>
            </a:prstGeom>
            <a:noFill/>
            <a:effectLst>
              <a:outerShdw dist="107763" dir="2700000" algn="ctr" rotWithShape="0">
                <a:srgbClr val="808080">
                  <a:alpha val="50000"/>
                </a:srgbClr>
              </a:outerShdw>
            </a:effectLst>
          </p:spPr>
        </p:pic>
        <p:pic>
          <p:nvPicPr>
            <p:cNvPr id="2276366" name="Picture 14" descr="107354-00001"/>
            <p:cNvPicPr>
              <a:picLocks noChangeAspect="1" noChangeArrowheads="1"/>
            </p:cNvPicPr>
            <p:nvPr/>
          </p:nvPicPr>
          <p:blipFill>
            <a:blip r:embed="rId3"/>
            <a:srcRect/>
            <a:stretch>
              <a:fillRect/>
            </a:stretch>
          </p:blipFill>
          <p:spPr bwMode="auto">
            <a:xfrm>
              <a:off x="3424" y="1434"/>
              <a:ext cx="1269" cy="1814"/>
            </a:xfrm>
            <a:prstGeom prst="rect">
              <a:avLst/>
            </a:prstGeom>
            <a:noFill/>
            <a:effectLst>
              <a:outerShdw dist="107763" dir="2700000" algn="ctr" rotWithShape="0">
                <a:srgbClr val="808080">
                  <a:alpha val="50000"/>
                </a:srgbClr>
              </a:outerShdw>
            </a:effectLst>
          </p:spPr>
        </p:pic>
      </p:grpSp>
      <p:sp>
        <p:nvSpPr>
          <p:cNvPr id="105479" name="Rectangle 7"/>
          <p:cNvSpPr>
            <a:spLocks noChangeArrowheads="1"/>
          </p:cNvSpPr>
          <p:nvPr/>
        </p:nvSpPr>
        <p:spPr bwMode="auto">
          <a:xfrm>
            <a:off x="2925129" y="1118870"/>
            <a:ext cx="6048375" cy="1296988"/>
          </a:xfrm>
          <a:prstGeom prst="rect">
            <a:avLst/>
          </a:prstGeom>
          <a:solidFill>
            <a:schemeClr val="bg1"/>
          </a:solidFill>
          <a:ln w="9525">
            <a:solidFill>
              <a:srgbClr val="000080"/>
            </a:solidFill>
            <a:miter lim="800000"/>
          </a:ln>
        </p:spPr>
        <p:txBody>
          <a:bodyPr anchor="ctr"/>
          <a:lstStyle/>
          <a:p>
            <a:pPr>
              <a:lnSpc>
                <a:spcPct val="120000"/>
              </a:lnSpc>
              <a:spcBef>
                <a:spcPct val="40000"/>
              </a:spcBef>
            </a:pPr>
            <a:r>
              <a:rPr lang="zh-CN" altLang="en-US" dirty="0">
                <a:solidFill>
                  <a:srgbClr val="CC3300"/>
                </a:solidFill>
              </a:rPr>
              <a:t>       ★</a:t>
            </a:r>
            <a:r>
              <a:rPr lang="zh-CN" altLang="en-US" sz="2400" dirty="0">
                <a:solidFill>
                  <a:srgbClr val="000066"/>
                </a:solidFill>
                <a:latin typeface="楷体" panose="02010609060101010101" pitchFamily="49" charset="-122"/>
                <a:ea typeface="楷体" panose="02010609060101010101" pitchFamily="49" charset="-122"/>
                <a:cs typeface="楷体_GB2312"/>
              </a:rPr>
              <a:t>总之，科学技术是社会发展的重要动力。我国制定并实施“科教兴国”战略，是正确的战略决策</a:t>
            </a:r>
            <a:r>
              <a:rPr lang="zh-CN" altLang="en-US" sz="2000" dirty="0">
                <a:solidFill>
                  <a:srgbClr val="000066"/>
                </a:solidFill>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479"/>
                                        </p:tgtEl>
                                        <p:attrNameLst>
                                          <p:attrName>style.visibility</p:attrName>
                                        </p:attrNameLst>
                                      </p:cBhvr>
                                      <p:to>
                                        <p:strVal val="visible"/>
                                      </p:to>
                                    </p:set>
                                    <p:animEffect transition="in" filter="wipe(left)">
                                      <p:cBhvr>
                                        <p:cTn id="12" dur="500"/>
                                        <p:tgtEl>
                                          <p:spTgt spid="105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bldLvl="0" animBg="1"/>
    </p:bldLst>
  </p:timing>
</p:sld>
</file>

<file path=ppt/slides/slide6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217416" name="Picture 8" descr="images1"/>
          <p:cNvPicPr>
            <a:picLocks noChangeAspect="1" noChangeArrowheads="1"/>
          </p:cNvPicPr>
          <p:nvPr/>
        </p:nvPicPr>
        <p:blipFill>
          <a:blip r:embed="rId2"/>
          <a:srcRect/>
          <a:stretch>
            <a:fillRect/>
          </a:stretch>
        </p:blipFill>
        <p:spPr bwMode="auto">
          <a:xfrm>
            <a:off x="8543926" y="620714"/>
            <a:ext cx="1412875" cy="1863725"/>
          </a:xfrm>
          <a:prstGeom prst="rect">
            <a:avLst/>
          </a:prstGeom>
          <a:noFill/>
          <a:effectLst>
            <a:outerShdw dist="107763" dir="2700000" algn="ctr" rotWithShape="0">
              <a:srgbClr val="808080">
                <a:alpha val="50000"/>
              </a:srgbClr>
            </a:outerShdw>
          </a:effectLst>
        </p:spPr>
      </p:pic>
      <p:pic>
        <p:nvPicPr>
          <p:cNvPr id="3217417" name="Picture 9" descr="images"/>
          <p:cNvPicPr>
            <a:picLocks noChangeAspect="1" noChangeArrowheads="1"/>
          </p:cNvPicPr>
          <p:nvPr/>
        </p:nvPicPr>
        <p:blipFill>
          <a:blip r:embed="rId3"/>
          <a:srcRect/>
          <a:stretch>
            <a:fillRect/>
          </a:stretch>
        </p:blipFill>
        <p:spPr bwMode="auto">
          <a:xfrm>
            <a:off x="2927351" y="4221164"/>
            <a:ext cx="1484313" cy="1844675"/>
          </a:xfrm>
          <a:prstGeom prst="rect">
            <a:avLst/>
          </a:prstGeom>
          <a:noFill/>
          <a:effectLst>
            <a:outerShdw dist="107763" dir="2700000" algn="ctr" rotWithShape="0">
              <a:srgbClr val="808080">
                <a:alpha val="50000"/>
              </a:srgbClr>
            </a:outerShdw>
          </a:effectLst>
        </p:spPr>
      </p:pic>
      <p:grpSp>
        <p:nvGrpSpPr>
          <p:cNvPr id="651267" name="Group 35"/>
          <p:cNvGrpSpPr/>
          <p:nvPr/>
        </p:nvGrpSpPr>
        <p:grpSpPr bwMode="auto">
          <a:xfrm>
            <a:off x="3441700" y="2678113"/>
            <a:ext cx="4959350" cy="1439862"/>
            <a:chOff x="1208" y="1687"/>
            <a:chExt cx="3124" cy="907"/>
          </a:xfrm>
        </p:grpSpPr>
        <p:sp>
          <p:nvSpPr>
            <p:cNvPr id="3217429" name="Rectangle 21"/>
            <p:cNvSpPr>
              <a:spLocks noChangeArrowheads="1"/>
            </p:cNvSpPr>
            <p:nvPr/>
          </p:nvSpPr>
          <p:spPr bwMode="auto">
            <a:xfrm>
              <a:off x="3376" y="1687"/>
              <a:ext cx="956" cy="907"/>
            </a:xfrm>
            <a:prstGeom prst="rect">
              <a:avLst/>
            </a:prstGeom>
            <a:noFill/>
            <a:ln w="9525" algn="ctr">
              <a:solidFill>
                <a:srgbClr val="FF6600"/>
              </a:solidFill>
              <a:miter lim="800000"/>
            </a:ln>
            <a:effectLst/>
          </p:spPr>
          <p:txBody>
            <a:bodyPr anchor="ctr" anchorCtr="1"/>
            <a:lstStyle/>
            <a:p>
              <a:pPr algn="just"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爱因斯坦时空观：时空都是可变的、相对的</a:t>
              </a:r>
            </a:p>
          </p:txBody>
        </p:sp>
        <p:sp>
          <p:nvSpPr>
            <p:cNvPr id="3217439" name="Text Box 31"/>
            <p:cNvSpPr txBox="1">
              <a:spLocks noChangeArrowheads="1"/>
            </p:cNvSpPr>
            <p:nvPr/>
          </p:nvSpPr>
          <p:spPr bwMode="auto">
            <a:xfrm>
              <a:off x="1208" y="1823"/>
              <a:ext cx="1225" cy="640"/>
            </a:xfrm>
            <a:prstGeom prst="rect">
              <a:avLst/>
            </a:prstGeom>
            <a:noFill/>
            <a:ln w="9525" algn="ctr">
              <a:solidFill>
                <a:srgbClr val="FF6600"/>
              </a:solidFill>
              <a:miter lim="800000"/>
            </a:ln>
            <a:effectLst/>
          </p:spPr>
          <p:txBody>
            <a:bodyPr>
              <a:spAutoFit/>
            </a:bodyPr>
            <a:lstStyle/>
            <a:p>
              <a:pPr latinLnBrk="1">
                <a:spcBef>
                  <a:spcPct val="20000"/>
                </a:spcBef>
                <a:buClr>
                  <a:schemeClr val="accent2"/>
                </a:buClr>
                <a:buFont typeface="Gulim" panose="020B0600000101010101" pitchFamily="34" charset="-127"/>
                <a:buNone/>
                <a:defRPr/>
              </a:pPr>
              <a:r>
                <a:rPr kumimoji="1" lang="zh-CN" altLang="en-US" sz="2000" b="1">
                  <a:effectLst>
                    <a:outerShdw blurRad="38100" dist="38100" dir="2700000" algn="tl">
                      <a:srgbClr val="C0C0C0"/>
                    </a:outerShdw>
                  </a:effectLst>
                  <a:latin typeface="楷体_GB2312" pitchFamily="49" charset="-122"/>
                  <a:ea typeface="楷体_GB2312" pitchFamily="49" charset="-122"/>
                </a:rPr>
                <a:t>牛顿时空观：空间永恒、时间均匀流动</a:t>
              </a:r>
            </a:p>
          </p:txBody>
        </p:sp>
        <p:sp>
          <p:nvSpPr>
            <p:cNvPr id="651273" name="Line 33"/>
            <p:cNvSpPr>
              <a:spLocks noChangeShapeType="1"/>
            </p:cNvSpPr>
            <p:nvPr/>
          </p:nvSpPr>
          <p:spPr bwMode="auto">
            <a:xfrm>
              <a:off x="2433" y="2141"/>
              <a:ext cx="953" cy="0"/>
            </a:xfrm>
            <a:prstGeom prst="line">
              <a:avLst/>
            </a:prstGeom>
            <a:noFill/>
            <a:ln w="57150">
              <a:solidFill>
                <a:srgbClr val="FF0000"/>
              </a:solidFill>
              <a:round/>
              <a:tailEnd type="triangle" w="med" len="med"/>
            </a:ln>
          </p:spPr>
          <p:txBody>
            <a:bodyPr/>
            <a:lstStyle/>
            <a:p>
              <a:endParaRPr lang="zh-CN" altLang="en-US"/>
            </a:p>
          </p:txBody>
        </p:sp>
      </p:grpSp>
      <p:grpSp>
        <p:nvGrpSpPr>
          <p:cNvPr id="651268" name="Group 9"/>
          <p:cNvGrpSpPr/>
          <p:nvPr/>
        </p:nvGrpSpPr>
        <p:grpSpPr bwMode="auto">
          <a:xfrm>
            <a:off x="2782889" y="976314"/>
            <a:ext cx="5400675" cy="503238"/>
            <a:chOff x="839" y="660"/>
            <a:chExt cx="3946" cy="317"/>
          </a:xfrm>
        </p:grpSpPr>
        <p:sp>
          <p:nvSpPr>
            <p:cNvPr id="651269" name="Rectangle 10"/>
            <p:cNvSpPr>
              <a:spLocks noChangeArrowheads="1"/>
            </p:cNvSpPr>
            <p:nvPr/>
          </p:nvSpPr>
          <p:spPr bwMode="auto">
            <a:xfrm>
              <a:off x="1247" y="660"/>
              <a:ext cx="3538" cy="317"/>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800" dirty="0">
                  <a:solidFill>
                    <a:schemeClr val="bg1"/>
                  </a:solidFill>
                  <a:latin typeface="楷体" panose="02010609060101010101" pitchFamily="49" charset="-122"/>
                  <a:ea typeface="楷体" panose="02010609060101010101" pitchFamily="49" charset="-122"/>
                  <a:cs typeface="楷体_GB2312"/>
                </a:rPr>
                <a:t>促进了思维方式的变革</a:t>
              </a:r>
            </a:p>
          </p:txBody>
        </p:sp>
        <p:sp>
          <p:nvSpPr>
            <p:cNvPr id="651270" name="Rectangle 11"/>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3</a:t>
              </a:r>
            </a:p>
          </p:txBody>
        </p:sp>
      </p:grpSp>
    </p:spTree>
  </p:cSld>
  <p:clrMapOvr>
    <a:masterClrMapping/>
  </p:clrMapOvr>
  <p:transition spd="med"/>
</p:sld>
</file>

<file path=ppt/slides/slide6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64" name="Picture 10" descr="images1"/>
          <p:cNvPicPr>
            <a:picLocks noChangeAspect="1"/>
          </p:cNvPicPr>
          <p:nvPr/>
        </p:nvPicPr>
        <p:blipFill>
          <a:blip r:embed="rId2"/>
          <a:srcRect/>
          <a:stretch>
            <a:fillRect/>
          </a:stretch>
        </p:blipFill>
        <p:spPr bwMode="auto">
          <a:xfrm>
            <a:off x="7967664" y="765176"/>
            <a:ext cx="2016125" cy="1374775"/>
          </a:xfrm>
          <a:prstGeom prst="rect">
            <a:avLst/>
          </a:prstGeom>
          <a:noFill/>
          <a:ln w="9525">
            <a:noFill/>
            <a:miter lim="800000"/>
            <a:headEnd/>
            <a:tailEnd/>
          </a:ln>
        </p:spPr>
      </p:pic>
      <p:pic>
        <p:nvPicPr>
          <p:cNvPr id="6165" name="Picture 11" descr="images"/>
          <p:cNvPicPr>
            <a:picLocks noChangeAspect="1"/>
          </p:cNvPicPr>
          <p:nvPr/>
        </p:nvPicPr>
        <p:blipFill>
          <a:blip r:embed="rId3"/>
          <a:srcRect/>
          <a:stretch>
            <a:fillRect/>
          </a:stretch>
        </p:blipFill>
        <p:spPr bwMode="auto">
          <a:xfrm>
            <a:off x="3432175" y="4437063"/>
            <a:ext cx="1944688" cy="1262062"/>
          </a:xfrm>
          <a:prstGeom prst="rect">
            <a:avLst/>
          </a:prstGeom>
          <a:noFill/>
          <a:ln w="9525">
            <a:noFill/>
            <a:miter lim="800000"/>
            <a:headEnd/>
            <a:tailEnd/>
          </a:ln>
        </p:spPr>
      </p:pic>
      <p:pic>
        <p:nvPicPr>
          <p:cNvPr id="6166" name="Picture 12" descr="u=703601011,2138635507&amp;gp=12">
            <a:hlinkClick r:id="rId4"/>
          </p:cNvPr>
          <p:cNvPicPr>
            <a:picLocks noChangeAspect="1"/>
          </p:cNvPicPr>
          <p:nvPr/>
        </p:nvPicPr>
        <p:blipFill>
          <a:blip r:embed="rId5"/>
          <a:srcRect/>
          <a:stretch>
            <a:fillRect/>
          </a:stretch>
        </p:blipFill>
        <p:spPr bwMode="auto">
          <a:xfrm>
            <a:off x="2927351" y="908050"/>
            <a:ext cx="1368425" cy="1130300"/>
          </a:xfrm>
          <a:prstGeom prst="rect">
            <a:avLst/>
          </a:prstGeom>
          <a:noFill/>
          <a:ln w="9525">
            <a:noFill/>
            <a:miter lim="800000"/>
            <a:headEnd/>
            <a:tailEnd/>
          </a:ln>
        </p:spPr>
      </p:pic>
      <p:pic>
        <p:nvPicPr>
          <p:cNvPr id="6167" name="Picture 14" descr="it?u=993162162,190769143">
            <a:hlinkClick r:id="rId6"/>
          </p:cNvPr>
          <p:cNvPicPr>
            <a:picLocks noChangeAspect="1"/>
          </p:cNvPicPr>
          <p:nvPr/>
        </p:nvPicPr>
        <p:blipFill>
          <a:blip r:embed="rId7"/>
          <a:srcRect/>
          <a:stretch>
            <a:fillRect/>
          </a:stretch>
        </p:blipFill>
        <p:spPr bwMode="auto">
          <a:xfrm>
            <a:off x="5591176" y="692151"/>
            <a:ext cx="1368425" cy="1223963"/>
          </a:xfrm>
          <a:prstGeom prst="rect">
            <a:avLst/>
          </a:prstGeom>
          <a:noFill/>
          <a:ln w="9525">
            <a:noFill/>
            <a:miter lim="800000"/>
            <a:headEnd/>
            <a:tailEnd/>
          </a:ln>
        </p:spPr>
      </p:pic>
      <p:pic>
        <p:nvPicPr>
          <p:cNvPr id="3219480" name="Picture 24" descr="bh02"/>
          <p:cNvPicPr>
            <a:picLocks noChangeAspect="1" noChangeArrowheads="1"/>
          </p:cNvPicPr>
          <p:nvPr/>
        </p:nvPicPr>
        <p:blipFill>
          <a:blip r:embed="rId8"/>
          <a:srcRect/>
          <a:stretch>
            <a:fillRect/>
          </a:stretch>
        </p:blipFill>
        <p:spPr bwMode="auto">
          <a:xfrm>
            <a:off x="6743700" y="4221163"/>
            <a:ext cx="1944688" cy="1801812"/>
          </a:xfrm>
          <a:prstGeom prst="rect">
            <a:avLst/>
          </a:prstGeom>
          <a:noFill/>
          <a:ln w="9525">
            <a:noFill/>
            <a:miter lim="800000"/>
            <a:headEnd/>
            <a:tailEnd/>
          </a:ln>
          <a:effectLst>
            <a:outerShdw dist="107763" dir="2700000" algn="ctr" rotWithShape="0">
              <a:srgbClr val="808080">
                <a:alpha val="50000"/>
              </a:srgbClr>
            </a:outerShdw>
          </a:effectLst>
        </p:spPr>
      </p:pic>
      <p:sp>
        <p:nvSpPr>
          <p:cNvPr id="146443" name="Rectangle 11"/>
          <p:cNvSpPr>
            <a:spLocks noChangeArrowheads="1"/>
          </p:cNvSpPr>
          <p:nvPr/>
        </p:nvSpPr>
        <p:spPr bwMode="auto">
          <a:xfrm>
            <a:off x="3216275" y="2420939"/>
            <a:ext cx="6192838" cy="1582737"/>
          </a:xfrm>
          <a:prstGeom prst="rect">
            <a:avLst/>
          </a:prstGeom>
          <a:solidFill>
            <a:schemeClr val="bg1"/>
          </a:solidFill>
          <a:ln w="9525">
            <a:solidFill>
              <a:srgbClr val="000080"/>
            </a:solidFill>
            <a:miter lim="800000"/>
          </a:ln>
        </p:spPr>
        <p:txBody>
          <a:bodyPr anchor="ctr"/>
          <a:lstStyle/>
          <a:p>
            <a:pPr>
              <a:lnSpc>
                <a:spcPct val="120000"/>
              </a:lnSpc>
              <a:spcBef>
                <a:spcPct val="40000"/>
              </a:spcBef>
            </a:pPr>
            <a:r>
              <a:rPr lang="zh-CN" altLang="en-US">
                <a:solidFill>
                  <a:srgbClr val="CC3300"/>
                </a:solidFill>
              </a:rPr>
              <a:t>       ★</a:t>
            </a:r>
            <a:r>
              <a:rPr lang="zh-CN" altLang="en-US" sz="2400">
                <a:solidFill>
                  <a:srgbClr val="000066"/>
                </a:solidFill>
                <a:ea typeface="楷体_GB2312"/>
                <a:cs typeface="楷体_GB2312"/>
              </a:rPr>
              <a:t>在当代，科学技术发展在造福人类的同时，“全球问题”日益引起人们的关注。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43"/>
                                        </p:tgtEl>
                                        <p:attrNameLst>
                                          <p:attrName>style.visibility</p:attrName>
                                        </p:attrNameLst>
                                      </p:cBhvr>
                                      <p:to>
                                        <p:strVal val="visible"/>
                                      </p:to>
                                    </p:set>
                                    <p:animEffect transition="in" filter="wipe(left)">
                                      <p:cBhvr>
                                        <p:cTn id="7" dur="500"/>
                                        <p:tgtEl>
                                          <p:spTgt spid="14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3" grpId="0" bldLvl="0" animBg="1"/>
    </p:bldLst>
  </p:timing>
</p:sld>
</file>

<file path=ppt/slides/slide6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9474" name="Rectangle 18"/>
          <p:cNvSpPr>
            <a:spLocks noChangeArrowheads="1"/>
          </p:cNvSpPr>
          <p:nvPr/>
        </p:nvSpPr>
        <p:spPr bwMode="auto">
          <a:xfrm flipV="1">
            <a:off x="2855914" y="1751481"/>
            <a:ext cx="5184775"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sp>
        <p:nvSpPr>
          <p:cNvPr id="653314" name="Rectangle 20"/>
          <p:cNvSpPr>
            <a:spLocks noChangeArrowheads="1"/>
          </p:cNvSpPr>
          <p:nvPr/>
        </p:nvSpPr>
        <p:spPr bwMode="auto">
          <a:xfrm>
            <a:off x="2711450" y="1125538"/>
            <a:ext cx="7704138" cy="457200"/>
          </a:xfrm>
          <a:prstGeom prst="rect">
            <a:avLst/>
          </a:prstGeom>
          <a:noFill/>
          <a:ln w="9525">
            <a:noFill/>
            <a:miter lim="800000"/>
          </a:ln>
        </p:spPr>
        <p:txBody>
          <a:bodyPr>
            <a:spAutoFit/>
          </a:bodyPr>
          <a:lstStyle/>
          <a:p>
            <a:pPr eaLnBrk="0" hangingPunct="0"/>
            <a:r>
              <a:rPr lang="zh-CN" altLang="en-US" sz="2400">
                <a:latin typeface="Tahoma" panose="020B0604030504040204" pitchFamily="34" charset="0"/>
                <a:ea typeface="黑体" panose="02010609060101010101" pitchFamily="49" charset="-122"/>
              </a:rPr>
              <a:t>（二）科学技术的社会作用具有双重性</a:t>
            </a:r>
            <a:endParaRPr lang="en-US" altLang="zh-CN" sz="2400">
              <a:latin typeface="Tahoma" panose="020B0604030504040204" pitchFamily="34" charset="0"/>
              <a:ea typeface="黑体" panose="02010609060101010101" pitchFamily="49" charset="-122"/>
            </a:endParaRPr>
          </a:p>
        </p:txBody>
      </p:sp>
      <p:pic>
        <p:nvPicPr>
          <p:cNvPr id="653315" name="Object 11"/>
          <p:cNvPicPr>
            <a:picLocks noChangeAspect="1" noChangeArrowheads="1"/>
          </p:cNvPicPr>
          <p:nvPr/>
        </p:nvPicPr>
        <p:blipFill>
          <a:blip r:embed="rId2"/>
          <a:srcRect/>
          <a:stretch>
            <a:fillRect/>
          </a:stretch>
        </p:blipFill>
        <p:spPr bwMode="auto">
          <a:xfrm>
            <a:off x="5905500" y="3195639"/>
            <a:ext cx="381000" cy="466725"/>
          </a:xfrm>
          <a:prstGeom prst="rect">
            <a:avLst/>
          </a:prstGeom>
          <a:noFill/>
          <a:ln w="9525">
            <a:noFill/>
            <a:miter lim="800000"/>
            <a:headEnd/>
            <a:tailEnd/>
          </a:ln>
        </p:spPr>
      </p:pic>
      <p:grpSp>
        <p:nvGrpSpPr>
          <p:cNvPr id="653316" name="Group 12"/>
          <p:cNvGrpSpPr/>
          <p:nvPr/>
        </p:nvGrpSpPr>
        <p:grpSpPr bwMode="auto">
          <a:xfrm>
            <a:off x="2782888" y="2205038"/>
            <a:ext cx="5334000" cy="1752600"/>
            <a:chOff x="576" y="2544"/>
            <a:chExt cx="3360" cy="1104"/>
          </a:xfrm>
        </p:grpSpPr>
        <p:sp>
          <p:nvSpPr>
            <p:cNvPr id="653320" name="Freeform 13"/>
            <p:cNvSpPr/>
            <p:nvPr/>
          </p:nvSpPr>
          <p:spPr bwMode="auto">
            <a:xfrm>
              <a:off x="576" y="2544"/>
              <a:ext cx="2033" cy="1104"/>
            </a:xfrm>
            <a:custGeom>
              <a:avLst/>
              <a:gdLst>
                <a:gd name="T0" fmla="*/ 1764 w 1934"/>
                <a:gd name="T1" fmla="*/ 346 h 1970"/>
                <a:gd name="T2" fmla="*/ 0 w 1934"/>
                <a:gd name="T3" fmla="*/ 346 h 1970"/>
                <a:gd name="T4" fmla="*/ 0 w 1934"/>
                <a:gd name="T5" fmla="*/ 0 h 1970"/>
                <a:gd name="T6" fmla="*/ 1973 w 1934"/>
                <a:gd name="T7" fmla="*/ 0 h 1970"/>
                <a:gd name="T8" fmla="*/ 1914 w 1934"/>
                <a:gd name="T9" fmla="*/ 92 h 1970"/>
                <a:gd name="T10" fmla="*/ 2014 w 1934"/>
                <a:gd name="T11" fmla="*/ 92 h 1970"/>
                <a:gd name="T12" fmla="*/ 2014 w 1934"/>
                <a:gd name="T13" fmla="*/ 49 h 1970"/>
                <a:gd name="T14" fmla="*/ 2245 w 1934"/>
                <a:gd name="T15" fmla="*/ 124 h 1970"/>
                <a:gd name="T16" fmla="*/ 2014 w 1934"/>
                <a:gd name="T17" fmla="*/ 194 h 1970"/>
                <a:gd name="T18" fmla="*/ 2014 w 1934"/>
                <a:gd name="T19" fmla="*/ 150 h 1970"/>
                <a:gd name="T20" fmla="*/ 1884 w 1934"/>
                <a:gd name="T21" fmla="*/ 150 h 1970"/>
                <a:gd name="T22" fmla="*/ 1854 w 1934"/>
                <a:gd name="T23" fmla="*/ 194 h 1970"/>
                <a:gd name="T24" fmla="*/ 1854 w 1934"/>
                <a:gd name="T25" fmla="*/ 152 h 1970"/>
                <a:gd name="T26" fmla="*/ 1623 w 1934"/>
                <a:gd name="T27" fmla="*/ 221 h 1970"/>
                <a:gd name="T28" fmla="*/ 1808 w 1934"/>
                <a:gd name="T29" fmla="*/ 281 h 1970"/>
                <a:gd name="T30" fmla="*/ 1764 w 1934"/>
                <a:gd name="T31" fmla="*/ 346 h 19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34"/>
                <a:gd name="T49" fmla="*/ 0 h 1970"/>
                <a:gd name="T50" fmla="*/ 1934 w 1934"/>
                <a:gd name="T51" fmla="*/ 1970 h 19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34" h="1970">
                  <a:moveTo>
                    <a:pt x="1518" y="1969"/>
                  </a:moveTo>
                  <a:lnTo>
                    <a:pt x="0" y="1969"/>
                  </a:lnTo>
                  <a:lnTo>
                    <a:pt x="0" y="0"/>
                  </a:lnTo>
                  <a:lnTo>
                    <a:pt x="1699" y="0"/>
                  </a:lnTo>
                  <a:lnTo>
                    <a:pt x="1648" y="525"/>
                  </a:lnTo>
                  <a:lnTo>
                    <a:pt x="1734" y="525"/>
                  </a:lnTo>
                  <a:lnTo>
                    <a:pt x="1734" y="276"/>
                  </a:lnTo>
                  <a:lnTo>
                    <a:pt x="1933" y="703"/>
                  </a:lnTo>
                  <a:lnTo>
                    <a:pt x="1734" y="1104"/>
                  </a:lnTo>
                  <a:lnTo>
                    <a:pt x="1734" y="855"/>
                  </a:lnTo>
                  <a:lnTo>
                    <a:pt x="1622" y="855"/>
                  </a:lnTo>
                  <a:lnTo>
                    <a:pt x="1596" y="1104"/>
                  </a:lnTo>
                  <a:lnTo>
                    <a:pt x="1596" y="864"/>
                  </a:lnTo>
                  <a:lnTo>
                    <a:pt x="1397" y="1256"/>
                  </a:lnTo>
                  <a:lnTo>
                    <a:pt x="1556" y="1597"/>
                  </a:lnTo>
                  <a:lnTo>
                    <a:pt x="1518" y="1969"/>
                  </a:lnTo>
                </a:path>
              </a:pathLst>
            </a:custGeom>
            <a:gradFill rotWithShape="0">
              <a:gsLst>
                <a:gs pos="0">
                  <a:srgbClr val="003CFE"/>
                </a:gs>
                <a:gs pos="100000">
                  <a:srgbClr val="002DC0"/>
                </a:gs>
              </a:gsLst>
              <a:path path="rect">
                <a:fillToRect r="100000" b="100000"/>
              </a:path>
            </a:gradFill>
            <a:ln w="12700" cap="rnd" cmpd="sng">
              <a:solidFill>
                <a:schemeClr val="bg1"/>
              </a:solidFill>
              <a:prstDash val="solid"/>
              <a:round/>
              <a:headEnd type="none" w="med" len="med"/>
              <a:tailEnd type="none" w="med" len="med"/>
            </a:ln>
          </p:spPr>
          <p:txBody>
            <a:bodyPr/>
            <a:lstStyle/>
            <a:p>
              <a:endParaRPr lang="zh-CN" altLang="en-US"/>
            </a:p>
          </p:txBody>
        </p:sp>
        <p:sp>
          <p:nvSpPr>
            <p:cNvPr id="653321" name="Rectangle 14"/>
            <p:cNvSpPr>
              <a:spLocks noChangeArrowheads="1"/>
            </p:cNvSpPr>
            <p:nvPr/>
          </p:nvSpPr>
          <p:spPr bwMode="auto">
            <a:xfrm>
              <a:off x="864" y="2736"/>
              <a:ext cx="1145" cy="576"/>
            </a:xfrm>
            <a:prstGeom prst="rect">
              <a:avLst/>
            </a:prstGeom>
            <a:noFill/>
            <a:ln w="9525">
              <a:noFill/>
              <a:miter lim="800000"/>
            </a:ln>
          </p:spPr>
          <p:txBody>
            <a:bodyPr lIns="0" tIns="0" rIns="0" bIns="0">
              <a:spAutoFit/>
            </a:bodyPr>
            <a:lstStyle/>
            <a:p>
              <a:pPr algn="ctr" defTabSz="787400"/>
              <a:r>
                <a:rPr lang="zh-CN" altLang="en-US" sz="2000">
                  <a:solidFill>
                    <a:srgbClr val="FFFF66"/>
                  </a:solidFill>
                  <a:ea typeface="楷体_GB2312"/>
                  <a:cs typeface="楷体_GB2312"/>
                </a:rPr>
                <a:t>科学技术能够更多地创造出人们所需的物质财富</a:t>
              </a:r>
            </a:p>
          </p:txBody>
        </p:sp>
        <p:grpSp>
          <p:nvGrpSpPr>
            <p:cNvPr id="653322" name="Group 15"/>
            <p:cNvGrpSpPr/>
            <p:nvPr/>
          </p:nvGrpSpPr>
          <p:grpSpPr bwMode="auto">
            <a:xfrm>
              <a:off x="2064" y="2544"/>
              <a:ext cx="1872" cy="1104"/>
              <a:chOff x="2697" y="2592"/>
              <a:chExt cx="1409" cy="1104"/>
            </a:xfrm>
          </p:grpSpPr>
          <p:sp>
            <p:nvSpPr>
              <p:cNvPr id="653323" name="Freeform 16"/>
              <p:cNvSpPr/>
              <p:nvPr/>
            </p:nvSpPr>
            <p:spPr bwMode="auto">
              <a:xfrm>
                <a:off x="2697" y="2592"/>
                <a:ext cx="1409" cy="1104"/>
              </a:xfrm>
              <a:custGeom>
                <a:avLst/>
                <a:gdLst>
                  <a:gd name="T0" fmla="*/ 160 w 1934"/>
                  <a:gd name="T1" fmla="*/ 0 h 1970"/>
                  <a:gd name="T2" fmla="*/ 747 w 1934"/>
                  <a:gd name="T3" fmla="*/ 0 h 1970"/>
                  <a:gd name="T4" fmla="*/ 747 w 1934"/>
                  <a:gd name="T5" fmla="*/ 346 h 1970"/>
                  <a:gd name="T6" fmla="*/ 93 w 1934"/>
                  <a:gd name="T7" fmla="*/ 346 h 1970"/>
                  <a:gd name="T8" fmla="*/ 110 w 1934"/>
                  <a:gd name="T9" fmla="*/ 253 h 1970"/>
                  <a:gd name="T10" fmla="*/ 76 w 1934"/>
                  <a:gd name="T11" fmla="*/ 253 h 1970"/>
                  <a:gd name="T12" fmla="*/ 76 w 1934"/>
                  <a:gd name="T13" fmla="*/ 296 h 1970"/>
                  <a:gd name="T14" fmla="*/ 0 w 1934"/>
                  <a:gd name="T15" fmla="*/ 222 h 1970"/>
                  <a:gd name="T16" fmla="*/ 76 w 1934"/>
                  <a:gd name="T17" fmla="*/ 152 h 1970"/>
                  <a:gd name="T18" fmla="*/ 76 w 1934"/>
                  <a:gd name="T19" fmla="*/ 196 h 1970"/>
                  <a:gd name="T20" fmla="*/ 120 w 1934"/>
                  <a:gd name="T21" fmla="*/ 196 h 1970"/>
                  <a:gd name="T22" fmla="*/ 133 w 1934"/>
                  <a:gd name="T23" fmla="*/ 152 h 1970"/>
                  <a:gd name="T24" fmla="*/ 130 w 1934"/>
                  <a:gd name="T25" fmla="*/ 193 h 1970"/>
                  <a:gd name="T26" fmla="*/ 207 w 1934"/>
                  <a:gd name="T27" fmla="*/ 122 h 1970"/>
                  <a:gd name="T28" fmla="*/ 146 w 1934"/>
                  <a:gd name="T29" fmla="*/ 66 h 1970"/>
                  <a:gd name="T30" fmla="*/ 160 w 1934"/>
                  <a:gd name="T31" fmla="*/ 0 h 19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34"/>
                  <a:gd name="T49" fmla="*/ 0 h 1970"/>
                  <a:gd name="T50" fmla="*/ 1934 w 1934"/>
                  <a:gd name="T51" fmla="*/ 1970 h 19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34" h="1970">
                    <a:moveTo>
                      <a:pt x="414" y="0"/>
                    </a:moveTo>
                    <a:lnTo>
                      <a:pt x="1933" y="0"/>
                    </a:lnTo>
                    <a:lnTo>
                      <a:pt x="1933" y="1969"/>
                    </a:lnTo>
                    <a:lnTo>
                      <a:pt x="241" y="1969"/>
                    </a:lnTo>
                    <a:lnTo>
                      <a:pt x="284" y="1434"/>
                    </a:lnTo>
                    <a:lnTo>
                      <a:pt x="198" y="1434"/>
                    </a:lnTo>
                    <a:lnTo>
                      <a:pt x="198" y="1683"/>
                    </a:lnTo>
                    <a:lnTo>
                      <a:pt x="0" y="1265"/>
                    </a:lnTo>
                    <a:lnTo>
                      <a:pt x="198" y="864"/>
                    </a:lnTo>
                    <a:lnTo>
                      <a:pt x="198" y="1113"/>
                    </a:lnTo>
                    <a:lnTo>
                      <a:pt x="310" y="1113"/>
                    </a:lnTo>
                    <a:lnTo>
                      <a:pt x="345" y="864"/>
                    </a:lnTo>
                    <a:lnTo>
                      <a:pt x="336" y="1095"/>
                    </a:lnTo>
                    <a:lnTo>
                      <a:pt x="535" y="694"/>
                    </a:lnTo>
                    <a:lnTo>
                      <a:pt x="379" y="374"/>
                    </a:lnTo>
                    <a:lnTo>
                      <a:pt x="414" y="0"/>
                    </a:lnTo>
                  </a:path>
                </a:pathLst>
              </a:custGeom>
              <a:gradFill rotWithShape="0">
                <a:gsLst>
                  <a:gs pos="0">
                    <a:srgbClr val="003CFE"/>
                  </a:gs>
                  <a:gs pos="100000">
                    <a:srgbClr val="002DC0"/>
                  </a:gs>
                </a:gsLst>
                <a:path path="rect">
                  <a:fillToRect r="100000" b="100000"/>
                </a:path>
              </a:gradFill>
              <a:ln w="12700" cap="rnd" cmpd="sng">
                <a:solidFill>
                  <a:schemeClr val="bg1"/>
                </a:solidFill>
                <a:prstDash val="solid"/>
                <a:round/>
                <a:headEnd type="none" w="med" len="med"/>
                <a:tailEnd type="none" w="med" len="med"/>
              </a:ln>
            </p:spPr>
            <p:txBody>
              <a:bodyPr/>
              <a:lstStyle/>
              <a:p>
                <a:endParaRPr lang="zh-CN" altLang="en-US"/>
              </a:p>
            </p:txBody>
          </p:sp>
          <p:sp>
            <p:nvSpPr>
              <p:cNvPr id="653324" name="Rectangle 17"/>
              <p:cNvSpPr>
                <a:spLocks noChangeArrowheads="1"/>
              </p:cNvSpPr>
              <p:nvPr/>
            </p:nvSpPr>
            <p:spPr bwMode="auto">
              <a:xfrm>
                <a:off x="3168" y="2688"/>
                <a:ext cx="847" cy="582"/>
              </a:xfrm>
              <a:prstGeom prst="rect">
                <a:avLst/>
              </a:prstGeom>
              <a:noFill/>
              <a:ln w="9525">
                <a:noFill/>
                <a:miter lim="800000"/>
              </a:ln>
            </p:spPr>
            <p:txBody>
              <a:bodyPr lIns="0" tIns="0" rIns="0" bIns="0">
                <a:spAutoFit/>
              </a:bodyPr>
              <a:lstStyle/>
              <a:p>
                <a:pPr algn="ctr" defTabSz="787400">
                  <a:buClr>
                    <a:srgbClr val="FFFF66"/>
                  </a:buClr>
                </a:pPr>
                <a:r>
                  <a:rPr lang="zh-CN" altLang="en-US" sz="2000">
                    <a:solidFill>
                      <a:srgbClr val="FFFF66"/>
                    </a:solidFill>
                    <a:ea typeface="楷体_GB2312"/>
                    <a:cs typeface="楷体_GB2312"/>
                  </a:rPr>
                  <a:t>对科学技术应用不当也会产生一定的消极后果</a:t>
                </a:r>
              </a:p>
            </p:txBody>
          </p:sp>
        </p:grpSp>
      </p:grpSp>
      <p:sp>
        <p:nvSpPr>
          <p:cNvPr id="653317" name="AutoShape 18"/>
          <p:cNvSpPr>
            <a:spLocks noChangeArrowheads="1"/>
          </p:cNvSpPr>
          <p:nvPr/>
        </p:nvSpPr>
        <p:spPr bwMode="auto">
          <a:xfrm rot="-325162">
            <a:off x="5951538" y="4131668"/>
            <a:ext cx="1676400" cy="382191"/>
          </a:xfrm>
          <a:prstGeom prst="upArrow">
            <a:avLst>
              <a:gd name="adj1" fmla="val 47852"/>
              <a:gd name="adj2" fmla="val 41620"/>
            </a:avLst>
          </a:prstGeom>
          <a:gradFill rotWithShape="1">
            <a:gsLst>
              <a:gs pos="0">
                <a:srgbClr val="5D009B"/>
              </a:gs>
              <a:gs pos="50000">
                <a:srgbClr val="9900FF"/>
              </a:gs>
              <a:gs pos="100000">
                <a:srgbClr val="5D009B"/>
              </a:gs>
            </a:gsLst>
            <a:lin ang="5400000" scaled="1"/>
          </a:gradFill>
          <a:ln w="6350">
            <a:noFill/>
            <a:miter lim="800000"/>
          </a:ln>
        </p:spPr>
        <p:txBody>
          <a:bodyPr lIns="0" tIns="0" rIns="0" bIns="0" anchor="ctr">
            <a:spAutoFit/>
          </a:bodyPr>
          <a:lstStyle/>
          <a:p>
            <a:endParaRPr lang="zh-CN" altLang="en-US" sz="2000">
              <a:solidFill>
                <a:schemeClr val="bg1"/>
              </a:solidFill>
              <a:latin typeface="楷体_GB2312"/>
              <a:ea typeface="楷体_GB2312"/>
              <a:cs typeface="楷体_GB2312"/>
            </a:endParaRPr>
          </a:p>
        </p:txBody>
      </p:sp>
      <p:sp>
        <p:nvSpPr>
          <p:cNvPr id="106517" name="Rectangle 21"/>
          <p:cNvSpPr>
            <a:spLocks noChangeArrowheads="1"/>
          </p:cNvSpPr>
          <p:nvPr/>
        </p:nvSpPr>
        <p:spPr bwMode="auto">
          <a:xfrm>
            <a:off x="3216275" y="4724400"/>
            <a:ext cx="5543550" cy="1320800"/>
          </a:xfrm>
          <a:prstGeom prst="rect">
            <a:avLst/>
          </a:prstGeom>
          <a:noFill/>
          <a:ln w="9525">
            <a:solidFill>
              <a:srgbClr val="FF0000"/>
            </a:solidFill>
            <a:miter lim="800000"/>
          </a:ln>
          <a:effectLst/>
        </p:spPr>
        <p:txBody>
          <a:bodyPr>
            <a:spAutoFit/>
          </a:bodyPr>
          <a:lstStyle/>
          <a:p>
            <a:pPr>
              <a:defRPr/>
            </a:pPr>
            <a:r>
              <a:rPr kumimoji="1" lang="zh-CN" altLang="en-US" sz="2000" b="1" dirty="0">
                <a:effectLst>
                  <a:outerShdw blurRad="38100" dist="38100" dir="2700000" algn="tl">
                    <a:srgbClr val="C0C0C0"/>
                  </a:outerShdw>
                </a:effectLst>
                <a:latin typeface="楷体_GB2312" pitchFamily="49" charset="-122"/>
                <a:ea typeface="楷体_GB2312" pitchFamily="49" charset="-122"/>
              </a:rPr>
              <a:t>    （</a:t>
            </a:r>
            <a:r>
              <a:rPr kumimoji="1" lang="en-US" altLang="zh-CN" sz="2000" b="1" dirty="0">
                <a:effectLst>
                  <a:outerShdw blurRad="38100" dist="38100" dir="2700000" algn="tl">
                    <a:srgbClr val="C0C0C0"/>
                  </a:outerShdw>
                </a:effectLst>
                <a:latin typeface="楷体_GB2312" pitchFamily="49" charset="-122"/>
                <a:ea typeface="楷体_GB2312" pitchFamily="49" charset="-122"/>
              </a:rPr>
              <a:t>1</a:t>
            </a:r>
            <a:r>
              <a:rPr kumimoji="1" lang="zh-CN" altLang="en-US" sz="2000" b="1" dirty="0">
                <a:effectLst>
                  <a:outerShdw blurRad="38100" dist="38100" dir="2700000" algn="tl">
                    <a:srgbClr val="C0C0C0"/>
                  </a:outerShdw>
                </a:effectLst>
                <a:latin typeface="楷体_GB2312" pitchFamily="49" charset="-122"/>
                <a:ea typeface="楷体_GB2312" pitchFamily="49" charset="-122"/>
              </a:rPr>
              <a:t>）由于对自然规律和人与自然关系认识不够，或缺乏对科学技术消极后果的强有力的控制手段而产生的；</a:t>
            </a:r>
          </a:p>
          <a:p>
            <a:pPr>
              <a:defRPr/>
            </a:pPr>
            <a:r>
              <a:rPr kumimoji="1" lang="zh-CN" altLang="en-US" sz="2000" b="1" dirty="0">
                <a:effectLst>
                  <a:outerShdw blurRad="38100" dist="38100" dir="2700000" algn="tl">
                    <a:srgbClr val="C0C0C0"/>
                  </a:outerShdw>
                </a:effectLst>
                <a:latin typeface="楷体_GB2312" pitchFamily="49" charset="-122"/>
                <a:ea typeface="楷体_GB2312" pitchFamily="49" charset="-122"/>
              </a:rPr>
              <a:t>　（</a:t>
            </a:r>
            <a:r>
              <a:rPr kumimoji="1" lang="en-US" altLang="zh-CN" sz="2000" b="1" dirty="0">
                <a:effectLst>
                  <a:outerShdw blurRad="38100" dist="38100" dir="2700000" algn="tl">
                    <a:srgbClr val="C0C0C0"/>
                  </a:outerShdw>
                </a:effectLst>
                <a:latin typeface="楷体_GB2312" pitchFamily="49" charset="-122"/>
                <a:ea typeface="楷体_GB2312" pitchFamily="49" charset="-122"/>
              </a:rPr>
              <a:t>2</a:t>
            </a:r>
            <a:r>
              <a:rPr kumimoji="1" lang="zh-CN" altLang="en-US" sz="2000" b="1" dirty="0">
                <a:effectLst>
                  <a:outerShdw blurRad="38100" dist="38100" dir="2700000" algn="tl">
                    <a:srgbClr val="C0C0C0"/>
                  </a:outerShdw>
                </a:effectLst>
                <a:latin typeface="楷体_GB2312" pitchFamily="49" charset="-122"/>
                <a:ea typeface="楷体_GB2312" pitchFamily="49" charset="-122"/>
              </a:rPr>
              <a:t>）与一定的社会制度有关。</a:t>
            </a:r>
            <a:endParaRPr lang="zh-CN" altLang="en-US" sz="2000" b="1" dirty="0">
              <a:latin typeface="Arial" panose="020B0604020202020204" pitchFamily="34" charset="0"/>
              <a:ea typeface="楷体_GB2312" pitchFamily="49" charset="-122"/>
            </a:endParaRPr>
          </a:p>
        </p:txBody>
      </p:sp>
      <p:sp>
        <p:nvSpPr>
          <p:cNvPr id="276493" name="WordArt 23"/>
          <p:cNvSpPr>
            <a:spLocks noTextEdit="1"/>
          </p:cNvSpPr>
          <p:nvPr/>
        </p:nvSpPr>
        <p:spPr>
          <a:xfrm rot="5400000">
            <a:off x="7205663" y="2895601"/>
            <a:ext cx="4095750" cy="409575"/>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lstStyle/>
          <a:p>
            <a:pPr algn="ctr" eaLnBrk="0" hangingPunct="0">
              <a:defRPr/>
            </a:pPr>
            <a:r>
              <a:rPr lang="zh-CN" altLang="en-US" sz="3200" b="1">
                <a:solidFill>
                  <a:srgbClr val="FF0000"/>
                </a:solidFill>
                <a:latin typeface="宋体" panose="02010600030101010101" pitchFamily="2" charset="-122"/>
                <a:ea typeface="宋体" panose="02010600030101010101" pitchFamily="2" charset="-122"/>
              </a:rPr>
              <a:t>科学技术像一把双刃剑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19474"/>
                                        </p:tgtEl>
                                        <p:attrNameLst>
                                          <p:attrName>style.visibility</p:attrName>
                                        </p:attrNameLst>
                                      </p:cBhvr>
                                      <p:to>
                                        <p:strVal val="visible"/>
                                      </p:to>
                                    </p:set>
                                    <p:animEffect transition="in" filter="barn(inVertical)">
                                      <p:cBhvr>
                                        <p:cTn id="7" dur="500"/>
                                        <p:tgtEl>
                                          <p:spTgt spid="32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9474" grpId="0" bldLvl="0" animBg="1"/>
    </p:bldLst>
  </p:timing>
</p:sld>
</file>

<file path=ppt/slides/slide6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descr="无标题.bmp"/>
          <p:cNvPicPr>
            <a:picLocks noChangeAspect="1"/>
          </p:cNvPicPr>
          <p:nvPr/>
        </p:nvPicPr>
        <p:blipFill>
          <a:blip r:embed="rId2"/>
          <a:stretch>
            <a:fillRect/>
          </a:stretch>
        </p:blipFill>
        <p:spPr>
          <a:xfrm>
            <a:off x="3024166" y="1000108"/>
            <a:ext cx="2000264" cy="227672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4167174" y="1571612"/>
            <a:ext cx="6000793" cy="1631216"/>
          </a:xfrm>
          <a:prstGeom prst="rect">
            <a:avLst/>
          </a:prstGeom>
          <a:scene3d>
            <a:camera prst="perspectiveHeroicExtremeLeftFacing"/>
            <a:lightRig rig="threePt" dir="t"/>
          </a:scene3d>
        </p:spPr>
        <p:style>
          <a:lnRef idx="1">
            <a:schemeClr val="accent1"/>
          </a:lnRef>
          <a:fillRef idx="2">
            <a:schemeClr val="accent1"/>
          </a:fillRef>
          <a:effectRef idx="1">
            <a:schemeClr val="accent1"/>
          </a:effectRef>
          <a:fontRef idx="minor">
            <a:schemeClr val="dk1"/>
          </a:fontRef>
        </p:style>
        <p:txBody>
          <a:bodyPr>
            <a:spAutoFit/>
          </a:bodyPr>
          <a:lstStyle/>
          <a:p>
            <a:pPr>
              <a:defRPr/>
            </a:pPr>
            <a:r>
              <a:rPr lang="zh-CN" altLang="en-US" sz="2000" b="1" dirty="0">
                <a:ln w="1905"/>
                <a:solidFill>
                  <a:srgbClr val="FF6600"/>
                </a:solidFill>
                <a:effectLst>
                  <a:innerShdw blurRad="69850" dist="43180" dir="5400000">
                    <a:srgbClr val="000000">
                      <a:alpha val="65000"/>
                    </a:srgbClr>
                  </a:innerShdw>
                </a:effectLst>
              </a:rPr>
              <a:t>“不要过分陶醉于我们对自然界的胜利。对于每一次这样的胜利，自然界都报复了我们。每一次胜利，在第一步都确实取得了我们预期的结果，但是在第二步和第三步却有了完全不同的、出乎预料的影响，常常把第一个结果又取消了”。</a:t>
            </a:r>
          </a:p>
        </p:txBody>
      </p:sp>
      <p:sp>
        <p:nvSpPr>
          <p:cNvPr id="6" name="矩形 5"/>
          <p:cNvSpPr/>
          <p:nvPr/>
        </p:nvSpPr>
        <p:spPr>
          <a:xfrm>
            <a:off x="2738414" y="3786191"/>
            <a:ext cx="7000924" cy="2246769"/>
          </a:xfrm>
          <a:prstGeom prst="rect">
            <a:avLst/>
          </a:prstGeom>
          <a:scene3d>
            <a:camera prst="obliqueBottomLeft"/>
            <a:lightRig rig="threePt" dir="t"/>
          </a:scene3d>
        </p:spPr>
        <p:style>
          <a:lnRef idx="1">
            <a:schemeClr val="accent1"/>
          </a:lnRef>
          <a:fillRef idx="2">
            <a:schemeClr val="accent1"/>
          </a:fillRef>
          <a:effectRef idx="1">
            <a:schemeClr val="accent1"/>
          </a:effectRef>
          <a:fontRef idx="minor">
            <a:schemeClr val="dk1"/>
          </a:fontRef>
        </p:style>
        <p:txBody>
          <a:bodyPr>
            <a:spAutoFit/>
          </a:bodyPr>
          <a:lstStyle/>
          <a:p>
            <a:pPr>
              <a:defRPr/>
            </a:pPr>
            <a:r>
              <a:rPr lang="zh-CN" altLang="en-US" sz="2000" b="1" dirty="0">
                <a:ln w="1905"/>
                <a:solidFill>
                  <a:srgbClr val="FF6600"/>
                </a:solidFill>
                <a:effectLst>
                  <a:innerShdw blurRad="69850" dist="43180" dir="5400000">
                    <a:srgbClr val="000000">
                      <a:alpha val="65000"/>
                    </a:srgbClr>
                  </a:innerShdw>
                </a:effectLst>
              </a:rPr>
              <a:t>“美索不达米亚平原、希腊、小亚细亚以及其他各地的居民，为了想得到耕地，把森林砍光了。但是他们梦想不到，这些地方失去了森林，也失去了积聚和储存水份的中心。阿尔卑斯山下的意大利人把南坡的松林砍光了，他们没有料到，这样一来，他们把他们区域里高山畜牧业的基础给摧毁了；他们更没有料到，他们这样做，竟使山泉一年中的大部分时间内枯竭了。而在雨季．又使更加凶猛的洪水倾泄到平原上”。 </a:t>
            </a:r>
          </a:p>
        </p:txBody>
      </p:sp>
    </p:spTree>
  </p:cSld>
  <p:clrMapOvr>
    <a:masterClrMapping/>
  </p:clrMapOvr>
  <p:transition>
    <p:wipe dir="d"/>
  </p:transition>
</p:sld>
</file>

<file path=ppt/slides/slide6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69" name="标题 338945"/>
          <p:cNvSpPr>
            <a:spLocks noGrp="1" noRot="1"/>
          </p:cNvSpPr>
          <p:nvPr>
            <p:ph type="title" idx="4294967295"/>
          </p:nvPr>
        </p:nvSpPr>
        <p:spPr>
          <a:xfrm>
            <a:off x="2743200" y="620713"/>
            <a:ext cx="5143500" cy="1069975"/>
          </a:xfrm>
        </p:spPr>
        <p:txBody>
          <a:bodyPr/>
          <a:lstStyle/>
          <a:p>
            <a:pPr eaLnBrk="1" hangingPunct="1"/>
            <a:r>
              <a:rPr lang="zh-CN" altLang="en-US" b="1" dirty="0">
                <a:solidFill>
                  <a:srgbClr val="FF0000"/>
                </a:solidFill>
                <a:latin typeface="宋体" panose="02010600030101010101" pitchFamily="2" charset="-122"/>
                <a:ea typeface="宋体" panose="02010600030101010101" pitchFamily="2" charset="-122"/>
              </a:rPr>
              <a:t>（三）科学技术是第一生产力</a:t>
            </a:r>
          </a:p>
        </p:txBody>
      </p:sp>
      <p:sp>
        <p:nvSpPr>
          <p:cNvPr id="657410" name="文本占位符 338946"/>
          <p:cNvSpPr>
            <a:spLocks noGrp="1" noRot="1"/>
          </p:cNvSpPr>
          <p:nvPr>
            <p:ph type="body" idx="4294967295"/>
          </p:nvPr>
        </p:nvSpPr>
        <p:spPr>
          <a:xfrm>
            <a:off x="1981200" y="2072640"/>
            <a:ext cx="7701280" cy="4104323"/>
          </a:xfrm>
        </p:spPr>
        <p:txBody>
          <a:bodyPr/>
          <a:lstStyle/>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第一，它能渗透到生产力的各类要素中，转化为现实的生产力。</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第二，它对生产力起到主导和超前作用</a:t>
            </a:r>
          </a:p>
          <a:p>
            <a:pPr eaLnBrk="1" hangingPunct="1"/>
            <a:r>
              <a:rPr lang="zh-CN" altLang="en-US" sz="2800" dirty="0">
                <a:solidFill>
                  <a:srgbClr val="000C0C"/>
                </a:solidFill>
                <a:latin typeface="楷体" panose="02010609060101010101" pitchFamily="49" charset="-122"/>
                <a:ea typeface="楷体" panose="02010609060101010101" pitchFamily="49" charset="-122"/>
                <a:cs typeface="楷体_GB2312"/>
              </a:rPr>
              <a:t>第三，它是推动现代社会发展的最强动力。</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indefinite" fill="hold">
                                          <p:stCondLst>
                                            <p:cond delay="0"/>
                                          </p:stCondLst>
                                        </p:cTn>
                                        <p:tgtEl>
                                          <p:spTgt spid="672769"/>
                                        </p:tgtEl>
                                        <p:attrNameLst>
                                          <p:attrName>style.visibility</p:attrName>
                                        </p:attrNameLst>
                                      </p:cBhvr>
                                      <p:to>
                                        <p:strVal val="visible"/>
                                      </p:to>
                                    </p:set>
                                    <p:anim calcmode="lin" valueType="num">
                                      <p:cBhvr>
                                        <p:cTn id="7" dur="2000" fill="hold"/>
                                        <p:tgtEl>
                                          <p:spTgt spid="672769"/>
                                        </p:tgtEl>
                                        <p:attrNameLst>
                                          <p:attrName>ppt_w</p:attrName>
                                        </p:attrNameLst>
                                      </p:cBhvr>
                                      <p:tavLst>
                                        <p:tav tm="0">
                                          <p:val>
                                            <p:strVal val="#ppt_w"/>
                                          </p:val>
                                        </p:tav>
                                        <p:tav tm="100000">
                                          <p:val>
                                            <p:strVal val="#ppt_w"/>
                                          </p:val>
                                        </p:tav>
                                      </p:tavLst>
                                    </p:anim>
                                    <p:anim calcmode="lin" valueType="num">
                                      <p:cBhvr>
                                        <p:cTn id="8" dur="2000" fill="hold"/>
                                        <p:tgtEl>
                                          <p:spTgt spid="672769"/>
                                        </p:tgtEl>
                                        <p:attrNameLst>
                                          <p:attrName>ppt_h</p:attrName>
                                        </p:attrNameLst>
                                      </p:cBhvr>
                                      <p:tavLst>
                                        <p:tav tm="0">
                                          <p:val>
                                            <p:strVal val="#ppt_h"/>
                                          </p:val>
                                        </p:tav>
                                        <p:tav tm="29800">
                                          <p:val>
                                            <p:strVal val="#ppt_h/2"/>
                                          </p:val>
                                        </p:tav>
                                        <p:tav tm="39800">
                                          <p:val>
                                            <p:strVal val="#ppt_h"/>
                                          </p:val>
                                        </p:tav>
                                        <p:tav tm="50000">
                                          <p:val>
                                            <p:strVal val="#ppt_h/2"/>
                                          </p:val>
                                        </p:tav>
                                        <p:tav tm="59700">
                                          <p:val>
                                            <p:strVal val="#ppt_h"/>
                                          </p:val>
                                        </p:tav>
                                        <p:tav tm="69800">
                                          <p:val>
                                            <p:strVal val="#ppt_h/2"/>
                                          </p:val>
                                        </p:tav>
                                        <p:tav tm="79900">
                                          <p:val>
                                            <p:strVal val="#ppt_h"/>
                                          </p:val>
                                        </p:tav>
                                        <p:tav tm="100000">
                                          <p:val>
                                            <p:strVal val="#ppt_h"/>
                                          </p:val>
                                        </p:tav>
                                      </p:tavLst>
                                    </p:anim>
                                    <p:anim calcmode="lin" valueType="num">
                                      <p:cBhvr>
                                        <p:cTn id="9" dur="2000" fill="hold"/>
                                        <p:tgtEl>
                                          <p:spTgt spid="672769"/>
                                        </p:tgtEl>
                                        <p:attrNameLst>
                                          <p:attrName>ppt_x</p:attrName>
                                        </p:attrNameLst>
                                      </p:cBhvr>
                                      <p:tavLst>
                                        <p:tav tm="0">
                                          <p:val>
                                            <p:strVal val="#ppt_x-.4"/>
                                          </p:val>
                                        </p:tav>
                                        <p:tav tm="100000">
                                          <p:val>
                                            <p:strVal val="#ppt_x"/>
                                          </p:val>
                                        </p:tav>
                                      </p:tavLst>
                                    </p:anim>
                                    <p:anim calcmode="lin" valueType="num">
                                      <p:cBhvr>
                                        <p:cTn id="10" dur="2000" fill="hold"/>
                                        <p:tgtEl>
                                          <p:spTgt spid="672769"/>
                                        </p:tgtEl>
                                        <p:attrNameLst>
                                          <p:attrName>ppt_y</p:attrName>
                                        </p:attrNameLst>
                                      </p:cBhvr>
                                      <p:tavLst>
                                        <p:tav tm="0">
                                          <p:val>
                                            <p:strVal val="#ppt_y-.5"/>
                                          </p:val>
                                        </p:tav>
                                        <p:tav tm="19900">
                                          <p:val>
                                            <p:strVal val="#ppt_y-.2"/>
                                          </p:val>
                                        </p:tav>
                                        <p:tav tm="29800">
                                          <p:val>
                                            <p:strVal val="#ppt_y"/>
                                          </p:val>
                                        </p:tav>
                                        <p:tav tm="39800">
                                          <p:val>
                                            <p:strVal val="#ppt_y-.15"/>
                                          </p:val>
                                        </p:tav>
                                        <p:tav tm="50000">
                                          <p:val>
                                            <p:strVal val="#ppt_y"/>
                                          </p:val>
                                        </p:tav>
                                        <p:tav tm="59700">
                                          <p:val>
                                            <p:strVal val="#ppt_y-.1"/>
                                          </p:val>
                                        </p:tav>
                                        <p:tav tm="69800">
                                          <p:val>
                                            <p:strVal val="#ppt_y"/>
                                          </p:val>
                                        </p:tav>
                                        <p:tav tm="79900">
                                          <p:val>
                                            <p:strVal val="#ppt_y-.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0" presetClass="entr" presetSubtype="0" fill="hold" grpId="0" nodeType="clickEffect">
                                  <p:stCondLst>
                                    <p:cond delay="0"/>
                                  </p:stCondLst>
                                  <p:iterate type="lt">
                                    <p:tmPct val="10000"/>
                                  </p:iterate>
                                  <p:childTnLst>
                                    <p:set>
                                      <p:cBhvr>
                                        <p:cTn id="14" dur="indefinite" fill="hold">
                                          <p:stCondLst>
                                            <p:cond delay="0"/>
                                          </p:stCondLst>
                                        </p:cTn>
                                        <p:tgtEl>
                                          <p:spTgt spid="657410">
                                            <p:txEl>
                                              <p:pRg st="0" end="0"/>
                                            </p:txEl>
                                          </p:spTgt>
                                        </p:tgtEl>
                                        <p:attrNameLst>
                                          <p:attrName>style.visibility</p:attrName>
                                        </p:attrNameLst>
                                      </p:cBhvr>
                                      <p:to>
                                        <p:strVal val="visible"/>
                                      </p:to>
                                    </p:set>
                                    <p:animEffect transition="in" filter="fade">
                                      <p:cBhvr>
                                        <p:cTn id="15" dur="500">
                                          <p:stCondLst>
                                            <p:cond delay="0"/>
                                          </p:stCondLst>
                                        </p:cTn>
                                        <p:tgtEl>
                                          <p:spTgt spid="657410">
                                            <p:txEl>
                                              <p:pRg st="0" end="0"/>
                                            </p:txEl>
                                          </p:spTgt>
                                        </p:tgtEl>
                                      </p:cBhvr>
                                    </p:animEffect>
                                    <p:anim calcmode="lin" valueType="num">
                                      <p:cBhvr>
                                        <p:cTn id="16" dur="500" fill="hold">
                                          <p:stCondLst>
                                            <p:cond delay="0"/>
                                          </p:stCondLst>
                                        </p:cTn>
                                        <p:tgtEl>
                                          <p:spTgt spid="657410">
                                            <p:txEl>
                                              <p:pRg st="0" end="0"/>
                                            </p:txEl>
                                          </p:spTgt>
                                        </p:tgtEl>
                                        <p:attrNameLst>
                                          <p:attrName>ppt_x</p:attrName>
                                        </p:attrNameLst>
                                      </p:cBhvr>
                                      <p:tavLst>
                                        <p:tav tm="0">
                                          <p:val>
                                            <p:strVal val="#ppt_x-.1"/>
                                          </p:val>
                                        </p:tav>
                                        <p:tav tm="100000">
                                          <p:val>
                                            <p:strVal val="#ppt_x"/>
                                          </p:val>
                                        </p:tav>
                                      </p:tavLst>
                                    </p:anim>
                                    <p:anim calcmode="lin" valueType="num">
                                      <p:cBhvr>
                                        <p:cTn id="17" dur="500" fill="hold">
                                          <p:stCondLst>
                                            <p:cond delay="0"/>
                                          </p:stCondLst>
                                        </p:cTn>
                                        <p:tgtEl>
                                          <p:spTgt spid="6574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0" presetClass="entr" presetSubtype="0" fill="hold" grpId="0" nodeType="clickEffect">
                                  <p:stCondLst>
                                    <p:cond delay="0"/>
                                  </p:stCondLst>
                                  <p:iterate type="lt">
                                    <p:tmPct val="10000"/>
                                  </p:iterate>
                                  <p:childTnLst>
                                    <p:set>
                                      <p:cBhvr>
                                        <p:cTn id="21" dur="indefinite" fill="hold">
                                          <p:stCondLst>
                                            <p:cond delay="0"/>
                                          </p:stCondLst>
                                        </p:cTn>
                                        <p:tgtEl>
                                          <p:spTgt spid="657410">
                                            <p:txEl>
                                              <p:pRg st="1" end="1"/>
                                            </p:txEl>
                                          </p:spTgt>
                                        </p:tgtEl>
                                        <p:attrNameLst>
                                          <p:attrName>style.visibility</p:attrName>
                                        </p:attrNameLst>
                                      </p:cBhvr>
                                      <p:to>
                                        <p:strVal val="visible"/>
                                      </p:to>
                                    </p:set>
                                    <p:animEffect transition="in" filter="fade">
                                      <p:cBhvr>
                                        <p:cTn id="22" dur="500">
                                          <p:stCondLst>
                                            <p:cond delay="0"/>
                                          </p:stCondLst>
                                        </p:cTn>
                                        <p:tgtEl>
                                          <p:spTgt spid="657410">
                                            <p:txEl>
                                              <p:pRg st="1" end="1"/>
                                            </p:txEl>
                                          </p:spTgt>
                                        </p:tgtEl>
                                      </p:cBhvr>
                                    </p:animEffect>
                                    <p:anim calcmode="lin" valueType="num">
                                      <p:cBhvr>
                                        <p:cTn id="23" dur="500" fill="hold">
                                          <p:stCondLst>
                                            <p:cond delay="0"/>
                                          </p:stCondLst>
                                        </p:cTn>
                                        <p:tgtEl>
                                          <p:spTgt spid="657410">
                                            <p:txEl>
                                              <p:pRg st="1" end="1"/>
                                            </p:txEl>
                                          </p:spTgt>
                                        </p:tgtEl>
                                        <p:attrNameLst>
                                          <p:attrName>ppt_x</p:attrName>
                                        </p:attrNameLst>
                                      </p:cBhvr>
                                      <p:tavLst>
                                        <p:tav tm="0">
                                          <p:val>
                                            <p:strVal val="#ppt_x-.1"/>
                                          </p:val>
                                        </p:tav>
                                        <p:tav tm="100000">
                                          <p:val>
                                            <p:strVal val="#ppt_x"/>
                                          </p:val>
                                        </p:tav>
                                      </p:tavLst>
                                    </p:anim>
                                    <p:anim calcmode="lin" valueType="num">
                                      <p:cBhvr>
                                        <p:cTn id="24" dur="500" fill="hold">
                                          <p:stCondLst>
                                            <p:cond delay="0"/>
                                          </p:stCondLst>
                                        </p:cTn>
                                        <p:tgtEl>
                                          <p:spTgt spid="6574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0" presetClass="entr" presetSubtype="0" fill="hold" grpId="0" nodeType="clickEffect">
                                  <p:stCondLst>
                                    <p:cond delay="0"/>
                                  </p:stCondLst>
                                  <p:iterate type="lt">
                                    <p:tmPct val="10000"/>
                                  </p:iterate>
                                  <p:childTnLst>
                                    <p:set>
                                      <p:cBhvr>
                                        <p:cTn id="28" dur="indefinite" fill="hold">
                                          <p:stCondLst>
                                            <p:cond delay="0"/>
                                          </p:stCondLst>
                                        </p:cTn>
                                        <p:tgtEl>
                                          <p:spTgt spid="657410">
                                            <p:txEl>
                                              <p:pRg st="2" end="2"/>
                                            </p:txEl>
                                          </p:spTgt>
                                        </p:tgtEl>
                                        <p:attrNameLst>
                                          <p:attrName>style.visibility</p:attrName>
                                        </p:attrNameLst>
                                      </p:cBhvr>
                                      <p:to>
                                        <p:strVal val="visible"/>
                                      </p:to>
                                    </p:set>
                                    <p:animEffect transition="in" filter="fade">
                                      <p:cBhvr>
                                        <p:cTn id="29" dur="500">
                                          <p:stCondLst>
                                            <p:cond delay="0"/>
                                          </p:stCondLst>
                                        </p:cTn>
                                        <p:tgtEl>
                                          <p:spTgt spid="657410">
                                            <p:txEl>
                                              <p:pRg st="2" end="2"/>
                                            </p:txEl>
                                          </p:spTgt>
                                        </p:tgtEl>
                                      </p:cBhvr>
                                    </p:animEffect>
                                    <p:anim calcmode="lin" valueType="num">
                                      <p:cBhvr>
                                        <p:cTn id="30" dur="500" fill="hold">
                                          <p:stCondLst>
                                            <p:cond delay="0"/>
                                          </p:stCondLst>
                                        </p:cTn>
                                        <p:tgtEl>
                                          <p:spTgt spid="657410">
                                            <p:txEl>
                                              <p:pRg st="2" end="2"/>
                                            </p:txEl>
                                          </p:spTgt>
                                        </p:tgtEl>
                                        <p:attrNameLst>
                                          <p:attrName>ppt_x</p:attrName>
                                        </p:attrNameLst>
                                      </p:cBhvr>
                                      <p:tavLst>
                                        <p:tav tm="0">
                                          <p:val>
                                            <p:strVal val="#ppt_x-.1"/>
                                          </p:val>
                                        </p:tav>
                                        <p:tav tm="100000">
                                          <p:val>
                                            <p:strVal val="#ppt_x"/>
                                          </p:val>
                                        </p:tav>
                                      </p:tavLst>
                                    </p:anim>
                                    <p:anim calcmode="lin" valueType="num">
                                      <p:cBhvr>
                                        <p:cTn id="31" dur="500" fill="hold">
                                          <p:stCondLst>
                                            <p:cond delay="0"/>
                                          </p:stCondLst>
                                        </p:cTn>
                                        <p:tgtEl>
                                          <p:spTgt spid="65741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69" grpId="0"/>
      <p:bldP spid="657410" grpId="0" build="p"/>
    </p:bldLst>
  </p:timing>
</p:sld>
</file>

<file path=ppt/slides/slide6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8433" name="AutoShape 7" descr="小网格"/>
          <p:cNvSpPr>
            <a:spLocks noChangeArrowheads="1"/>
          </p:cNvSpPr>
          <p:nvPr/>
        </p:nvSpPr>
        <p:spPr bwMode="auto">
          <a:xfrm>
            <a:off x="2351088" y="1052514"/>
            <a:ext cx="7848600" cy="2016125"/>
          </a:xfrm>
          <a:prstGeom prst="horizontalScroll">
            <a:avLst>
              <a:gd name="adj" fmla="val 12500"/>
            </a:avLst>
          </a:prstGeom>
          <a:noFill/>
          <a:ln w="9525">
            <a:noFill/>
            <a:round/>
          </a:ln>
        </p:spPr>
        <p:txBody>
          <a:bodyPr wrap="none" anchor="ctr"/>
          <a:lstStyle/>
          <a:p>
            <a:pPr algn="ctr"/>
            <a:r>
              <a:rPr lang="zh-CN" altLang="en-US" sz="3600">
                <a:solidFill>
                  <a:srgbClr val="990000"/>
                </a:solidFill>
                <a:ea typeface="黑体" panose="02010609060101010101" pitchFamily="49" charset="-122"/>
              </a:rPr>
              <a:t>第三节 </a:t>
            </a:r>
          </a:p>
          <a:p>
            <a:pPr algn="ctr"/>
            <a:r>
              <a:rPr lang="zh-CN" altLang="en-US" sz="3600">
                <a:solidFill>
                  <a:srgbClr val="990000"/>
                </a:solidFill>
                <a:ea typeface="黑体" panose="02010609060101010101" pitchFamily="49" charset="-122"/>
              </a:rPr>
              <a:t>人民群众在历史发展中的作用</a:t>
            </a:r>
          </a:p>
        </p:txBody>
      </p:sp>
      <p:grpSp>
        <p:nvGrpSpPr>
          <p:cNvPr id="2" name="Group 5"/>
          <p:cNvGrpSpPr/>
          <p:nvPr/>
        </p:nvGrpSpPr>
        <p:grpSpPr bwMode="auto">
          <a:xfrm>
            <a:off x="2855913" y="3500438"/>
            <a:ext cx="7105650" cy="538162"/>
            <a:chOff x="336" y="1296"/>
            <a:chExt cx="4476" cy="339"/>
          </a:xfrm>
        </p:grpSpPr>
        <p:sp>
          <p:nvSpPr>
            <p:cNvPr id="658440" name="AutoShape 6"/>
            <p:cNvSpPr>
              <a:spLocks noChangeArrowheads="1"/>
            </p:cNvSpPr>
            <p:nvPr/>
          </p:nvSpPr>
          <p:spPr bwMode="auto">
            <a:xfrm>
              <a:off x="342" y="1488"/>
              <a:ext cx="4463" cy="143"/>
            </a:xfrm>
            <a:prstGeom prst="parallelogram">
              <a:avLst>
                <a:gd name="adj" fmla="val 222803"/>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58441" name="AutoShape 7"/>
            <p:cNvSpPr>
              <a:spLocks noChangeArrowheads="1"/>
            </p:cNvSpPr>
            <p:nvPr/>
          </p:nvSpPr>
          <p:spPr bwMode="auto">
            <a:xfrm>
              <a:off x="336" y="1296"/>
              <a:ext cx="4416" cy="339"/>
            </a:xfrm>
            <a:prstGeom prst="parallelogram">
              <a:avLst>
                <a:gd name="adj" fmla="val 62962"/>
              </a:avLst>
            </a:prstGeom>
            <a:solidFill>
              <a:srgbClr val="A3C2FF">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58442" name="Text Box 8"/>
            <p:cNvSpPr txBox="1">
              <a:spLocks noChangeArrowheads="1"/>
            </p:cNvSpPr>
            <p:nvPr/>
          </p:nvSpPr>
          <p:spPr bwMode="auto">
            <a:xfrm>
              <a:off x="528" y="1352"/>
              <a:ext cx="4284" cy="233"/>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dirty="0">
                  <a:solidFill>
                    <a:schemeClr val="bg1"/>
                  </a:solidFill>
                  <a:ea typeface="黑体" panose="02010609060101010101" pitchFamily="49" charset="-122"/>
                </a:rPr>
                <a:t>    </a:t>
              </a:r>
              <a:r>
                <a:rPr lang="zh-CN" altLang="en-US" sz="2400" dirty="0">
                  <a:solidFill>
                    <a:srgbClr val="003366"/>
                  </a:solidFill>
                  <a:ea typeface="黑体" panose="02010609060101010101" pitchFamily="49" charset="-122"/>
                </a:rPr>
                <a:t>一、人民群众是历史的创造者</a:t>
              </a:r>
            </a:p>
          </p:txBody>
        </p:sp>
      </p:grpSp>
      <p:grpSp>
        <p:nvGrpSpPr>
          <p:cNvPr id="3" name="Group 9"/>
          <p:cNvGrpSpPr/>
          <p:nvPr/>
        </p:nvGrpSpPr>
        <p:grpSpPr bwMode="auto">
          <a:xfrm>
            <a:off x="2640014" y="4652964"/>
            <a:ext cx="7559675" cy="636587"/>
            <a:chOff x="394" y="1873"/>
            <a:chExt cx="4646" cy="401"/>
          </a:xfrm>
        </p:grpSpPr>
        <p:sp>
          <p:nvSpPr>
            <p:cNvPr id="658436" name="Rectangle 10"/>
            <p:cNvSpPr>
              <a:spLocks noChangeArrowheads="1"/>
            </p:cNvSpPr>
            <p:nvPr/>
          </p:nvSpPr>
          <p:spPr bwMode="auto">
            <a:xfrm>
              <a:off x="1181" y="2005"/>
              <a:ext cx="3859" cy="269"/>
            </a:xfrm>
            <a:prstGeom prst="rect">
              <a:avLst/>
            </a:prstGeom>
            <a:noFill/>
            <a:ln w="6350">
              <a:noFill/>
              <a:miter lim="800000"/>
            </a:ln>
          </p:spPr>
          <p:txBody>
            <a:bodyPr lIns="0" tIns="0" rIns="0" bIns="0" anchor="ctr">
              <a:spAutoFit/>
            </a:bodyPr>
            <a:lstStyle/>
            <a:p>
              <a:pPr defTabSz="330200">
                <a:tabLst>
                  <a:tab pos="8521700" algn="r"/>
                </a:tabLst>
              </a:pPr>
              <a:endParaRPr lang="zh-CN" altLang="en-US" sz="2800">
                <a:latin typeface="楷体_GB2312"/>
                <a:ea typeface="楷体_GB2312"/>
                <a:cs typeface="楷体_GB2312"/>
              </a:endParaRPr>
            </a:p>
          </p:txBody>
        </p:sp>
        <p:sp>
          <p:nvSpPr>
            <p:cNvPr id="658437" name="AutoShape 11"/>
            <p:cNvSpPr>
              <a:spLocks noChangeArrowheads="1"/>
            </p:cNvSpPr>
            <p:nvPr/>
          </p:nvSpPr>
          <p:spPr bwMode="auto">
            <a:xfrm>
              <a:off x="451" y="2049"/>
              <a:ext cx="4307" cy="143"/>
            </a:xfrm>
            <a:prstGeom prst="parallelogram">
              <a:avLst>
                <a:gd name="adj" fmla="val 215015"/>
              </a:avLst>
            </a:prstGeom>
            <a:solidFill>
              <a:srgbClr val="C0C0C0">
                <a:alpha val="47058"/>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58438" name="AutoShape 12"/>
            <p:cNvSpPr>
              <a:spLocks noChangeArrowheads="1"/>
            </p:cNvSpPr>
            <p:nvPr/>
          </p:nvSpPr>
          <p:spPr bwMode="auto">
            <a:xfrm>
              <a:off x="394" y="1873"/>
              <a:ext cx="4262" cy="339"/>
            </a:xfrm>
            <a:prstGeom prst="parallelogram">
              <a:avLst>
                <a:gd name="adj" fmla="val 60766"/>
              </a:avLst>
            </a:prstGeom>
            <a:solidFill>
              <a:srgbClr val="FFFF99">
                <a:alpha val="49019"/>
              </a:srgbClr>
            </a:solidFill>
            <a:ln w="6350">
              <a:noFill/>
              <a:miter lim="800000"/>
            </a:ln>
          </p:spPr>
          <p:txBody>
            <a:bodyPr wrap="none" lIns="72000" tIns="0" rIns="0" bIns="0" anchor="ctr"/>
            <a:lstStyle/>
            <a:p>
              <a:endParaRPr lang="zh-CN" altLang="en-US" sz="2000">
                <a:solidFill>
                  <a:schemeClr val="bg1"/>
                </a:solidFill>
                <a:latin typeface="楷体_GB2312"/>
                <a:ea typeface="楷体_GB2312"/>
                <a:cs typeface="楷体_GB2312"/>
              </a:endParaRPr>
            </a:p>
          </p:txBody>
        </p:sp>
        <p:sp>
          <p:nvSpPr>
            <p:cNvPr id="658439" name="Text Box 13"/>
            <p:cNvSpPr txBox="1">
              <a:spLocks noChangeArrowheads="1"/>
            </p:cNvSpPr>
            <p:nvPr/>
          </p:nvSpPr>
          <p:spPr bwMode="auto">
            <a:xfrm>
              <a:off x="576" y="1929"/>
              <a:ext cx="4284" cy="233"/>
            </a:xfrm>
            <a:prstGeom prst="rect">
              <a:avLst/>
            </a:prstGeom>
            <a:noFill/>
            <a:ln w="6350">
              <a:noFill/>
              <a:miter lim="800000"/>
            </a:ln>
          </p:spPr>
          <p:txBody>
            <a:bodyPr lIns="0" tIns="0" rIns="0" bIns="0" anchor="ctr">
              <a:spAutoFit/>
            </a:bodyPr>
            <a:lstStyle/>
            <a:p>
              <a:pPr marL="342900" indent="-342900">
                <a:spcBef>
                  <a:spcPct val="20000"/>
                </a:spcBef>
              </a:pPr>
              <a:r>
                <a:rPr lang="zh-CN" altLang="en-US" sz="2400">
                  <a:solidFill>
                    <a:schemeClr val="bg1"/>
                  </a:solidFill>
                  <a:ea typeface="黑体" panose="02010609060101010101" pitchFamily="49" charset="-122"/>
                </a:rPr>
                <a:t>    </a:t>
              </a:r>
              <a:r>
                <a:rPr lang="zh-CN" altLang="en-US" sz="2400">
                  <a:solidFill>
                    <a:srgbClr val="663300"/>
                  </a:solidFill>
                  <a:ea typeface="黑体" panose="02010609060101010101" pitchFamily="49" charset="-122"/>
                </a:rPr>
                <a:t>二、个人在社会历史中的作用</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9434" name="Text Box 10"/>
          <p:cNvSpPr txBox="1">
            <a:spLocks noChangeArrowheads="1"/>
          </p:cNvSpPr>
          <p:nvPr/>
        </p:nvSpPr>
        <p:spPr bwMode="auto">
          <a:xfrm>
            <a:off x="2927351" y="981076"/>
            <a:ext cx="5616575" cy="487363"/>
          </a:xfrm>
          <a:prstGeom prst="rect">
            <a:avLst/>
          </a:prstGeom>
          <a:noFill/>
          <a:ln w="9525" algn="ctr">
            <a:noFill/>
            <a:miter lim="800000"/>
          </a:ln>
          <a:effectLst/>
        </p:spPr>
        <p:txBody>
          <a:bodyPr/>
          <a:lstStyle/>
          <a:p>
            <a:pPr latinLnBrk="1">
              <a:defRPr/>
            </a:pPr>
            <a:r>
              <a:rPr kumimoji="1" lang="zh-CN" altLang="en-US" sz="3200" dirty="0">
                <a:solidFill>
                  <a:srgbClr val="FF0000"/>
                </a:solidFill>
                <a:effectLst>
                  <a:outerShdw blurRad="38100" dist="38100" dir="2700000" algn="tl">
                    <a:srgbClr val="C0C0C0"/>
                  </a:outerShdw>
                </a:effectLst>
                <a:latin typeface="Tahoma" panose="020B0604030504040204" pitchFamily="34" charset="0"/>
                <a:ea typeface="黑体" panose="02010609060101010101" pitchFamily="49" charset="-122"/>
              </a:rPr>
              <a:t>一、人民群众是历史的创造者</a:t>
            </a:r>
          </a:p>
        </p:txBody>
      </p:sp>
      <p:sp>
        <p:nvSpPr>
          <p:cNvPr id="2279436" name="Text Box 12"/>
          <p:cNvSpPr txBox="1">
            <a:spLocks noChangeArrowheads="1"/>
          </p:cNvSpPr>
          <p:nvPr/>
        </p:nvSpPr>
        <p:spPr bwMode="auto">
          <a:xfrm>
            <a:off x="2029979" y="3357564"/>
            <a:ext cx="8241148" cy="1815882"/>
          </a:xfrm>
          <a:prstGeom prst="rect">
            <a:avLst/>
          </a:prstGeom>
          <a:noFill/>
          <a:ln w="9525">
            <a:noFill/>
            <a:miter lim="800000"/>
          </a:ln>
        </p:spPr>
        <p:txBody>
          <a:bodyPr wrap="square">
            <a:spAutoFit/>
          </a:bodyPr>
          <a:lstStyle/>
          <a:p>
            <a:pPr eaLnBrk="0" hangingPunct="0">
              <a:spcBef>
                <a:spcPct val="20000"/>
              </a:spcBef>
            </a:pPr>
            <a:r>
              <a:rPr lang="zh-CN" altLang="en-US" sz="2800" dirty="0">
                <a:solidFill>
                  <a:srgbClr val="003300"/>
                </a:solidFill>
                <a:latin typeface="楷体" panose="02010609060101010101" pitchFamily="49" charset="-122"/>
                <a:ea typeface="楷体" panose="02010609060101010101" pitchFamily="49" charset="-122"/>
                <a:cs typeface="楷体_GB2312"/>
              </a:rPr>
              <a:t>唯心史观从社会意识决定社会存在的基本前提出发，否认物质资料生产方式是社会发展的决定力量。抹煞人民群众的历史作用，宣扬少数英雄人物创造历史。</a:t>
            </a:r>
          </a:p>
        </p:txBody>
      </p:sp>
      <p:sp>
        <p:nvSpPr>
          <p:cNvPr id="659459" name="Rectangle 22"/>
          <p:cNvSpPr>
            <a:spLocks noChangeArrowheads="1"/>
          </p:cNvSpPr>
          <p:nvPr/>
        </p:nvSpPr>
        <p:spPr bwMode="auto">
          <a:xfrm>
            <a:off x="2052320" y="1916113"/>
            <a:ext cx="8241149" cy="523220"/>
          </a:xfrm>
          <a:prstGeom prst="rect">
            <a:avLst/>
          </a:prstGeom>
          <a:noFill/>
          <a:ln w="9525">
            <a:noFill/>
            <a:miter lim="800000"/>
          </a:ln>
        </p:spPr>
        <p:txBody>
          <a:bodyPr wrap="square">
            <a:spAutoFit/>
          </a:bodyPr>
          <a:lstStyle/>
          <a:p>
            <a:pPr eaLnBrk="0" hangingPunct="0"/>
            <a:r>
              <a:rPr lang="zh-CN" altLang="en-US" sz="2800" dirty="0">
                <a:latin typeface="Tahoma" panose="020B0604030504040204" pitchFamily="34" charset="0"/>
                <a:ea typeface="黑体" panose="02010609060101010101" pitchFamily="49" charset="-122"/>
              </a:rPr>
              <a:t>（一）两种历史观在历史创造者问题上的对立</a:t>
            </a:r>
          </a:p>
        </p:txBody>
      </p:sp>
      <p:grpSp>
        <p:nvGrpSpPr>
          <p:cNvPr id="659461" name="Group 17"/>
          <p:cNvGrpSpPr/>
          <p:nvPr/>
        </p:nvGrpSpPr>
        <p:grpSpPr bwMode="auto">
          <a:xfrm>
            <a:off x="2580640" y="2633663"/>
            <a:ext cx="5098098" cy="503238"/>
            <a:chOff x="2064" y="162"/>
            <a:chExt cx="2857" cy="317"/>
          </a:xfrm>
        </p:grpSpPr>
        <p:sp>
          <p:nvSpPr>
            <p:cNvPr id="111631" name="Rectangle 15"/>
            <p:cNvSpPr>
              <a:spLocks noChangeArrowheads="1"/>
            </p:cNvSpPr>
            <p:nvPr/>
          </p:nvSpPr>
          <p:spPr bwMode="auto">
            <a:xfrm>
              <a:off x="2426" y="162"/>
              <a:ext cx="2495" cy="317"/>
            </a:xfrm>
            <a:prstGeom prst="rect">
              <a:avLst/>
            </a:prstGeom>
            <a:gradFill rotWithShape="0">
              <a:gsLst>
                <a:gs pos="0">
                  <a:srgbClr val="0066FF"/>
                </a:gs>
                <a:gs pos="100000">
                  <a:srgbClr val="0066FF">
                    <a:gamma/>
                    <a:tint val="45490"/>
                    <a:invGamma/>
                  </a:srgbClr>
                </a:gs>
              </a:gsLst>
              <a:lin ang="0" scaled="1"/>
            </a:gradFill>
            <a:ln w="6350">
              <a:noFill/>
              <a:miter lim="800000"/>
            </a:ln>
            <a:effectLst/>
          </p:spPr>
          <p:txBody>
            <a:bodyPr lIns="0" tIns="0" rIns="0" bIns="72000" anchor="ctr">
              <a:spAutoFit/>
            </a:bodyPr>
            <a:lstStyle/>
            <a:p>
              <a:pPr defTabSz="330200">
                <a:tabLst>
                  <a:tab pos="8521700" algn="r"/>
                </a:tabLst>
                <a:defRPr/>
              </a:pPr>
              <a:r>
                <a:rPr lang="zh-CN" altLang="en-US" sz="2800" b="1" dirty="0">
                  <a:solidFill>
                    <a:schemeClr val="bg1"/>
                  </a:solidFill>
                  <a:latin typeface="宋体" panose="02010600030101010101" pitchFamily="2" charset="-122"/>
                  <a:ea typeface="宋体" panose="02010600030101010101" pitchFamily="2" charset="-122"/>
                </a:rPr>
                <a:t>英雄史观</a:t>
              </a:r>
              <a:endParaRPr lang="zh-CN" altLang="en-US" sz="2800" b="1" dirty="0">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endParaRPr>
            </a:p>
          </p:txBody>
        </p:sp>
        <p:sp>
          <p:nvSpPr>
            <p:cNvPr id="659463" name="Rectangle 16"/>
            <p:cNvSpPr>
              <a:spLocks noChangeArrowheads="1"/>
            </p:cNvSpPr>
            <p:nvPr/>
          </p:nvSpPr>
          <p:spPr bwMode="auto">
            <a:xfrm>
              <a:off x="2064" y="164"/>
              <a:ext cx="288"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79436">
                                            <p:txEl>
                                              <p:pRg st="0" end="0"/>
                                            </p:txEl>
                                          </p:spTgt>
                                        </p:tgtEl>
                                        <p:attrNameLst>
                                          <p:attrName>style.visibility</p:attrName>
                                        </p:attrNameLst>
                                      </p:cBhvr>
                                      <p:to>
                                        <p:strVal val="visible"/>
                                      </p:to>
                                    </p:set>
                                    <p:animEffect transition="in" filter="slide(fromBottom)">
                                      <p:cBhvr>
                                        <p:cTn id="7" dur="500"/>
                                        <p:tgtEl>
                                          <p:spTgt spid="22794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9436" grpId="0" build="p"/>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24560" y="1422401"/>
            <a:ext cx="5073016" cy="833119"/>
          </a:xfrm>
        </p:spPr>
        <p:txBody>
          <a:bodyPr>
            <a:normAutofit/>
          </a:bodyPr>
          <a:lstStyle/>
          <a:p>
            <a:r>
              <a:rPr lang="zh-CN" altLang="en-US" sz="2800" dirty="0"/>
              <a:t>唯意志论</a:t>
            </a:r>
          </a:p>
        </p:txBody>
      </p:sp>
      <p:sp>
        <p:nvSpPr>
          <p:cNvPr id="4" name="内容占位符 3"/>
          <p:cNvSpPr>
            <a:spLocks noGrp="1"/>
          </p:cNvSpPr>
          <p:nvPr>
            <p:ph sz="half" idx="2"/>
          </p:nvPr>
        </p:nvSpPr>
        <p:spPr/>
        <p:txBody>
          <a:bodyPr>
            <a:normAutofit/>
          </a:bodyPr>
          <a:lstStyle/>
          <a:p>
            <a:r>
              <a:rPr lang="zh-CN" altLang="en-US" sz="2800" dirty="0">
                <a:latin typeface="楷体" panose="02010609060101010101" pitchFamily="49" charset="-122"/>
                <a:ea typeface="楷体" panose="02010609060101010101" pitchFamily="49" charset="-122"/>
              </a:rPr>
              <a:t>它认为历史时由少数英雄人物的意志决定的。</a:t>
            </a:r>
          </a:p>
        </p:txBody>
      </p:sp>
      <p:sp>
        <p:nvSpPr>
          <p:cNvPr id="5" name="文本占位符 4"/>
          <p:cNvSpPr>
            <a:spLocks noGrp="1"/>
          </p:cNvSpPr>
          <p:nvPr>
            <p:ph type="body" sz="quarter" idx="3"/>
          </p:nvPr>
        </p:nvSpPr>
        <p:spPr>
          <a:xfrm>
            <a:off x="6172201" y="1268413"/>
            <a:ext cx="5183188" cy="1069978"/>
          </a:xfrm>
        </p:spPr>
        <p:txBody>
          <a:bodyPr>
            <a:normAutofit/>
          </a:bodyPr>
          <a:lstStyle/>
          <a:p>
            <a:r>
              <a:rPr lang="zh-CN" altLang="en-US" sz="2800" dirty="0"/>
              <a:t>宿命论</a:t>
            </a:r>
          </a:p>
        </p:txBody>
      </p:sp>
      <p:sp>
        <p:nvSpPr>
          <p:cNvPr id="6" name="内容占位符 5"/>
          <p:cNvSpPr>
            <a:spLocks noGrp="1"/>
          </p:cNvSpPr>
          <p:nvPr>
            <p:ph sz="quarter" idx="4"/>
          </p:nvPr>
        </p:nvSpPr>
        <p:spPr>
          <a:xfrm>
            <a:off x="6172201" y="2509520"/>
            <a:ext cx="5183188" cy="3680143"/>
          </a:xfrm>
        </p:spPr>
        <p:txBody>
          <a:bodyPr>
            <a:normAutofit/>
          </a:bodyPr>
          <a:lstStyle/>
          <a:p>
            <a:r>
              <a:rPr lang="zh-CN" altLang="en-US" sz="2800" dirty="0">
                <a:latin typeface="楷体" panose="02010609060101010101" pitchFamily="49" charset="-122"/>
                <a:ea typeface="楷体" panose="02010609060101010101" pitchFamily="49" charset="-122"/>
              </a:rPr>
              <a:t>它认为历史是由某种客观精神决定的，而英雄人物则是这种精神在人间的代理者。</a:t>
            </a:r>
          </a:p>
        </p:txBody>
      </p:sp>
      <p:grpSp>
        <p:nvGrpSpPr>
          <p:cNvPr id="7" name="Group 18"/>
          <p:cNvGrpSpPr/>
          <p:nvPr/>
        </p:nvGrpSpPr>
        <p:grpSpPr bwMode="auto">
          <a:xfrm>
            <a:off x="1391920" y="3515360"/>
            <a:ext cx="2895599" cy="2519680"/>
            <a:chOff x="2409" y="2251"/>
            <a:chExt cx="1543" cy="1547"/>
          </a:xfrm>
        </p:grpSpPr>
        <p:sp>
          <p:nvSpPr>
            <p:cNvPr id="8" name="Text Box 14"/>
            <p:cNvSpPr txBox="1">
              <a:spLocks noChangeArrowheads="1"/>
            </p:cNvSpPr>
            <p:nvPr/>
          </p:nvSpPr>
          <p:spPr bwMode="auto">
            <a:xfrm>
              <a:off x="2409" y="2478"/>
              <a:ext cx="272" cy="750"/>
            </a:xfrm>
            <a:prstGeom prst="rect">
              <a:avLst/>
            </a:prstGeom>
            <a:noFill/>
            <a:ln w="9525">
              <a:noFill/>
              <a:miter lim="800000"/>
            </a:ln>
          </p:spPr>
          <p:txBody>
            <a:bodyPr>
              <a:spAutoFit/>
            </a:bodyPr>
            <a:lstStyle/>
            <a:p>
              <a:pPr eaLnBrk="0" hangingPunct="0">
                <a:spcBef>
                  <a:spcPct val="50000"/>
                </a:spcBef>
              </a:pPr>
              <a:r>
                <a:rPr lang="zh-CN" altLang="en-US">
                  <a:solidFill>
                    <a:srgbClr val="FF3300"/>
                  </a:solidFill>
                  <a:latin typeface="Times New Roman" panose="02020603050405020304" pitchFamily="18" charset="0"/>
                  <a:ea typeface="楷体_GB2312"/>
                  <a:cs typeface="楷体_GB2312"/>
                </a:rPr>
                <a:t>唯意志论</a:t>
              </a:r>
            </a:p>
          </p:txBody>
        </p:sp>
        <p:pic>
          <p:nvPicPr>
            <p:cNvPr id="9" name="Picture 18" descr="尼采3"/>
            <p:cNvPicPr>
              <a:picLocks noChangeAspect="1"/>
            </p:cNvPicPr>
            <p:nvPr/>
          </p:nvPicPr>
          <p:blipFill>
            <a:blip r:embed="rId2"/>
            <a:srcRect/>
            <a:stretch>
              <a:fillRect/>
            </a:stretch>
          </p:blipFill>
          <p:spPr bwMode="auto">
            <a:xfrm>
              <a:off x="2699" y="2251"/>
              <a:ext cx="1253" cy="1547"/>
            </a:xfrm>
            <a:prstGeom prst="rect">
              <a:avLst/>
            </a:prstGeom>
            <a:noFill/>
            <a:ln w="9525">
              <a:solidFill>
                <a:srgbClr val="FFFF00"/>
              </a:solidFill>
              <a:miter lim="800000"/>
              <a:headEnd/>
              <a:tailEnd/>
            </a:ln>
          </p:spPr>
        </p:pic>
        <p:sp>
          <p:nvSpPr>
            <p:cNvPr id="10" name="Text Box 20"/>
            <p:cNvSpPr txBox="1">
              <a:spLocks noChangeArrowheads="1"/>
            </p:cNvSpPr>
            <p:nvPr/>
          </p:nvSpPr>
          <p:spPr bwMode="auto">
            <a:xfrm>
              <a:off x="2689" y="3385"/>
              <a:ext cx="273" cy="404"/>
            </a:xfrm>
            <a:prstGeom prst="rect">
              <a:avLst/>
            </a:prstGeom>
            <a:solidFill>
              <a:srgbClr val="FF6600"/>
            </a:solidFill>
            <a:ln w="9525">
              <a:noFill/>
              <a:miter lim="800000"/>
            </a:ln>
          </p:spPr>
          <p:txBody>
            <a:bodyPr>
              <a:spAutoFit/>
            </a:bodyPr>
            <a:lstStyle/>
            <a:p>
              <a:pPr eaLnBrk="0" hangingPunct="0">
                <a:spcBef>
                  <a:spcPct val="50000"/>
                </a:spcBef>
              </a:pPr>
              <a:r>
                <a:rPr lang="zh-CN" altLang="en-US">
                  <a:solidFill>
                    <a:schemeClr val="bg1"/>
                  </a:solidFill>
                  <a:latin typeface="Times New Roman" panose="02020603050405020304" pitchFamily="18" charset="0"/>
                  <a:ea typeface="楷体_GB2312"/>
                  <a:cs typeface="楷体_GB2312"/>
                </a:rPr>
                <a:t>尼采</a:t>
              </a:r>
            </a:p>
          </p:txBody>
        </p:sp>
      </p:grpSp>
      <p:pic>
        <p:nvPicPr>
          <p:cNvPr id="12" name="图片 11"/>
          <p:cNvPicPr>
            <a:picLocks noChangeAspect="1"/>
          </p:cNvPicPr>
          <p:nvPr/>
        </p:nvPicPr>
        <p:blipFill>
          <a:blip r:embed="rId3"/>
          <a:stretch>
            <a:fillRect/>
          </a:stretch>
        </p:blipFill>
        <p:spPr>
          <a:xfrm>
            <a:off x="5913767" y="3806347"/>
            <a:ext cx="2322777" cy="25544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942131"/>
            <a:ext cx="7232524" cy="895350"/>
          </a:xfrm>
        </p:spPr>
        <p:txBody>
          <a:bodyPr>
            <a:noAutofit/>
          </a:bodyPr>
          <a:lstStyle/>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马克思主义产生、发展及其在欧洲的传播（</a:t>
            </a:r>
            <a:r>
              <a:rPr lang="en-US" altLang="zh-CN" sz="2800" dirty="0">
                <a:latin typeface="楷体" panose="02010609060101010101" pitchFamily="49" charset="-122"/>
                <a:ea typeface="楷体" panose="02010609060101010101" pitchFamily="49" charset="-122"/>
              </a:rPr>
              <a:t>19</a:t>
            </a:r>
            <a:r>
              <a:rPr lang="zh-CN" altLang="en-US" sz="2800" dirty="0">
                <a:latin typeface="楷体" panose="02010609060101010101" pitchFamily="49" charset="-122"/>
                <a:ea typeface="楷体" panose="02010609060101010101" pitchFamily="49" charset="-122"/>
              </a:rPr>
              <a:t>世纪</a:t>
            </a:r>
            <a:r>
              <a:rPr lang="en-US" altLang="zh-CN" sz="2800" dirty="0">
                <a:latin typeface="楷体" panose="02010609060101010101" pitchFamily="49" charset="-122"/>
                <a:ea typeface="楷体" panose="02010609060101010101" pitchFamily="49" charset="-122"/>
              </a:rPr>
              <a:t>40</a:t>
            </a:r>
            <a:r>
              <a:rPr lang="zh-CN" altLang="en-US" sz="2800" dirty="0">
                <a:latin typeface="楷体" panose="02010609060101010101" pitchFamily="49" charset="-122"/>
                <a:ea typeface="楷体" panose="02010609060101010101" pitchFamily="49" charset="-122"/>
              </a:rPr>
              <a:t>年代中期到</a:t>
            </a:r>
            <a:r>
              <a:rPr lang="en-US" altLang="zh-CN" sz="2800" dirty="0">
                <a:latin typeface="楷体" panose="02010609060101010101" pitchFamily="49" charset="-122"/>
                <a:ea typeface="楷体" panose="02010609060101010101" pitchFamily="49" charset="-122"/>
              </a:rPr>
              <a:t>19</a:t>
            </a:r>
            <a:r>
              <a:rPr lang="zh-CN" altLang="en-US" sz="2800" dirty="0">
                <a:latin typeface="楷体" panose="02010609060101010101" pitchFamily="49" charset="-122"/>
                <a:ea typeface="楷体" panose="02010609060101010101" pitchFamily="49" charset="-122"/>
              </a:rPr>
              <a:t>世纪末期）</a:t>
            </a:r>
            <a:br>
              <a:rPr lang="zh-CN" altLang="en-US" sz="2800" dirty="0">
                <a:latin typeface="楷体" panose="02010609060101010101" pitchFamily="49" charset="-122"/>
                <a:ea typeface="楷体" panose="02010609060101010101" pitchFamily="49" charset="-122"/>
              </a:rPr>
            </a:br>
            <a:endParaRPr lang="zh-CN" altLang="en-US" sz="2800" dirty="0">
              <a:latin typeface="楷体" panose="02010609060101010101" pitchFamily="49" charset="-122"/>
              <a:ea typeface="楷体" panose="02010609060101010101" pitchFamily="49" charset="-122"/>
            </a:endParaRPr>
          </a:p>
        </p:txBody>
      </p:sp>
      <p:sp>
        <p:nvSpPr>
          <p:cNvPr id="3" name="文本占位符 2"/>
          <p:cNvSpPr>
            <a:spLocks noGrp="1"/>
          </p:cNvSpPr>
          <p:nvPr>
            <p:ph type="body" idx="1"/>
          </p:nvPr>
        </p:nvSpPr>
        <p:spPr>
          <a:xfrm>
            <a:off x="2846195" y="2837481"/>
            <a:ext cx="6735955" cy="1524969"/>
          </a:xfrm>
        </p:spPr>
        <p:txBody>
          <a:bodyPr>
            <a:normAutofit fontScale="25000" lnSpcReduction="20000"/>
          </a:bodyPr>
          <a:lstStyle/>
          <a:p>
            <a:r>
              <a:rPr lang="zh-CN" altLang="en-US" sz="11200" dirty="0">
                <a:latin typeface="楷体" panose="02010609060101010101" pitchFamily="49" charset="-122"/>
                <a:ea typeface="楷体" panose="02010609060101010101" pitchFamily="49" charset="-122"/>
              </a:rPr>
              <a:t>这一阶段内部阶段的划分。</a:t>
            </a:r>
            <a:r>
              <a:rPr lang="en-US" altLang="zh-CN" sz="11200" dirty="0">
                <a:latin typeface="楷体" panose="02010609060101010101" pitchFamily="49" charset="-122"/>
                <a:ea typeface="楷体" panose="02010609060101010101" pitchFamily="49" charset="-122"/>
              </a:rPr>
              <a:t>19</a:t>
            </a:r>
            <a:r>
              <a:rPr lang="zh-CN" altLang="en-US" sz="11200" dirty="0">
                <a:latin typeface="楷体" panose="02010609060101010101" pitchFamily="49" charset="-122"/>
                <a:ea typeface="楷体" panose="02010609060101010101" pitchFamily="49" charset="-122"/>
              </a:rPr>
              <a:t>世纪的分期是比较简单的，已经得到大多数学者的认可，这一时期可以分为四个小的阶段：</a:t>
            </a:r>
          </a:p>
          <a:p>
            <a:endParaRPr lang="zh-CN" altLang="en-US" dirty="0"/>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89672" name="Picture 8" descr="2007050216094905324"/>
          <p:cNvPicPr>
            <a:picLocks noChangeAspect="1" noChangeArrowheads="1"/>
          </p:cNvPicPr>
          <p:nvPr/>
        </p:nvPicPr>
        <p:blipFill>
          <a:blip r:embed="rId2"/>
          <a:srcRect/>
          <a:stretch>
            <a:fillRect/>
          </a:stretch>
        </p:blipFill>
        <p:spPr bwMode="auto">
          <a:xfrm>
            <a:off x="3432176" y="3789364"/>
            <a:ext cx="4176713" cy="2655887"/>
          </a:xfrm>
          <a:prstGeom prst="rect">
            <a:avLst/>
          </a:prstGeom>
          <a:noFill/>
          <a:effectLst>
            <a:outerShdw dist="107763" dir="2700000" algn="ctr" rotWithShape="0">
              <a:srgbClr val="808080">
                <a:alpha val="50000"/>
              </a:srgbClr>
            </a:outerShdw>
          </a:effectLst>
        </p:spPr>
      </p:pic>
      <p:sp>
        <p:nvSpPr>
          <p:cNvPr id="663554" name="Rectangle 11"/>
          <p:cNvSpPr>
            <a:spLocks noChangeArrowheads="1"/>
          </p:cNvSpPr>
          <p:nvPr/>
        </p:nvSpPr>
        <p:spPr bwMode="auto">
          <a:xfrm>
            <a:off x="1544320" y="1016001"/>
            <a:ext cx="11200646" cy="584775"/>
          </a:xfrm>
          <a:prstGeom prst="rect">
            <a:avLst/>
          </a:prstGeom>
          <a:noFill/>
          <a:ln w="9525">
            <a:noFill/>
            <a:miter lim="800000"/>
          </a:ln>
        </p:spPr>
        <p:txBody>
          <a:bodyPr wrap="square">
            <a:spAutoFit/>
          </a:bodyPr>
          <a:lstStyle/>
          <a:p>
            <a:pPr eaLnBrk="0" hangingPunct="0"/>
            <a:r>
              <a:rPr lang="zh-CN" altLang="en-US" sz="3200" dirty="0">
                <a:latin typeface="Tahoma" panose="020B0604030504040204" pitchFamily="34" charset="0"/>
                <a:ea typeface="黑体" panose="02010609060101010101" pitchFamily="49" charset="-122"/>
              </a:rPr>
              <a:t>（二）现实的人及其活动是社会历史存在和发展的前提</a:t>
            </a:r>
          </a:p>
        </p:txBody>
      </p:sp>
      <p:grpSp>
        <p:nvGrpSpPr>
          <p:cNvPr id="663556" name="Group 14"/>
          <p:cNvGrpSpPr/>
          <p:nvPr/>
        </p:nvGrpSpPr>
        <p:grpSpPr bwMode="auto">
          <a:xfrm>
            <a:off x="3000376" y="1844676"/>
            <a:ext cx="6264275" cy="466726"/>
            <a:chOff x="839" y="663"/>
            <a:chExt cx="3946" cy="294"/>
          </a:xfrm>
        </p:grpSpPr>
        <p:sp>
          <p:nvSpPr>
            <p:cNvPr id="663563" name="Rectangle 12"/>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dirty="0">
                  <a:solidFill>
                    <a:schemeClr val="bg1"/>
                  </a:solidFill>
                  <a:latin typeface="楷体_GB2312"/>
                  <a:ea typeface="楷体_GB2312"/>
                  <a:cs typeface="楷体_GB2312"/>
                </a:rPr>
                <a:t>社会历史是由现实的个人及其活动构成的</a:t>
              </a:r>
            </a:p>
          </p:txBody>
        </p:sp>
        <p:sp>
          <p:nvSpPr>
            <p:cNvPr id="663564" name="Rectangle 13"/>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663557" name="Group 15"/>
          <p:cNvGrpSpPr/>
          <p:nvPr/>
        </p:nvGrpSpPr>
        <p:grpSpPr bwMode="auto">
          <a:xfrm>
            <a:off x="3000376" y="2492376"/>
            <a:ext cx="6264275" cy="466726"/>
            <a:chOff x="839" y="663"/>
            <a:chExt cx="3946" cy="294"/>
          </a:xfrm>
        </p:grpSpPr>
        <p:sp>
          <p:nvSpPr>
            <p:cNvPr id="663561" name="Rectangle 16"/>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劳动是人类的本质活动</a:t>
              </a:r>
            </a:p>
          </p:txBody>
        </p:sp>
        <p:sp>
          <p:nvSpPr>
            <p:cNvPr id="663562" name="Rectangle 17"/>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grpSp>
        <p:nvGrpSpPr>
          <p:cNvPr id="663558" name="Group 18"/>
          <p:cNvGrpSpPr/>
          <p:nvPr/>
        </p:nvGrpSpPr>
        <p:grpSpPr bwMode="auto">
          <a:xfrm>
            <a:off x="3000376" y="3141662"/>
            <a:ext cx="6264275" cy="466724"/>
            <a:chOff x="839" y="663"/>
            <a:chExt cx="3946" cy="294"/>
          </a:xfrm>
        </p:grpSpPr>
        <p:sp>
          <p:nvSpPr>
            <p:cNvPr id="663559" name="Rectangle 19"/>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人的现实本质是一切社会关系的总和</a:t>
              </a:r>
            </a:p>
          </p:txBody>
        </p:sp>
        <p:sp>
          <p:nvSpPr>
            <p:cNvPr id="663560" name="Rectangle 20"/>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2289672"/>
                                        </p:tgtEl>
                                        <p:attrNameLst>
                                          <p:attrName>style.visibility</p:attrName>
                                        </p:attrNameLst>
                                      </p:cBhvr>
                                      <p:to>
                                        <p:strVal val="visible"/>
                                      </p:to>
                                    </p:set>
                                    <p:anim calcmode="lin" valueType="num">
                                      <p:cBhvr>
                                        <p:cTn id="7" dur="1" fill="hold"/>
                                        <p:tgtEl>
                                          <p:spTgt spid="228967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4577" name="Rectangle 9"/>
          <p:cNvSpPr>
            <a:spLocks noChangeArrowheads="1"/>
          </p:cNvSpPr>
          <p:nvPr/>
        </p:nvSpPr>
        <p:spPr bwMode="auto">
          <a:xfrm>
            <a:off x="2782889" y="1125539"/>
            <a:ext cx="7273925" cy="83099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a:noFill/>
            <a:miter lim="800000"/>
          </a:ln>
        </p:spPr>
        <p:txBody>
          <a:bodyPr>
            <a:spAutoFit/>
          </a:bodyPr>
          <a:lstStyle/>
          <a:p>
            <a:pPr eaLnBrk="0" hangingPunct="0"/>
            <a:r>
              <a:rPr lang="zh-CN" altLang="en-US" sz="2400" dirty="0">
                <a:latin typeface="Tahoma" panose="020B0604030504040204" pitchFamily="34" charset="0"/>
                <a:ea typeface="黑体" panose="02010609060101010101" pitchFamily="49" charset="-122"/>
              </a:rPr>
              <a:t>（三）从社会历史的整体联系和具体过程中认识和</a:t>
            </a:r>
          </a:p>
          <a:p>
            <a:pPr eaLnBrk="0" hangingPunct="0"/>
            <a:r>
              <a:rPr lang="zh-CN" altLang="en-US" sz="2400" dirty="0">
                <a:latin typeface="Tahoma" panose="020B0604030504040204" pitchFamily="34" charset="0"/>
                <a:ea typeface="黑体" panose="02010609060101010101" pitchFamily="49" charset="-122"/>
              </a:rPr>
              <a:t>把握历史创造者及其活动</a:t>
            </a:r>
          </a:p>
        </p:txBody>
      </p:sp>
      <p:grpSp>
        <p:nvGrpSpPr>
          <p:cNvPr id="664579" name="Group 25"/>
          <p:cNvGrpSpPr/>
          <p:nvPr/>
        </p:nvGrpSpPr>
        <p:grpSpPr bwMode="auto">
          <a:xfrm>
            <a:off x="3648076" y="2492376"/>
            <a:ext cx="5059363" cy="3535363"/>
            <a:chOff x="1949" y="1565"/>
            <a:chExt cx="3187" cy="2227"/>
          </a:xfrm>
        </p:grpSpPr>
        <p:grpSp>
          <p:nvGrpSpPr>
            <p:cNvPr id="664580" name="Group 7"/>
            <p:cNvGrpSpPr/>
            <p:nvPr/>
          </p:nvGrpSpPr>
          <p:grpSpPr bwMode="auto">
            <a:xfrm>
              <a:off x="3832" y="1565"/>
              <a:ext cx="1304" cy="2204"/>
              <a:chOff x="2200" y="1094"/>
              <a:chExt cx="1304" cy="2204"/>
            </a:xfrm>
          </p:grpSpPr>
          <p:grpSp>
            <p:nvGrpSpPr>
              <p:cNvPr id="664593" name="Group 8"/>
              <p:cNvGrpSpPr/>
              <p:nvPr/>
            </p:nvGrpSpPr>
            <p:grpSpPr bwMode="auto">
              <a:xfrm>
                <a:off x="2200" y="1094"/>
                <a:ext cx="976" cy="2174"/>
                <a:chOff x="4232" y="1725"/>
                <a:chExt cx="976" cy="1615"/>
              </a:xfrm>
            </p:grpSpPr>
            <p:sp>
              <p:nvSpPr>
                <p:cNvPr id="664596" name="Arc 9"/>
                <p:cNvSpPr/>
                <p:nvPr/>
              </p:nvSpPr>
              <p:spPr bwMode="auto">
                <a:xfrm rot="16200000" flipV="1">
                  <a:off x="4298" y="1659"/>
                  <a:ext cx="844" cy="976"/>
                </a:xfrm>
                <a:custGeom>
                  <a:avLst/>
                  <a:gdLst>
                    <a:gd name="T0" fmla="*/ 0 w 21600"/>
                    <a:gd name="T1" fmla="*/ 0 h 27599"/>
                    <a:gd name="T2" fmla="*/ 0 w 21600"/>
                    <a:gd name="T3" fmla="*/ 0 h 27599"/>
                    <a:gd name="T4" fmla="*/ 0 w 21600"/>
                    <a:gd name="T5" fmla="*/ 0 h 27599"/>
                    <a:gd name="T6" fmla="*/ 0 60000 65536"/>
                    <a:gd name="T7" fmla="*/ 0 60000 65536"/>
                    <a:gd name="T8" fmla="*/ 0 60000 65536"/>
                    <a:gd name="T9" fmla="*/ 0 w 21600"/>
                    <a:gd name="T10" fmla="*/ 0 h 27599"/>
                    <a:gd name="T11" fmla="*/ 21600 w 21600"/>
                    <a:gd name="T12" fmla="*/ 27599 h 27599"/>
                  </a:gdLst>
                  <a:ahLst/>
                  <a:cxnLst>
                    <a:cxn ang="T6">
                      <a:pos x="T0" y="T1"/>
                    </a:cxn>
                    <a:cxn ang="T7">
                      <a:pos x="T2" y="T3"/>
                    </a:cxn>
                    <a:cxn ang="T8">
                      <a:pos x="T4" y="T5"/>
                    </a:cxn>
                  </a:cxnLst>
                  <a:rect l="T9" t="T10" r="T11" b="T12"/>
                  <a:pathLst>
                    <a:path w="21600" h="27599" fill="none">
                      <a:moveTo>
                        <a:pt x="16279" y="0"/>
                      </a:moveTo>
                      <a:cubicBezTo>
                        <a:pt x="19710" y="3933"/>
                        <a:pt x="21600" y="8976"/>
                        <a:pt x="21600" y="14196"/>
                      </a:cubicBezTo>
                      <a:cubicBezTo>
                        <a:pt x="21600" y="19061"/>
                        <a:pt x="19957" y="23783"/>
                        <a:pt x="16938" y="27598"/>
                      </a:cubicBezTo>
                    </a:path>
                    <a:path w="21600" h="27599" stroke="0">
                      <a:moveTo>
                        <a:pt x="16279" y="0"/>
                      </a:moveTo>
                      <a:cubicBezTo>
                        <a:pt x="19710" y="3933"/>
                        <a:pt x="21600" y="8976"/>
                        <a:pt x="21600" y="14196"/>
                      </a:cubicBezTo>
                      <a:cubicBezTo>
                        <a:pt x="21600" y="19061"/>
                        <a:pt x="19957" y="23783"/>
                        <a:pt x="16938" y="27598"/>
                      </a:cubicBezTo>
                      <a:lnTo>
                        <a:pt x="0" y="14196"/>
                      </a:lnTo>
                      <a:close/>
                    </a:path>
                  </a:pathLst>
                </a:custGeom>
                <a:noFill/>
                <a:ln w="22225" cap="flat" cmpd="sng">
                  <a:solidFill>
                    <a:srgbClr val="366B7E"/>
                  </a:solidFill>
                  <a:prstDash val="solid"/>
                  <a:round/>
                  <a:headEnd type="triangle" w="med" len="lg"/>
                  <a:tailEnd type="none" w="med" len="med"/>
                </a:ln>
              </p:spPr>
              <p:txBody>
                <a:bodyPr wrap="none" lIns="0" tIns="0" rIns="0" bIns="0" anchor="ctr"/>
                <a:lstStyle/>
                <a:p>
                  <a:endParaRPr lang="zh-CN" altLang="en-US"/>
                </a:p>
              </p:txBody>
            </p:sp>
            <p:sp>
              <p:nvSpPr>
                <p:cNvPr id="664597" name="Freeform 10"/>
                <p:cNvSpPr/>
                <p:nvPr/>
              </p:nvSpPr>
              <p:spPr bwMode="auto">
                <a:xfrm>
                  <a:off x="4615" y="2028"/>
                  <a:ext cx="402" cy="1312"/>
                </a:xfrm>
                <a:custGeom>
                  <a:avLst/>
                  <a:gdLst>
                    <a:gd name="T0" fmla="*/ 0 w 498"/>
                    <a:gd name="T1" fmla="*/ 2133 h 1029"/>
                    <a:gd name="T2" fmla="*/ 48 w 498"/>
                    <a:gd name="T3" fmla="*/ 2133 h 1029"/>
                    <a:gd name="T4" fmla="*/ 48 w 498"/>
                    <a:gd name="T5" fmla="*/ 0 h 1029"/>
                    <a:gd name="T6" fmla="*/ 87 w 498"/>
                    <a:gd name="T7" fmla="*/ 0 h 1029"/>
                    <a:gd name="T8" fmla="*/ 87 w 498"/>
                    <a:gd name="T9" fmla="*/ 2133 h 1029"/>
                    <a:gd name="T10" fmla="*/ 262 w 498"/>
                    <a:gd name="T11" fmla="*/ 2133 h 1029"/>
                    <a:gd name="T12" fmla="*/ 0 60000 65536"/>
                    <a:gd name="T13" fmla="*/ 0 60000 65536"/>
                    <a:gd name="T14" fmla="*/ 0 60000 65536"/>
                    <a:gd name="T15" fmla="*/ 0 60000 65536"/>
                    <a:gd name="T16" fmla="*/ 0 60000 65536"/>
                    <a:gd name="T17" fmla="*/ 0 60000 65536"/>
                    <a:gd name="T18" fmla="*/ 0 w 498"/>
                    <a:gd name="T19" fmla="*/ 0 h 1029"/>
                    <a:gd name="T20" fmla="*/ 498 w 498"/>
                    <a:gd name="T21" fmla="*/ 1029 h 1029"/>
                  </a:gdLst>
                  <a:ahLst/>
                  <a:cxnLst>
                    <a:cxn ang="T12">
                      <a:pos x="T0" y="T1"/>
                    </a:cxn>
                    <a:cxn ang="T13">
                      <a:pos x="T2" y="T3"/>
                    </a:cxn>
                    <a:cxn ang="T14">
                      <a:pos x="T4" y="T5"/>
                    </a:cxn>
                    <a:cxn ang="T15">
                      <a:pos x="T6" y="T7"/>
                    </a:cxn>
                    <a:cxn ang="T16">
                      <a:pos x="T8" y="T9"/>
                    </a:cxn>
                    <a:cxn ang="T17">
                      <a:pos x="T10" y="T11"/>
                    </a:cxn>
                  </a:cxnLst>
                  <a:rect l="T18" t="T19" r="T20" b="T21"/>
                  <a:pathLst>
                    <a:path w="498" h="1029">
                      <a:moveTo>
                        <a:pt x="0" y="1029"/>
                      </a:moveTo>
                      <a:lnTo>
                        <a:pt x="91" y="1029"/>
                      </a:lnTo>
                      <a:lnTo>
                        <a:pt x="91" y="0"/>
                      </a:lnTo>
                      <a:lnTo>
                        <a:pt x="166" y="0"/>
                      </a:lnTo>
                      <a:lnTo>
                        <a:pt x="166" y="1029"/>
                      </a:lnTo>
                      <a:lnTo>
                        <a:pt x="498" y="1029"/>
                      </a:lnTo>
                    </a:path>
                  </a:pathLst>
                </a:custGeom>
                <a:noFill/>
                <a:ln w="28575" cap="flat" cmpd="sng">
                  <a:solidFill>
                    <a:srgbClr val="366B7E"/>
                  </a:solidFill>
                  <a:prstDash val="solid"/>
                  <a:round/>
                  <a:headEnd type="none" w="med" len="med"/>
                  <a:tailEnd type="none" w="med" len="med"/>
                </a:ln>
              </p:spPr>
              <p:txBody>
                <a:bodyPr wrap="none" lIns="0" tIns="0" rIns="0" bIns="0" anchor="ctr"/>
                <a:lstStyle/>
                <a:p>
                  <a:endParaRPr lang="zh-CN" altLang="en-US"/>
                </a:p>
              </p:txBody>
            </p:sp>
          </p:grpSp>
          <p:sp>
            <p:nvSpPr>
              <p:cNvPr id="664594" name="Text Box 11"/>
              <p:cNvSpPr txBox="1">
                <a:spLocks noChangeArrowheads="1"/>
              </p:cNvSpPr>
              <p:nvPr/>
            </p:nvSpPr>
            <p:spPr bwMode="auto">
              <a:xfrm>
                <a:off x="2806" y="1441"/>
                <a:ext cx="698" cy="1857"/>
              </a:xfrm>
              <a:prstGeom prst="rect">
                <a:avLst/>
              </a:prstGeom>
              <a:noFill/>
              <a:ln w="9525">
                <a:noFill/>
                <a:miter lim="800000"/>
              </a:ln>
            </p:spPr>
            <p:txBody>
              <a:bodyPr vert="eaVert">
                <a:spAutoFit/>
              </a:bodyPr>
              <a:lstStyle/>
              <a:p>
                <a:pPr>
                  <a:spcBef>
                    <a:spcPct val="50000"/>
                  </a:spcBef>
                </a:pPr>
                <a:r>
                  <a:rPr lang="zh-CN" altLang="en-US" sz="2000">
                    <a:latin typeface="楷体_GB2312"/>
                    <a:ea typeface="楷体_GB2312"/>
                    <a:cs typeface="楷体_GB2312"/>
                  </a:rPr>
                  <a:t>从人与历史关系的不同层次上考察人们历史活动的作用及其性质</a:t>
                </a:r>
              </a:p>
            </p:txBody>
          </p:sp>
          <p:sp>
            <p:nvSpPr>
              <p:cNvPr id="664595" name="Rectangle 12"/>
              <p:cNvSpPr>
                <a:spLocks noChangeArrowheads="1"/>
              </p:cNvSpPr>
              <p:nvPr/>
            </p:nvSpPr>
            <p:spPr bwMode="auto">
              <a:xfrm>
                <a:off x="2516" y="3079"/>
                <a:ext cx="125" cy="172"/>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1600">
                    <a:solidFill>
                      <a:schemeClr val="bg1"/>
                    </a:solidFill>
                  </a:rPr>
                  <a:t>3</a:t>
                </a:r>
              </a:p>
            </p:txBody>
          </p:sp>
        </p:grpSp>
        <p:grpSp>
          <p:nvGrpSpPr>
            <p:cNvPr id="664581" name="Group 13"/>
            <p:cNvGrpSpPr/>
            <p:nvPr/>
          </p:nvGrpSpPr>
          <p:grpSpPr bwMode="auto">
            <a:xfrm>
              <a:off x="2879" y="1588"/>
              <a:ext cx="1145" cy="2204"/>
              <a:chOff x="1247" y="1117"/>
              <a:chExt cx="1145" cy="2204"/>
            </a:xfrm>
          </p:grpSpPr>
          <p:grpSp>
            <p:nvGrpSpPr>
              <p:cNvPr id="664588" name="Group 14"/>
              <p:cNvGrpSpPr/>
              <p:nvPr/>
            </p:nvGrpSpPr>
            <p:grpSpPr bwMode="auto">
              <a:xfrm>
                <a:off x="1247" y="1117"/>
                <a:ext cx="976" cy="2174"/>
                <a:chOff x="4232" y="1725"/>
                <a:chExt cx="976" cy="1615"/>
              </a:xfrm>
            </p:grpSpPr>
            <p:sp>
              <p:nvSpPr>
                <p:cNvPr id="664591" name="Arc 15"/>
                <p:cNvSpPr/>
                <p:nvPr/>
              </p:nvSpPr>
              <p:spPr bwMode="auto">
                <a:xfrm rot="16200000" flipV="1">
                  <a:off x="4298" y="1659"/>
                  <a:ext cx="844" cy="976"/>
                </a:xfrm>
                <a:custGeom>
                  <a:avLst/>
                  <a:gdLst>
                    <a:gd name="T0" fmla="*/ 0 w 21600"/>
                    <a:gd name="T1" fmla="*/ 0 h 27599"/>
                    <a:gd name="T2" fmla="*/ 0 w 21600"/>
                    <a:gd name="T3" fmla="*/ 0 h 27599"/>
                    <a:gd name="T4" fmla="*/ 0 w 21600"/>
                    <a:gd name="T5" fmla="*/ 0 h 27599"/>
                    <a:gd name="T6" fmla="*/ 0 60000 65536"/>
                    <a:gd name="T7" fmla="*/ 0 60000 65536"/>
                    <a:gd name="T8" fmla="*/ 0 60000 65536"/>
                    <a:gd name="T9" fmla="*/ 0 w 21600"/>
                    <a:gd name="T10" fmla="*/ 0 h 27599"/>
                    <a:gd name="T11" fmla="*/ 21600 w 21600"/>
                    <a:gd name="T12" fmla="*/ 27599 h 27599"/>
                  </a:gdLst>
                  <a:ahLst/>
                  <a:cxnLst>
                    <a:cxn ang="T6">
                      <a:pos x="T0" y="T1"/>
                    </a:cxn>
                    <a:cxn ang="T7">
                      <a:pos x="T2" y="T3"/>
                    </a:cxn>
                    <a:cxn ang="T8">
                      <a:pos x="T4" y="T5"/>
                    </a:cxn>
                  </a:cxnLst>
                  <a:rect l="T9" t="T10" r="T11" b="T12"/>
                  <a:pathLst>
                    <a:path w="21600" h="27599" fill="none">
                      <a:moveTo>
                        <a:pt x="16279" y="0"/>
                      </a:moveTo>
                      <a:cubicBezTo>
                        <a:pt x="19710" y="3933"/>
                        <a:pt x="21600" y="8976"/>
                        <a:pt x="21600" y="14196"/>
                      </a:cubicBezTo>
                      <a:cubicBezTo>
                        <a:pt x="21600" y="19061"/>
                        <a:pt x="19957" y="23783"/>
                        <a:pt x="16938" y="27598"/>
                      </a:cubicBezTo>
                    </a:path>
                    <a:path w="21600" h="27599" stroke="0">
                      <a:moveTo>
                        <a:pt x="16279" y="0"/>
                      </a:moveTo>
                      <a:cubicBezTo>
                        <a:pt x="19710" y="3933"/>
                        <a:pt x="21600" y="8976"/>
                        <a:pt x="21600" y="14196"/>
                      </a:cubicBezTo>
                      <a:cubicBezTo>
                        <a:pt x="21600" y="19061"/>
                        <a:pt x="19957" y="23783"/>
                        <a:pt x="16938" y="27598"/>
                      </a:cubicBezTo>
                      <a:lnTo>
                        <a:pt x="0" y="14196"/>
                      </a:lnTo>
                      <a:close/>
                    </a:path>
                  </a:pathLst>
                </a:custGeom>
                <a:noFill/>
                <a:ln w="22225" cap="flat" cmpd="sng">
                  <a:solidFill>
                    <a:srgbClr val="366B7E"/>
                  </a:solidFill>
                  <a:prstDash val="solid"/>
                  <a:round/>
                  <a:headEnd type="triangle" w="med" len="lg"/>
                  <a:tailEnd type="none" w="med" len="med"/>
                </a:ln>
              </p:spPr>
              <p:txBody>
                <a:bodyPr wrap="none" lIns="0" tIns="0" rIns="0" bIns="0" anchor="ctr"/>
                <a:lstStyle/>
                <a:p>
                  <a:endParaRPr lang="zh-CN" altLang="en-US"/>
                </a:p>
              </p:txBody>
            </p:sp>
            <p:sp>
              <p:nvSpPr>
                <p:cNvPr id="664592" name="Freeform 16"/>
                <p:cNvSpPr/>
                <p:nvPr/>
              </p:nvSpPr>
              <p:spPr bwMode="auto">
                <a:xfrm>
                  <a:off x="4615" y="2028"/>
                  <a:ext cx="402" cy="1312"/>
                </a:xfrm>
                <a:custGeom>
                  <a:avLst/>
                  <a:gdLst>
                    <a:gd name="T0" fmla="*/ 0 w 498"/>
                    <a:gd name="T1" fmla="*/ 2133 h 1029"/>
                    <a:gd name="T2" fmla="*/ 48 w 498"/>
                    <a:gd name="T3" fmla="*/ 2133 h 1029"/>
                    <a:gd name="T4" fmla="*/ 48 w 498"/>
                    <a:gd name="T5" fmla="*/ 0 h 1029"/>
                    <a:gd name="T6" fmla="*/ 87 w 498"/>
                    <a:gd name="T7" fmla="*/ 0 h 1029"/>
                    <a:gd name="T8" fmla="*/ 87 w 498"/>
                    <a:gd name="T9" fmla="*/ 2133 h 1029"/>
                    <a:gd name="T10" fmla="*/ 262 w 498"/>
                    <a:gd name="T11" fmla="*/ 2133 h 1029"/>
                    <a:gd name="T12" fmla="*/ 0 60000 65536"/>
                    <a:gd name="T13" fmla="*/ 0 60000 65536"/>
                    <a:gd name="T14" fmla="*/ 0 60000 65536"/>
                    <a:gd name="T15" fmla="*/ 0 60000 65536"/>
                    <a:gd name="T16" fmla="*/ 0 60000 65536"/>
                    <a:gd name="T17" fmla="*/ 0 60000 65536"/>
                    <a:gd name="T18" fmla="*/ 0 w 498"/>
                    <a:gd name="T19" fmla="*/ 0 h 1029"/>
                    <a:gd name="T20" fmla="*/ 498 w 498"/>
                    <a:gd name="T21" fmla="*/ 1029 h 1029"/>
                  </a:gdLst>
                  <a:ahLst/>
                  <a:cxnLst>
                    <a:cxn ang="T12">
                      <a:pos x="T0" y="T1"/>
                    </a:cxn>
                    <a:cxn ang="T13">
                      <a:pos x="T2" y="T3"/>
                    </a:cxn>
                    <a:cxn ang="T14">
                      <a:pos x="T4" y="T5"/>
                    </a:cxn>
                    <a:cxn ang="T15">
                      <a:pos x="T6" y="T7"/>
                    </a:cxn>
                    <a:cxn ang="T16">
                      <a:pos x="T8" y="T9"/>
                    </a:cxn>
                    <a:cxn ang="T17">
                      <a:pos x="T10" y="T11"/>
                    </a:cxn>
                  </a:cxnLst>
                  <a:rect l="T18" t="T19" r="T20" b="T21"/>
                  <a:pathLst>
                    <a:path w="498" h="1029">
                      <a:moveTo>
                        <a:pt x="0" y="1029"/>
                      </a:moveTo>
                      <a:lnTo>
                        <a:pt x="91" y="1029"/>
                      </a:lnTo>
                      <a:lnTo>
                        <a:pt x="91" y="0"/>
                      </a:lnTo>
                      <a:lnTo>
                        <a:pt x="166" y="0"/>
                      </a:lnTo>
                      <a:lnTo>
                        <a:pt x="166" y="1029"/>
                      </a:lnTo>
                      <a:lnTo>
                        <a:pt x="498" y="1029"/>
                      </a:lnTo>
                    </a:path>
                  </a:pathLst>
                </a:custGeom>
                <a:noFill/>
                <a:ln w="28575" cap="flat" cmpd="sng">
                  <a:solidFill>
                    <a:srgbClr val="366B7E"/>
                  </a:solidFill>
                  <a:prstDash val="solid"/>
                  <a:round/>
                  <a:headEnd type="none" w="med" len="med"/>
                  <a:tailEnd type="none" w="med" len="med"/>
                </a:ln>
              </p:spPr>
              <p:txBody>
                <a:bodyPr wrap="none" lIns="0" tIns="0" rIns="0" bIns="0" anchor="ctr"/>
                <a:lstStyle/>
                <a:p>
                  <a:endParaRPr lang="zh-CN" altLang="en-US"/>
                </a:p>
              </p:txBody>
            </p:sp>
          </p:grpSp>
          <p:sp>
            <p:nvSpPr>
              <p:cNvPr id="664589" name="Text Box 17"/>
              <p:cNvSpPr txBox="1">
                <a:spLocks noChangeArrowheads="1"/>
              </p:cNvSpPr>
              <p:nvPr/>
            </p:nvSpPr>
            <p:spPr bwMode="auto">
              <a:xfrm>
                <a:off x="1694" y="1464"/>
                <a:ext cx="698" cy="1857"/>
              </a:xfrm>
              <a:prstGeom prst="rect">
                <a:avLst/>
              </a:prstGeom>
              <a:noFill/>
              <a:ln w="9525">
                <a:noFill/>
                <a:miter lim="800000"/>
              </a:ln>
            </p:spPr>
            <p:txBody>
              <a:bodyPr vert="eaVert">
                <a:spAutoFit/>
              </a:bodyPr>
              <a:lstStyle/>
              <a:p>
                <a:r>
                  <a:rPr lang="zh-CN" altLang="en-US" sz="2000">
                    <a:latin typeface="楷体_GB2312"/>
                    <a:ea typeface="楷体_GB2312"/>
                    <a:cs typeface="楷体_GB2312"/>
                  </a:rPr>
                  <a:t>从社会历史发展的必然性入手来考察和说明历史创造者及其活动</a:t>
                </a:r>
              </a:p>
            </p:txBody>
          </p:sp>
          <p:sp>
            <p:nvSpPr>
              <p:cNvPr id="664590" name="Rectangle 18"/>
              <p:cNvSpPr>
                <a:spLocks noChangeArrowheads="1"/>
              </p:cNvSpPr>
              <p:nvPr/>
            </p:nvSpPr>
            <p:spPr bwMode="auto">
              <a:xfrm>
                <a:off x="1563" y="3102"/>
                <a:ext cx="125" cy="172"/>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1600">
                    <a:solidFill>
                      <a:schemeClr val="bg1"/>
                    </a:solidFill>
                  </a:rPr>
                  <a:t>2</a:t>
                </a:r>
              </a:p>
            </p:txBody>
          </p:sp>
        </p:grpSp>
        <p:grpSp>
          <p:nvGrpSpPr>
            <p:cNvPr id="664582" name="Group 19"/>
            <p:cNvGrpSpPr/>
            <p:nvPr/>
          </p:nvGrpSpPr>
          <p:grpSpPr bwMode="auto">
            <a:xfrm>
              <a:off x="1949" y="1588"/>
              <a:ext cx="999" cy="2204"/>
              <a:chOff x="3980" y="1617"/>
              <a:chExt cx="999" cy="1637"/>
            </a:xfrm>
          </p:grpSpPr>
          <p:grpSp>
            <p:nvGrpSpPr>
              <p:cNvPr id="664583" name="Group 20"/>
              <p:cNvGrpSpPr/>
              <p:nvPr/>
            </p:nvGrpSpPr>
            <p:grpSpPr bwMode="auto">
              <a:xfrm>
                <a:off x="3980" y="1617"/>
                <a:ext cx="976" cy="1615"/>
                <a:chOff x="4232" y="1725"/>
                <a:chExt cx="976" cy="1615"/>
              </a:xfrm>
            </p:grpSpPr>
            <p:sp>
              <p:nvSpPr>
                <p:cNvPr id="664586" name="Arc 21"/>
                <p:cNvSpPr/>
                <p:nvPr/>
              </p:nvSpPr>
              <p:spPr bwMode="auto">
                <a:xfrm rot="16200000" flipV="1">
                  <a:off x="4298" y="1659"/>
                  <a:ext cx="844" cy="976"/>
                </a:xfrm>
                <a:custGeom>
                  <a:avLst/>
                  <a:gdLst>
                    <a:gd name="T0" fmla="*/ 0 w 21600"/>
                    <a:gd name="T1" fmla="*/ 0 h 27599"/>
                    <a:gd name="T2" fmla="*/ 0 w 21600"/>
                    <a:gd name="T3" fmla="*/ 0 h 27599"/>
                    <a:gd name="T4" fmla="*/ 0 w 21600"/>
                    <a:gd name="T5" fmla="*/ 0 h 27599"/>
                    <a:gd name="T6" fmla="*/ 0 60000 65536"/>
                    <a:gd name="T7" fmla="*/ 0 60000 65536"/>
                    <a:gd name="T8" fmla="*/ 0 60000 65536"/>
                    <a:gd name="T9" fmla="*/ 0 w 21600"/>
                    <a:gd name="T10" fmla="*/ 0 h 27599"/>
                    <a:gd name="T11" fmla="*/ 21600 w 21600"/>
                    <a:gd name="T12" fmla="*/ 27599 h 27599"/>
                  </a:gdLst>
                  <a:ahLst/>
                  <a:cxnLst>
                    <a:cxn ang="T6">
                      <a:pos x="T0" y="T1"/>
                    </a:cxn>
                    <a:cxn ang="T7">
                      <a:pos x="T2" y="T3"/>
                    </a:cxn>
                    <a:cxn ang="T8">
                      <a:pos x="T4" y="T5"/>
                    </a:cxn>
                  </a:cxnLst>
                  <a:rect l="T9" t="T10" r="T11" b="T12"/>
                  <a:pathLst>
                    <a:path w="21600" h="27599" fill="none">
                      <a:moveTo>
                        <a:pt x="16279" y="0"/>
                      </a:moveTo>
                      <a:cubicBezTo>
                        <a:pt x="19710" y="3933"/>
                        <a:pt x="21600" y="8976"/>
                        <a:pt x="21600" y="14196"/>
                      </a:cubicBezTo>
                      <a:cubicBezTo>
                        <a:pt x="21600" y="19061"/>
                        <a:pt x="19957" y="23783"/>
                        <a:pt x="16938" y="27598"/>
                      </a:cubicBezTo>
                    </a:path>
                    <a:path w="21600" h="27599" stroke="0">
                      <a:moveTo>
                        <a:pt x="16279" y="0"/>
                      </a:moveTo>
                      <a:cubicBezTo>
                        <a:pt x="19710" y="3933"/>
                        <a:pt x="21600" y="8976"/>
                        <a:pt x="21600" y="14196"/>
                      </a:cubicBezTo>
                      <a:cubicBezTo>
                        <a:pt x="21600" y="19061"/>
                        <a:pt x="19957" y="23783"/>
                        <a:pt x="16938" y="27598"/>
                      </a:cubicBezTo>
                      <a:lnTo>
                        <a:pt x="0" y="14196"/>
                      </a:lnTo>
                      <a:close/>
                    </a:path>
                  </a:pathLst>
                </a:custGeom>
                <a:noFill/>
                <a:ln w="22225" cap="flat" cmpd="sng">
                  <a:solidFill>
                    <a:srgbClr val="366B7E"/>
                  </a:solidFill>
                  <a:prstDash val="solid"/>
                  <a:round/>
                  <a:headEnd type="triangle" w="med" len="lg"/>
                  <a:tailEnd type="none" w="med" len="med"/>
                </a:ln>
              </p:spPr>
              <p:txBody>
                <a:bodyPr wrap="none" lIns="0" tIns="0" rIns="0" bIns="0" anchor="ctr"/>
                <a:lstStyle/>
                <a:p>
                  <a:endParaRPr lang="zh-CN" altLang="en-US"/>
                </a:p>
              </p:txBody>
            </p:sp>
            <p:sp>
              <p:nvSpPr>
                <p:cNvPr id="664587" name="Freeform 22"/>
                <p:cNvSpPr/>
                <p:nvPr/>
              </p:nvSpPr>
              <p:spPr bwMode="auto">
                <a:xfrm>
                  <a:off x="4615" y="2028"/>
                  <a:ext cx="402" cy="1312"/>
                </a:xfrm>
                <a:custGeom>
                  <a:avLst/>
                  <a:gdLst>
                    <a:gd name="T0" fmla="*/ 0 w 498"/>
                    <a:gd name="T1" fmla="*/ 2133 h 1029"/>
                    <a:gd name="T2" fmla="*/ 48 w 498"/>
                    <a:gd name="T3" fmla="*/ 2133 h 1029"/>
                    <a:gd name="T4" fmla="*/ 48 w 498"/>
                    <a:gd name="T5" fmla="*/ 0 h 1029"/>
                    <a:gd name="T6" fmla="*/ 87 w 498"/>
                    <a:gd name="T7" fmla="*/ 0 h 1029"/>
                    <a:gd name="T8" fmla="*/ 87 w 498"/>
                    <a:gd name="T9" fmla="*/ 2133 h 1029"/>
                    <a:gd name="T10" fmla="*/ 262 w 498"/>
                    <a:gd name="T11" fmla="*/ 2133 h 1029"/>
                    <a:gd name="T12" fmla="*/ 0 60000 65536"/>
                    <a:gd name="T13" fmla="*/ 0 60000 65536"/>
                    <a:gd name="T14" fmla="*/ 0 60000 65536"/>
                    <a:gd name="T15" fmla="*/ 0 60000 65536"/>
                    <a:gd name="T16" fmla="*/ 0 60000 65536"/>
                    <a:gd name="T17" fmla="*/ 0 60000 65536"/>
                    <a:gd name="T18" fmla="*/ 0 w 498"/>
                    <a:gd name="T19" fmla="*/ 0 h 1029"/>
                    <a:gd name="T20" fmla="*/ 498 w 498"/>
                    <a:gd name="T21" fmla="*/ 1029 h 1029"/>
                  </a:gdLst>
                  <a:ahLst/>
                  <a:cxnLst>
                    <a:cxn ang="T12">
                      <a:pos x="T0" y="T1"/>
                    </a:cxn>
                    <a:cxn ang="T13">
                      <a:pos x="T2" y="T3"/>
                    </a:cxn>
                    <a:cxn ang="T14">
                      <a:pos x="T4" y="T5"/>
                    </a:cxn>
                    <a:cxn ang="T15">
                      <a:pos x="T6" y="T7"/>
                    </a:cxn>
                    <a:cxn ang="T16">
                      <a:pos x="T8" y="T9"/>
                    </a:cxn>
                    <a:cxn ang="T17">
                      <a:pos x="T10" y="T11"/>
                    </a:cxn>
                  </a:cxnLst>
                  <a:rect l="T18" t="T19" r="T20" b="T21"/>
                  <a:pathLst>
                    <a:path w="498" h="1029">
                      <a:moveTo>
                        <a:pt x="0" y="1029"/>
                      </a:moveTo>
                      <a:lnTo>
                        <a:pt x="91" y="1029"/>
                      </a:lnTo>
                      <a:lnTo>
                        <a:pt x="91" y="0"/>
                      </a:lnTo>
                      <a:lnTo>
                        <a:pt x="166" y="0"/>
                      </a:lnTo>
                      <a:lnTo>
                        <a:pt x="166" y="1029"/>
                      </a:lnTo>
                      <a:lnTo>
                        <a:pt x="498" y="1029"/>
                      </a:lnTo>
                    </a:path>
                  </a:pathLst>
                </a:custGeom>
                <a:noFill/>
                <a:ln w="28575" cap="flat" cmpd="sng">
                  <a:solidFill>
                    <a:srgbClr val="366B7E"/>
                  </a:solidFill>
                  <a:prstDash val="solid"/>
                  <a:round/>
                  <a:headEnd type="none" w="med" len="med"/>
                  <a:tailEnd type="none" w="med" len="med"/>
                </a:ln>
              </p:spPr>
              <p:txBody>
                <a:bodyPr wrap="none" lIns="0" tIns="0" rIns="0" bIns="0" anchor="ctr"/>
                <a:lstStyle/>
                <a:p>
                  <a:endParaRPr lang="zh-CN" altLang="en-US"/>
                </a:p>
              </p:txBody>
            </p:sp>
          </p:grpSp>
          <p:sp>
            <p:nvSpPr>
              <p:cNvPr id="664584" name="Text Box 23"/>
              <p:cNvSpPr txBox="1">
                <a:spLocks noChangeArrowheads="1"/>
              </p:cNvSpPr>
              <p:nvPr/>
            </p:nvSpPr>
            <p:spPr bwMode="auto">
              <a:xfrm>
                <a:off x="4475" y="1875"/>
                <a:ext cx="504" cy="1379"/>
              </a:xfrm>
              <a:prstGeom prst="rect">
                <a:avLst/>
              </a:prstGeom>
              <a:noFill/>
              <a:ln w="9525">
                <a:noFill/>
                <a:miter lim="800000"/>
              </a:ln>
            </p:spPr>
            <p:txBody>
              <a:bodyPr vert="eaVert">
                <a:spAutoFit/>
              </a:bodyPr>
              <a:lstStyle/>
              <a:p>
                <a:pPr>
                  <a:spcBef>
                    <a:spcPct val="50000"/>
                  </a:spcBef>
                </a:pPr>
                <a:r>
                  <a:rPr lang="zh-CN" altLang="en-US" sz="2000" dirty="0">
                    <a:latin typeface="楷体_GB2312"/>
                    <a:ea typeface="楷体_GB2312"/>
                    <a:cs typeface="楷体_GB2312"/>
                  </a:rPr>
                  <a:t>立足于整体的社会历史过程来探究历史创造者问题</a:t>
                </a:r>
              </a:p>
            </p:txBody>
          </p:sp>
          <p:sp>
            <p:nvSpPr>
              <p:cNvPr id="664585" name="Rectangle 24"/>
              <p:cNvSpPr>
                <a:spLocks noChangeArrowheads="1"/>
              </p:cNvSpPr>
              <p:nvPr/>
            </p:nvSpPr>
            <p:spPr bwMode="auto">
              <a:xfrm>
                <a:off x="4296" y="3091"/>
                <a:ext cx="125" cy="12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1600">
                    <a:solidFill>
                      <a:schemeClr val="bg1"/>
                    </a:solidFill>
                  </a:rPr>
                  <a:t>1</a:t>
                </a:r>
              </a:p>
            </p:txBody>
          </p:sp>
        </p:grpSp>
      </p:grpSp>
    </p:spTree>
  </p:cSld>
  <p:clrMapOvr>
    <a:masterClrMapping/>
  </p:clrMapOvr>
  <p:transition>
    <p:random/>
  </p:transition>
</p:sld>
</file>

<file path=ppt/slides/slide6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7889" name="Rectangle 9"/>
          <p:cNvSpPr>
            <a:spLocks noChangeArrowheads="1"/>
          </p:cNvSpPr>
          <p:nvPr/>
        </p:nvSpPr>
        <p:spPr bwMode="auto">
          <a:xfrm>
            <a:off x="2208214" y="1773239"/>
            <a:ext cx="7775575" cy="1373187"/>
          </a:xfrm>
          <a:prstGeom prst="rect">
            <a:avLst/>
          </a:prstGeom>
          <a:noFill/>
          <a:ln w="9525">
            <a:noFill/>
            <a:miter lim="800000"/>
          </a:ln>
        </p:spPr>
        <p:txBody>
          <a:bodyPr anchor="ctr">
            <a:spAutoFit/>
          </a:bodyPr>
          <a:lstStyle/>
          <a:p>
            <a:pPr eaLnBrk="0" hangingPunct="0">
              <a:spcBef>
                <a:spcPct val="35000"/>
              </a:spcBef>
            </a:pPr>
            <a:r>
              <a:rPr lang="zh-CN" altLang="en-US" sz="2800" dirty="0">
                <a:solidFill>
                  <a:srgbClr val="003300"/>
                </a:solidFill>
                <a:ea typeface="楷体_GB2312"/>
                <a:cs typeface="楷体_GB2312"/>
              </a:rPr>
              <a:t>      </a:t>
            </a:r>
            <a:r>
              <a:rPr lang="zh-CN" altLang="en-US" sz="2800" dirty="0">
                <a:solidFill>
                  <a:srgbClr val="003300"/>
                </a:solidFill>
                <a:latin typeface="楷体" panose="02010609060101010101" pitchFamily="49" charset="-122"/>
                <a:ea typeface="楷体" panose="02010609060101010101" pitchFamily="49" charset="-122"/>
                <a:cs typeface="楷体_GB2312"/>
              </a:rPr>
              <a:t>人是现实的社会中的人，要说明历史创造者的问题，必须全面、具体、历史地考察和分析人们在社会历史发展中的作用。</a:t>
            </a:r>
          </a:p>
        </p:txBody>
      </p:sp>
      <p:pic>
        <p:nvPicPr>
          <p:cNvPr id="3223559" name="Picture 7" descr="200621095535908"/>
          <p:cNvPicPr>
            <a:picLocks noChangeAspect="1" noChangeArrowheads="1"/>
          </p:cNvPicPr>
          <p:nvPr/>
        </p:nvPicPr>
        <p:blipFill>
          <a:blip r:embed="rId2"/>
          <a:srcRect/>
          <a:stretch>
            <a:fillRect/>
          </a:stretch>
        </p:blipFill>
        <p:spPr bwMode="auto">
          <a:xfrm>
            <a:off x="2855913" y="3429001"/>
            <a:ext cx="2228850" cy="2879725"/>
          </a:xfrm>
          <a:prstGeom prst="rect">
            <a:avLst/>
          </a:prstGeom>
          <a:noFill/>
          <a:effectLst>
            <a:outerShdw dist="107763" dir="2700000" algn="ctr" rotWithShape="0">
              <a:srgbClr val="808080">
                <a:alpha val="50000"/>
              </a:srgbClr>
            </a:outerShdw>
          </a:effectLst>
        </p:spPr>
      </p:pic>
      <p:pic>
        <p:nvPicPr>
          <p:cNvPr id="3223567" name="Picture 15" descr="10094764_844509"/>
          <p:cNvPicPr>
            <a:picLocks noChangeAspect="1" noChangeArrowheads="1"/>
          </p:cNvPicPr>
          <p:nvPr/>
        </p:nvPicPr>
        <p:blipFill>
          <a:blip r:embed="rId3"/>
          <a:srcRect/>
          <a:stretch>
            <a:fillRect/>
          </a:stretch>
        </p:blipFill>
        <p:spPr bwMode="auto">
          <a:xfrm>
            <a:off x="5664200" y="3429001"/>
            <a:ext cx="3600450" cy="2879725"/>
          </a:xfrm>
          <a:prstGeom prst="rect">
            <a:avLst/>
          </a:prstGeom>
          <a:noFill/>
          <a:effectLst>
            <a:outerShdw dist="107763" dir="2700000" algn="ctr" rotWithShape="0">
              <a:srgbClr val="808080">
                <a:alpha val="50000"/>
              </a:srgbClr>
            </a:outerShdw>
          </a:effectLst>
        </p:spPr>
      </p:pic>
      <p:grpSp>
        <p:nvGrpSpPr>
          <p:cNvPr id="662532" name="Group 11"/>
          <p:cNvGrpSpPr/>
          <p:nvPr/>
        </p:nvGrpSpPr>
        <p:grpSpPr bwMode="auto">
          <a:xfrm>
            <a:off x="2855914" y="620713"/>
            <a:ext cx="5832475" cy="925512"/>
            <a:chOff x="703" y="346"/>
            <a:chExt cx="3674" cy="583"/>
          </a:xfrm>
        </p:grpSpPr>
        <p:sp>
          <p:nvSpPr>
            <p:cNvPr id="662533" name="Rectangle 9"/>
            <p:cNvSpPr>
              <a:spLocks noChangeArrowheads="1"/>
            </p:cNvSpPr>
            <p:nvPr/>
          </p:nvSpPr>
          <p:spPr bwMode="auto">
            <a:xfrm>
              <a:off x="1111" y="346"/>
              <a:ext cx="3266" cy="583"/>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algn="ctr" defTabSz="330200">
                <a:tabLst>
                  <a:tab pos="8521700" algn="r"/>
                </a:tabLst>
              </a:pPr>
              <a:r>
                <a:rPr lang="zh-CN" altLang="en-US" sz="2800">
                  <a:solidFill>
                    <a:schemeClr val="bg1"/>
                  </a:solidFill>
                  <a:latin typeface="楷体_GB2312"/>
                  <a:ea typeface="楷体_GB2312"/>
                  <a:cs typeface="楷体_GB2312"/>
                </a:rPr>
                <a:t>历史唯物主义：</a:t>
              </a:r>
            </a:p>
            <a:p>
              <a:pPr algn="ctr" defTabSz="330200">
                <a:tabLst>
                  <a:tab pos="8521700" algn="r"/>
                </a:tabLst>
              </a:pPr>
              <a:r>
                <a:rPr lang="zh-CN" altLang="en-US" sz="2800">
                  <a:solidFill>
                    <a:schemeClr val="bg1"/>
                  </a:solidFill>
                  <a:latin typeface="楷体_GB2312"/>
                  <a:ea typeface="楷体_GB2312"/>
                  <a:cs typeface="楷体_GB2312"/>
                </a:rPr>
                <a:t>人民群众是决定历史的根本源泉</a:t>
              </a:r>
            </a:p>
          </p:txBody>
        </p:sp>
        <p:sp>
          <p:nvSpPr>
            <p:cNvPr id="662534" name="Rectangle 10"/>
            <p:cNvSpPr>
              <a:spLocks noChangeArrowheads="1"/>
            </p:cNvSpPr>
            <p:nvPr/>
          </p:nvSpPr>
          <p:spPr bwMode="auto">
            <a:xfrm>
              <a:off x="703" y="437"/>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77889"/>
                                        </p:tgtEl>
                                        <p:attrNameLst>
                                          <p:attrName>style.visibility</p:attrName>
                                        </p:attrNameLst>
                                      </p:cBhvr>
                                      <p:to>
                                        <p:strVal val="visible"/>
                                      </p:to>
                                    </p:set>
                                    <p:anim calcmode="lin" valueType="num">
                                      <p:cBhvr additive="base">
                                        <p:cTn id="7" dur="500" fill="hold"/>
                                        <p:tgtEl>
                                          <p:spTgt spid="677889"/>
                                        </p:tgtEl>
                                        <p:attrNameLst>
                                          <p:attrName>ppt_x</p:attrName>
                                        </p:attrNameLst>
                                      </p:cBhvr>
                                      <p:tavLst>
                                        <p:tav tm="0">
                                          <p:val>
                                            <p:strVal val="1+#ppt_w/2"/>
                                          </p:val>
                                        </p:tav>
                                        <p:tav tm="100000">
                                          <p:val>
                                            <p:strVal val="#ppt_x"/>
                                          </p:val>
                                        </p:tav>
                                      </p:tavLst>
                                    </p:anim>
                                    <p:anim calcmode="lin" valueType="num">
                                      <p:cBhvr additive="base">
                                        <p:cTn id="8" dur="500" fill="hold"/>
                                        <p:tgtEl>
                                          <p:spTgt spid="677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89" grpId="0"/>
    </p:bldLst>
  </p:timing>
</p:sld>
</file>

<file path=ppt/slides/slide6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5570" name="Text Box 2"/>
          <p:cNvSpPr txBox="1">
            <a:spLocks noChangeArrowheads="1"/>
          </p:cNvSpPr>
          <p:nvPr/>
        </p:nvSpPr>
        <p:spPr bwMode="auto">
          <a:xfrm>
            <a:off x="2711451" y="3141664"/>
            <a:ext cx="7554913" cy="407291"/>
          </a:xfrm>
          <a:prstGeom prst="rect">
            <a:avLst/>
          </a:prstGeom>
          <a:noFill/>
          <a:ln w="9525">
            <a:noFill/>
            <a:miter lim="800000"/>
          </a:ln>
        </p:spPr>
        <p:txBody>
          <a:bodyPr>
            <a:spAutoFit/>
          </a:bodyPr>
          <a:lstStyle/>
          <a:p>
            <a:pPr>
              <a:lnSpc>
                <a:spcPct val="110000"/>
              </a:lnSpc>
              <a:spcBef>
                <a:spcPct val="35000"/>
              </a:spcBef>
            </a:pPr>
            <a:r>
              <a:rPr lang="zh-CN" altLang="en-US" sz="2000">
                <a:latin typeface="楷体_GB2312"/>
                <a:ea typeface="楷体_GB2312"/>
                <a:cs typeface="楷体_GB2312"/>
              </a:rPr>
              <a:t>　　</a:t>
            </a:r>
          </a:p>
        </p:txBody>
      </p:sp>
      <p:sp>
        <p:nvSpPr>
          <p:cNvPr id="665602" name="Rectangle 9"/>
          <p:cNvSpPr>
            <a:spLocks noChangeArrowheads="1"/>
          </p:cNvSpPr>
          <p:nvPr/>
        </p:nvSpPr>
        <p:spPr bwMode="auto">
          <a:xfrm>
            <a:off x="1960881" y="1052513"/>
            <a:ext cx="8095934" cy="5232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w="9525">
            <a:noFill/>
            <a:miter lim="800000"/>
          </a:ln>
        </p:spPr>
        <p:txBody>
          <a:bodyPr wrap="square">
            <a:spAutoFit/>
          </a:bodyPr>
          <a:lstStyle/>
          <a:p>
            <a:pPr eaLnBrk="0" hangingPunct="0"/>
            <a:r>
              <a:rPr lang="zh-CN" altLang="en-US" sz="2400" dirty="0">
                <a:latin typeface="Tahoma" panose="020B0604030504040204" pitchFamily="34" charset="0"/>
                <a:ea typeface="黑体" panose="02010609060101010101" pitchFamily="49" charset="-122"/>
              </a:rPr>
              <a:t>（</a:t>
            </a:r>
            <a:r>
              <a:rPr lang="zh-CN" altLang="en-US" sz="2800" dirty="0">
                <a:latin typeface="Tahoma" panose="020B0604030504040204" pitchFamily="34" charset="0"/>
                <a:ea typeface="黑体" panose="02010609060101010101" pitchFamily="49" charset="-122"/>
              </a:rPr>
              <a:t>四）人民群众在创造历史过程中的决定作用</a:t>
            </a:r>
          </a:p>
        </p:txBody>
      </p:sp>
      <p:grpSp>
        <p:nvGrpSpPr>
          <p:cNvPr id="665604" name="Group 7"/>
          <p:cNvGrpSpPr/>
          <p:nvPr/>
        </p:nvGrpSpPr>
        <p:grpSpPr bwMode="auto">
          <a:xfrm>
            <a:off x="3000376" y="2276476"/>
            <a:ext cx="6264275" cy="466726"/>
            <a:chOff x="839" y="663"/>
            <a:chExt cx="3946" cy="294"/>
          </a:xfrm>
        </p:grpSpPr>
        <p:sp>
          <p:nvSpPr>
            <p:cNvPr id="665608" name="Rectangle 8"/>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人民群众的定义</a:t>
              </a:r>
            </a:p>
          </p:txBody>
        </p:sp>
        <p:sp>
          <p:nvSpPr>
            <p:cNvPr id="665609" name="Rectangle 9"/>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3" name="Group 10"/>
          <p:cNvGrpSpPr/>
          <p:nvPr/>
        </p:nvGrpSpPr>
        <p:grpSpPr bwMode="auto">
          <a:xfrm>
            <a:off x="2855914" y="3284539"/>
            <a:ext cx="7127875" cy="2376487"/>
            <a:chOff x="295" y="2568"/>
            <a:chExt cx="5125" cy="1043"/>
          </a:xfrm>
        </p:grpSpPr>
        <p:sp>
          <p:nvSpPr>
            <p:cNvPr id="665606" name="AutoShape 11"/>
            <p:cNvSpPr>
              <a:spLocks noChangeArrowheads="1"/>
            </p:cNvSpPr>
            <p:nvPr/>
          </p:nvSpPr>
          <p:spPr bwMode="auto">
            <a:xfrm>
              <a:off x="295" y="2568"/>
              <a:ext cx="5125" cy="1043"/>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665607" name="AutoShape 12"/>
            <p:cNvSpPr>
              <a:spLocks noChangeArrowheads="1"/>
            </p:cNvSpPr>
            <p:nvPr/>
          </p:nvSpPr>
          <p:spPr bwMode="auto">
            <a:xfrm>
              <a:off x="295" y="2568"/>
              <a:ext cx="5080" cy="998"/>
            </a:xfrm>
            <a:prstGeom prst="roundRect">
              <a:avLst>
                <a:gd name="adj" fmla="val 16667"/>
              </a:avLst>
            </a:prstGeom>
            <a:solidFill>
              <a:srgbClr val="FF99CC">
                <a:alpha val="30196"/>
              </a:srgbClr>
            </a:solidFill>
            <a:ln w="9525">
              <a:noFill/>
              <a:round/>
            </a:ln>
          </p:spPr>
          <p:txBody>
            <a:bodyPr/>
            <a:lstStyle/>
            <a:p>
              <a:pPr>
                <a:lnSpc>
                  <a:spcPct val="120000"/>
                </a:lnSpc>
                <a:buClr>
                  <a:srgbClr val="000078"/>
                </a:buClr>
              </a:pPr>
              <a:r>
                <a:rPr lang="zh-CN" altLang="en-US" sz="2400">
                  <a:solidFill>
                    <a:srgbClr val="000078"/>
                  </a:solidFill>
                  <a:latin typeface="楷体_GB2312"/>
                  <a:ea typeface="楷体_GB2312"/>
                  <a:cs typeface="楷体_GB2312"/>
                </a:rPr>
                <a:t>    人民群众是一个历史范畴。人民群众从质上说是指一切对社会历史发展起推动作用的人们，从量上说是指社会人口中的绝大多数。人民群众的最稳定的主体部分始终是从事物质资料生产的劳动群众及其知识分子</a:t>
              </a:r>
              <a:r>
                <a:rPr lang="zh-CN" altLang="en-US" sz="2400">
                  <a:solidFill>
                    <a:schemeClr val="bg1"/>
                  </a:solidFill>
                  <a:latin typeface="楷体_GB2312"/>
                  <a:ea typeface="楷体_GB2312"/>
                  <a:cs typeface="楷体_GB2312"/>
                </a:rPr>
                <a:t> </a:t>
              </a:r>
              <a:r>
                <a:rPr lang="zh-CN" altLang="en-US" sz="2400">
                  <a:solidFill>
                    <a:srgbClr val="000078"/>
                  </a:solidFill>
                  <a:latin typeface="楷体_GB2312"/>
                  <a:ea typeface="楷体_GB2312"/>
                  <a:cs typeface="楷体_GB2312"/>
                </a:rPr>
                <a:t>。</a:t>
              </a:r>
              <a:r>
                <a:rPr lang="zh-CN" altLang="en-US" sz="2000">
                  <a:solidFill>
                    <a:srgbClr val="000078"/>
                  </a:solidFill>
                  <a:latin typeface="楷体_GB2312"/>
                  <a:ea typeface="楷体_GB2312"/>
                  <a:cs typeface="楷体_GB2312"/>
                </a:rPr>
                <a:t>  </a:t>
              </a:r>
              <a:br>
                <a:rPr lang="zh-CN" altLang="en-US" sz="2000">
                  <a:solidFill>
                    <a:srgbClr val="000078"/>
                  </a:solidFill>
                  <a:latin typeface="楷体_GB2312"/>
                  <a:ea typeface="楷体_GB2312"/>
                  <a:cs typeface="楷体_GB2312"/>
                </a:rPr>
              </a:br>
              <a:endParaRPr lang="zh-CN" altLang="en-US" sz="2000">
                <a:solidFill>
                  <a:srgbClr val="000078"/>
                </a:solidFill>
                <a:latin typeface="楷体_GB2312"/>
                <a:ea typeface="楷体_GB2312"/>
                <a:cs typeface="楷体_GB231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85570"/>
                                        </p:tgtEl>
                                        <p:attrNameLst>
                                          <p:attrName>style.visibility</p:attrName>
                                        </p:attrNameLst>
                                      </p:cBhvr>
                                      <p:to>
                                        <p:strVal val="visible"/>
                                      </p:to>
                                    </p:set>
                                    <p:animEffect transition="in" filter="dissolve">
                                      <p:cBhvr>
                                        <p:cTn id="7" dur="500"/>
                                        <p:tgtEl>
                                          <p:spTgt spid="228557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5570" grpId="0"/>
    </p:bldLst>
  </p:timing>
</p:sld>
</file>

<file path=ppt/slides/slide6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66625" name="Group 11"/>
          <p:cNvGrpSpPr/>
          <p:nvPr/>
        </p:nvGrpSpPr>
        <p:grpSpPr bwMode="auto">
          <a:xfrm>
            <a:off x="2855914" y="1052512"/>
            <a:ext cx="6264275" cy="466724"/>
            <a:chOff x="839" y="663"/>
            <a:chExt cx="3946" cy="294"/>
          </a:xfrm>
        </p:grpSpPr>
        <p:sp>
          <p:nvSpPr>
            <p:cNvPr id="666641" name="Rectangle 12"/>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人民群众是创造历史的真正主人</a:t>
              </a:r>
            </a:p>
          </p:txBody>
        </p:sp>
        <p:sp>
          <p:nvSpPr>
            <p:cNvPr id="666642" name="Rectangle 13"/>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grpSp>
        <p:nvGrpSpPr>
          <p:cNvPr id="666626" name="Group 28"/>
          <p:cNvGrpSpPr/>
          <p:nvPr/>
        </p:nvGrpSpPr>
        <p:grpSpPr bwMode="auto">
          <a:xfrm>
            <a:off x="2500313" y="2276476"/>
            <a:ext cx="8167687" cy="3535363"/>
            <a:chOff x="615" y="1434"/>
            <a:chExt cx="5145" cy="2227"/>
          </a:xfrm>
        </p:grpSpPr>
        <p:grpSp>
          <p:nvGrpSpPr>
            <p:cNvPr id="666627" name="Group 14"/>
            <p:cNvGrpSpPr/>
            <p:nvPr/>
          </p:nvGrpSpPr>
          <p:grpSpPr bwMode="auto">
            <a:xfrm>
              <a:off x="615" y="1434"/>
              <a:ext cx="5145" cy="2227"/>
              <a:chOff x="434" y="1525"/>
              <a:chExt cx="5145" cy="2227"/>
            </a:xfrm>
          </p:grpSpPr>
          <p:sp>
            <p:nvSpPr>
              <p:cNvPr id="666629" name="Rectangle 15"/>
              <p:cNvSpPr>
                <a:spLocks noChangeArrowheads="1"/>
              </p:cNvSpPr>
              <p:nvPr/>
            </p:nvSpPr>
            <p:spPr bwMode="auto">
              <a:xfrm>
                <a:off x="2245" y="2387"/>
                <a:ext cx="1179" cy="408"/>
              </a:xfrm>
              <a:prstGeom prst="rect">
                <a:avLst/>
              </a:prstGeom>
              <a:gradFill rotWithShape="0">
                <a:gsLst>
                  <a:gs pos="0">
                    <a:srgbClr val="366B7E"/>
                  </a:gs>
                  <a:gs pos="100000">
                    <a:srgbClr val="19323A"/>
                  </a:gs>
                </a:gsLst>
                <a:path path="shape">
                  <a:fillToRect l="50000" t="50000" r="50000" b="50000"/>
                </a:path>
              </a:gradFill>
              <a:ln w="6350">
                <a:noFill/>
                <a:miter lim="800000"/>
              </a:ln>
            </p:spPr>
            <p:txBody>
              <a:bodyPr wrap="none" lIns="0" tIns="0" rIns="0" bIns="0" anchor="ctr"/>
              <a:lstStyle/>
              <a:p>
                <a:pPr algn="ctr"/>
                <a:r>
                  <a:rPr lang="zh-CN" altLang="en-US">
                    <a:solidFill>
                      <a:schemeClr val="bg1"/>
                    </a:solidFill>
                  </a:rPr>
                  <a:t>人民群众</a:t>
                </a:r>
              </a:p>
            </p:txBody>
          </p:sp>
          <p:sp>
            <p:nvSpPr>
              <p:cNvPr id="666631" name="Freeform 17"/>
              <p:cNvSpPr/>
              <p:nvPr/>
            </p:nvSpPr>
            <p:spPr bwMode="auto">
              <a:xfrm>
                <a:off x="2290" y="1525"/>
                <a:ext cx="1270" cy="713"/>
              </a:xfrm>
              <a:custGeom>
                <a:avLst/>
                <a:gdLst>
                  <a:gd name="T0" fmla="*/ 0 w 873"/>
                  <a:gd name="T1" fmla="*/ 0 h 895"/>
                  <a:gd name="T2" fmla="*/ 0 w 873"/>
                  <a:gd name="T3" fmla="*/ 452 h 895"/>
                  <a:gd name="T4" fmla="*/ 2688 w 873"/>
                  <a:gd name="T5" fmla="*/ 452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6632" name="Text Box 18"/>
              <p:cNvSpPr txBox="1">
                <a:spLocks noChangeArrowheads="1"/>
              </p:cNvSpPr>
              <p:nvPr/>
            </p:nvSpPr>
            <p:spPr bwMode="auto">
              <a:xfrm>
                <a:off x="2294" y="1680"/>
                <a:ext cx="1992" cy="384"/>
              </a:xfrm>
              <a:prstGeom prst="rect">
                <a:avLst/>
              </a:prstGeom>
              <a:noFill/>
              <a:ln w="6350">
                <a:noFill/>
                <a:miter lim="800000"/>
              </a:ln>
            </p:spPr>
            <p:txBody>
              <a:bodyPr lIns="0" tIns="0" rIns="0" bIns="0" anchor="ctr">
                <a:spAutoFit/>
              </a:bodyPr>
              <a:lstStyle/>
              <a:p>
                <a:pPr algn="ctr" eaLnBrk="0" hangingPunct="0"/>
                <a:r>
                  <a:rPr lang="zh-CN" altLang="en-US" sz="2000">
                    <a:latin typeface="楷体_GB2312"/>
                    <a:ea typeface="楷体_GB2312"/>
                    <a:cs typeface="楷体_GB2312"/>
                  </a:rPr>
                  <a:t>在社会历史发展过程中，人民群众起着决定性的作用</a:t>
                </a:r>
              </a:p>
            </p:txBody>
          </p:sp>
          <p:sp>
            <p:nvSpPr>
              <p:cNvPr id="666633" name="Freeform 19"/>
              <p:cNvSpPr/>
              <p:nvPr/>
            </p:nvSpPr>
            <p:spPr bwMode="auto">
              <a:xfrm rot="5400000">
                <a:off x="4159" y="1652"/>
                <a:ext cx="617" cy="1995"/>
              </a:xfrm>
              <a:custGeom>
                <a:avLst/>
                <a:gdLst>
                  <a:gd name="T0" fmla="*/ 0 w 873"/>
                  <a:gd name="T1" fmla="*/ 0 h 895"/>
                  <a:gd name="T2" fmla="*/ 0 w 873"/>
                  <a:gd name="T3" fmla="*/ 9913 h 895"/>
                  <a:gd name="T4" fmla="*/ 308 w 873"/>
                  <a:gd name="T5" fmla="*/ 9913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6634" name="Text Box 20"/>
              <p:cNvSpPr txBox="1">
                <a:spLocks noChangeArrowheads="1"/>
              </p:cNvSpPr>
              <p:nvPr/>
            </p:nvSpPr>
            <p:spPr bwMode="auto">
              <a:xfrm>
                <a:off x="3470" y="2568"/>
                <a:ext cx="2109" cy="384"/>
              </a:xfrm>
              <a:prstGeom prst="rect">
                <a:avLst/>
              </a:prstGeom>
              <a:noFill/>
              <a:ln w="6350">
                <a:noFill/>
                <a:miter lim="800000"/>
              </a:ln>
            </p:spPr>
            <p:txBody>
              <a:bodyPr lIns="0" tIns="0" rIns="0" bIns="0" anchor="ctr">
                <a:spAutoFit/>
              </a:bodyPr>
              <a:lstStyle/>
              <a:p>
                <a:pPr algn="ctr" eaLnBrk="0" hangingPunct="0"/>
                <a:r>
                  <a:rPr lang="zh-CN" altLang="en-US" sz="2000">
                    <a:latin typeface="楷体_GB2312"/>
                    <a:ea typeface="楷体_GB2312"/>
                    <a:cs typeface="楷体_GB2312"/>
                  </a:rPr>
                  <a:t>人民群众是社会物质财富</a:t>
                </a:r>
              </a:p>
              <a:p>
                <a:pPr algn="ctr" eaLnBrk="0" hangingPunct="0"/>
                <a:r>
                  <a:rPr lang="zh-CN" altLang="en-US" sz="2000">
                    <a:latin typeface="楷体_GB2312"/>
                    <a:ea typeface="楷体_GB2312"/>
                    <a:cs typeface="楷体_GB2312"/>
                  </a:rPr>
                  <a:t>的创造者</a:t>
                </a:r>
                <a:endParaRPr lang="zh-CN" altLang="en-US" sz="2000">
                  <a:solidFill>
                    <a:srgbClr val="000000"/>
                  </a:solidFill>
                  <a:ea typeface="楷体_GB2312"/>
                  <a:cs typeface="楷体_GB2312"/>
                </a:endParaRPr>
              </a:p>
            </p:txBody>
          </p:sp>
          <p:sp>
            <p:nvSpPr>
              <p:cNvPr id="666635" name="Rectangle 21"/>
              <p:cNvSpPr>
                <a:spLocks noChangeArrowheads="1"/>
              </p:cNvSpPr>
              <p:nvPr/>
            </p:nvSpPr>
            <p:spPr bwMode="auto">
              <a:xfrm>
                <a:off x="5157" y="2392"/>
                <a:ext cx="308" cy="176"/>
              </a:xfrm>
              <a:prstGeom prst="rect">
                <a:avLst/>
              </a:prstGeom>
              <a:solidFill>
                <a:srgbClr val="366B7E"/>
              </a:solidFill>
              <a:ln w="6350">
                <a:noFill/>
                <a:miter lim="800000"/>
              </a:ln>
            </p:spPr>
            <p:txBody>
              <a:bodyPr wrap="none" lIns="0" tIns="0" rIns="0" bIns="0" anchor="ctr"/>
              <a:lstStyle/>
              <a:p>
                <a:pPr algn="ctr" eaLnBrk="0" hangingPunct="0"/>
                <a:r>
                  <a:rPr lang="en-US" altLang="zh-CN" dirty="0">
                    <a:solidFill>
                      <a:schemeClr val="bg1"/>
                    </a:solidFill>
                  </a:rPr>
                  <a:t>1</a:t>
                </a:r>
              </a:p>
            </p:txBody>
          </p:sp>
          <p:sp>
            <p:nvSpPr>
              <p:cNvPr id="666636" name="Freeform 22"/>
              <p:cNvSpPr/>
              <p:nvPr/>
            </p:nvSpPr>
            <p:spPr bwMode="auto">
              <a:xfrm flipH="1" flipV="1">
                <a:off x="1926" y="2931"/>
                <a:ext cx="1487" cy="821"/>
              </a:xfrm>
              <a:custGeom>
                <a:avLst/>
                <a:gdLst>
                  <a:gd name="T0" fmla="*/ 0 w 873"/>
                  <a:gd name="T1" fmla="*/ 0 h 895"/>
                  <a:gd name="T2" fmla="*/ 0 w 873"/>
                  <a:gd name="T3" fmla="*/ 691 h 895"/>
                  <a:gd name="T4" fmla="*/ 4315 w 873"/>
                  <a:gd name="T5" fmla="*/ 691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6637" name="Rectangle 23"/>
              <p:cNvSpPr>
                <a:spLocks noChangeArrowheads="1"/>
              </p:cNvSpPr>
              <p:nvPr/>
            </p:nvSpPr>
            <p:spPr bwMode="auto">
              <a:xfrm>
                <a:off x="3081" y="3586"/>
                <a:ext cx="249" cy="166"/>
              </a:xfrm>
              <a:prstGeom prst="rect">
                <a:avLst/>
              </a:prstGeom>
              <a:solidFill>
                <a:srgbClr val="366B7E"/>
              </a:solidFill>
              <a:ln w="6350">
                <a:noFill/>
                <a:miter lim="800000"/>
              </a:ln>
            </p:spPr>
            <p:txBody>
              <a:bodyPr wrap="none" lIns="0" tIns="0" rIns="0" bIns="0" anchor="ctr"/>
              <a:lstStyle/>
              <a:p>
                <a:pPr algn="ctr" eaLnBrk="0" hangingPunct="0"/>
                <a:r>
                  <a:rPr lang="en-US" altLang="zh-CN" dirty="0">
                    <a:solidFill>
                      <a:schemeClr val="bg1"/>
                    </a:solidFill>
                  </a:rPr>
                  <a:t>2</a:t>
                </a:r>
              </a:p>
            </p:txBody>
          </p:sp>
          <p:sp>
            <p:nvSpPr>
              <p:cNvPr id="666638" name="Freeform 24"/>
              <p:cNvSpPr/>
              <p:nvPr/>
            </p:nvSpPr>
            <p:spPr bwMode="auto">
              <a:xfrm rot="5400000" flipH="1" flipV="1">
                <a:off x="1045" y="1682"/>
                <a:ext cx="635" cy="1773"/>
              </a:xfrm>
              <a:custGeom>
                <a:avLst/>
                <a:gdLst>
                  <a:gd name="T0" fmla="*/ 0 w 873"/>
                  <a:gd name="T1" fmla="*/ 0 h 895"/>
                  <a:gd name="T2" fmla="*/ 0 w 873"/>
                  <a:gd name="T3" fmla="*/ 6957 h 895"/>
                  <a:gd name="T4" fmla="*/ 336 w 873"/>
                  <a:gd name="T5" fmla="*/ 695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6639" name="Rectangle 25"/>
              <p:cNvSpPr>
                <a:spLocks noChangeArrowheads="1"/>
              </p:cNvSpPr>
              <p:nvPr/>
            </p:nvSpPr>
            <p:spPr bwMode="auto">
              <a:xfrm>
                <a:off x="434" y="2454"/>
                <a:ext cx="224" cy="408"/>
              </a:xfrm>
              <a:prstGeom prst="rect">
                <a:avLst/>
              </a:prstGeom>
              <a:solidFill>
                <a:srgbClr val="366B7E"/>
              </a:solidFill>
              <a:ln w="6350">
                <a:noFill/>
                <a:miter lim="800000"/>
              </a:ln>
            </p:spPr>
            <p:txBody>
              <a:bodyPr wrap="none" lIns="0" tIns="0" rIns="0" bIns="0" anchor="ctr"/>
              <a:lstStyle/>
              <a:p>
                <a:pPr algn="ctr" eaLnBrk="0" hangingPunct="0"/>
                <a:r>
                  <a:rPr lang="en-US" altLang="zh-CN" dirty="0">
                    <a:solidFill>
                      <a:schemeClr val="bg1"/>
                    </a:solidFill>
                  </a:rPr>
                  <a:t>3</a:t>
                </a:r>
              </a:p>
            </p:txBody>
          </p:sp>
          <p:sp>
            <p:nvSpPr>
              <p:cNvPr id="666640" name="Text Box 26"/>
              <p:cNvSpPr txBox="1">
                <a:spLocks noChangeArrowheads="1"/>
              </p:cNvSpPr>
              <p:nvPr/>
            </p:nvSpPr>
            <p:spPr bwMode="auto">
              <a:xfrm>
                <a:off x="1429" y="3113"/>
                <a:ext cx="2109" cy="384"/>
              </a:xfrm>
              <a:prstGeom prst="rect">
                <a:avLst/>
              </a:prstGeom>
              <a:noFill/>
              <a:ln w="6350">
                <a:noFill/>
                <a:miter lim="800000"/>
              </a:ln>
            </p:spPr>
            <p:txBody>
              <a:bodyPr lIns="0" tIns="0" rIns="0" bIns="0" anchor="ctr">
                <a:spAutoFit/>
              </a:bodyPr>
              <a:lstStyle/>
              <a:p>
                <a:pPr algn="ctr" eaLnBrk="0" hangingPunct="0"/>
                <a:r>
                  <a:rPr lang="zh-CN" altLang="en-US" sz="2000">
                    <a:latin typeface="楷体_GB2312"/>
                    <a:ea typeface="楷体_GB2312"/>
                    <a:cs typeface="楷体_GB2312"/>
                  </a:rPr>
                  <a:t>人民群众是社会精神财富</a:t>
                </a:r>
              </a:p>
              <a:p>
                <a:pPr algn="ctr" eaLnBrk="0" hangingPunct="0"/>
                <a:r>
                  <a:rPr lang="zh-CN" altLang="en-US" sz="2000">
                    <a:latin typeface="楷体_GB2312"/>
                    <a:ea typeface="楷体_GB2312"/>
                    <a:cs typeface="楷体_GB2312"/>
                  </a:rPr>
                  <a:t>的创造者</a:t>
                </a:r>
                <a:endParaRPr lang="zh-CN" altLang="en-US" sz="2000">
                  <a:solidFill>
                    <a:srgbClr val="000000"/>
                  </a:solidFill>
                  <a:ea typeface="楷体_GB2312"/>
                  <a:cs typeface="楷体_GB2312"/>
                </a:endParaRPr>
              </a:p>
            </p:txBody>
          </p:sp>
        </p:grpSp>
        <p:sp>
          <p:nvSpPr>
            <p:cNvPr id="666628" name="Rectangle 27"/>
            <p:cNvSpPr>
              <a:spLocks noChangeArrowheads="1"/>
            </p:cNvSpPr>
            <p:nvPr/>
          </p:nvSpPr>
          <p:spPr bwMode="auto">
            <a:xfrm>
              <a:off x="793" y="2251"/>
              <a:ext cx="1679" cy="462"/>
            </a:xfrm>
            <a:prstGeom prst="rect">
              <a:avLst/>
            </a:prstGeom>
            <a:noFill/>
            <a:ln w="9525">
              <a:noFill/>
              <a:miter lim="800000"/>
            </a:ln>
          </p:spPr>
          <p:txBody>
            <a:bodyPr>
              <a:spAutoFit/>
            </a:bodyPr>
            <a:lstStyle/>
            <a:p>
              <a:pPr algn="ctr" latinLnBrk="1">
                <a:lnSpc>
                  <a:spcPct val="105000"/>
                </a:lnSpc>
                <a:spcBef>
                  <a:spcPct val="20000"/>
                </a:spcBef>
                <a:buClr>
                  <a:schemeClr val="accent2"/>
                </a:buClr>
                <a:buFont typeface="Gulim" panose="020B0600000101010101" pitchFamily="34" charset="-127"/>
                <a:buNone/>
              </a:pPr>
              <a:r>
                <a:rPr lang="zh-CN" altLang="en-US" sz="2000">
                  <a:latin typeface="楷体_GB2312"/>
                  <a:ea typeface="楷体_GB2312"/>
                  <a:cs typeface="楷体_GB2312"/>
                </a:rPr>
                <a:t>人民群众是社会变革的决定力量</a:t>
              </a:r>
            </a:p>
          </p:txBody>
        </p:sp>
      </p:grpSp>
    </p:spTree>
  </p:cSld>
  <p:clrMapOvr>
    <a:masterClrMapping/>
  </p:clrMapOvr>
  <p:transition>
    <p:wedge/>
  </p:transition>
</p:sld>
</file>

<file path=ppt/slides/slide6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1507" name="Text Box 3"/>
          <p:cNvSpPr txBox="1">
            <a:spLocks noChangeArrowheads="1"/>
          </p:cNvSpPr>
          <p:nvPr/>
        </p:nvSpPr>
        <p:spPr bwMode="auto">
          <a:xfrm>
            <a:off x="3000375" y="2205039"/>
            <a:ext cx="2374900" cy="1228725"/>
          </a:xfrm>
          <a:prstGeom prst="rect">
            <a:avLst/>
          </a:prstGeom>
          <a:noFill/>
          <a:ln w="9525">
            <a:solidFill>
              <a:srgbClr val="FF0000"/>
            </a:solidFill>
            <a:miter lim="800000"/>
          </a:ln>
        </p:spPr>
        <p:txBody>
          <a:bodyPr lIns="0" tIns="0" rIns="0" bIns="0">
            <a:spAutoFit/>
          </a:bodyPr>
          <a:lstStyle/>
          <a:p>
            <a:pPr algn="ctr">
              <a:spcBef>
                <a:spcPct val="50000"/>
              </a:spcBef>
            </a:pPr>
            <a:r>
              <a:rPr lang="zh-CN" altLang="en-US" sz="2000">
                <a:latin typeface="楷体_GB2312"/>
                <a:ea typeface="楷体_GB2312"/>
                <a:cs typeface="楷体_GB2312"/>
              </a:rPr>
              <a:t>经济条件</a:t>
            </a:r>
          </a:p>
          <a:p>
            <a:pPr algn="ctr">
              <a:spcBef>
                <a:spcPct val="50000"/>
              </a:spcBef>
            </a:pPr>
            <a:r>
              <a:rPr lang="zh-CN" altLang="en-US" sz="2000">
                <a:latin typeface="楷体_GB2312"/>
                <a:ea typeface="楷体_GB2312"/>
                <a:cs typeface="楷体_GB2312"/>
              </a:rPr>
              <a:t>政治条件</a:t>
            </a:r>
          </a:p>
          <a:p>
            <a:pPr algn="ctr">
              <a:spcBef>
                <a:spcPct val="50000"/>
              </a:spcBef>
            </a:pPr>
            <a:r>
              <a:rPr lang="zh-CN" altLang="en-US" sz="2000">
                <a:latin typeface="楷体_GB2312"/>
                <a:ea typeface="楷体_GB2312"/>
                <a:cs typeface="楷体_GB2312"/>
              </a:rPr>
              <a:t>精神文化条件</a:t>
            </a:r>
          </a:p>
        </p:txBody>
      </p:sp>
      <p:grpSp>
        <p:nvGrpSpPr>
          <p:cNvPr id="2" name="Group 22"/>
          <p:cNvGrpSpPr/>
          <p:nvPr/>
        </p:nvGrpSpPr>
        <p:grpSpPr bwMode="auto">
          <a:xfrm>
            <a:off x="4008438" y="2205039"/>
            <a:ext cx="6202362" cy="3736975"/>
            <a:chOff x="1383" y="1616"/>
            <a:chExt cx="3907" cy="2354"/>
          </a:xfrm>
        </p:grpSpPr>
        <p:pic>
          <p:nvPicPr>
            <p:cNvPr id="3221523" name="Picture 19" descr="images3"/>
            <p:cNvPicPr>
              <a:picLocks noChangeAspect="1" noChangeArrowheads="1"/>
            </p:cNvPicPr>
            <p:nvPr/>
          </p:nvPicPr>
          <p:blipFill>
            <a:blip r:embed="rId2"/>
            <a:srcRect/>
            <a:stretch>
              <a:fillRect/>
            </a:stretch>
          </p:blipFill>
          <p:spPr bwMode="auto">
            <a:xfrm>
              <a:off x="4286" y="1706"/>
              <a:ext cx="1004" cy="1926"/>
            </a:xfrm>
            <a:prstGeom prst="rect">
              <a:avLst/>
            </a:prstGeom>
            <a:noFill/>
            <a:effectLst>
              <a:outerShdw dist="107763" dir="2700000" algn="ctr" rotWithShape="0">
                <a:srgbClr val="808080">
                  <a:alpha val="50000"/>
                </a:srgbClr>
              </a:outerShdw>
            </a:effectLst>
          </p:spPr>
        </p:pic>
        <p:pic>
          <p:nvPicPr>
            <p:cNvPr id="3221524" name="Picture 20" descr="images1"/>
            <p:cNvPicPr>
              <a:picLocks noChangeAspect="1" noChangeArrowheads="1"/>
            </p:cNvPicPr>
            <p:nvPr/>
          </p:nvPicPr>
          <p:blipFill>
            <a:blip r:embed="rId3"/>
            <a:srcRect/>
            <a:stretch>
              <a:fillRect/>
            </a:stretch>
          </p:blipFill>
          <p:spPr bwMode="auto">
            <a:xfrm>
              <a:off x="1383" y="2886"/>
              <a:ext cx="1444" cy="1084"/>
            </a:xfrm>
            <a:prstGeom prst="rect">
              <a:avLst/>
            </a:prstGeom>
            <a:noFill/>
            <a:effectLst>
              <a:outerShdw dist="107763" dir="2700000" algn="ctr" rotWithShape="0">
                <a:srgbClr val="808080">
                  <a:alpha val="50000"/>
                </a:srgbClr>
              </a:outerShdw>
            </a:effectLst>
          </p:spPr>
        </p:pic>
        <p:pic>
          <p:nvPicPr>
            <p:cNvPr id="3221525" name="Picture 21" descr="images2"/>
            <p:cNvPicPr>
              <a:picLocks noChangeAspect="1" noChangeArrowheads="1"/>
            </p:cNvPicPr>
            <p:nvPr/>
          </p:nvPicPr>
          <p:blipFill>
            <a:blip r:embed="rId4"/>
            <a:srcRect/>
            <a:stretch>
              <a:fillRect/>
            </a:stretch>
          </p:blipFill>
          <p:spPr bwMode="auto">
            <a:xfrm>
              <a:off x="2381" y="1616"/>
              <a:ext cx="1724" cy="1154"/>
            </a:xfrm>
            <a:prstGeom prst="rect">
              <a:avLst/>
            </a:prstGeom>
            <a:noFill/>
            <a:effectLst>
              <a:outerShdw dist="107763" dir="2700000" algn="ctr" rotWithShape="0">
                <a:srgbClr val="808080">
                  <a:alpha val="50000"/>
                </a:srgbClr>
              </a:outerShdw>
            </a:effectLst>
          </p:spPr>
        </p:pic>
      </p:grpSp>
      <p:grpSp>
        <p:nvGrpSpPr>
          <p:cNvPr id="668675" name="Group 14"/>
          <p:cNvGrpSpPr/>
          <p:nvPr/>
        </p:nvGrpSpPr>
        <p:grpSpPr bwMode="auto">
          <a:xfrm>
            <a:off x="2855914" y="1001713"/>
            <a:ext cx="6192837" cy="811213"/>
            <a:chOff x="839" y="631"/>
            <a:chExt cx="3901" cy="511"/>
          </a:xfrm>
        </p:grpSpPr>
        <p:sp>
          <p:nvSpPr>
            <p:cNvPr id="668676" name="Rectangle 12"/>
            <p:cNvSpPr>
              <a:spLocks noChangeArrowheads="1"/>
            </p:cNvSpPr>
            <p:nvPr/>
          </p:nvSpPr>
          <p:spPr bwMode="auto">
            <a:xfrm>
              <a:off x="1247" y="631"/>
              <a:ext cx="3493" cy="511"/>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algn="ctr" defTabSz="330200">
                <a:tabLst>
                  <a:tab pos="8521700" algn="r"/>
                </a:tabLst>
              </a:pPr>
              <a:r>
                <a:rPr lang="zh-CN" altLang="en-US" sz="2400">
                  <a:solidFill>
                    <a:schemeClr val="bg1"/>
                  </a:solidFill>
                  <a:latin typeface="楷体_GB2312"/>
                  <a:ea typeface="楷体_GB2312"/>
                  <a:cs typeface="楷体_GB2312"/>
                </a:rPr>
                <a:t>人民群众创造历史的活动要受到一定</a:t>
              </a:r>
            </a:p>
            <a:p>
              <a:pPr algn="ctr" defTabSz="330200">
                <a:tabLst>
                  <a:tab pos="8521700" algn="r"/>
                </a:tabLst>
              </a:pPr>
              <a:r>
                <a:rPr lang="zh-CN" altLang="en-US" sz="2400">
                  <a:solidFill>
                    <a:schemeClr val="bg1"/>
                  </a:solidFill>
                  <a:latin typeface="楷体_GB2312"/>
                  <a:ea typeface="楷体_GB2312"/>
                  <a:cs typeface="楷体_GB2312"/>
                </a:rPr>
                <a:t>社会历史条件的制约</a:t>
              </a:r>
            </a:p>
          </p:txBody>
        </p:sp>
        <p:sp>
          <p:nvSpPr>
            <p:cNvPr id="668677" name="Rectangle 13"/>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221507">
                                            <p:txEl>
                                              <p:pRg st="0" end="0"/>
                                            </p:txEl>
                                          </p:spTgt>
                                        </p:tgtEl>
                                        <p:attrNameLst>
                                          <p:attrName>style.visibility</p:attrName>
                                        </p:attrNameLst>
                                      </p:cBhvr>
                                      <p:to>
                                        <p:strVal val="visible"/>
                                      </p:to>
                                    </p:set>
                                    <p:animEffect transition="in" filter="slide(fromTop)">
                                      <p:cBhvr>
                                        <p:cTn id="7" dur="500"/>
                                        <p:tgtEl>
                                          <p:spTgt spid="32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221507">
                                            <p:txEl>
                                              <p:pRg st="1" end="1"/>
                                            </p:txEl>
                                          </p:spTgt>
                                        </p:tgtEl>
                                        <p:attrNameLst>
                                          <p:attrName>style.visibility</p:attrName>
                                        </p:attrNameLst>
                                      </p:cBhvr>
                                      <p:to>
                                        <p:strVal val="visible"/>
                                      </p:to>
                                    </p:set>
                                    <p:animEffect transition="in" filter="slide(fromTop)">
                                      <p:cBhvr>
                                        <p:cTn id="12" dur="500"/>
                                        <p:tgtEl>
                                          <p:spTgt spid="32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221507">
                                            <p:txEl>
                                              <p:pRg st="2" end="2"/>
                                            </p:txEl>
                                          </p:spTgt>
                                        </p:tgtEl>
                                        <p:attrNameLst>
                                          <p:attrName>style.visibility</p:attrName>
                                        </p:attrNameLst>
                                      </p:cBhvr>
                                      <p:to>
                                        <p:strVal val="visible"/>
                                      </p:to>
                                    </p:set>
                                    <p:animEffect transition="in" filter="slide(fromTop)">
                                      <p:cBhvr>
                                        <p:cTn id="17" dur="500"/>
                                        <p:tgtEl>
                                          <p:spTgt spid="3221507">
                                            <p:txEl>
                                              <p:pRg st="2" end="2"/>
                                            </p:txEl>
                                          </p:spTgt>
                                        </p:tgtEl>
                                      </p:cBhvr>
                                    </p:animEffect>
                                  </p:childTnLst>
                                </p:cTn>
                              </p:par>
                            </p:childTnLst>
                          </p:cTn>
                        </p:par>
                        <p:par>
                          <p:cTn id="18" fill="hold">
                            <p:stCondLst>
                              <p:cond delay="500"/>
                            </p:stCondLst>
                            <p:childTnLst>
                              <p:par>
                                <p:cTn id="19" presetID="5"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507" grpId="0" build="p"/>
    </p:bldLst>
  </p:timing>
</p:sld>
</file>

<file path=ppt/slides/slide6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4592" name="Rectangle 16"/>
          <p:cNvSpPr>
            <a:spLocks noChangeArrowheads="1"/>
          </p:cNvSpPr>
          <p:nvPr/>
        </p:nvSpPr>
        <p:spPr bwMode="auto">
          <a:xfrm>
            <a:off x="5519739" y="5157788"/>
            <a:ext cx="2016125" cy="711200"/>
          </a:xfrm>
          <a:prstGeom prst="rect">
            <a:avLst/>
          </a:prstGeom>
          <a:solidFill>
            <a:srgbClr val="FF6600"/>
          </a:solidFill>
          <a:ln w="9525" algn="ctr">
            <a:solidFill>
              <a:srgbClr val="FF6600"/>
            </a:solidFill>
            <a:miter lim="800000"/>
          </a:ln>
          <a:effectLst>
            <a:outerShdw dist="107763" dir="18900000" algn="ctr" rotWithShape="0">
              <a:schemeClr val="bg2">
                <a:alpha val="50000"/>
              </a:schemeClr>
            </a:outerShdw>
          </a:effectLst>
        </p:spPr>
        <p:txBody>
          <a:bodyPr anchor="ctr">
            <a:spAutoFit/>
          </a:bodyPr>
          <a:lstStyle/>
          <a:p>
            <a:pPr>
              <a:defRPr/>
            </a:pPr>
            <a:r>
              <a:rPr lang="zh-CN" altLang="en-US" sz="2000" b="1">
                <a:solidFill>
                  <a:schemeClr val="bg1"/>
                </a:solidFill>
                <a:latin typeface="楷体_GB2312" pitchFamily="49" charset="-122"/>
                <a:ea typeface="楷体_GB2312" pitchFamily="49" charset="-122"/>
              </a:rPr>
              <a:t>纪录片节选：红旗渠（</a:t>
            </a:r>
            <a:r>
              <a:rPr lang="en-US" altLang="zh-CN" sz="2000" b="1">
                <a:solidFill>
                  <a:schemeClr val="bg1"/>
                </a:solidFill>
                <a:latin typeface="楷体_GB2312" pitchFamily="49" charset="-122"/>
                <a:ea typeface="楷体_GB2312" pitchFamily="49" charset="-122"/>
              </a:rPr>
              <a:t>1970</a:t>
            </a:r>
            <a:r>
              <a:rPr lang="zh-CN" altLang="en-US" sz="2000" b="1">
                <a:solidFill>
                  <a:schemeClr val="bg1"/>
                </a:solidFill>
                <a:latin typeface="楷体_GB2312" pitchFamily="49" charset="-122"/>
                <a:ea typeface="楷体_GB2312" pitchFamily="49" charset="-122"/>
              </a:rPr>
              <a:t>）</a:t>
            </a:r>
          </a:p>
        </p:txBody>
      </p:sp>
      <p:grpSp>
        <p:nvGrpSpPr>
          <p:cNvPr id="667650" name="组合 10"/>
          <p:cNvGrpSpPr/>
          <p:nvPr/>
        </p:nvGrpSpPr>
        <p:grpSpPr bwMode="auto">
          <a:xfrm>
            <a:off x="4151313" y="1484313"/>
            <a:ext cx="4824412" cy="3384550"/>
            <a:chOff x="1187450" y="3733800"/>
            <a:chExt cx="3744913" cy="2809875"/>
          </a:xfrm>
        </p:grpSpPr>
        <p:pic>
          <p:nvPicPr>
            <p:cNvPr id="667651" name="Picture 19" descr="tv透明"/>
            <p:cNvPicPr>
              <a:picLocks noChangeAspect="1"/>
            </p:cNvPicPr>
            <p:nvPr/>
          </p:nvPicPr>
          <p:blipFill>
            <a:blip r:embed="rId4"/>
            <a:srcRect/>
            <a:stretch>
              <a:fillRect/>
            </a:stretch>
          </p:blipFill>
          <p:spPr bwMode="auto">
            <a:xfrm>
              <a:off x="1187450" y="3733800"/>
              <a:ext cx="3744913" cy="2809875"/>
            </a:xfrm>
            <a:prstGeom prst="rect">
              <a:avLst/>
            </a:prstGeom>
            <a:noFill/>
            <a:ln w="9525">
              <a:noFill/>
              <a:miter lim="800000"/>
              <a:headEnd/>
              <a:tailEnd/>
            </a:ln>
          </p:spPr>
        </p:pic>
        <p:pic>
          <p:nvPicPr>
            <p:cNvPr id="667652" name="纪录片节选：红旗渠（1970）.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1500166" y="4000504"/>
              <a:ext cx="3190876" cy="2000248"/>
            </a:xfrm>
            <a:prstGeom prst="rect">
              <a:avLst/>
            </a:prstGeom>
            <a:noFill/>
            <a:ln w="9525">
              <a:noFill/>
              <a:miter lim="800000"/>
              <a:headEnd/>
              <a:tailEnd/>
            </a:ln>
          </p:spPr>
        </p:pic>
      </p:grpSp>
    </p:spTree>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9697" name="Rectangle 9"/>
          <p:cNvSpPr>
            <a:spLocks noChangeArrowheads="1"/>
          </p:cNvSpPr>
          <p:nvPr/>
        </p:nvSpPr>
        <p:spPr bwMode="auto">
          <a:xfrm>
            <a:off x="2782889" y="1052513"/>
            <a:ext cx="7273925" cy="457200"/>
          </a:xfrm>
          <a:prstGeom prst="rect">
            <a:avLst/>
          </a:prstGeom>
          <a:noFill/>
          <a:ln w="9525">
            <a:noFill/>
            <a:miter lim="800000"/>
          </a:ln>
        </p:spPr>
        <p:txBody>
          <a:bodyPr>
            <a:spAutoFit/>
          </a:bodyPr>
          <a:lstStyle/>
          <a:p>
            <a:pPr eaLnBrk="0" hangingPunct="0"/>
            <a:r>
              <a:rPr lang="zh-CN" altLang="en-US" sz="2400">
                <a:latin typeface="Tahoma" panose="020B0604030504040204" pitchFamily="34" charset="0"/>
                <a:ea typeface="黑体" panose="02010609060101010101" pitchFamily="49" charset="-122"/>
              </a:rPr>
              <a:t>（五）一切为了群众、一切依靠群众</a:t>
            </a:r>
          </a:p>
        </p:txBody>
      </p:sp>
      <p:sp>
        <p:nvSpPr>
          <p:cNvPr id="669698" name="Rectangle 10"/>
          <p:cNvSpPr>
            <a:spLocks noChangeArrowheads="1"/>
          </p:cNvSpPr>
          <p:nvPr/>
        </p:nvSpPr>
        <p:spPr bwMode="auto">
          <a:xfrm>
            <a:off x="2855914" y="1607812"/>
            <a:ext cx="5184775" cy="402291"/>
          </a:xfrm>
          <a:prstGeom prst="rect">
            <a:avLst/>
          </a:prstGeom>
          <a:gradFill rotWithShape="0">
            <a:gsLst>
              <a:gs pos="0">
                <a:srgbClr val="FFFFFF"/>
              </a:gs>
              <a:gs pos="50000">
                <a:srgbClr val="FF0000"/>
              </a:gs>
              <a:gs pos="100000">
                <a:srgbClr val="FFFFFF"/>
              </a:gs>
            </a:gsLst>
            <a:lin ang="0" scaled="1"/>
          </a:gradFill>
          <a:ln w="9525">
            <a:solidFill>
              <a:srgbClr val="FFFF00"/>
            </a:solidFill>
            <a:miter lim="800000"/>
          </a:ln>
        </p:spPr>
        <p:txBody>
          <a:bodyPr lIns="90000" tIns="46800" rIns="90000" bIns="46800" anchor="ctr">
            <a:spAutoFit/>
          </a:bodyPr>
          <a:lstStyle/>
          <a:p>
            <a:pPr eaLnBrk="0" hangingPunct="0"/>
            <a:endParaRPr lang="zh-CN" altLang="en-US" sz="2000">
              <a:solidFill>
                <a:schemeClr val="bg1"/>
              </a:solidFill>
              <a:latin typeface="楷体_GB2312"/>
              <a:ea typeface="楷体_GB2312"/>
              <a:cs typeface="楷体_GB2312"/>
            </a:endParaRPr>
          </a:p>
        </p:txBody>
      </p:sp>
      <p:grpSp>
        <p:nvGrpSpPr>
          <p:cNvPr id="669699" name="Group 11"/>
          <p:cNvGrpSpPr/>
          <p:nvPr/>
        </p:nvGrpSpPr>
        <p:grpSpPr bwMode="auto">
          <a:xfrm>
            <a:off x="2855914" y="1916112"/>
            <a:ext cx="6264275" cy="466724"/>
            <a:chOff x="839" y="663"/>
            <a:chExt cx="3946" cy="294"/>
          </a:xfrm>
        </p:grpSpPr>
        <p:sp>
          <p:nvSpPr>
            <p:cNvPr id="669714" name="Rectangle 12"/>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群众观点：</a:t>
              </a:r>
            </a:p>
          </p:txBody>
        </p:sp>
        <p:sp>
          <p:nvSpPr>
            <p:cNvPr id="669715" name="Rectangle 13"/>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669700" name="Group 28"/>
          <p:cNvGrpSpPr/>
          <p:nvPr/>
        </p:nvGrpSpPr>
        <p:grpSpPr bwMode="auto">
          <a:xfrm>
            <a:off x="2566989" y="2565401"/>
            <a:ext cx="7920037" cy="3535363"/>
            <a:chOff x="657" y="1434"/>
            <a:chExt cx="4989" cy="2227"/>
          </a:xfrm>
        </p:grpSpPr>
        <p:sp>
          <p:nvSpPr>
            <p:cNvPr id="669701" name="Rectangle 15"/>
            <p:cNvSpPr>
              <a:spLocks noChangeArrowheads="1"/>
            </p:cNvSpPr>
            <p:nvPr/>
          </p:nvSpPr>
          <p:spPr bwMode="auto">
            <a:xfrm>
              <a:off x="2426" y="2296"/>
              <a:ext cx="1179" cy="408"/>
            </a:xfrm>
            <a:prstGeom prst="rect">
              <a:avLst/>
            </a:prstGeom>
            <a:gradFill rotWithShape="0">
              <a:gsLst>
                <a:gs pos="0">
                  <a:srgbClr val="366B7E"/>
                </a:gs>
                <a:gs pos="100000">
                  <a:srgbClr val="19323A"/>
                </a:gs>
              </a:gsLst>
              <a:path path="shape">
                <a:fillToRect l="50000" t="50000" r="50000" b="50000"/>
              </a:path>
            </a:gradFill>
            <a:ln w="6350">
              <a:noFill/>
              <a:miter lim="800000"/>
            </a:ln>
          </p:spPr>
          <p:txBody>
            <a:bodyPr wrap="none" lIns="0" tIns="0" rIns="0" bIns="0" anchor="ctr"/>
            <a:lstStyle/>
            <a:p>
              <a:pPr algn="ctr"/>
              <a:r>
                <a:rPr lang="zh-CN" altLang="en-US">
                  <a:solidFill>
                    <a:schemeClr val="bg1"/>
                  </a:solidFill>
                </a:rPr>
                <a:t>人民群众</a:t>
              </a:r>
            </a:p>
          </p:txBody>
        </p:sp>
        <p:sp>
          <p:nvSpPr>
            <p:cNvPr id="669702" name="Rectangle 16"/>
            <p:cNvSpPr>
              <a:spLocks noChangeArrowheads="1"/>
            </p:cNvSpPr>
            <p:nvPr/>
          </p:nvSpPr>
          <p:spPr bwMode="auto">
            <a:xfrm>
              <a:off x="2542" y="1434"/>
              <a:ext cx="213" cy="144"/>
            </a:xfrm>
            <a:prstGeom prst="rect">
              <a:avLst/>
            </a:prstGeom>
            <a:solidFill>
              <a:srgbClr val="366B7E"/>
            </a:solidFill>
            <a:ln w="6350">
              <a:noFill/>
              <a:miter lim="800000"/>
            </a:ln>
          </p:spPr>
          <p:txBody>
            <a:bodyPr wrap="none" lIns="0" tIns="0" rIns="0" bIns="0" anchor="ctr"/>
            <a:lstStyle/>
            <a:p>
              <a:pPr algn="ctr" eaLnBrk="0" hangingPunct="0"/>
              <a:r>
                <a:rPr lang="en-US" altLang="zh-CN">
                  <a:solidFill>
                    <a:schemeClr val="bg1"/>
                  </a:solidFill>
                </a:rPr>
                <a:t>1</a:t>
              </a:r>
            </a:p>
          </p:txBody>
        </p:sp>
        <p:sp>
          <p:nvSpPr>
            <p:cNvPr id="669703" name="Freeform 17"/>
            <p:cNvSpPr/>
            <p:nvPr/>
          </p:nvSpPr>
          <p:spPr bwMode="auto">
            <a:xfrm>
              <a:off x="2471" y="1434"/>
              <a:ext cx="1270" cy="713"/>
            </a:xfrm>
            <a:custGeom>
              <a:avLst/>
              <a:gdLst>
                <a:gd name="T0" fmla="*/ 0 w 873"/>
                <a:gd name="T1" fmla="*/ 0 h 895"/>
                <a:gd name="T2" fmla="*/ 0 w 873"/>
                <a:gd name="T3" fmla="*/ 452 h 895"/>
                <a:gd name="T4" fmla="*/ 2688 w 873"/>
                <a:gd name="T5" fmla="*/ 452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9704" name="Text Box 18"/>
            <p:cNvSpPr txBox="1">
              <a:spLocks noChangeArrowheads="1"/>
            </p:cNvSpPr>
            <p:nvPr/>
          </p:nvSpPr>
          <p:spPr bwMode="auto">
            <a:xfrm>
              <a:off x="2475" y="1685"/>
              <a:ext cx="1992" cy="191"/>
            </a:xfrm>
            <a:prstGeom prst="rect">
              <a:avLst/>
            </a:prstGeom>
            <a:noFill/>
            <a:ln w="6350">
              <a:noFill/>
              <a:miter lim="800000"/>
            </a:ln>
          </p:spPr>
          <p:txBody>
            <a:bodyPr lIns="0" tIns="0" rIns="0" bIns="0" anchor="ctr">
              <a:spAutoFit/>
            </a:bodyPr>
            <a:lstStyle/>
            <a:p>
              <a:pPr algn="just" latinLnBrk="1">
                <a:lnSpc>
                  <a:spcPct val="105000"/>
                </a:lnSpc>
                <a:spcBef>
                  <a:spcPct val="20000"/>
                </a:spcBef>
                <a:buClr>
                  <a:schemeClr val="accent2"/>
                </a:buClr>
                <a:buFont typeface="Gulim" panose="020B0600000101010101" pitchFamily="34" charset="-127"/>
                <a:buNone/>
              </a:pPr>
              <a:r>
                <a:rPr lang="zh-CN" altLang="en-US" sz="2000">
                  <a:latin typeface="楷体_GB2312"/>
                  <a:ea typeface="楷体_GB2312"/>
                  <a:cs typeface="楷体_GB2312"/>
                </a:rPr>
                <a:t>坚信人民群众自己解放自己</a:t>
              </a:r>
            </a:p>
          </p:txBody>
        </p:sp>
        <p:sp>
          <p:nvSpPr>
            <p:cNvPr id="669705" name="Freeform 19"/>
            <p:cNvSpPr/>
            <p:nvPr/>
          </p:nvSpPr>
          <p:spPr bwMode="auto">
            <a:xfrm rot="5400000">
              <a:off x="4340" y="1561"/>
              <a:ext cx="617" cy="1995"/>
            </a:xfrm>
            <a:custGeom>
              <a:avLst/>
              <a:gdLst>
                <a:gd name="T0" fmla="*/ 0 w 873"/>
                <a:gd name="T1" fmla="*/ 0 h 895"/>
                <a:gd name="T2" fmla="*/ 0 w 873"/>
                <a:gd name="T3" fmla="*/ 9913 h 895"/>
                <a:gd name="T4" fmla="*/ 308 w 873"/>
                <a:gd name="T5" fmla="*/ 9913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9706" name="Text Box 20"/>
            <p:cNvSpPr txBox="1">
              <a:spLocks noChangeArrowheads="1"/>
            </p:cNvSpPr>
            <p:nvPr/>
          </p:nvSpPr>
          <p:spPr bwMode="auto">
            <a:xfrm>
              <a:off x="3787" y="2573"/>
              <a:ext cx="1724" cy="191"/>
            </a:xfrm>
            <a:prstGeom prst="rect">
              <a:avLst/>
            </a:prstGeom>
            <a:noFill/>
            <a:ln w="6350">
              <a:noFill/>
              <a:miter lim="800000"/>
            </a:ln>
          </p:spPr>
          <p:txBody>
            <a:bodyPr lIns="0" tIns="0" rIns="0" bIns="0" anchor="ctr">
              <a:spAutoFit/>
            </a:bodyPr>
            <a:lstStyle/>
            <a:p>
              <a:pPr algn="just" latinLnBrk="1">
                <a:lnSpc>
                  <a:spcPct val="105000"/>
                </a:lnSpc>
                <a:spcBef>
                  <a:spcPct val="20000"/>
                </a:spcBef>
                <a:buClr>
                  <a:schemeClr val="accent2"/>
                </a:buClr>
                <a:buFont typeface="Gulim" panose="020B0600000101010101" pitchFamily="34" charset="-127"/>
                <a:buNone/>
              </a:pPr>
              <a:r>
                <a:rPr lang="zh-CN" altLang="en-US" sz="2000">
                  <a:latin typeface="楷体_GB2312"/>
                  <a:ea typeface="楷体_GB2312"/>
                  <a:cs typeface="楷体_GB2312"/>
                </a:rPr>
                <a:t>全心全意为人民服务</a:t>
              </a:r>
            </a:p>
          </p:txBody>
        </p:sp>
        <p:sp>
          <p:nvSpPr>
            <p:cNvPr id="669707" name="Rectangle 21"/>
            <p:cNvSpPr>
              <a:spLocks noChangeArrowheads="1"/>
            </p:cNvSpPr>
            <p:nvPr/>
          </p:nvSpPr>
          <p:spPr bwMode="auto">
            <a:xfrm>
              <a:off x="5338" y="2301"/>
              <a:ext cx="308" cy="176"/>
            </a:xfrm>
            <a:prstGeom prst="rect">
              <a:avLst/>
            </a:prstGeom>
            <a:solidFill>
              <a:srgbClr val="366B7E"/>
            </a:solidFill>
            <a:ln w="6350">
              <a:noFill/>
              <a:miter lim="800000"/>
            </a:ln>
          </p:spPr>
          <p:txBody>
            <a:bodyPr wrap="none" lIns="0" tIns="0" rIns="0" bIns="0" anchor="ctr"/>
            <a:lstStyle/>
            <a:p>
              <a:pPr algn="ctr" eaLnBrk="0" hangingPunct="0"/>
              <a:r>
                <a:rPr lang="en-US" altLang="zh-CN">
                  <a:solidFill>
                    <a:schemeClr val="bg1"/>
                  </a:solidFill>
                </a:rPr>
                <a:t>2</a:t>
              </a:r>
            </a:p>
          </p:txBody>
        </p:sp>
        <p:sp>
          <p:nvSpPr>
            <p:cNvPr id="669708" name="Freeform 22"/>
            <p:cNvSpPr/>
            <p:nvPr/>
          </p:nvSpPr>
          <p:spPr bwMode="auto">
            <a:xfrm flipH="1" flipV="1">
              <a:off x="2107" y="2840"/>
              <a:ext cx="1487" cy="821"/>
            </a:xfrm>
            <a:custGeom>
              <a:avLst/>
              <a:gdLst>
                <a:gd name="T0" fmla="*/ 0 w 873"/>
                <a:gd name="T1" fmla="*/ 0 h 895"/>
                <a:gd name="T2" fmla="*/ 0 w 873"/>
                <a:gd name="T3" fmla="*/ 691 h 895"/>
                <a:gd name="T4" fmla="*/ 4315 w 873"/>
                <a:gd name="T5" fmla="*/ 691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9709" name="Rectangle 23"/>
            <p:cNvSpPr>
              <a:spLocks noChangeArrowheads="1"/>
            </p:cNvSpPr>
            <p:nvPr/>
          </p:nvSpPr>
          <p:spPr bwMode="auto">
            <a:xfrm>
              <a:off x="3262" y="3495"/>
              <a:ext cx="249" cy="166"/>
            </a:xfrm>
            <a:prstGeom prst="rect">
              <a:avLst/>
            </a:prstGeom>
            <a:solidFill>
              <a:srgbClr val="366B7E"/>
            </a:solidFill>
            <a:ln w="6350">
              <a:noFill/>
              <a:miter lim="800000"/>
            </a:ln>
          </p:spPr>
          <p:txBody>
            <a:bodyPr wrap="none" lIns="0" tIns="0" rIns="0" bIns="0" anchor="ctr"/>
            <a:lstStyle/>
            <a:p>
              <a:pPr algn="ctr" eaLnBrk="0" hangingPunct="0"/>
              <a:r>
                <a:rPr lang="en-US" altLang="zh-CN">
                  <a:solidFill>
                    <a:schemeClr val="bg1"/>
                  </a:solidFill>
                </a:rPr>
                <a:t>3</a:t>
              </a:r>
            </a:p>
          </p:txBody>
        </p:sp>
        <p:sp>
          <p:nvSpPr>
            <p:cNvPr id="669710" name="Freeform 24"/>
            <p:cNvSpPr/>
            <p:nvPr/>
          </p:nvSpPr>
          <p:spPr bwMode="auto">
            <a:xfrm rot="5400000" flipH="1" flipV="1">
              <a:off x="1226" y="1591"/>
              <a:ext cx="635" cy="1773"/>
            </a:xfrm>
            <a:custGeom>
              <a:avLst/>
              <a:gdLst>
                <a:gd name="T0" fmla="*/ 0 w 873"/>
                <a:gd name="T1" fmla="*/ 0 h 895"/>
                <a:gd name="T2" fmla="*/ 0 w 873"/>
                <a:gd name="T3" fmla="*/ 6957 h 895"/>
                <a:gd name="T4" fmla="*/ 336 w 873"/>
                <a:gd name="T5" fmla="*/ 695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endParaRPr lang="zh-CN" altLang="en-US"/>
            </a:p>
          </p:txBody>
        </p:sp>
        <p:sp>
          <p:nvSpPr>
            <p:cNvPr id="669711" name="Rectangle 25"/>
            <p:cNvSpPr>
              <a:spLocks noChangeArrowheads="1"/>
            </p:cNvSpPr>
            <p:nvPr/>
          </p:nvSpPr>
          <p:spPr bwMode="auto">
            <a:xfrm>
              <a:off x="657" y="2604"/>
              <a:ext cx="274" cy="138"/>
            </a:xfrm>
            <a:prstGeom prst="rect">
              <a:avLst/>
            </a:prstGeom>
            <a:solidFill>
              <a:srgbClr val="366B7E"/>
            </a:solidFill>
            <a:ln w="6350">
              <a:noFill/>
              <a:miter lim="800000"/>
            </a:ln>
          </p:spPr>
          <p:txBody>
            <a:bodyPr wrap="none" lIns="0" tIns="0" rIns="0" bIns="0" anchor="ctr"/>
            <a:lstStyle/>
            <a:p>
              <a:pPr algn="ctr" eaLnBrk="0" hangingPunct="0"/>
              <a:r>
                <a:rPr lang="en-US" altLang="zh-CN">
                  <a:solidFill>
                    <a:schemeClr val="bg1"/>
                  </a:solidFill>
                </a:rPr>
                <a:t>4</a:t>
              </a:r>
            </a:p>
          </p:txBody>
        </p:sp>
        <p:sp>
          <p:nvSpPr>
            <p:cNvPr id="669712" name="Text Box 26"/>
            <p:cNvSpPr txBox="1">
              <a:spLocks noChangeArrowheads="1"/>
            </p:cNvSpPr>
            <p:nvPr/>
          </p:nvSpPr>
          <p:spPr bwMode="auto">
            <a:xfrm>
              <a:off x="1882" y="2931"/>
              <a:ext cx="1860" cy="192"/>
            </a:xfrm>
            <a:prstGeom prst="rect">
              <a:avLst/>
            </a:prstGeom>
            <a:noFill/>
            <a:ln w="6350">
              <a:noFill/>
              <a:miter lim="800000"/>
            </a:ln>
          </p:spPr>
          <p:txBody>
            <a:bodyPr lIns="0" tIns="0" rIns="0" bIns="0" anchor="ctr">
              <a:spAutoFit/>
            </a:bodyPr>
            <a:lstStyle/>
            <a:p>
              <a:r>
                <a:rPr lang="zh-CN" altLang="en-US" sz="2000">
                  <a:latin typeface="楷体_GB2312"/>
                  <a:ea typeface="楷体_GB2312"/>
                  <a:cs typeface="楷体_GB2312"/>
                </a:rPr>
                <a:t>一切向人民群众负责</a:t>
              </a:r>
            </a:p>
          </p:txBody>
        </p:sp>
        <p:sp>
          <p:nvSpPr>
            <p:cNvPr id="669713" name="Text Box 27"/>
            <p:cNvSpPr txBox="1">
              <a:spLocks noChangeArrowheads="1"/>
            </p:cNvSpPr>
            <p:nvPr/>
          </p:nvSpPr>
          <p:spPr bwMode="auto">
            <a:xfrm>
              <a:off x="793" y="2392"/>
              <a:ext cx="1543" cy="191"/>
            </a:xfrm>
            <a:prstGeom prst="rect">
              <a:avLst/>
            </a:prstGeom>
            <a:noFill/>
            <a:ln w="6350">
              <a:noFill/>
              <a:miter lim="800000"/>
            </a:ln>
          </p:spPr>
          <p:txBody>
            <a:bodyPr lIns="0" tIns="0" rIns="0" bIns="0" anchor="ctr">
              <a:spAutoFit/>
            </a:bodyPr>
            <a:lstStyle/>
            <a:p>
              <a:pPr algn="just" latinLnBrk="1">
                <a:lnSpc>
                  <a:spcPct val="105000"/>
                </a:lnSpc>
                <a:spcBef>
                  <a:spcPct val="20000"/>
                </a:spcBef>
                <a:buClr>
                  <a:schemeClr val="accent2"/>
                </a:buClr>
                <a:buFont typeface="Gulim" panose="020B0600000101010101" pitchFamily="34" charset="-127"/>
                <a:buNone/>
              </a:pPr>
              <a:r>
                <a:rPr lang="zh-CN" altLang="en-US" sz="2000">
                  <a:latin typeface="楷体_GB2312"/>
                  <a:ea typeface="楷体_GB2312"/>
                  <a:cs typeface="楷体_GB2312"/>
                </a:rPr>
                <a:t>虚心</a:t>
              </a:r>
              <a:r>
                <a:rPr lang="zh-CN" altLang="zh-CN" sz="2000">
                  <a:latin typeface="楷体_GB2312"/>
                  <a:ea typeface="楷体_GB2312"/>
                  <a:cs typeface="楷体_GB2312"/>
                </a:rPr>
                <a:t>向人民群众学习</a:t>
              </a:r>
              <a:endParaRPr lang="zh-CN" altLang="en-US" sz="2000">
                <a:latin typeface="楷体_GB2312"/>
                <a:ea typeface="楷体_GB2312"/>
                <a:cs typeface="楷体_GB2312"/>
              </a:endParaRPr>
            </a:p>
          </p:txBody>
        </p:sp>
      </p:grpSp>
    </p:spTree>
  </p:cSld>
  <p:clrMapOvr>
    <a:masterClrMapping/>
  </p:clrMapOvr>
  <p:transition>
    <p:fade/>
  </p:transition>
</p:sld>
</file>

<file path=ppt/slides/slide6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225604" name="Picture 4" descr="u=2502677261,2701211052&amp;gp=20">
            <a:hlinkClick r:id="rId2"/>
          </p:cNvPr>
          <p:cNvPicPr>
            <a:picLocks noChangeAspect="1" noChangeArrowheads="1"/>
          </p:cNvPicPr>
          <p:nvPr/>
        </p:nvPicPr>
        <p:blipFill>
          <a:blip r:embed="rId3"/>
          <a:srcRect/>
          <a:stretch>
            <a:fillRect/>
          </a:stretch>
        </p:blipFill>
        <p:spPr bwMode="auto">
          <a:xfrm>
            <a:off x="7967663" y="1628776"/>
            <a:ext cx="1439862" cy="1655763"/>
          </a:xfrm>
          <a:prstGeom prst="rect">
            <a:avLst/>
          </a:prstGeom>
          <a:noFill/>
          <a:effectLst>
            <a:outerShdw dist="107763" dir="2700000" algn="ctr" rotWithShape="0">
              <a:srgbClr val="808080">
                <a:alpha val="50000"/>
              </a:srgbClr>
            </a:outerShdw>
          </a:effectLst>
        </p:spPr>
      </p:pic>
      <p:pic>
        <p:nvPicPr>
          <p:cNvPr id="3225605" name="Picture 5" descr="u=644807646,4092871900&amp;gp=18">
            <a:hlinkClick r:id="rId4"/>
          </p:cNvPr>
          <p:cNvPicPr>
            <a:picLocks noChangeAspect="1" noChangeArrowheads="1"/>
          </p:cNvPicPr>
          <p:nvPr/>
        </p:nvPicPr>
        <p:blipFill>
          <a:blip r:embed="rId5"/>
          <a:srcRect/>
          <a:stretch>
            <a:fillRect/>
          </a:stretch>
        </p:blipFill>
        <p:spPr bwMode="auto">
          <a:xfrm>
            <a:off x="2927350" y="1844675"/>
            <a:ext cx="1373188" cy="1684338"/>
          </a:xfrm>
          <a:prstGeom prst="rect">
            <a:avLst/>
          </a:prstGeom>
          <a:noFill/>
          <a:effectLst>
            <a:outerShdw dist="107763" dir="2700000" algn="ctr" rotWithShape="0">
              <a:srgbClr val="808080">
                <a:alpha val="50000"/>
              </a:srgbClr>
            </a:outerShdw>
          </a:effectLst>
        </p:spPr>
      </p:pic>
      <p:pic>
        <p:nvPicPr>
          <p:cNvPr id="3225606" name="Picture 6" descr="u=2748385988,196399084&amp;gp=26">
            <a:hlinkClick r:id="rId6"/>
          </p:cNvPr>
          <p:cNvPicPr>
            <a:picLocks noChangeAspect="1" noChangeArrowheads="1"/>
          </p:cNvPicPr>
          <p:nvPr/>
        </p:nvPicPr>
        <p:blipFill>
          <a:blip r:embed="rId7"/>
          <a:srcRect/>
          <a:stretch>
            <a:fillRect/>
          </a:stretch>
        </p:blipFill>
        <p:spPr bwMode="auto">
          <a:xfrm>
            <a:off x="2927350" y="4149726"/>
            <a:ext cx="1423988" cy="1871663"/>
          </a:xfrm>
          <a:prstGeom prst="rect">
            <a:avLst/>
          </a:prstGeom>
          <a:noFill/>
          <a:effectLst>
            <a:outerShdw dist="107763" dir="2700000" algn="ctr" rotWithShape="0">
              <a:srgbClr val="808080">
                <a:alpha val="50000"/>
              </a:srgbClr>
            </a:outerShdw>
          </a:effectLst>
        </p:spPr>
      </p:pic>
      <p:pic>
        <p:nvPicPr>
          <p:cNvPr id="3225607" name="Picture 7"/>
          <p:cNvPicPr>
            <a:picLocks noChangeAspect="1" noChangeArrowheads="1"/>
          </p:cNvPicPr>
          <p:nvPr/>
        </p:nvPicPr>
        <p:blipFill>
          <a:blip r:embed="rId8"/>
          <a:srcRect/>
          <a:stretch>
            <a:fillRect/>
          </a:stretch>
        </p:blipFill>
        <p:spPr bwMode="auto">
          <a:xfrm>
            <a:off x="7751764" y="4149725"/>
            <a:ext cx="2232025" cy="1619250"/>
          </a:xfrm>
          <a:prstGeom prst="rect">
            <a:avLst/>
          </a:prstGeom>
          <a:noFill/>
          <a:ln w="9525">
            <a:noFill/>
            <a:miter lim="800000"/>
            <a:headEnd/>
            <a:tailEnd/>
          </a:ln>
          <a:effectLst>
            <a:outerShdw dist="107763" dir="2700000" algn="ctr" rotWithShape="0">
              <a:schemeClr val="bg2">
                <a:alpha val="50000"/>
              </a:schemeClr>
            </a:outerShdw>
          </a:effectLst>
        </p:spPr>
      </p:pic>
      <p:sp>
        <p:nvSpPr>
          <p:cNvPr id="670725" name="Rectangle 10"/>
          <p:cNvSpPr>
            <a:spLocks noChangeArrowheads="1"/>
          </p:cNvSpPr>
          <p:nvPr/>
        </p:nvSpPr>
        <p:spPr bwMode="auto">
          <a:xfrm>
            <a:off x="4656138" y="2349501"/>
            <a:ext cx="2952750" cy="2303463"/>
          </a:xfrm>
          <a:prstGeom prst="rect">
            <a:avLst/>
          </a:prstGeom>
          <a:solidFill>
            <a:srgbClr val="FFFF00">
              <a:alpha val="58038"/>
            </a:srgbClr>
          </a:solidFill>
          <a:ln w="9525">
            <a:solidFill>
              <a:srgbClr val="000080"/>
            </a:solidFill>
            <a:miter lim="800000"/>
          </a:ln>
        </p:spPr>
        <p:txBody>
          <a:bodyPr anchor="ctr"/>
          <a:lstStyle/>
          <a:p>
            <a:pPr>
              <a:lnSpc>
                <a:spcPct val="120000"/>
              </a:lnSpc>
              <a:spcBef>
                <a:spcPct val="40000"/>
              </a:spcBef>
            </a:pPr>
            <a:r>
              <a:rPr lang="zh-CN" altLang="en-US" sz="2000">
                <a:solidFill>
                  <a:srgbClr val="CC3300"/>
                </a:solidFill>
                <a:latin typeface="宋体" panose="02010600030101010101" pitchFamily="2" charset="-122"/>
              </a:rPr>
              <a:t> </a:t>
            </a:r>
          </a:p>
          <a:p>
            <a:pPr>
              <a:lnSpc>
                <a:spcPct val="120000"/>
              </a:lnSpc>
              <a:spcBef>
                <a:spcPct val="40000"/>
              </a:spcBef>
            </a:pPr>
            <a:r>
              <a:rPr lang="zh-CN" altLang="en-US" sz="2000">
                <a:solidFill>
                  <a:srgbClr val="CC3300"/>
                </a:solidFill>
                <a:latin typeface="宋体" panose="02010600030101010101" pitchFamily="2" charset="-122"/>
              </a:rPr>
              <a:t>★</a:t>
            </a:r>
            <a:r>
              <a:rPr lang="zh-CN" altLang="en-US" sz="2400">
                <a:solidFill>
                  <a:srgbClr val="000066"/>
                </a:solidFill>
                <a:ea typeface="楷体_GB2312"/>
                <a:cs typeface="楷体_GB2312"/>
              </a:rPr>
              <a:t>一切为了群众</a:t>
            </a:r>
          </a:p>
          <a:p>
            <a:pPr>
              <a:lnSpc>
                <a:spcPct val="120000"/>
              </a:lnSpc>
              <a:spcBef>
                <a:spcPct val="40000"/>
              </a:spcBef>
            </a:pPr>
            <a:r>
              <a:rPr lang="zh-CN" altLang="en-US" sz="2000">
                <a:solidFill>
                  <a:srgbClr val="CC3300"/>
                </a:solidFill>
                <a:latin typeface="楷体_GB2312"/>
                <a:ea typeface="楷体_GB2312"/>
                <a:cs typeface="楷体_GB2312"/>
              </a:rPr>
              <a:t>★</a:t>
            </a:r>
            <a:r>
              <a:rPr lang="zh-CN" altLang="en-US" sz="2400">
                <a:solidFill>
                  <a:srgbClr val="000066"/>
                </a:solidFill>
                <a:ea typeface="楷体_GB2312"/>
                <a:cs typeface="楷体_GB2312"/>
              </a:rPr>
              <a:t>一切依靠群众，</a:t>
            </a:r>
          </a:p>
          <a:p>
            <a:pPr>
              <a:lnSpc>
                <a:spcPct val="120000"/>
              </a:lnSpc>
              <a:spcBef>
                <a:spcPct val="40000"/>
              </a:spcBef>
            </a:pPr>
            <a:r>
              <a:rPr lang="zh-CN" altLang="en-US" sz="2000">
                <a:solidFill>
                  <a:srgbClr val="CC3300"/>
                </a:solidFill>
                <a:latin typeface="楷体_GB2312"/>
                <a:ea typeface="楷体_GB2312"/>
                <a:cs typeface="楷体_GB2312"/>
              </a:rPr>
              <a:t>★</a:t>
            </a:r>
            <a:r>
              <a:rPr lang="zh-CN" altLang="en-US" sz="2400">
                <a:solidFill>
                  <a:srgbClr val="000066"/>
                </a:solidFill>
                <a:ea typeface="楷体_GB2312"/>
                <a:cs typeface="楷体_GB2312"/>
              </a:rPr>
              <a:t>从群众中来，</a:t>
            </a:r>
          </a:p>
          <a:p>
            <a:pPr>
              <a:lnSpc>
                <a:spcPct val="120000"/>
              </a:lnSpc>
              <a:spcBef>
                <a:spcPct val="40000"/>
              </a:spcBef>
            </a:pPr>
            <a:r>
              <a:rPr lang="zh-CN" altLang="en-US" sz="2000">
                <a:solidFill>
                  <a:srgbClr val="CC3300"/>
                </a:solidFill>
                <a:latin typeface="楷体_GB2312"/>
                <a:ea typeface="楷体_GB2312"/>
                <a:cs typeface="楷体_GB2312"/>
              </a:rPr>
              <a:t>★</a:t>
            </a:r>
            <a:r>
              <a:rPr lang="zh-CN" altLang="en-US" sz="2400">
                <a:solidFill>
                  <a:srgbClr val="000066"/>
                </a:solidFill>
                <a:ea typeface="楷体_GB2312"/>
                <a:cs typeface="楷体_GB2312"/>
              </a:rPr>
              <a:t>到群众中去。 </a:t>
            </a:r>
          </a:p>
          <a:p>
            <a:pPr>
              <a:lnSpc>
                <a:spcPct val="120000"/>
              </a:lnSpc>
              <a:spcBef>
                <a:spcPct val="40000"/>
              </a:spcBef>
            </a:pPr>
            <a:r>
              <a:rPr lang="zh-CN" altLang="en-US" sz="2400">
                <a:solidFill>
                  <a:srgbClr val="000066"/>
                </a:solidFill>
                <a:ea typeface="楷体_GB2312"/>
                <a:cs typeface="楷体_GB2312"/>
              </a:rPr>
              <a:t>  </a:t>
            </a:r>
          </a:p>
        </p:txBody>
      </p:sp>
      <p:grpSp>
        <p:nvGrpSpPr>
          <p:cNvPr id="670726" name="Group 11"/>
          <p:cNvGrpSpPr/>
          <p:nvPr/>
        </p:nvGrpSpPr>
        <p:grpSpPr bwMode="auto">
          <a:xfrm>
            <a:off x="2927351" y="981076"/>
            <a:ext cx="6264275" cy="466726"/>
            <a:chOff x="839" y="663"/>
            <a:chExt cx="3946" cy="294"/>
          </a:xfrm>
        </p:grpSpPr>
        <p:sp>
          <p:nvSpPr>
            <p:cNvPr id="670727" name="Rectangle 12"/>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群众路线：</a:t>
              </a:r>
            </a:p>
          </p:txBody>
        </p:sp>
        <p:sp>
          <p:nvSpPr>
            <p:cNvPr id="670728" name="Rectangle 13"/>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spTree>
  </p:cSld>
  <p:clrMapOvr>
    <a:masterClrMapping/>
  </p:clrMapOvr>
  <p:transition>
    <p:push dir="r"/>
  </p:transition>
</p:sld>
</file>

<file path=ppt/slides/slide6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69699" name="Group 11"/>
          <p:cNvGrpSpPr/>
          <p:nvPr/>
        </p:nvGrpSpPr>
        <p:grpSpPr bwMode="auto">
          <a:xfrm>
            <a:off x="2855914" y="1916112"/>
            <a:ext cx="6264275" cy="466724"/>
            <a:chOff x="839" y="663"/>
            <a:chExt cx="3946" cy="294"/>
          </a:xfrm>
        </p:grpSpPr>
        <p:sp>
          <p:nvSpPr>
            <p:cNvPr id="669714" name="Rectangle 12"/>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marL="0" marR="0" lvl="0" indent="0" algn="l" defTabSz="330200" rtl="0" eaLnBrk="1" fontAlgn="auto" latinLnBrk="0" hangingPunct="1">
                <a:lnSpc>
                  <a:spcPct val="100000"/>
                </a:lnSpc>
                <a:spcBef>
                  <a:spcPts val="0"/>
                </a:spcBef>
                <a:spcAft>
                  <a:spcPts val="0"/>
                </a:spcAft>
                <a:buClrTx/>
                <a:buSzTx/>
                <a:buFontTx/>
                <a:buNone/>
                <a:tabLst>
                  <a:tab pos="8521700" algn="r"/>
                </a:tabLst>
                <a:defRPr/>
              </a:pPr>
              <a:r>
                <a:rPr kumimoji="0" lang="zh-CN" altLang="en-US" sz="2400" b="0" i="0" u="none" strike="noStrike" kern="1200" cap="none" spc="0" normalizeH="0" baseline="0" noProof="0" dirty="0">
                  <a:ln>
                    <a:noFill/>
                  </a:ln>
                  <a:solidFill>
                    <a:srgbClr val="FFFFFF"/>
                  </a:solidFill>
                  <a:effectLst/>
                  <a:uLnTx/>
                  <a:uFillTx/>
                  <a:latin typeface="楷体_GB2312"/>
                  <a:ea typeface="楷体_GB2312"/>
                  <a:cs typeface="楷体_GB2312"/>
                </a:rPr>
                <a:t>群众观点、群众路线的意义</a:t>
              </a:r>
            </a:p>
          </p:txBody>
        </p:sp>
        <p:sp>
          <p:nvSpPr>
            <p:cNvPr id="669715" name="Rectangle 13"/>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marL="0" marR="0" lvl="0" indent="0" algn="ctr" defTabSz="793750" rtl="0" eaLnBrk="0" fontAlgn="auto" latinLnBrk="0" hangingPunct="0">
                <a:lnSpc>
                  <a:spcPct val="93000"/>
                </a:lnSpc>
                <a:spcBef>
                  <a:spcPts val="0"/>
                </a:spcBef>
                <a:spcAft>
                  <a:spcPts val="0"/>
                </a:spcAft>
                <a:buClrTx/>
                <a:buSzTx/>
                <a:buFontTx/>
                <a:buNone/>
                <a:defRPr/>
              </a:pPr>
              <a:r>
                <a:rPr lang="en-US" altLang="zh-CN" sz="2400" dirty="0">
                  <a:solidFill>
                    <a:srgbClr val="FFFFFF"/>
                  </a:solidFill>
                  <a:latin typeface="Arial" panose="020B0604020202020204"/>
                  <a:ea typeface="微软雅黑" panose="020B0503020204020204" pitchFamily="34" charset="-122"/>
                </a:rPr>
                <a:t>3</a:t>
              </a:r>
              <a:endPar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669700" name="Group 28"/>
          <p:cNvGrpSpPr/>
          <p:nvPr/>
        </p:nvGrpSpPr>
        <p:grpSpPr bwMode="auto">
          <a:xfrm>
            <a:off x="2566989" y="2565401"/>
            <a:ext cx="7920037" cy="3535363"/>
            <a:chOff x="657" y="1434"/>
            <a:chExt cx="4989" cy="2227"/>
          </a:xfrm>
        </p:grpSpPr>
        <p:sp>
          <p:nvSpPr>
            <p:cNvPr id="669701" name="Rectangle 15"/>
            <p:cNvSpPr>
              <a:spLocks noChangeArrowheads="1"/>
            </p:cNvSpPr>
            <p:nvPr/>
          </p:nvSpPr>
          <p:spPr bwMode="auto">
            <a:xfrm>
              <a:off x="2426" y="2296"/>
              <a:ext cx="1179" cy="408"/>
            </a:xfrm>
            <a:prstGeom prst="rect">
              <a:avLst/>
            </a:prstGeom>
            <a:gradFill rotWithShape="0">
              <a:gsLst>
                <a:gs pos="0">
                  <a:srgbClr val="366B7E"/>
                </a:gs>
                <a:gs pos="100000">
                  <a:srgbClr val="19323A"/>
                </a:gs>
              </a:gsLst>
              <a:path path="shape">
                <a:fillToRect l="50000" t="50000" r="50000" b="50000"/>
              </a:path>
            </a:gradFill>
            <a:ln w="6350">
              <a:noFill/>
              <a:miter lim="800000"/>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人民群众</a:t>
              </a:r>
            </a:p>
          </p:txBody>
        </p:sp>
        <p:sp>
          <p:nvSpPr>
            <p:cNvPr id="669702" name="Rectangle 16"/>
            <p:cNvSpPr>
              <a:spLocks noChangeArrowheads="1"/>
            </p:cNvSpPr>
            <p:nvPr/>
          </p:nvSpPr>
          <p:spPr bwMode="auto">
            <a:xfrm>
              <a:off x="2542" y="1434"/>
              <a:ext cx="213" cy="144"/>
            </a:xfrm>
            <a:prstGeom prst="rect">
              <a:avLst/>
            </a:prstGeom>
            <a:solidFill>
              <a:srgbClr val="366B7E"/>
            </a:solidFill>
            <a:ln w="6350">
              <a:noFill/>
              <a:miter lim="800000"/>
            </a:ln>
          </p:spPr>
          <p:txBody>
            <a:bodyPr wrap="none" lIns="0" tIns="0" rIns="0" bIns="0"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1</a:t>
              </a:r>
            </a:p>
          </p:txBody>
        </p:sp>
        <p:sp>
          <p:nvSpPr>
            <p:cNvPr id="669703" name="Freeform 17"/>
            <p:cNvSpPr/>
            <p:nvPr/>
          </p:nvSpPr>
          <p:spPr bwMode="auto">
            <a:xfrm>
              <a:off x="2471" y="1434"/>
              <a:ext cx="1270" cy="713"/>
            </a:xfrm>
            <a:custGeom>
              <a:avLst/>
              <a:gdLst>
                <a:gd name="T0" fmla="*/ 0 w 873"/>
                <a:gd name="T1" fmla="*/ 0 h 895"/>
                <a:gd name="T2" fmla="*/ 0 w 873"/>
                <a:gd name="T3" fmla="*/ 452 h 895"/>
                <a:gd name="T4" fmla="*/ 2688 w 873"/>
                <a:gd name="T5" fmla="*/ 452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9704" name="Text Box 18"/>
            <p:cNvSpPr txBox="1">
              <a:spLocks noChangeArrowheads="1"/>
            </p:cNvSpPr>
            <p:nvPr/>
          </p:nvSpPr>
          <p:spPr bwMode="auto">
            <a:xfrm>
              <a:off x="2475" y="1583"/>
              <a:ext cx="2152" cy="395"/>
            </a:xfrm>
            <a:prstGeom prst="rect">
              <a:avLst/>
            </a:prstGeom>
            <a:noFill/>
            <a:ln w="6350">
              <a:noFill/>
              <a:miter lim="800000"/>
            </a:ln>
          </p:spPr>
          <p:txBody>
            <a:bodyPr wrap="square" lIns="0" tIns="0" rIns="0" bIns="0" anchor="ctr">
              <a:spAutoFit/>
            </a:bodyPr>
            <a:lstStyle/>
            <a:p>
              <a:pPr marL="0" marR="0" lvl="0" indent="0" algn="just" defTabSz="914400" rtl="0" eaLnBrk="1" fontAlgn="auto" latinLnBrk="1" hangingPunct="1">
                <a:lnSpc>
                  <a:spcPct val="105000"/>
                </a:lnSpc>
                <a:spcBef>
                  <a:spcPct val="20000"/>
                </a:spcBef>
                <a:spcAft>
                  <a:spcPts val="0"/>
                </a:spcAft>
                <a:buClr>
                  <a:srgbClr val="0C62BF"/>
                </a:buClr>
                <a:buSzTx/>
                <a:buFont typeface="Gulim" panose="020B0600000101010101" pitchFamily="34" charset="-127"/>
                <a:buNone/>
                <a:defRPr/>
              </a:pPr>
              <a:r>
                <a:rPr lang="zh-CN" altLang="en-US" sz="2000" dirty="0">
                  <a:solidFill>
                    <a:srgbClr val="000000"/>
                  </a:solidFill>
                  <a:latin typeface="楷体_GB2312"/>
                  <a:ea typeface="楷体_GB2312"/>
                  <a:cs typeface="楷体_GB2312"/>
                </a:rPr>
                <a:t>它是无产阶级政党区别于其他政党的显著特征之一。</a:t>
              </a:r>
              <a:endParaRPr kumimoji="0" lang="zh-CN" altLang="en-US" sz="2000" b="0" i="0" u="none" strike="noStrike" kern="1200" cap="none" spc="0" normalizeH="0" baseline="0" noProof="0" dirty="0">
                <a:ln>
                  <a:noFill/>
                </a:ln>
                <a:solidFill>
                  <a:srgbClr val="000000"/>
                </a:solidFill>
                <a:effectLst/>
                <a:uLnTx/>
                <a:uFillTx/>
                <a:latin typeface="楷体_GB2312"/>
                <a:ea typeface="楷体_GB2312"/>
                <a:cs typeface="楷体_GB2312"/>
              </a:endParaRPr>
            </a:p>
          </p:txBody>
        </p:sp>
        <p:sp>
          <p:nvSpPr>
            <p:cNvPr id="669705" name="Freeform 19"/>
            <p:cNvSpPr/>
            <p:nvPr/>
          </p:nvSpPr>
          <p:spPr bwMode="auto">
            <a:xfrm rot="5400000">
              <a:off x="4340" y="1561"/>
              <a:ext cx="617" cy="1995"/>
            </a:xfrm>
            <a:custGeom>
              <a:avLst/>
              <a:gdLst>
                <a:gd name="T0" fmla="*/ 0 w 873"/>
                <a:gd name="T1" fmla="*/ 0 h 895"/>
                <a:gd name="T2" fmla="*/ 0 w 873"/>
                <a:gd name="T3" fmla="*/ 9913 h 895"/>
                <a:gd name="T4" fmla="*/ 308 w 873"/>
                <a:gd name="T5" fmla="*/ 9913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9706" name="Text Box 20"/>
            <p:cNvSpPr txBox="1">
              <a:spLocks noChangeArrowheads="1"/>
            </p:cNvSpPr>
            <p:nvPr/>
          </p:nvSpPr>
          <p:spPr bwMode="auto">
            <a:xfrm>
              <a:off x="3787" y="2573"/>
              <a:ext cx="1724" cy="191"/>
            </a:xfrm>
            <a:prstGeom prst="rect">
              <a:avLst/>
            </a:prstGeom>
            <a:noFill/>
            <a:ln w="6350">
              <a:noFill/>
              <a:miter lim="800000"/>
            </a:ln>
          </p:spPr>
          <p:txBody>
            <a:bodyPr lIns="0" tIns="0" rIns="0" bIns="0" anchor="ctr">
              <a:spAutoFit/>
            </a:bodyPr>
            <a:lstStyle/>
            <a:p>
              <a:pPr marL="0" marR="0" lvl="0" indent="0" algn="just" defTabSz="914400" rtl="0" eaLnBrk="1" fontAlgn="auto" latinLnBrk="1" hangingPunct="1">
                <a:lnSpc>
                  <a:spcPct val="105000"/>
                </a:lnSpc>
                <a:spcBef>
                  <a:spcPct val="20000"/>
                </a:spcBef>
                <a:spcAft>
                  <a:spcPts val="0"/>
                </a:spcAft>
                <a:buClr>
                  <a:srgbClr val="0C62BF"/>
                </a:buClr>
                <a:buSzTx/>
                <a:buFont typeface="Gulim" panose="020B0600000101010101" pitchFamily="34" charset="-127"/>
                <a:buNone/>
                <a:defRPr/>
              </a:pPr>
              <a:r>
                <a:rPr lang="zh-CN" altLang="en-US" sz="2000" dirty="0">
                  <a:solidFill>
                    <a:srgbClr val="000000"/>
                  </a:solidFill>
                  <a:latin typeface="楷体_GB2312"/>
                  <a:ea typeface="楷体_GB2312"/>
                  <a:cs typeface="楷体_GB2312"/>
                </a:rPr>
                <a:t>它关系到党的生死存亡。</a:t>
              </a:r>
              <a:endParaRPr kumimoji="0" lang="zh-CN" altLang="en-US" sz="2000" b="0" i="0" u="none" strike="noStrike" kern="1200" cap="none" spc="0" normalizeH="0" baseline="0" noProof="0" dirty="0">
                <a:ln>
                  <a:noFill/>
                </a:ln>
                <a:solidFill>
                  <a:srgbClr val="000000"/>
                </a:solidFill>
                <a:effectLst/>
                <a:uLnTx/>
                <a:uFillTx/>
                <a:latin typeface="楷体_GB2312"/>
                <a:ea typeface="楷体_GB2312"/>
                <a:cs typeface="楷体_GB2312"/>
              </a:endParaRPr>
            </a:p>
          </p:txBody>
        </p:sp>
        <p:sp>
          <p:nvSpPr>
            <p:cNvPr id="669707" name="Rectangle 21"/>
            <p:cNvSpPr>
              <a:spLocks noChangeArrowheads="1"/>
            </p:cNvSpPr>
            <p:nvPr/>
          </p:nvSpPr>
          <p:spPr bwMode="auto">
            <a:xfrm>
              <a:off x="5338" y="2301"/>
              <a:ext cx="308" cy="176"/>
            </a:xfrm>
            <a:prstGeom prst="rect">
              <a:avLst/>
            </a:prstGeom>
            <a:solidFill>
              <a:srgbClr val="366B7E"/>
            </a:solidFill>
            <a:ln w="6350">
              <a:noFill/>
              <a:miter lim="800000"/>
            </a:ln>
          </p:spPr>
          <p:txBody>
            <a:bodyPr wrap="none" lIns="0" tIns="0" rIns="0" bIns="0"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2</a:t>
              </a:r>
            </a:p>
          </p:txBody>
        </p:sp>
        <p:sp>
          <p:nvSpPr>
            <p:cNvPr id="669708" name="Freeform 22"/>
            <p:cNvSpPr/>
            <p:nvPr/>
          </p:nvSpPr>
          <p:spPr bwMode="auto">
            <a:xfrm flipH="1" flipV="1">
              <a:off x="2107" y="2840"/>
              <a:ext cx="1487" cy="821"/>
            </a:xfrm>
            <a:custGeom>
              <a:avLst/>
              <a:gdLst>
                <a:gd name="T0" fmla="*/ 0 w 873"/>
                <a:gd name="T1" fmla="*/ 0 h 895"/>
                <a:gd name="T2" fmla="*/ 0 w 873"/>
                <a:gd name="T3" fmla="*/ 691 h 895"/>
                <a:gd name="T4" fmla="*/ 4315 w 873"/>
                <a:gd name="T5" fmla="*/ 691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9710" name="Freeform 24"/>
            <p:cNvSpPr/>
            <p:nvPr/>
          </p:nvSpPr>
          <p:spPr bwMode="auto">
            <a:xfrm rot="5400000" flipH="1" flipV="1">
              <a:off x="1226" y="1591"/>
              <a:ext cx="635" cy="1773"/>
            </a:xfrm>
            <a:custGeom>
              <a:avLst/>
              <a:gdLst>
                <a:gd name="T0" fmla="*/ 0 w 873"/>
                <a:gd name="T1" fmla="*/ 0 h 895"/>
                <a:gd name="T2" fmla="*/ 0 w 873"/>
                <a:gd name="T3" fmla="*/ 6957 h 895"/>
                <a:gd name="T4" fmla="*/ 336 w 873"/>
                <a:gd name="T5" fmla="*/ 695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rgbClr val="366B7E"/>
              </a:solidFill>
              <a:prstDash val="solid"/>
              <a:round/>
              <a:headEnd type="none" w="med" len="med"/>
              <a:tailEnd type="none" w="med" len="me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9711" name="Rectangle 25"/>
            <p:cNvSpPr>
              <a:spLocks noChangeArrowheads="1"/>
            </p:cNvSpPr>
            <p:nvPr/>
          </p:nvSpPr>
          <p:spPr bwMode="auto">
            <a:xfrm>
              <a:off x="657" y="2604"/>
              <a:ext cx="274" cy="263"/>
            </a:xfrm>
            <a:prstGeom prst="rect">
              <a:avLst/>
            </a:prstGeom>
            <a:solidFill>
              <a:srgbClr val="366B7E"/>
            </a:solidFill>
            <a:ln w="6350">
              <a:noFill/>
              <a:miter lim="800000"/>
            </a:ln>
          </p:spPr>
          <p:txBody>
            <a:bodyPr wrap="none" lIns="0" tIns="0" rIns="0" bIns="0"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3</a:t>
              </a:r>
            </a:p>
          </p:txBody>
        </p:sp>
        <p:sp>
          <p:nvSpPr>
            <p:cNvPr id="669713" name="Text Box 27"/>
            <p:cNvSpPr txBox="1">
              <a:spLocks noChangeArrowheads="1"/>
            </p:cNvSpPr>
            <p:nvPr/>
          </p:nvSpPr>
          <p:spPr bwMode="auto">
            <a:xfrm>
              <a:off x="793" y="2290"/>
              <a:ext cx="1543" cy="395"/>
            </a:xfrm>
            <a:prstGeom prst="rect">
              <a:avLst/>
            </a:prstGeom>
            <a:noFill/>
            <a:ln w="6350">
              <a:noFill/>
              <a:miter lim="800000"/>
            </a:ln>
          </p:spPr>
          <p:txBody>
            <a:bodyPr lIns="0" tIns="0" rIns="0" bIns="0" anchor="ctr">
              <a:spAutoFit/>
            </a:bodyPr>
            <a:lstStyle/>
            <a:p>
              <a:pPr marL="0" marR="0" lvl="0" indent="0" algn="just" defTabSz="914400" rtl="0" eaLnBrk="1" fontAlgn="auto" latinLnBrk="1" hangingPunct="1">
                <a:lnSpc>
                  <a:spcPct val="105000"/>
                </a:lnSpc>
                <a:spcBef>
                  <a:spcPct val="20000"/>
                </a:spcBef>
                <a:spcAft>
                  <a:spcPts val="0"/>
                </a:spcAft>
                <a:buClr>
                  <a:srgbClr val="0C62BF"/>
                </a:buClr>
                <a:buSzTx/>
                <a:buFont typeface="Gulim" panose="020B0600000101010101" pitchFamily="34" charset="-127"/>
                <a:buNone/>
                <a:defRPr/>
              </a:pPr>
              <a:r>
                <a:rPr lang="zh-CN" altLang="en-US" sz="2000" dirty="0">
                  <a:solidFill>
                    <a:srgbClr val="000000"/>
                  </a:solidFill>
                  <a:latin typeface="楷体_GB2312"/>
                  <a:ea typeface="楷体_GB2312"/>
                  <a:cs typeface="楷体_GB2312"/>
                </a:rPr>
                <a:t>它是革命和建设事业不断取得胜利的关键。</a:t>
              </a:r>
              <a:endParaRPr kumimoji="0" lang="zh-CN" altLang="en-US" sz="2000" b="0" i="0" u="none" strike="noStrike" kern="1200" cap="none" spc="0" normalizeH="0" baseline="0" noProof="0" dirty="0">
                <a:ln>
                  <a:noFill/>
                </a:ln>
                <a:solidFill>
                  <a:srgbClr val="000000"/>
                </a:solidFill>
                <a:effectLst/>
                <a:uLnTx/>
                <a:uFillTx/>
                <a:latin typeface="楷体_GB2312"/>
                <a:ea typeface="楷体_GB2312"/>
                <a:cs typeface="楷体_GB2312"/>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3"/>
          <p:cNvSpPr txBox="1">
            <a:spLocks noChangeArrowheads="1"/>
          </p:cNvSpPr>
          <p:nvPr/>
        </p:nvSpPr>
        <p:spPr bwMode="auto">
          <a:xfrm>
            <a:off x="2009775" y="3092450"/>
            <a:ext cx="2755900" cy="584200"/>
          </a:xfrm>
          <a:prstGeom prst="rect">
            <a:avLst/>
          </a:prstGeom>
          <a:noFill/>
          <a:ln w="9525">
            <a:noFill/>
            <a:miter lim="800000"/>
          </a:ln>
        </p:spPr>
        <p:txBody>
          <a:bodyPr lIns="90000" tIns="46800" rIns="90000" bIns="46800"/>
          <a:lstStyle/>
          <a:p>
            <a:r>
              <a:rPr lang="en-US" altLang="zh-CN" sz="3200">
                <a:solidFill>
                  <a:srgbClr val="FFFFFF"/>
                </a:solidFill>
                <a:latin typeface="微软雅黑" panose="020B0503020204020204" pitchFamily="34" charset="-122"/>
                <a:ea typeface="微软雅黑" panose="020B0503020204020204" pitchFamily="34" charset="-122"/>
              </a:rPr>
              <a:t>PART ONE</a:t>
            </a:r>
            <a:endParaRPr lang="zh-CN" altLang="en-US" sz="3200">
              <a:solidFill>
                <a:srgbClr val="FFFFFF"/>
              </a:solidFill>
              <a:latin typeface="微软雅黑" panose="020B0503020204020204" pitchFamily="34" charset="-122"/>
              <a:ea typeface="微软雅黑" panose="020B0503020204020204" pitchFamily="34" charset="-122"/>
            </a:endParaRPr>
          </a:p>
        </p:txBody>
      </p:sp>
      <p:sp>
        <p:nvSpPr>
          <p:cNvPr id="20482" name="标题 1"/>
          <p:cNvSpPr>
            <a:spLocks noGrp="1"/>
          </p:cNvSpPr>
          <p:nvPr>
            <p:ph type="title"/>
          </p:nvPr>
        </p:nvSpPr>
        <p:spPr>
          <a:xfrm>
            <a:off x="3078480" y="1844675"/>
            <a:ext cx="7049771" cy="1831975"/>
          </a:xfrm>
        </p:spPr>
        <p:txBody>
          <a:bodyPr>
            <a:normAutofit/>
          </a:bodyPr>
          <a:lstStyle/>
          <a:p>
            <a:r>
              <a:rPr lang="zh-CN" altLang="en-US" sz="3600" dirty="0">
                <a:solidFill>
                  <a:srgbClr val="FF0000"/>
                </a:solidFill>
                <a:latin typeface="黑体" panose="02010609060101010101" pitchFamily="49" charset="-122"/>
                <a:ea typeface="黑体" panose="02010609060101010101" pitchFamily="49" charset="-122"/>
              </a:rPr>
              <a:t>第一节：回到马克思</a:t>
            </a:r>
            <a:br>
              <a:rPr lang="zh-CN" altLang="en-US" sz="3600" b="1" dirty="0">
                <a:solidFill>
                  <a:srgbClr val="FF0000"/>
                </a:solidFill>
                <a:latin typeface="宋体" panose="02010600030101010101" pitchFamily="2" charset="-122"/>
                <a:ea typeface="宋体" panose="02010600030101010101" pitchFamily="2" charset="-122"/>
              </a:rPr>
            </a:br>
            <a:endParaRPr lang="zh-CN" altLang="en-US" sz="3600" dirty="0">
              <a:latin typeface="楷体" panose="02010609060101010101" pitchFamily="49" charset="-122"/>
              <a:ea typeface="楷体" panose="02010609060101010101" pitchFamily="49" charset="-122"/>
            </a:endParaRPr>
          </a:p>
        </p:txBody>
      </p:sp>
    </p:spTree>
    <p:custDataLst>
      <p:tags r:id="rId1"/>
    </p:custDataLst>
  </p:cSld>
  <p:clrMapOvr>
    <a:masterClrMapping/>
  </p:clrMapOvr>
  <p:transition>
    <p:strips dir="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316355"/>
            <a:ext cx="5419185" cy="45719"/>
          </a:xfrm>
        </p:spPr>
        <p:txBody>
          <a:bodyPr>
            <a:normAutofit fontScale="90000"/>
          </a:bodyPr>
          <a:lstStyle/>
          <a:p>
            <a:r>
              <a:rPr lang="en-US" altLang="zh-CN" dirty="0"/>
              <a:t> </a:t>
            </a:r>
            <a:endParaRPr lang="zh-CN" altLang="en-US" dirty="0"/>
          </a:p>
        </p:txBody>
      </p:sp>
      <p:sp>
        <p:nvSpPr>
          <p:cNvPr id="3" name="文本占位符 2"/>
          <p:cNvSpPr>
            <a:spLocks noGrp="1"/>
          </p:cNvSpPr>
          <p:nvPr>
            <p:ph type="body" idx="1"/>
          </p:nvPr>
        </p:nvSpPr>
        <p:spPr>
          <a:xfrm>
            <a:off x="2846194" y="1884045"/>
            <a:ext cx="7364605" cy="1969060"/>
          </a:xfrm>
        </p:spPr>
        <p:txBody>
          <a:bodyPr>
            <a:normAutofit fontScale="25000" lnSpcReduction="20000"/>
          </a:bodyPr>
          <a:lstStyle/>
          <a:p>
            <a:r>
              <a:rPr lang="zh-CN" altLang="en-US" sz="11200" dirty="0"/>
              <a:t>（</a:t>
            </a:r>
            <a:r>
              <a:rPr lang="en-US" altLang="zh-CN" sz="11200" dirty="0"/>
              <a:t>1</a:t>
            </a:r>
            <a:r>
              <a:rPr lang="zh-CN" altLang="en-US" sz="11200" dirty="0"/>
              <a:t>）</a:t>
            </a:r>
            <a:r>
              <a:rPr lang="en-US" altLang="zh-CN" sz="11200" dirty="0"/>
              <a:t>1841—1844</a:t>
            </a:r>
            <a:r>
              <a:rPr lang="zh-CN" altLang="en-US" sz="11200" dirty="0"/>
              <a:t>年，是马克思主义从萌芽到形成的阶段。</a:t>
            </a:r>
            <a:endParaRPr lang="en-US" altLang="zh-CN" sz="11200" dirty="0"/>
          </a:p>
          <a:p>
            <a:r>
              <a:rPr lang="en-US" altLang="zh-CN" sz="11200" b="1" dirty="0">
                <a:latin typeface="楷体" panose="02010609060101010101" pitchFamily="49" charset="-122"/>
                <a:ea typeface="楷体" panose="02010609060101010101" pitchFamily="49" charset="-122"/>
              </a:rPr>
              <a:t>《&lt;</a:t>
            </a:r>
            <a:r>
              <a:rPr lang="zh-CN" altLang="en-US" sz="11200" b="1" dirty="0">
                <a:latin typeface="楷体" panose="02010609060101010101" pitchFamily="49" charset="-122"/>
                <a:ea typeface="楷体" panose="02010609060101010101" pitchFamily="49" charset="-122"/>
              </a:rPr>
              <a:t>黑格尔法哲学批判</a:t>
            </a:r>
            <a:r>
              <a:rPr lang="en-US" altLang="zh-CN" sz="11200" b="1" dirty="0">
                <a:latin typeface="楷体" panose="02010609060101010101" pitchFamily="49" charset="-122"/>
                <a:ea typeface="楷体" panose="02010609060101010101" pitchFamily="49" charset="-122"/>
              </a:rPr>
              <a:t>&gt;</a:t>
            </a:r>
            <a:r>
              <a:rPr lang="zh-CN" altLang="en-US" sz="11200" b="1" dirty="0">
                <a:latin typeface="楷体" panose="02010609060101010101" pitchFamily="49" charset="-122"/>
                <a:ea typeface="楷体" panose="02010609060101010101" pitchFamily="49" charset="-122"/>
              </a:rPr>
              <a:t>导言</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1843</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10</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论犹太人问题</a:t>
            </a:r>
            <a:r>
              <a:rPr lang="en-US" altLang="zh-CN" sz="11200" b="1" dirty="0">
                <a:latin typeface="楷体" panose="02010609060101010101" pitchFamily="49" charset="-122"/>
                <a:ea typeface="楷体" panose="02010609060101010101" pitchFamily="49" charset="-122"/>
              </a:rPr>
              <a:t>》 </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1843</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10</a:t>
            </a:r>
            <a:r>
              <a:rPr lang="zh-CN" altLang="en-US" sz="11200" dirty="0">
                <a:latin typeface="楷体" panose="02010609060101010101" pitchFamily="49" charset="-122"/>
                <a:ea typeface="楷体" panose="02010609060101010101" pitchFamily="49" charset="-122"/>
              </a:rPr>
              <a:t>月） </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《1844</a:t>
            </a:r>
            <a:r>
              <a:rPr lang="zh-CN" altLang="en-US" sz="11200" b="1" dirty="0">
                <a:latin typeface="楷体" panose="02010609060101010101" pitchFamily="49" charset="-122"/>
                <a:ea typeface="楷体" panose="02010609060101010101" pitchFamily="49" charset="-122"/>
              </a:rPr>
              <a:t>年经济学哲学手稿</a:t>
            </a:r>
            <a:r>
              <a:rPr lang="en-US" altLang="zh-CN" sz="11200" b="1" dirty="0">
                <a:latin typeface="楷体" panose="02010609060101010101" pitchFamily="49" charset="-122"/>
                <a:ea typeface="楷体" panose="02010609060101010101" pitchFamily="49" charset="-122"/>
              </a:rPr>
              <a:t>》</a:t>
            </a: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英国工人阶级状况</a:t>
            </a:r>
            <a:r>
              <a:rPr lang="en-US" altLang="zh-CN" sz="11200" b="1" dirty="0">
                <a:latin typeface="楷体" panose="02010609060101010101" pitchFamily="49" charset="-122"/>
                <a:ea typeface="楷体" panose="02010609060101010101" pitchFamily="49" charset="-122"/>
              </a:rPr>
              <a:t>》 </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1844</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5</a:t>
            </a:r>
            <a:r>
              <a:rPr lang="zh-CN" altLang="en-US" sz="11200" dirty="0">
                <a:latin typeface="楷体" panose="02010609060101010101" pitchFamily="49" charset="-122"/>
                <a:ea typeface="楷体" panose="02010609060101010101" pitchFamily="49" charset="-122"/>
              </a:rPr>
              <a:t>月）</a:t>
            </a:r>
          </a:p>
          <a:p>
            <a:endParaRPr lang="zh-CN" altLang="en-US" sz="11200"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0976" name="Rectangle 16"/>
          <p:cNvSpPr>
            <a:spLocks noChangeArrowheads="1"/>
          </p:cNvSpPr>
          <p:nvPr/>
        </p:nvSpPr>
        <p:spPr bwMode="auto">
          <a:xfrm>
            <a:off x="4151314" y="5300663"/>
            <a:ext cx="4465637" cy="406400"/>
          </a:xfrm>
          <a:prstGeom prst="rect">
            <a:avLst/>
          </a:prstGeom>
          <a:solidFill>
            <a:srgbClr val="FF6600"/>
          </a:solidFill>
          <a:ln w="9525" algn="ctr">
            <a:solidFill>
              <a:srgbClr val="FF6600"/>
            </a:solidFill>
            <a:miter lim="800000"/>
          </a:ln>
          <a:effectLst>
            <a:outerShdw sy="50000" kx="2453608" rotWithShape="0">
              <a:schemeClr val="bg2">
                <a:alpha val="50000"/>
              </a:schemeClr>
            </a:outerShdw>
          </a:effectLst>
        </p:spPr>
        <p:txBody>
          <a:bodyPr anchor="ctr">
            <a:spAutoFit/>
          </a:bodyPr>
          <a:lstStyle/>
          <a:p>
            <a:pPr eaLnBrk="0" hangingPunct="0">
              <a:defRPr/>
            </a:pPr>
            <a:r>
              <a:rPr lang="zh-CN" altLang="en-US" sz="2000" b="1">
                <a:solidFill>
                  <a:schemeClr val="bg1"/>
                </a:solidFill>
                <a:latin typeface="楷体_GB2312" pitchFamily="49" charset="-122"/>
                <a:ea typeface="楷体_GB2312" pitchFamily="49" charset="-122"/>
              </a:rPr>
              <a:t>密切联系人民群众（列宁、斯大林）</a:t>
            </a:r>
          </a:p>
        </p:txBody>
      </p:sp>
      <p:grpSp>
        <p:nvGrpSpPr>
          <p:cNvPr id="671746" name="组合 5"/>
          <p:cNvGrpSpPr/>
          <p:nvPr/>
        </p:nvGrpSpPr>
        <p:grpSpPr bwMode="auto">
          <a:xfrm>
            <a:off x="3575050" y="836613"/>
            <a:ext cx="5689600" cy="4267200"/>
            <a:chOff x="2051050" y="836613"/>
            <a:chExt cx="5689600" cy="4267200"/>
          </a:xfrm>
        </p:grpSpPr>
        <p:pic>
          <p:nvPicPr>
            <p:cNvPr id="671747" name="Picture 18" descr="tv透明"/>
            <p:cNvPicPr>
              <a:picLocks noChangeAspect="1"/>
            </p:cNvPicPr>
            <p:nvPr/>
          </p:nvPicPr>
          <p:blipFill>
            <a:blip r:embed="rId4"/>
            <a:srcRect/>
            <a:stretch>
              <a:fillRect/>
            </a:stretch>
          </p:blipFill>
          <p:spPr bwMode="auto">
            <a:xfrm>
              <a:off x="2051050" y="836613"/>
              <a:ext cx="5689600" cy="4267200"/>
            </a:xfrm>
            <a:prstGeom prst="rect">
              <a:avLst/>
            </a:prstGeom>
            <a:noFill/>
            <a:ln w="9525">
              <a:noFill/>
              <a:miter lim="800000"/>
              <a:headEnd/>
              <a:tailEnd/>
            </a:ln>
          </p:spPr>
        </p:pic>
        <p:pic>
          <p:nvPicPr>
            <p:cNvPr id="671748" name="列斯论人民群众.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2500298" y="1142984"/>
              <a:ext cx="4929222" cy="3071834"/>
            </a:xfrm>
            <a:prstGeom prst="rect">
              <a:avLst/>
            </a:prstGeom>
            <a:noFill/>
            <a:ln w="9525">
              <a:noFill/>
              <a:miter lim="800000"/>
              <a:headEnd/>
              <a:tailEnd/>
            </a:ln>
          </p:spPr>
        </p:pic>
      </p:grpSp>
    </p:spTree>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0485" name="Text Box 5"/>
          <p:cNvSpPr txBox="1">
            <a:spLocks noChangeArrowheads="1"/>
          </p:cNvSpPr>
          <p:nvPr/>
        </p:nvSpPr>
        <p:spPr bwMode="auto">
          <a:xfrm>
            <a:off x="1717040" y="1989138"/>
            <a:ext cx="8412480" cy="523220"/>
          </a:xfrm>
          <a:prstGeom prst="rect">
            <a:avLst/>
          </a:prstGeom>
          <a:noFill/>
          <a:ln w="9525">
            <a:noFill/>
            <a:miter lim="800000"/>
          </a:ln>
        </p:spPr>
        <p:txBody>
          <a:bodyPr wrap="square">
            <a:spAutoFit/>
          </a:bodyPr>
          <a:lstStyle/>
          <a:p>
            <a:pPr eaLnBrk="0" hangingPunct="0"/>
            <a:r>
              <a:rPr lang="zh-CN" altLang="en-US" sz="2800" dirty="0">
                <a:latin typeface="Tahoma" panose="020B0604030504040204" pitchFamily="34" charset="0"/>
                <a:ea typeface="黑体" panose="02010609060101010101" pitchFamily="49" charset="-122"/>
              </a:rPr>
              <a:t>（一）社会历史发展是无数个人合力作用的结果</a:t>
            </a:r>
          </a:p>
        </p:txBody>
      </p:sp>
      <p:sp>
        <p:nvSpPr>
          <p:cNvPr id="3220486" name="Text Box 6"/>
          <p:cNvSpPr txBox="1">
            <a:spLocks noChangeArrowheads="1"/>
          </p:cNvSpPr>
          <p:nvPr/>
        </p:nvSpPr>
        <p:spPr bwMode="auto">
          <a:xfrm>
            <a:off x="2377440" y="1052514"/>
            <a:ext cx="5807711" cy="549275"/>
          </a:xfrm>
          <a:prstGeom prst="rect">
            <a:avLst/>
          </a:prstGeom>
          <a:noFill/>
          <a:ln w="9525" algn="ctr">
            <a:noFill/>
            <a:miter lim="800000"/>
          </a:ln>
          <a:effectLst/>
        </p:spPr>
        <p:txBody>
          <a:bodyPr/>
          <a:lstStyle/>
          <a:p>
            <a:pPr latinLnBrk="1">
              <a:defRPr/>
            </a:pPr>
            <a:r>
              <a:rPr kumimoji="1" lang="zh-CN" altLang="en-US" sz="3200" dirty="0">
                <a:effectLst>
                  <a:outerShdw blurRad="38100" dist="38100" dir="2700000" algn="tl">
                    <a:srgbClr val="C0C0C0"/>
                  </a:outerShdw>
                </a:effectLst>
                <a:latin typeface="Tahoma" panose="020B0604030504040204" pitchFamily="34" charset="0"/>
                <a:ea typeface="黑体" panose="02010609060101010101" pitchFamily="49" charset="-122"/>
              </a:rPr>
              <a:t>二、个人在社会历史中的作用</a:t>
            </a:r>
          </a:p>
        </p:txBody>
      </p:sp>
      <p:grpSp>
        <p:nvGrpSpPr>
          <p:cNvPr id="2" name="Group 8"/>
          <p:cNvGrpSpPr/>
          <p:nvPr/>
        </p:nvGrpSpPr>
        <p:grpSpPr bwMode="auto">
          <a:xfrm>
            <a:off x="2458561" y="2781301"/>
            <a:ext cx="7021990" cy="2447925"/>
            <a:chOff x="-289" y="913"/>
            <a:chExt cx="5771" cy="771"/>
          </a:xfrm>
        </p:grpSpPr>
        <p:sp>
          <p:nvSpPr>
            <p:cNvPr id="672773" name="AutoShape 9"/>
            <p:cNvSpPr>
              <a:spLocks noChangeArrowheads="1"/>
            </p:cNvSpPr>
            <p:nvPr/>
          </p:nvSpPr>
          <p:spPr bwMode="auto">
            <a:xfrm>
              <a:off x="215" y="914"/>
              <a:ext cx="5267" cy="770"/>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672774" name="AutoShape 10"/>
            <p:cNvSpPr>
              <a:spLocks noChangeArrowheads="1"/>
            </p:cNvSpPr>
            <p:nvPr/>
          </p:nvSpPr>
          <p:spPr bwMode="auto">
            <a:xfrm>
              <a:off x="-289" y="913"/>
              <a:ext cx="5725" cy="737"/>
            </a:xfrm>
            <a:prstGeom prst="roundRect">
              <a:avLst>
                <a:gd name="adj" fmla="val 16667"/>
              </a:avLst>
            </a:prstGeom>
            <a:solidFill>
              <a:srgbClr val="FFFF00">
                <a:alpha val="30196"/>
              </a:srgbClr>
            </a:solidFill>
            <a:ln w="9525">
              <a:noFill/>
              <a:round/>
            </a:ln>
          </p:spPr>
          <p:txBody>
            <a:bodyPr/>
            <a:lstStyle/>
            <a:p>
              <a:pPr>
                <a:lnSpc>
                  <a:spcPct val="125000"/>
                </a:lnSpc>
                <a:buClr>
                  <a:srgbClr val="DE8400"/>
                </a:buClr>
              </a:pPr>
              <a:r>
                <a:rPr lang="zh-CN" altLang="en-US" sz="2000" dirty="0">
                  <a:solidFill>
                    <a:srgbClr val="744500"/>
                  </a:solidFill>
                  <a:latin typeface="Verdana" panose="020B0604030504040204" pitchFamily="34" charset="0"/>
                </a:rPr>
                <a:t>     </a:t>
              </a:r>
              <a:r>
                <a:rPr lang="zh-CN" altLang="en-US" sz="2000" dirty="0">
                  <a:solidFill>
                    <a:schemeClr val="bg1"/>
                  </a:solidFill>
                  <a:latin typeface="楷体_GB2312"/>
                  <a:ea typeface="楷体_GB2312"/>
                  <a:cs typeface="楷体_GB2312"/>
                </a:rPr>
                <a:t> </a:t>
              </a:r>
              <a:r>
                <a:rPr lang="zh-CN" altLang="en-US" sz="2400" dirty="0">
                  <a:solidFill>
                    <a:srgbClr val="744500"/>
                  </a:solidFill>
                  <a:latin typeface="楷体_GB2312"/>
                  <a:ea typeface="楷体_GB2312"/>
                  <a:cs typeface="楷体_GB2312"/>
                </a:rPr>
                <a:t>唯物史观主张在考察个人的历史作用时，要具体分析个人及其作用的性质、大小。在分析或评价个人在历史上的作用时，要坚持历史的、具体的观点，不应简单化。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3220485"/>
                                        </p:tgtEl>
                                        <p:attrNameLst>
                                          <p:attrName>style.visibility</p:attrName>
                                        </p:attrNameLst>
                                      </p:cBhvr>
                                      <p:to>
                                        <p:strVal val="visible"/>
                                      </p:to>
                                    </p:set>
                                    <p:anim calcmode="lin" valueType="num">
                                      <p:cBhvr>
                                        <p:cTn id="7" dur="500" fill="hold"/>
                                        <p:tgtEl>
                                          <p:spTgt spid="3220485"/>
                                        </p:tgtEl>
                                        <p:attrNameLst>
                                          <p:attrName>ppt_x</p:attrName>
                                        </p:attrNameLst>
                                      </p:cBhvr>
                                      <p:tavLst>
                                        <p:tav tm="0">
                                          <p:val>
                                            <p:strVal val="#ppt_x"/>
                                          </p:val>
                                        </p:tav>
                                        <p:tav tm="100000">
                                          <p:val>
                                            <p:strVal val="#ppt_x"/>
                                          </p:val>
                                        </p:tav>
                                      </p:tavLst>
                                    </p:anim>
                                    <p:anim calcmode="lin" valueType="num">
                                      <p:cBhvr>
                                        <p:cTn id="8" dur="500" fill="hold"/>
                                        <p:tgtEl>
                                          <p:spTgt spid="3220485"/>
                                        </p:tgtEl>
                                        <p:attrNameLst>
                                          <p:attrName>ppt_y</p:attrName>
                                        </p:attrNameLst>
                                      </p:cBhvr>
                                      <p:tavLst>
                                        <p:tav tm="0">
                                          <p:val>
                                            <p:strVal val="#ppt_y+#ppt_h/2"/>
                                          </p:val>
                                        </p:tav>
                                        <p:tav tm="100000">
                                          <p:val>
                                            <p:strVal val="#ppt_y"/>
                                          </p:val>
                                        </p:tav>
                                      </p:tavLst>
                                    </p:anim>
                                    <p:anim calcmode="lin" valueType="num">
                                      <p:cBhvr>
                                        <p:cTn id="9" dur="500" fill="hold"/>
                                        <p:tgtEl>
                                          <p:spTgt spid="3220485"/>
                                        </p:tgtEl>
                                        <p:attrNameLst>
                                          <p:attrName>ppt_w</p:attrName>
                                        </p:attrNameLst>
                                      </p:cBhvr>
                                      <p:tavLst>
                                        <p:tav tm="0">
                                          <p:val>
                                            <p:strVal val="#ppt_w"/>
                                          </p:val>
                                        </p:tav>
                                        <p:tav tm="100000">
                                          <p:val>
                                            <p:strVal val="#ppt_w"/>
                                          </p:val>
                                        </p:tav>
                                      </p:tavLst>
                                    </p:anim>
                                    <p:anim calcmode="lin" valueType="num">
                                      <p:cBhvr>
                                        <p:cTn id="10" dur="500" fill="hold"/>
                                        <p:tgtEl>
                                          <p:spTgt spid="3220485"/>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0485" grpId="0"/>
    </p:bldLst>
  </p:timing>
</p:sld>
</file>

<file path=ppt/slides/slide7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0487" name="Text Box 7"/>
          <p:cNvSpPr txBox="1">
            <a:spLocks noChangeArrowheads="1"/>
          </p:cNvSpPr>
          <p:nvPr/>
        </p:nvSpPr>
        <p:spPr bwMode="auto">
          <a:xfrm>
            <a:off x="1879600" y="981075"/>
            <a:ext cx="8104188" cy="52322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9525">
            <a:noFill/>
            <a:miter lim="800000"/>
          </a:ln>
        </p:spPr>
        <p:txBody>
          <a:bodyPr wrap="square">
            <a:spAutoFit/>
          </a:bodyPr>
          <a:lstStyle/>
          <a:p>
            <a:pPr eaLnBrk="0" hangingPunct="0"/>
            <a:r>
              <a:rPr lang="zh-CN" altLang="en-US" sz="2800" dirty="0">
                <a:latin typeface="Tahoma" panose="020B0604030504040204" pitchFamily="34" charset="0"/>
                <a:ea typeface="黑体" panose="02010609060101010101" pitchFamily="49" charset="-122"/>
              </a:rPr>
              <a:t>（二）历史人物在历史的发展过程中的作用</a:t>
            </a:r>
          </a:p>
        </p:txBody>
      </p:sp>
      <p:grpSp>
        <p:nvGrpSpPr>
          <p:cNvPr id="2" name="Group 9"/>
          <p:cNvGrpSpPr/>
          <p:nvPr/>
        </p:nvGrpSpPr>
        <p:grpSpPr bwMode="auto">
          <a:xfrm>
            <a:off x="2135703" y="2205038"/>
            <a:ext cx="7921110" cy="3168650"/>
            <a:chOff x="-333" y="2568"/>
            <a:chExt cx="5753" cy="1043"/>
          </a:xfrm>
        </p:grpSpPr>
        <p:sp>
          <p:nvSpPr>
            <p:cNvPr id="673796" name="AutoShape 10"/>
            <p:cNvSpPr>
              <a:spLocks noChangeArrowheads="1"/>
            </p:cNvSpPr>
            <p:nvPr/>
          </p:nvSpPr>
          <p:spPr bwMode="auto">
            <a:xfrm>
              <a:off x="295" y="2568"/>
              <a:ext cx="5125" cy="1043"/>
            </a:xfrm>
            <a:prstGeom prst="roundRect">
              <a:avLst>
                <a:gd name="adj" fmla="val 16667"/>
              </a:avLst>
            </a:prstGeom>
            <a:gradFill rotWithShape="1">
              <a:gsLst>
                <a:gs pos="0">
                  <a:srgbClr val="FFFFFF">
                    <a:alpha val="29999"/>
                  </a:srgbClr>
                </a:gs>
                <a:gs pos="100000">
                  <a:srgbClr val="DCDCDC"/>
                </a:gs>
              </a:gsLst>
              <a:path path="rect">
                <a:fillToRect r="100000" b="100000"/>
              </a:path>
            </a:gradFill>
            <a:ln w="9525">
              <a:noFill/>
              <a:round/>
            </a:ln>
          </p:spPr>
          <p:txBody>
            <a:bodyPr wrap="none"/>
            <a:lstStyle/>
            <a:p>
              <a:pPr>
                <a:buClr>
                  <a:srgbClr val="800080"/>
                </a:buClr>
              </a:pPr>
              <a:endParaRPr lang="zh-CN" altLang="en-US" sz="2400">
                <a:solidFill>
                  <a:srgbClr val="800080"/>
                </a:solidFill>
                <a:latin typeface="Verdana" panose="020B0604030504040204" pitchFamily="34" charset="0"/>
              </a:endParaRPr>
            </a:p>
          </p:txBody>
        </p:sp>
        <p:sp>
          <p:nvSpPr>
            <p:cNvPr id="673797" name="AutoShape 11"/>
            <p:cNvSpPr>
              <a:spLocks noChangeArrowheads="1"/>
            </p:cNvSpPr>
            <p:nvPr/>
          </p:nvSpPr>
          <p:spPr bwMode="auto">
            <a:xfrm>
              <a:off x="-333" y="2568"/>
              <a:ext cx="5708" cy="998"/>
            </a:xfrm>
            <a:prstGeom prst="roundRect">
              <a:avLst>
                <a:gd name="adj" fmla="val 16667"/>
              </a:avLst>
            </a:prstGeom>
            <a:solidFill>
              <a:srgbClr val="3366FF">
                <a:alpha val="30196"/>
              </a:srgbClr>
            </a:solidFill>
            <a:ln w="9525">
              <a:noFill/>
              <a:round/>
            </a:ln>
          </p:spPr>
          <p:txBody>
            <a:bodyPr/>
            <a:lstStyle/>
            <a:p>
              <a:pPr>
                <a:lnSpc>
                  <a:spcPct val="115000"/>
                </a:lnSpc>
                <a:spcBef>
                  <a:spcPct val="10000"/>
                </a:spcBef>
              </a:pPr>
              <a:r>
                <a:rPr lang="zh-CN" altLang="en-US" sz="2400" dirty="0">
                  <a:latin typeface="楷体_GB2312"/>
                  <a:ea typeface="楷体_GB2312"/>
                  <a:cs typeface="楷体_GB2312"/>
                </a:rPr>
                <a:t>   </a:t>
              </a:r>
              <a:r>
                <a:rPr lang="en-US" altLang="zh-CN" sz="2400" dirty="0">
                  <a:latin typeface="楷体_GB2312"/>
                  <a:ea typeface="楷体_GB2312"/>
                  <a:cs typeface="楷体_GB2312"/>
                </a:rPr>
                <a:t>1.</a:t>
              </a:r>
              <a:r>
                <a:rPr lang="zh-CN" altLang="en-US" sz="2400" dirty="0">
                  <a:latin typeface="楷体_GB2312"/>
                  <a:ea typeface="楷体_GB2312"/>
                  <a:cs typeface="楷体_GB2312"/>
                </a:rPr>
                <a:t> 历史人物是实现一定历史任务的主要倡导者、发起人、组织者和领导者。</a:t>
              </a:r>
              <a:endParaRPr lang="en-US" altLang="zh-CN" sz="2400" dirty="0">
                <a:latin typeface="楷体_GB2312"/>
                <a:ea typeface="楷体_GB2312"/>
                <a:cs typeface="楷体_GB2312"/>
              </a:endParaRPr>
            </a:p>
            <a:p>
              <a:pPr>
                <a:lnSpc>
                  <a:spcPct val="115000"/>
                </a:lnSpc>
                <a:spcBef>
                  <a:spcPct val="10000"/>
                </a:spcBef>
              </a:pPr>
              <a:r>
                <a:rPr lang="en-US" altLang="zh-CN" sz="2400" dirty="0">
                  <a:latin typeface="楷体_GB2312"/>
                  <a:ea typeface="楷体_GB2312"/>
                  <a:cs typeface="楷体_GB2312"/>
                </a:rPr>
                <a:t>   2.</a:t>
              </a:r>
              <a:r>
                <a:rPr lang="zh-CN" altLang="en-US" sz="2400" dirty="0">
                  <a:latin typeface="楷体_GB2312"/>
                  <a:ea typeface="楷体_GB2312"/>
                  <a:cs typeface="楷体_GB2312"/>
                </a:rPr>
                <a:t>历史任务是历史事件的当事人。</a:t>
              </a:r>
            </a:p>
            <a:p>
              <a:pPr>
                <a:lnSpc>
                  <a:spcPct val="115000"/>
                </a:lnSpc>
                <a:spcBef>
                  <a:spcPct val="10000"/>
                </a:spcBef>
              </a:pPr>
              <a:r>
                <a:rPr lang="zh-CN" altLang="en-US" sz="2400" dirty="0">
                  <a:latin typeface="楷体_GB2312"/>
                  <a:ea typeface="楷体_GB2312"/>
                  <a:cs typeface="楷体_GB2312"/>
                </a:rPr>
                <a:t>   </a:t>
              </a:r>
              <a:r>
                <a:rPr lang="en-US" altLang="zh-CN" sz="2400" dirty="0">
                  <a:latin typeface="楷体_GB2312"/>
                  <a:ea typeface="楷体_GB2312"/>
                  <a:cs typeface="楷体_GB2312"/>
                </a:rPr>
                <a:t>3.</a:t>
              </a:r>
              <a:r>
                <a:rPr lang="zh-CN" altLang="en-US" sz="2400" dirty="0">
                  <a:latin typeface="楷体_GB2312"/>
                  <a:ea typeface="楷体_GB2312"/>
                  <a:cs typeface="楷体_GB2312"/>
                </a:rPr>
                <a:t>历史人物是历史进程的影响者。</a:t>
              </a:r>
              <a:endParaRPr lang="zh-CN" alt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3220487"/>
                                        </p:tgtEl>
                                        <p:attrNameLst>
                                          <p:attrName>style.visibility</p:attrName>
                                        </p:attrNameLst>
                                      </p:cBhvr>
                                      <p:to>
                                        <p:strVal val="visible"/>
                                      </p:to>
                                    </p:set>
                                    <p:anim calcmode="lin" valueType="num">
                                      <p:cBhvr>
                                        <p:cTn id="7" dur="500" fill="hold"/>
                                        <p:tgtEl>
                                          <p:spTgt spid="3220487"/>
                                        </p:tgtEl>
                                        <p:attrNameLst>
                                          <p:attrName>ppt_x</p:attrName>
                                        </p:attrNameLst>
                                      </p:cBhvr>
                                      <p:tavLst>
                                        <p:tav tm="0">
                                          <p:val>
                                            <p:strVal val="#ppt_x"/>
                                          </p:val>
                                        </p:tav>
                                        <p:tav tm="100000">
                                          <p:val>
                                            <p:strVal val="#ppt_x"/>
                                          </p:val>
                                        </p:tav>
                                      </p:tavLst>
                                    </p:anim>
                                    <p:anim calcmode="lin" valueType="num">
                                      <p:cBhvr>
                                        <p:cTn id="8" dur="500" fill="hold"/>
                                        <p:tgtEl>
                                          <p:spTgt spid="3220487"/>
                                        </p:tgtEl>
                                        <p:attrNameLst>
                                          <p:attrName>ppt_y</p:attrName>
                                        </p:attrNameLst>
                                      </p:cBhvr>
                                      <p:tavLst>
                                        <p:tav tm="0">
                                          <p:val>
                                            <p:strVal val="#ppt_y+#ppt_h/2"/>
                                          </p:val>
                                        </p:tav>
                                        <p:tav tm="100000">
                                          <p:val>
                                            <p:strVal val="#ppt_y"/>
                                          </p:val>
                                        </p:tav>
                                      </p:tavLst>
                                    </p:anim>
                                    <p:anim calcmode="lin" valueType="num">
                                      <p:cBhvr>
                                        <p:cTn id="9" dur="500" fill="hold"/>
                                        <p:tgtEl>
                                          <p:spTgt spid="3220487"/>
                                        </p:tgtEl>
                                        <p:attrNameLst>
                                          <p:attrName>ppt_w</p:attrName>
                                        </p:attrNameLst>
                                      </p:cBhvr>
                                      <p:tavLst>
                                        <p:tav tm="0">
                                          <p:val>
                                            <p:strVal val="#ppt_w"/>
                                          </p:val>
                                        </p:tav>
                                        <p:tav tm="100000">
                                          <p:val>
                                            <p:strVal val="#ppt_w"/>
                                          </p:val>
                                        </p:tav>
                                      </p:tavLst>
                                    </p:anim>
                                    <p:anim calcmode="lin" valueType="num">
                                      <p:cBhvr>
                                        <p:cTn id="10" dur="500" fill="hold"/>
                                        <p:tgtEl>
                                          <p:spTgt spid="3220487"/>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0487" grpId="0" animBg="1"/>
    </p:bldLst>
  </p:timing>
</p:sld>
</file>

<file path=ppt/slides/slide7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0177" name="Rectangle 2"/>
          <p:cNvSpPr>
            <a:spLocks noGrp="1"/>
          </p:cNvSpPr>
          <p:nvPr>
            <p:ph type="body" idx="4294967295"/>
          </p:nvPr>
        </p:nvSpPr>
        <p:spPr>
          <a:xfrm>
            <a:off x="1930400" y="1989138"/>
            <a:ext cx="7284720" cy="1295400"/>
          </a:xfrm>
        </p:spPr>
        <p:txBody>
          <a:bodyPr>
            <a:normAutofit fontScale="25000" lnSpcReduction="20000"/>
          </a:bodyPr>
          <a:lstStyle/>
          <a:p>
            <a:pPr eaLnBrk="1" hangingPunct="1">
              <a:lnSpc>
                <a:spcPct val="110000"/>
              </a:lnSpc>
              <a:spcBef>
                <a:spcPct val="35000"/>
              </a:spcBef>
              <a:buFont typeface="Gulim" panose="020B0600000101010101" pitchFamily="34" charset="-127"/>
              <a:buNone/>
            </a:pPr>
            <a:r>
              <a:rPr lang="zh-CN" altLang="en-US" sz="1400" b="1" dirty="0">
                <a:latin typeface="楷体_GB2312"/>
                <a:ea typeface="楷体_GB2312"/>
                <a:cs typeface="楷体_GB2312"/>
              </a:rPr>
              <a:t>　   </a:t>
            </a:r>
            <a:r>
              <a:rPr lang="zh-CN" altLang="en-US" sz="11200" b="1" dirty="0">
                <a:latin typeface="楷体" panose="02010609060101010101" pitchFamily="49" charset="-122"/>
                <a:ea typeface="楷体" panose="02010609060101010101" pitchFamily="49" charset="-122"/>
                <a:cs typeface="楷体_GB2312"/>
              </a:rPr>
              <a:t> </a:t>
            </a:r>
            <a:r>
              <a:rPr lang="zh-CN" altLang="en-US" sz="11200" b="1" dirty="0">
                <a:solidFill>
                  <a:srgbClr val="003300"/>
                </a:solidFill>
                <a:latin typeface="楷体" panose="02010609060101010101" pitchFamily="49" charset="-122"/>
                <a:ea typeface="楷体" panose="02010609060101010101" pitchFamily="49" charset="-122"/>
                <a:cs typeface="楷体_GB2312"/>
              </a:rPr>
              <a:t>历史人物的出现，体现了必然性与偶然性的统一。</a:t>
            </a:r>
          </a:p>
          <a:p>
            <a:pPr eaLnBrk="1" hangingPunct="1">
              <a:lnSpc>
                <a:spcPct val="110000"/>
              </a:lnSpc>
              <a:spcBef>
                <a:spcPct val="35000"/>
              </a:spcBef>
              <a:buFont typeface="Gulim" panose="020B0600000101010101" pitchFamily="34" charset="-127"/>
              <a:buNone/>
            </a:pPr>
            <a:r>
              <a:rPr lang="zh-CN" altLang="en-US" sz="11200" b="1" dirty="0">
                <a:solidFill>
                  <a:srgbClr val="003300"/>
                </a:solidFill>
                <a:latin typeface="楷体" panose="02010609060101010101" pitchFamily="49" charset="-122"/>
                <a:ea typeface="楷体" panose="02010609060101010101" pitchFamily="49" charset="-122"/>
                <a:cs typeface="楷体_GB2312"/>
              </a:rPr>
              <a:t> 历史人物的作用性质取决于他们的思想、行为是否符合社会发展规律，是否符合人民群众的意愿。</a:t>
            </a:r>
          </a:p>
        </p:txBody>
      </p:sp>
      <p:pic>
        <p:nvPicPr>
          <p:cNvPr id="3241994" name="Picture 10" descr="4044310033150"/>
          <p:cNvPicPr>
            <a:picLocks noChangeAspect="1" noChangeArrowheads="1"/>
          </p:cNvPicPr>
          <p:nvPr/>
        </p:nvPicPr>
        <p:blipFill>
          <a:blip r:embed="rId2"/>
          <a:srcRect/>
          <a:stretch>
            <a:fillRect/>
          </a:stretch>
        </p:blipFill>
        <p:spPr bwMode="auto">
          <a:xfrm>
            <a:off x="5430362" y="4165284"/>
            <a:ext cx="2016918" cy="2160587"/>
          </a:xfrm>
          <a:prstGeom prst="rect">
            <a:avLst/>
          </a:prstGeom>
          <a:noFill/>
          <a:effectLst>
            <a:outerShdw dist="107763" dir="2700000" algn="ctr" rotWithShape="0">
              <a:srgbClr val="808080">
                <a:alpha val="50000"/>
              </a:srgbClr>
            </a:outerShdw>
          </a:effectLst>
        </p:spPr>
      </p:pic>
      <p:sp>
        <p:nvSpPr>
          <p:cNvPr id="690181" name="Text Box 7"/>
          <p:cNvSpPr txBox="1">
            <a:spLocks noChangeArrowheads="1"/>
          </p:cNvSpPr>
          <p:nvPr/>
        </p:nvSpPr>
        <p:spPr bwMode="auto">
          <a:xfrm>
            <a:off x="1625600" y="981075"/>
            <a:ext cx="9042401" cy="523220"/>
          </a:xfrm>
          <a:prstGeom prst="rect">
            <a:avLst/>
          </a:prstGeom>
          <a:noFill/>
          <a:ln w="9525">
            <a:noFill/>
            <a:miter lim="800000"/>
          </a:ln>
        </p:spPr>
        <p:txBody>
          <a:bodyPr wrap="square">
            <a:spAutoFit/>
          </a:bodyPr>
          <a:lstStyle/>
          <a:p>
            <a:pPr eaLnBrk="0" hangingPunct="0"/>
            <a:r>
              <a:rPr lang="zh-CN" altLang="en-US" sz="2800" dirty="0">
                <a:latin typeface="黑体" panose="02010609060101010101" pitchFamily="49" charset="-122"/>
                <a:ea typeface="黑体" panose="02010609060101010101" pitchFamily="49" charset="-122"/>
              </a:rPr>
              <a:t>（三）从必然与偶然的辩证统一中理解个人的历史作用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0177">
                                            <p:txEl>
                                              <p:pRg st="0" end="0"/>
                                            </p:txEl>
                                          </p:spTgt>
                                        </p:tgtEl>
                                        <p:attrNameLst>
                                          <p:attrName>style.visibility</p:attrName>
                                        </p:attrNameLst>
                                      </p:cBhvr>
                                      <p:to>
                                        <p:strVal val="visible"/>
                                      </p:to>
                                    </p:set>
                                    <p:animEffect transition="in" filter="dissolve">
                                      <p:cBhvr>
                                        <p:cTn id="7" dur="500"/>
                                        <p:tgtEl>
                                          <p:spTgt spid="690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0177">
                                            <p:txEl>
                                              <p:pRg st="1" end="1"/>
                                            </p:txEl>
                                          </p:spTgt>
                                        </p:tgtEl>
                                        <p:attrNameLst>
                                          <p:attrName>style.visibility</p:attrName>
                                        </p:attrNameLst>
                                      </p:cBhvr>
                                      <p:to>
                                        <p:strVal val="visible"/>
                                      </p:to>
                                    </p:set>
                                    <p:animEffect transition="in" filter="dissolve">
                                      <p:cBhvr>
                                        <p:cTn id="12" dur="500"/>
                                        <p:tgtEl>
                                          <p:spTgt spid="690177">
                                            <p:txEl>
                                              <p:pRg st="1" end="1"/>
                                            </p:txEl>
                                          </p:spTgt>
                                        </p:tgtEl>
                                      </p:cBhvr>
                                    </p:animEffect>
                                  </p:childTnLst>
                                </p:cTn>
                              </p:par>
                            </p:childTnLst>
                          </p:cTn>
                        </p:par>
                        <p:par>
                          <p:cTn id="13" fill="hold">
                            <p:stCondLst>
                              <p:cond delay="500"/>
                            </p:stCondLst>
                            <p:childTnLst>
                              <p:par>
                                <p:cTn id="14" presetID="17" presetClass="entr" presetSubtype="4" fill="hold" grpId="0" nodeType="afterEffect">
                                  <p:stCondLst>
                                    <p:cond delay="0"/>
                                  </p:stCondLst>
                                  <p:childTnLst>
                                    <p:set>
                                      <p:cBhvr>
                                        <p:cTn id="15" dur="1" fill="hold">
                                          <p:stCondLst>
                                            <p:cond delay="0"/>
                                          </p:stCondLst>
                                        </p:cTn>
                                        <p:tgtEl>
                                          <p:spTgt spid="690181"/>
                                        </p:tgtEl>
                                        <p:attrNameLst>
                                          <p:attrName>style.visibility</p:attrName>
                                        </p:attrNameLst>
                                      </p:cBhvr>
                                      <p:to>
                                        <p:strVal val="visible"/>
                                      </p:to>
                                    </p:set>
                                    <p:anim calcmode="lin" valueType="num">
                                      <p:cBhvr>
                                        <p:cTn id="16" dur="500" fill="hold"/>
                                        <p:tgtEl>
                                          <p:spTgt spid="690181"/>
                                        </p:tgtEl>
                                        <p:attrNameLst>
                                          <p:attrName>ppt_x</p:attrName>
                                        </p:attrNameLst>
                                      </p:cBhvr>
                                      <p:tavLst>
                                        <p:tav tm="0">
                                          <p:val>
                                            <p:strVal val="#ppt_x"/>
                                          </p:val>
                                        </p:tav>
                                        <p:tav tm="100000">
                                          <p:val>
                                            <p:strVal val="#ppt_x"/>
                                          </p:val>
                                        </p:tav>
                                      </p:tavLst>
                                    </p:anim>
                                    <p:anim calcmode="lin" valueType="num">
                                      <p:cBhvr>
                                        <p:cTn id="17" dur="500" fill="hold"/>
                                        <p:tgtEl>
                                          <p:spTgt spid="690181"/>
                                        </p:tgtEl>
                                        <p:attrNameLst>
                                          <p:attrName>ppt_y</p:attrName>
                                        </p:attrNameLst>
                                      </p:cBhvr>
                                      <p:tavLst>
                                        <p:tav tm="0">
                                          <p:val>
                                            <p:strVal val="#ppt_y+#ppt_h/2"/>
                                          </p:val>
                                        </p:tav>
                                        <p:tav tm="100000">
                                          <p:val>
                                            <p:strVal val="#ppt_y"/>
                                          </p:val>
                                        </p:tav>
                                      </p:tavLst>
                                    </p:anim>
                                    <p:anim calcmode="lin" valueType="num">
                                      <p:cBhvr>
                                        <p:cTn id="18" dur="500" fill="hold"/>
                                        <p:tgtEl>
                                          <p:spTgt spid="690181"/>
                                        </p:tgtEl>
                                        <p:attrNameLst>
                                          <p:attrName>ppt_w</p:attrName>
                                        </p:attrNameLst>
                                      </p:cBhvr>
                                      <p:tavLst>
                                        <p:tav tm="0">
                                          <p:val>
                                            <p:strVal val="#ppt_w"/>
                                          </p:val>
                                        </p:tav>
                                        <p:tav tm="100000">
                                          <p:val>
                                            <p:strVal val="#ppt_w"/>
                                          </p:val>
                                        </p:tav>
                                      </p:tavLst>
                                    </p:anim>
                                    <p:anim calcmode="lin" valueType="num">
                                      <p:cBhvr>
                                        <p:cTn id="19" dur="500" fill="hold"/>
                                        <p:tgtEl>
                                          <p:spTgt spid="6901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7" grpId="0" build="p"/>
      <p:bldP spid="690181" grpId="0"/>
    </p:bldLst>
  </p:timing>
</p:sld>
</file>

<file path=ppt/slides/slide7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8913" name="Picture 4" descr="20"/>
          <p:cNvPicPr>
            <a:picLocks noChangeAspect="1"/>
          </p:cNvPicPr>
          <p:nvPr/>
        </p:nvPicPr>
        <p:blipFill>
          <a:blip r:embed="rId2"/>
          <a:srcRect/>
          <a:stretch>
            <a:fillRect/>
          </a:stretch>
        </p:blipFill>
        <p:spPr bwMode="auto">
          <a:xfrm>
            <a:off x="2351089" y="981075"/>
            <a:ext cx="7489825" cy="4940300"/>
          </a:xfrm>
          <a:prstGeom prst="rect">
            <a:avLst/>
          </a:prstGeom>
          <a:noFill/>
          <a:ln w="9525">
            <a:noFill/>
            <a:miter lim="800000"/>
            <a:headEnd/>
            <a:tailEnd/>
          </a:ln>
        </p:spPr>
      </p:pic>
    </p:spTree>
  </p:cSld>
  <p:clrMapOvr>
    <a:masterClrMapping/>
  </p:clrMapOvr>
  <p:transition>
    <p:wedge/>
  </p:transition>
</p:sld>
</file>

<file path=ppt/slides/slide7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3249" name="Rectangle 2"/>
          <p:cNvSpPr>
            <a:spLocks noGrp="1"/>
          </p:cNvSpPr>
          <p:nvPr>
            <p:ph type="title" idx="4294967295"/>
          </p:nvPr>
        </p:nvSpPr>
        <p:spPr>
          <a:xfrm>
            <a:off x="2479040" y="1052513"/>
            <a:ext cx="9712960" cy="490537"/>
          </a:xfrm>
        </p:spPr>
        <p:txBody>
          <a:bodyPr/>
          <a:lstStyle/>
          <a:p>
            <a:pPr eaLnBrk="1" hangingPunct="1"/>
            <a:r>
              <a:rPr lang="zh-CN" altLang="en-US" dirty="0"/>
              <a:t>（四）评价历史人物必须坚持科学方法</a:t>
            </a:r>
          </a:p>
        </p:txBody>
      </p:sp>
      <p:grpSp>
        <p:nvGrpSpPr>
          <p:cNvPr id="677891" name="Group 10"/>
          <p:cNvGrpSpPr/>
          <p:nvPr/>
        </p:nvGrpSpPr>
        <p:grpSpPr bwMode="auto">
          <a:xfrm>
            <a:off x="2855914" y="2276476"/>
            <a:ext cx="6264275" cy="466726"/>
            <a:chOff x="839" y="663"/>
            <a:chExt cx="3946" cy="294"/>
          </a:xfrm>
        </p:grpSpPr>
        <p:sp>
          <p:nvSpPr>
            <p:cNvPr id="677897" name="Rectangle 11"/>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评价历史人物的方法：</a:t>
              </a:r>
            </a:p>
          </p:txBody>
        </p:sp>
        <p:sp>
          <p:nvSpPr>
            <p:cNvPr id="677898" name="Rectangle 12"/>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1</a:t>
              </a:r>
            </a:p>
          </p:txBody>
        </p:sp>
      </p:grpSp>
      <p:grpSp>
        <p:nvGrpSpPr>
          <p:cNvPr id="677892" name="Group 19"/>
          <p:cNvGrpSpPr/>
          <p:nvPr/>
        </p:nvGrpSpPr>
        <p:grpSpPr bwMode="auto">
          <a:xfrm>
            <a:off x="3575050" y="3284538"/>
            <a:ext cx="5334000" cy="1752600"/>
            <a:chOff x="1292" y="2069"/>
            <a:chExt cx="3360" cy="1104"/>
          </a:xfrm>
        </p:grpSpPr>
        <p:sp>
          <p:nvSpPr>
            <p:cNvPr id="677893" name="Freeform 14"/>
            <p:cNvSpPr/>
            <p:nvPr/>
          </p:nvSpPr>
          <p:spPr bwMode="auto">
            <a:xfrm>
              <a:off x="1292" y="2069"/>
              <a:ext cx="2033" cy="1104"/>
            </a:xfrm>
            <a:custGeom>
              <a:avLst/>
              <a:gdLst>
                <a:gd name="T0" fmla="*/ 1764 w 1934"/>
                <a:gd name="T1" fmla="*/ 346 h 1970"/>
                <a:gd name="T2" fmla="*/ 0 w 1934"/>
                <a:gd name="T3" fmla="*/ 346 h 1970"/>
                <a:gd name="T4" fmla="*/ 0 w 1934"/>
                <a:gd name="T5" fmla="*/ 0 h 1970"/>
                <a:gd name="T6" fmla="*/ 1973 w 1934"/>
                <a:gd name="T7" fmla="*/ 0 h 1970"/>
                <a:gd name="T8" fmla="*/ 1914 w 1934"/>
                <a:gd name="T9" fmla="*/ 92 h 1970"/>
                <a:gd name="T10" fmla="*/ 2014 w 1934"/>
                <a:gd name="T11" fmla="*/ 92 h 1970"/>
                <a:gd name="T12" fmla="*/ 2014 w 1934"/>
                <a:gd name="T13" fmla="*/ 49 h 1970"/>
                <a:gd name="T14" fmla="*/ 2245 w 1934"/>
                <a:gd name="T15" fmla="*/ 124 h 1970"/>
                <a:gd name="T16" fmla="*/ 2014 w 1934"/>
                <a:gd name="T17" fmla="*/ 194 h 1970"/>
                <a:gd name="T18" fmla="*/ 2014 w 1934"/>
                <a:gd name="T19" fmla="*/ 150 h 1970"/>
                <a:gd name="T20" fmla="*/ 1884 w 1934"/>
                <a:gd name="T21" fmla="*/ 150 h 1970"/>
                <a:gd name="T22" fmla="*/ 1854 w 1934"/>
                <a:gd name="T23" fmla="*/ 194 h 1970"/>
                <a:gd name="T24" fmla="*/ 1854 w 1934"/>
                <a:gd name="T25" fmla="*/ 152 h 1970"/>
                <a:gd name="T26" fmla="*/ 1623 w 1934"/>
                <a:gd name="T27" fmla="*/ 221 h 1970"/>
                <a:gd name="T28" fmla="*/ 1808 w 1934"/>
                <a:gd name="T29" fmla="*/ 281 h 1970"/>
                <a:gd name="T30" fmla="*/ 1764 w 1934"/>
                <a:gd name="T31" fmla="*/ 346 h 19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34"/>
                <a:gd name="T49" fmla="*/ 0 h 1970"/>
                <a:gd name="T50" fmla="*/ 1934 w 1934"/>
                <a:gd name="T51" fmla="*/ 1970 h 19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34" h="1970">
                  <a:moveTo>
                    <a:pt x="1518" y="1969"/>
                  </a:moveTo>
                  <a:lnTo>
                    <a:pt x="0" y="1969"/>
                  </a:lnTo>
                  <a:lnTo>
                    <a:pt x="0" y="0"/>
                  </a:lnTo>
                  <a:lnTo>
                    <a:pt x="1699" y="0"/>
                  </a:lnTo>
                  <a:lnTo>
                    <a:pt x="1648" y="525"/>
                  </a:lnTo>
                  <a:lnTo>
                    <a:pt x="1734" y="525"/>
                  </a:lnTo>
                  <a:lnTo>
                    <a:pt x="1734" y="276"/>
                  </a:lnTo>
                  <a:lnTo>
                    <a:pt x="1933" y="703"/>
                  </a:lnTo>
                  <a:lnTo>
                    <a:pt x="1734" y="1104"/>
                  </a:lnTo>
                  <a:lnTo>
                    <a:pt x="1734" y="855"/>
                  </a:lnTo>
                  <a:lnTo>
                    <a:pt x="1622" y="855"/>
                  </a:lnTo>
                  <a:lnTo>
                    <a:pt x="1596" y="1104"/>
                  </a:lnTo>
                  <a:lnTo>
                    <a:pt x="1596" y="864"/>
                  </a:lnTo>
                  <a:lnTo>
                    <a:pt x="1397" y="1256"/>
                  </a:lnTo>
                  <a:lnTo>
                    <a:pt x="1556" y="1597"/>
                  </a:lnTo>
                  <a:lnTo>
                    <a:pt x="1518" y="1969"/>
                  </a:lnTo>
                </a:path>
              </a:pathLst>
            </a:custGeom>
            <a:gradFill rotWithShape="0">
              <a:gsLst>
                <a:gs pos="0">
                  <a:srgbClr val="003CFE"/>
                </a:gs>
                <a:gs pos="100000">
                  <a:srgbClr val="002DC0"/>
                </a:gs>
              </a:gsLst>
              <a:path path="rect">
                <a:fillToRect r="100000" b="100000"/>
              </a:path>
            </a:gradFill>
            <a:ln w="12700" cap="rnd" cmpd="sng">
              <a:solidFill>
                <a:schemeClr val="bg1"/>
              </a:solidFill>
              <a:prstDash val="solid"/>
              <a:round/>
              <a:headEnd type="none" w="med" len="med"/>
              <a:tailEnd type="none" w="med" len="med"/>
            </a:ln>
          </p:spPr>
          <p:txBody>
            <a:bodyPr/>
            <a:lstStyle/>
            <a:p>
              <a:endParaRPr lang="zh-CN" altLang="en-US"/>
            </a:p>
          </p:txBody>
        </p:sp>
        <p:sp>
          <p:nvSpPr>
            <p:cNvPr id="677894" name="Rectangle 15"/>
            <p:cNvSpPr>
              <a:spLocks noChangeArrowheads="1"/>
            </p:cNvSpPr>
            <p:nvPr/>
          </p:nvSpPr>
          <p:spPr bwMode="auto">
            <a:xfrm>
              <a:off x="1565" y="2341"/>
              <a:ext cx="1145" cy="538"/>
            </a:xfrm>
            <a:prstGeom prst="rect">
              <a:avLst/>
            </a:prstGeom>
            <a:noFill/>
            <a:ln w="9525">
              <a:noFill/>
              <a:miter lim="800000"/>
            </a:ln>
          </p:spPr>
          <p:txBody>
            <a:bodyPr lIns="0" tIns="0" rIns="0" bIns="0">
              <a:spAutoFit/>
            </a:bodyPr>
            <a:lstStyle/>
            <a:p>
              <a:pPr algn="ctr" defTabSz="787400"/>
              <a:r>
                <a:rPr lang="zh-CN" altLang="en-US" sz="2800" dirty="0">
                  <a:solidFill>
                    <a:srgbClr val="FFFF66"/>
                  </a:solidFill>
                  <a:ea typeface="楷体_GB2312"/>
                  <a:cs typeface="楷体_GB2312"/>
                </a:rPr>
                <a:t>历史分析</a:t>
              </a:r>
            </a:p>
            <a:p>
              <a:pPr algn="ctr" defTabSz="787400"/>
              <a:r>
                <a:rPr lang="zh-CN" altLang="en-US" sz="2800" dirty="0">
                  <a:solidFill>
                    <a:srgbClr val="FFFF66"/>
                  </a:solidFill>
                  <a:ea typeface="楷体_GB2312"/>
                  <a:cs typeface="楷体_GB2312"/>
                </a:rPr>
                <a:t>方法</a:t>
              </a:r>
            </a:p>
          </p:txBody>
        </p:sp>
        <p:sp>
          <p:nvSpPr>
            <p:cNvPr id="677895" name="Freeform 17"/>
            <p:cNvSpPr/>
            <p:nvPr/>
          </p:nvSpPr>
          <p:spPr bwMode="auto">
            <a:xfrm>
              <a:off x="2780" y="2069"/>
              <a:ext cx="1872" cy="1104"/>
            </a:xfrm>
            <a:custGeom>
              <a:avLst/>
              <a:gdLst>
                <a:gd name="T0" fmla="*/ 376 w 1934"/>
                <a:gd name="T1" fmla="*/ 0 h 1970"/>
                <a:gd name="T2" fmla="*/ 1753 w 1934"/>
                <a:gd name="T3" fmla="*/ 0 h 1970"/>
                <a:gd name="T4" fmla="*/ 1753 w 1934"/>
                <a:gd name="T5" fmla="*/ 346 h 1970"/>
                <a:gd name="T6" fmla="*/ 219 w 1934"/>
                <a:gd name="T7" fmla="*/ 346 h 1970"/>
                <a:gd name="T8" fmla="*/ 257 w 1934"/>
                <a:gd name="T9" fmla="*/ 253 h 1970"/>
                <a:gd name="T10" fmla="*/ 180 w 1934"/>
                <a:gd name="T11" fmla="*/ 253 h 1970"/>
                <a:gd name="T12" fmla="*/ 180 w 1934"/>
                <a:gd name="T13" fmla="*/ 296 h 1970"/>
                <a:gd name="T14" fmla="*/ 0 w 1934"/>
                <a:gd name="T15" fmla="*/ 222 h 1970"/>
                <a:gd name="T16" fmla="*/ 180 w 1934"/>
                <a:gd name="T17" fmla="*/ 152 h 1970"/>
                <a:gd name="T18" fmla="*/ 180 w 1934"/>
                <a:gd name="T19" fmla="*/ 196 h 1970"/>
                <a:gd name="T20" fmla="*/ 281 w 1934"/>
                <a:gd name="T21" fmla="*/ 196 h 1970"/>
                <a:gd name="T22" fmla="*/ 313 w 1934"/>
                <a:gd name="T23" fmla="*/ 152 h 1970"/>
                <a:gd name="T24" fmla="*/ 305 w 1934"/>
                <a:gd name="T25" fmla="*/ 193 h 1970"/>
                <a:gd name="T26" fmla="*/ 485 w 1934"/>
                <a:gd name="T27" fmla="*/ 122 h 1970"/>
                <a:gd name="T28" fmla="*/ 344 w 1934"/>
                <a:gd name="T29" fmla="*/ 66 h 1970"/>
                <a:gd name="T30" fmla="*/ 376 w 1934"/>
                <a:gd name="T31" fmla="*/ 0 h 19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34"/>
                <a:gd name="T49" fmla="*/ 0 h 1970"/>
                <a:gd name="T50" fmla="*/ 1934 w 1934"/>
                <a:gd name="T51" fmla="*/ 1970 h 19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34" h="1970">
                  <a:moveTo>
                    <a:pt x="414" y="0"/>
                  </a:moveTo>
                  <a:lnTo>
                    <a:pt x="1933" y="0"/>
                  </a:lnTo>
                  <a:lnTo>
                    <a:pt x="1933" y="1969"/>
                  </a:lnTo>
                  <a:lnTo>
                    <a:pt x="241" y="1969"/>
                  </a:lnTo>
                  <a:lnTo>
                    <a:pt x="284" y="1434"/>
                  </a:lnTo>
                  <a:lnTo>
                    <a:pt x="198" y="1434"/>
                  </a:lnTo>
                  <a:lnTo>
                    <a:pt x="198" y="1683"/>
                  </a:lnTo>
                  <a:lnTo>
                    <a:pt x="0" y="1265"/>
                  </a:lnTo>
                  <a:lnTo>
                    <a:pt x="198" y="864"/>
                  </a:lnTo>
                  <a:lnTo>
                    <a:pt x="198" y="1113"/>
                  </a:lnTo>
                  <a:lnTo>
                    <a:pt x="310" y="1113"/>
                  </a:lnTo>
                  <a:lnTo>
                    <a:pt x="345" y="864"/>
                  </a:lnTo>
                  <a:lnTo>
                    <a:pt x="336" y="1095"/>
                  </a:lnTo>
                  <a:lnTo>
                    <a:pt x="535" y="694"/>
                  </a:lnTo>
                  <a:lnTo>
                    <a:pt x="379" y="374"/>
                  </a:lnTo>
                  <a:lnTo>
                    <a:pt x="414" y="0"/>
                  </a:lnTo>
                </a:path>
              </a:pathLst>
            </a:custGeom>
            <a:gradFill rotWithShape="0">
              <a:gsLst>
                <a:gs pos="0">
                  <a:srgbClr val="003CFE"/>
                </a:gs>
                <a:gs pos="100000">
                  <a:srgbClr val="002DC0"/>
                </a:gs>
              </a:gsLst>
              <a:path path="rect">
                <a:fillToRect r="100000" b="100000"/>
              </a:path>
            </a:gradFill>
            <a:ln w="12700" cap="rnd" cmpd="sng">
              <a:solidFill>
                <a:schemeClr val="bg1"/>
              </a:solidFill>
              <a:prstDash val="solid"/>
              <a:round/>
              <a:headEnd type="none" w="med" len="med"/>
              <a:tailEnd type="none" w="med" len="med"/>
            </a:ln>
          </p:spPr>
          <p:txBody>
            <a:bodyPr/>
            <a:lstStyle/>
            <a:p>
              <a:endParaRPr lang="zh-CN" altLang="en-US"/>
            </a:p>
          </p:txBody>
        </p:sp>
        <p:sp>
          <p:nvSpPr>
            <p:cNvPr id="677896" name="Rectangle 18"/>
            <p:cNvSpPr>
              <a:spLocks noChangeArrowheads="1"/>
            </p:cNvSpPr>
            <p:nvPr/>
          </p:nvSpPr>
          <p:spPr bwMode="auto">
            <a:xfrm>
              <a:off x="3379" y="2341"/>
              <a:ext cx="1125" cy="538"/>
            </a:xfrm>
            <a:prstGeom prst="rect">
              <a:avLst/>
            </a:prstGeom>
            <a:noFill/>
            <a:ln w="9525">
              <a:noFill/>
              <a:miter lim="800000"/>
            </a:ln>
          </p:spPr>
          <p:txBody>
            <a:bodyPr lIns="0" tIns="0" rIns="0" bIns="0">
              <a:spAutoFit/>
            </a:bodyPr>
            <a:lstStyle/>
            <a:p>
              <a:pPr algn="ctr" defTabSz="787400">
                <a:buClr>
                  <a:srgbClr val="FFFF66"/>
                </a:buClr>
              </a:pPr>
              <a:r>
                <a:rPr lang="zh-CN" altLang="en-US" sz="2800">
                  <a:solidFill>
                    <a:srgbClr val="FFFF66"/>
                  </a:solidFill>
                  <a:ea typeface="楷体_GB2312"/>
                  <a:cs typeface="楷体_GB2312"/>
                </a:rPr>
                <a:t>阶级分析</a:t>
              </a:r>
            </a:p>
            <a:p>
              <a:pPr algn="ctr" defTabSz="787400">
                <a:buClr>
                  <a:srgbClr val="FFFF66"/>
                </a:buClr>
              </a:pPr>
              <a:r>
                <a:rPr lang="zh-CN" altLang="en-US" sz="2800">
                  <a:solidFill>
                    <a:srgbClr val="FFFF66"/>
                  </a:solidFill>
                  <a:ea typeface="楷体_GB2312"/>
                  <a:cs typeface="楷体_GB2312"/>
                </a:rPr>
                <a:t>方法</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3249"/>
                                        </p:tgtEl>
                                        <p:attrNameLst>
                                          <p:attrName>style.visibility</p:attrName>
                                        </p:attrNameLst>
                                      </p:cBhvr>
                                      <p:to>
                                        <p:strVal val="visible"/>
                                      </p:to>
                                    </p:set>
                                    <p:animEffect transition="in" filter="fade">
                                      <p:cBhvr>
                                        <p:cTn id="7" dur="2000"/>
                                        <p:tgtEl>
                                          <p:spTgt spid="69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49" grpId="0"/>
    </p:bldLst>
  </p:timing>
</p:sld>
</file>

<file path=ppt/slides/slide7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9937" name="Group 23"/>
          <p:cNvGrpSpPr/>
          <p:nvPr/>
        </p:nvGrpSpPr>
        <p:grpSpPr bwMode="auto">
          <a:xfrm>
            <a:off x="3143250" y="2276476"/>
            <a:ext cx="6840538" cy="2682875"/>
            <a:chOff x="1020" y="1434"/>
            <a:chExt cx="4309" cy="1690"/>
          </a:xfrm>
        </p:grpSpPr>
        <p:sp>
          <p:nvSpPr>
            <p:cNvPr id="679941" name="Rectangle 14"/>
            <p:cNvSpPr>
              <a:spLocks noChangeArrowheads="1"/>
            </p:cNvSpPr>
            <p:nvPr/>
          </p:nvSpPr>
          <p:spPr bwMode="auto">
            <a:xfrm>
              <a:off x="3226" y="1890"/>
              <a:ext cx="2103" cy="442"/>
            </a:xfrm>
            <a:prstGeom prst="rect">
              <a:avLst/>
            </a:prstGeom>
            <a:noFill/>
            <a:ln w="9525">
              <a:noFill/>
              <a:miter lim="800000"/>
            </a:ln>
          </p:spPr>
          <p:txBody>
            <a:bodyPr>
              <a:spAutoFit/>
            </a:bodyPr>
            <a:lstStyle/>
            <a:p>
              <a:r>
                <a:rPr lang="zh-CN" altLang="en-US">
                  <a:latin typeface="楷体_GB2312"/>
                  <a:ea typeface="楷体_GB2312"/>
                  <a:cs typeface="楷体_GB2312"/>
                  <a:sym typeface="Wingdings" panose="05000000000000000000" pitchFamily="2" charset="2"/>
                </a:rPr>
                <a:t></a:t>
              </a:r>
              <a:r>
                <a:rPr lang="zh-CN" altLang="en-US" sz="2000">
                  <a:latin typeface="楷体_GB2312"/>
                  <a:ea typeface="楷体_GB2312"/>
                  <a:cs typeface="楷体_GB2312"/>
                </a:rPr>
                <a:t>（</a:t>
              </a:r>
              <a:r>
                <a:rPr lang="en-US" altLang="zh-CN" sz="2000">
                  <a:latin typeface="楷体_GB2312"/>
                  <a:ea typeface="楷体_GB2312"/>
                  <a:cs typeface="楷体_GB2312"/>
                </a:rPr>
                <a:t>2</a:t>
              </a:r>
              <a:r>
                <a:rPr lang="zh-CN" altLang="en-US" sz="2000">
                  <a:latin typeface="楷体_GB2312"/>
                  <a:ea typeface="楷体_GB2312"/>
                  <a:cs typeface="楷体_GB2312"/>
                </a:rPr>
                <a:t>）正确认识领袖与群众、阶级与政党之间的关系</a:t>
              </a:r>
            </a:p>
          </p:txBody>
        </p:sp>
        <p:grpSp>
          <p:nvGrpSpPr>
            <p:cNvPr id="679942" name="Group 22"/>
            <p:cNvGrpSpPr/>
            <p:nvPr/>
          </p:nvGrpSpPr>
          <p:grpSpPr bwMode="auto">
            <a:xfrm>
              <a:off x="1020" y="1434"/>
              <a:ext cx="3936" cy="1690"/>
              <a:chOff x="1066" y="1842"/>
              <a:chExt cx="3936" cy="1690"/>
            </a:xfrm>
          </p:grpSpPr>
          <p:sp>
            <p:nvSpPr>
              <p:cNvPr id="679943" name="Freeform 10"/>
              <p:cNvSpPr/>
              <p:nvPr/>
            </p:nvSpPr>
            <p:spPr bwMode="auto">
              <a:xfrm>
                <a:off x="2198" y="2015"/>
                <a:ext cx="835" cy="1126"/>
              </a:xfrm>
              <a:custGeom>
                <a:avLst/>
                <a:gdLst>
                  <a:gd name="T0" fmla="*/ 0 w 986"/>
                  <a:gd name="T1" fmla="*/ 724 h 1404"/>
                  <a:gd name="T2" fmla="*/ 494 w 986"/>
                  <a:gd name="T3" fmla="*/ 0 h 1404"/>
                  <a:gd name="T4" fmla="*/ 599 w 986"/>
                  <a:gd name="T5" fmla="*/ 170 h 1404"/>
                  <a:gd name="T6" fmla="*/ 0 60000 65536"/>
                  <a:gd name="T7" fmla="*/ 0 60000 65536"/>
                  <a:gd name="T8" fmla="*/ 0 60000 65536"/>
                  <a:gd name="T9" fmla="*/ 0 w 986"/>
                  <a:gd name="T10" fmla="*/ 0 h 1404"/>
                  <a:gd name="T11" fmla="*/ 986 w 986"/>
                  <a:gd name="T12" fmla="*/ 1404 h 1404"/>
                </a:gdLst>
                <a:ahLst/>
                <a:cxnLst>
                  <a:cxn ang="T6">
                    <a:pos x="T0" y="T1"/>
                  </a:cxn>
                  <a:cxn ang="T7">
                    <a:pos x="T2" y="T3"/>
                  </a:cxn>
                  <a:cxn ang="T8">
                    <a:pos x="T4" y="T5"/>
                  </a:cxn>
                </a:cxnLst>
                <a:rect l="T9" t="T10" r="T11" b="T12"/>
                <a:pathLst>
                  <a:path w="986" h="1404">
                    <a:moveTo>
                      <a:pt x="0" y="1404"/>
                    </a:moveTo>
                    <a:lnTo>
                      <a:pt x="814" y="0"/>
                    </a:lnTo>
                    <a:lnTo>
                      <a:pt x="986" y="329"/>
                    </a:lnTo>
                  </a:path>
                </a:pathLst>
              </a:custGeom>
              <a:noFill/>
              <a:ln w="22225" cap="flat" cmpd="sng">
                <a:solidFill>
                  <a:srgbClr val="0099FF"/>
                </a:solidFill>
                <a:prstDash val="solid"/>
                <a:round/>
                <a:headEnd type="none" w="med" len="med"/>
                <a:tailEnd type="triangle" w="med" len="med"/>
              </a:ln>
            </p:spPr>
            <p:txBody>
              <a:bodyPr wrap="none" lIns="0" tIns="0" rIns="0" bIns="0" anchor="ctr"/>
              <a:lstStyle/>
              <a:p>
                <a:endParaRPr lang="zh-CN" altLang="en-US"/>
              </a:p>
            </p:txBody>
          </p:sp>
          <p:sp>
            <p:nvSpPr>
              <p:cNvPr id="679944" name="Freeform 11"/>
              <p:cNvSpPr/>
              <p:nvPr/>
            </p:nvSpPr>
            <p:spPr bwMode="auto">
              <a:xfrm>
                <a:off x="2364" y="2854"/>
                <a:ext cx="1375" cy="226"/>
              </a:xfrm>
              <a:custGeom>
                <a:avLst/>
                <a:gdLst>
                  <a:gd name="T0" fmla="*/ 987 w 1623"/>
                  <a:gd name="T1" fmla="*/ 146 h 281"/>
                  <a:gd name="T2" fmla="*/ 0 w 1623"/>
                  <a:gd name="T3" fmla="*/ 144 h 281"/>
                  <a:gd name="T4" fmla="*/ 106 w 1623"/>
                  <a:gd name="T5" fmla="*/ 0 h 281"/>
                  <a:gd name="T6" fmla="*/ 0 60000 65536"/>
                  <a:gd name="T7" fmla="*/ 0 60000 65536"/>
                  <a:gd name="T8" fmla="*/ 0 60000 65536"/>
                  <a:gd name="T9" fmla="*/ 0 w 1623"/>
                  <a:gd name="T10" fmla="*/ 0 h 281"/>
                  <a:gd name="T11" fmla="*/ 1623 w 1623"/>
                  <a:gd name="T12" fmla="*/ 281 h 281"/>
                </a:gdLst>
                <a:ahLst/>
                <a:cxnLst>
                  <a:cxn ang="T6">
                    <a:pos x="T0" y="T1"/>
                  </a:cxn>
                  <a:cxn ang="T7">
                    <a:pos x="T2" y="T3"/>
                  </a:cxn>
                  <a:cxn ang="T8">
                    <a:pos x="T4" y="T5"/>
                  </a:cxn>
                </a:cxnLst>
                <a:rect l="T9" t="T10" r="T11" b="T12"/>
                <a:pathLst>
                  <a:path w="1623" h="281">
                    <a:moveTo>
                      <a:pt x="1623" y="281"/>
                    </a:moveTo>
                    <a:lnTo>
                      <a:pt x="0" y="277"/>
                    </a:lnTo>
                    <a:lnTo>
                      <a:pt x="174" y="0"/>
                    </a:lnTo>
                  </a:path>
                </a:pathLst>
              </a:custGeom>
              <a:noFill/>
              <a:ln w="22225" cap="flat" cmpd="sng">
                <a:solidFill>
                  <a:srgbClr val="0099FF"/>
                </a:solidFill>
                <a:prstDash val="solid"/>
                <a:round/>
                <a:headEnd type="none" w="med" len="med"/>
                <a:tailEnd type="triangle" w="med" len="med"/>
              </a:ln>
            </p:spPr>
            <p:txBody>
              <a:bodyPr wrap="none" lIns="0" tIns="0" rIns="0" bIns="0" anchor="ctr"/>
              <a:lstStyle/>
              <a:p>
                <a:endParaRPr lang="zh-CN" altLang="en-US"/>
              </a:p>
            </p:txBody>
          </p:sp>
          <p:sp>
            <p:nvSpPr>
              <p:cNvPr id="679945" name="Freeform 12"/>
              <p:cNvSpPr/>
              <p:nvPr/>
            </p:nvSpPr>
            <p:spPr bwMode="auto">
              <a:xfrm>
                <a:off x="2906" y="1842"/>
                <a:ext cx="685" cy="1130"/>
              </a:xfrm>
              <a:custGeom>
                <a:avLst/>
                <a:gdLst>
                  <a:gd name="T0" fmla="*/ 0 w 808"/>
                  <a:gd name="T1" fmla="*/ 0 h 1408"/>
                  <a:gd name="T2" fmla="*/ 493 w 808"/>
                  <a:gd name="T3" fmla="*/ 728 h 1408"/>
                  <a:gd name="T4" fmla="*/ 262 w 808"/>
                  <a:gd name="T5" fmla="*/ 727 h 1408"/>
                  <a:gd name="T6" fmla="*/ 0 60000 65536"/>
                  <a:gd name="T7" fmla="*/ 0 60000 65536"/>
                  <a:gd name="T8" fmla="*/ 0 60000 65536"/>
                  <a:gd name="T9" fmla="*/ 0 w 808"/>
                  <a:gd name="T10" fmla="*/ 0 h 1408"/>
                  <a:gd name="T11" fmla="*/ 808 w 808"/>
                  <a:gd name="T12" fmla="*/ 1408 h 1408"/>
                </a:gdLst>
                <a:ahLst/>
                <a:cxnLst>
                  <a:cxn ang="T6">
                    <a:pos x="T0" y="T1"/>
                  </a:cxn>
                  <a:cxn ang="T7">
                    <a:pos x="T2" y="T3"/>
                  </a:cxn>
                  <a:cxn ang="T8">
                    <a:pos x="T4" y="T5"/>
                  </a:cxn>
                </a:cxnLst>
                <a:rect l="T9" t="T10" r="T11" b="T12"/>
                <a:pathLst>
                  <a:path w="808" h="1408">
                    <a:moveTo>
                      <a:pt x="0" y="0"/>
                    </a:moveTo>
                    <a:lnTo>
                      <a:pt x="808" y="1408"/>
                    </a:lnTo>
                    <a:lnTo>
                      <a:pt x="430" y="1407"/>
                    </a:lnTo>
                  </a:path>
                </a:pathLst>
              </a:custGeom>
              <a:noFill/>
              <a:ln w="22225" cap="flat" cmpd="sng">
                <a:solidFill>
                  <a:srgbClr val="0099FF"/>
                </a:solidFill>
                <a:prstDash val="solid"/>
                <a:round/>
                <a:headEnd type="none" w="med" len="med"/>
                <a:tailEnd type="triangle" w="med" len="med"/>
              </a:ln>
            </p:spPr>
            <p:txBody>
              <a:bodyPr wrap="none" lIns="0" tIns="0" rIns="0" bIns="0" anchor="ctr"/>
              <a:lstStyle/>
              <a:p>
                <a:endParaRPr lang="zh-CN" altLang="en-US"/>
              </a:p>
            </p:txBody>
          </p:sp>
          <p:sp>
            <p:nvSpPr>
              <p:cNvPr id="679946" name="Text12"/>
              <p:cNvSpPr>
                <a:spLocks noChangeArrowheads="1"/>
              </p:cNvSpPr>
              <p:nvPr/>
            </p:nvSpPr>
            <p:spPr bwMode="auto">
              <a:xfrm>
                <a:off x="1066" y="1938"/>
                <a:ext cx="1728" cy="460"/>
              </a:xfrm>
              <a:prstGeom prst="rect">
                <a:avLst/>
              </a:prstGeom>
              <a:noFill/>
              <a:ln w="6350">
                <a:noFill/>
                <a:miter lim="800000"/>
              </a:ln>
            </p:spPr>
            <p:txBody>
              <a:bodyPr lIns="0" tIns="0" rIns="0" bIns="0">
                <a:spAutoFit/>
              </a:bodyPr>
              <a:lstStyle/>
              <a:p>
                <a:pPr defTabSz="330200">
                  <a:lnSpc>
                    <a:spcPct val="120000"/>
                  </a:lnSpc>
                </a:pPr>
                <a:r>
                  <a:rPr lang="zh-CN" altLang="en-US">
                    <a:latin typeface="楷体_GB2312"/>
                    <a:ea typeface="楷体_GB2312"/>
                    <a:cs typeface="楷体_GB2312"/>
                    <a:sym typeface="Wingdings" panose="05000000000000000000" pitchFamily="2" charset="2"/>
                  </a:rPr>
                  <a:t></a:t>
                </a:r>
                <a:r>
                  <a:rPr lang="zh-CN" altLang="en-US" sz="2000">
                    <a:latin typeface="楷体_GB2312"/>
                    <a:ea typeface="楷体_GB2312"/>
                    <a:cs typeface="楷体_GB2312"/>
                  </a:rPr>
                  <a:t>（</a:t>
                </a:r>
                <a:r>
                  <a:rPr lang="en-US" altLang="zh-CN" sz="2000">
                    <a:latin typeface="楷体_GB2312"/>
                    <a:ea typeface="楷体_GB2312"/>
                    <a:cs typeface="楷体_GB2312"/>
                  </a:rPr>
                  <a:t>1</a:t>
                </a:r>
                <a:r>
                  <a:rPr lang="zh-CN" altLang="en-US" sz="2000">
                    <a:latin typeface="楷体_GB2312"/>
                    <a:ea typeface="楷体_GB2312"/>
                    <a:cs typeface="楷体_GB2312"/>
                  </a:rPr>
                  <a:t>）历史分析方法和阶级分析方法</a:t>
                </a:r>
              </a:p>
            </p:txBody>
          </p:sp>
          <p:sp>
            <p:nvSpPr>
              <p:cNvPr id="679947" name="Rectangle 15"/>
              <p:cNvSpPr>
                <a:spLocks noChangeArrowheads="1"/>
              </p:cNvSpPr>
              <p:nvPr/>
            </p:nvSpPr>
            <p:spPr bwMode="auto">
              <a:xfrm>
                <a:off x="1114" y="3090"/>
                <a:ext cx="3888" cy="442"/>
              </a:xfrm>
              <a:prstGeom prst="rect">
                <a:avLst/>
              </a:prstGeom>
              <a:noFill/>
              <a:ln w="9525">
                <a:noFill/>
                <a:miter lim="800000"/>
              </a:ln>
            </p:spPr>
            <p:txBody>
              <a:bodyPr>
                <a:spAutoFit/>
              </a:bodyPr>
              <a:lstStyle/>
              <a:p>
                <a:r>
                  <a:rPr lang="zh-CN" altLang="en-US">
                    <a:latin typeface="楷体_GB2312"/>
                    <a:ea typeface="楷体_GB2312"/>
                    <a:cs typeface="楷体_GB2312"/>
                    <a:sym typeface="Wingdings" panose="05000000000000000000" pitchFamily="2" charset="2"/>
                  </a:rPr>
                  <a:t></a:t>
                </a:r>
                <a:r>
                  <a:rPr lang="zh-CN" altLang="en-US" sz="2000">
                    <a:latin typeface="楷体_GB2312"/>
                    <a:ea typeface="楷体_GB2312"/>
                    <a:cs typeface="楷体_GB2312"/>
                  </a:rPr>
                  <a:t>（</a:t>
                </a:r>
                <a:r>
                  <a:rPr lang="en-US" altLang="zh-CN" sz="2000">
                    <a:latin typeface="楷体_GB2312"/>
                    <a:ea typeface="楷体_GB2312"/>
                    <a:cs typeface="楷体_GB2312"/>
                  </a:rPr>
                  <a:t>3</a:t>
                </a:r>
                <a:r>
                  <a:rPr lang="zh-CN" altLang="en-US" sz="2000">
                    <a:latin typeface="楷体_GB2312"/>
                    <a:ea typeface="楷体_GB2312"/>
                    <a:cs typeface="楷体_GB2312"/>
                  </a:rPr>
                  <a:t>）在新的历史条件下，仍然需要尊敬领袖，发挥领袖的作用；但不能夸大个人作用，搞个人崇拜。</a:t>
                </a:r>
              </a:p>
            </p:txBody>
          </p:sp>
          <p:grpSp>
            <p:nvGrpSpPr>
              <p:cNvPr id="679948" name="Group 16"/>
              <p:cNvGrpSpPr/>
              <p:nvPr/>
            </p:nvGrpSpPr>
            <p:grpSpPr bwMode="auto">
              <a:xfrm>
                <a:off x="2603" y="2308"/>
                <a:ext cx="681" cy="559"/>
                <a:chOff x="3073" y="2846"/>
                <a:chExt cx="681" cy="559"/>
              </a:xfrm>
            </p:grpSpPr>
            <p:sp>
              <p:nvSpPr>
                <p:cNvPr id="679949" name="AutoShape 17"/>
                <p:cNvSpPr>
                  <a:spLocks noChangeArrowheads="1"/>
                </p:cNvSpPr>
                <p:nvPr/>
              </p:nvSpPr>
              <p:spPr bwMode="auto">
                <a:xfrm>
                  <a:off x="3073" y="2846"/>
                  <a:ext cx="681" cy="559"/>
                </a:xfrm>
                <a:prstGeom prst="triangle">
                  <a:avLst>
                    <a:gd name="adj" fmla="val 50000"/>
                  </a:avLst>
                </a:prstGeom>
                <a:gradFill rotWithShape="0">
                  <a:gsLst>
                    <a:gs pos="0">
                      <a:srgbClr val="99CCFF"/>
                    </a:gs>
                    <a:gs pos="100000">
                      <a:srgbClr val="6B8EB2"/>
                    </a:gs>
                  </a:gsLst>
                  <a:path path="shape">
                    <a:fillToRect l="50000" t="50000" r="50000" b="50000"/>
                  </a:path>
                </a:gradFill>
                <a:ln w="6350">
                  <a:noFill/>
                  <a:miter lim="800000"/>
                </a:ln>
              </p:spPr>
              <p:txBody>
                <a:bodyPr wrap="none" lIns="0" tIns="0" rIns="0" bIns="0" anchor="ctr"/>
                <a:lstStyle/>
                <a:p>
                  <a:endParaRPr lang="zh-CN" altLang="en-US" sz="2000">
                    <a:solidFill>
                      <a:schemeClr val="bg1"/>
                    </a:solidFill>
                    <a:latin typeface="楷体_GB2312"/>
                    <a:ea typeface="楷体_GB2312"/>
                    <a:cs typeface="楷体_GB2312"/>
                  </a:endParaRPr>
                </a:p>
              </p:txBody>
            </p:sp>
            <p:sp>
              <p:nvSpPr>
                <p:cNvPr id="679950" name="Text Box 18"/>
                <p:cNvSpPr txBox="1">
                  <a:spLocks noChangeArrowheads="1"/>
                </p:cNvSpPr>
                <p:nvPr/>
              </p:nvSpPr>
              <p:spPr bwMode="auto">
                <a:xfrm>
                  <a:off x="3216" y="3072"/>
                  <a:ext cx="480" cy="250"/>
                </a:xfrm>
                <a:prstGeom prst="rect">
                  <a:avLst/>
                </a:prstGeom>
                <a:noFill/>
                <a:ln w="9525">
                  <a:noFill/>
                  <a:miter lim="800000"/>
                </a:ln>
              </p:spPr>
              <p:txBody>
                <a:bodyPr>
                  <a:spAutoFit/>
                </a:bodyPr>
                <a:lstStyle/>
                <a:p>
                  <a:pPr>
                    <a:spcBef>
                      <a:spcPct val="50000"/>
                    </a:spcBef>
                  </a:pPr>
                  <a:r>
                    <a:rPr lang="zh-CN" altLang="en-US" sz="2000">
                      <a:solidFill>
                        <a:srgbClr val="FFFFCC"/>
                      </a:solidFill>
                    </a:rPr>
                    <a:t>方法</a:t>
                  </a:r>
                </a:p>
              </p:txBody>
            </p:sp>
          </p:grpSp>
        </p:grpSp>
      </p:grpSp>
      <p:grpSp>
        <p:nvGrpSpPr>
          <p:cNvPr id="679938" name="Group 19"/>
          <p:cNvGrpSpPr/>
          <p:nvPr/>
        </p:nvGrpSpPr>
        <p:grpSpPr bwMode="auto">
          <a:xfrm>
            <a:off x="2927351" y="1125537"/>
            <a:ext cx="6264275" cy="466724"/>
            <a:chOff x="839" y="663"/>
            <a:chExt cx="3946" cy="294"/>
          </a:xfrm>
        </p:grpSpPr>
        <p:sp>
          <p:nvSpPr>
            <p:cNvPr id="679939" name="Rectangle 20"/>
            <p:cNvSpPr>
              <a:spLocks noChangeArrowheads="1"/>
            </p:cNvSpPr>
            <p:nvPr/>
          </p:nvSpPr>
          <p:spPr bwMode="auto">
            <a:xfrm>
              <a:off x="1247" y="679"/>
              <a:ext cx="3538" cy="278"/>
            </a:xfrm>
            <a:prstGeom prst="rect">
              <a:avLst/>
            </a:prstGeom>
            <a:gradFill rotWithShape="0">
              <a:gsLst>
                <a:gs pos="0">
                  <a:srgbClr val="0066FF"/>
                </a:gs>
                <a:gs pos="100000">
                  <a:srgbClr val="8BB9FF"/>
                </a:gs>
              </a:gsLst>
              <a:lin ang="0" scaled="1"/>
            </a:gradFill>
            <a:ln w="6350">
              <a:noFill/>
              <a:miter lim="800000"/>
            </a:ln>
          </p:spPr>
          <p:txBody>
            <a:bodyPr lIns="0" tIns="0" rIns="0" bIns="72000" anchor="ctr">
              <a:spAutoFit/>
            </a:bodyPr>
            <a:lstStyle/>
            <a:p>
              <a:pPr defTabSz="330200">
                <a:tabLst>
                  <a:tab pos="8521700" algn="r"/>
                </a:tabLst>
              </a:pPr>
              <a:r>
                <a:rPr lang="zh-CN" altLang="en-US" sz="2400">
                  <a:solidFill>
                    <a:schemeClr val="bg1"/>
                  </a:solidFill>
                  <a:latin typeface="楷体_GB2312"/>
                  <a:ea typeface="楷体_GB2312"/>
                  <a:cs typeface="楷体_GB2312"/>
                </a:rPr>
                <a:t>评价无产阶级领袖的方法：</a:t>
              </a:r>
            </a:p>
          </p:txBody>
        </p:sp>
        <p:sp>
          <p:nvSpPr>
            <p:cNvPr id="679940" name="Rectangle 21"/>
            <p:cNvSpPr>
              <a:spLocks noChangeArrowheads="1"/>
            </p:cNvSpPr>
            <p:nvPr/>
          </p:nvSpPr>
          <p:spPr bwMode="auto">
            <a:xfrm>
              <a:off x="839" y="663"/>
              <a:ext cx="363" cy="288"/>
            </a:xfrm>
            <a:prstGeom prst="rect">
              <a:avLst/>
            </a:prstGeom>
            <a:solidFill>
              <a:srgbClr val="FFAA00"/>
            </a:solidFill>
            <a:ln w="6350">
              <a:noFill/>
              <a:miter lim="800000"/>
            </a:ln>
          </p:spPr>
          <p:txBody>
            <a:bodyPr wrap="none" lIns="0" tIns="0" rIns="0" bIns="0" anchor="ctr"/>
            <a:lstStyle/>
            <a:p>
              <a:pPr algn="ctr" defTabSz="793750" eaLnBrk="0" hangingPunct="0">
                <a:lnSpc>
                  <a:spcPct val="93000"/>
                </a:lnSpc>
              </a:pPr>
              <a:r>
                <a:rPr lang="en-US" altLang="zh-CN" sz="2400">
                  <a:solidFill>
                    <a:schemeClr val="bg1"/>
                  </a:solidFill>
                </a:rPr>
                <a:t>2</a:t>
              </a:r>
            </a:p>
          </p:txBody>
        </p:sp>
      </p:grpSp>
    </p:spTree>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80961" name="Picture 4" descr="21"/>
          <p:cNvPicPr>
            <a:picLocks noChangeAspect="1"/>
          </p:cNvPicPr>
          <p:nvPr/>
        </p:nvPicPr>
        <p:blipFill>
          <a:blip r:embed="rId2"/>
          <a:srcRect/>
          <a:stretch>
            <a:fillRect/>
          </a:stretch>
        </p:blipFill>
        <p:spPr bwMode="auto">
          <a:xfrm>
            <a:off x="1992314" y="404814"/>
            <a:ext cx="3817937" cy="5761037"/>
          </a:xfrm>
          <a:prstGeom prst="rect">
            <a:avLst/>
          </a:prstGeom>
          <a:noFill/>
          <a:ln w="9525">
            <a:noFill/>
            <a:miter lim="800000"/>
            <a:headEnd/>
            <a:tailEnd/>
          </a:ln>
        </p:spPr>
      </p:pic>
      <p:pic>
        <p:nvPicPr>
          <p:cNvPr id="680962" name="Picture 5" descr="22"/>
          <p:cNvPicPr>
            <a:picLocks noChangeAspect="1"/>
          </p:cNvPicPr>
          <p:nvPr/>
        </p:nvPicPr>
        <p:blipFill>
          <a:blip r:embed="rId3"/>
          <a:srcRect/>
          <a:stretch>
            <a:fillRect/>
          </a:stretch>
        </p:blipFill>
        <p:spPr bwMode="auto">
          <a:xfrm>
            <a:off x="6167439" y="1125538"/>
            <a:ext cx="3875087" cy="5040312"/>
          </a:xfrm>
          <a:prstGeom prst="rect">
            <a:avLst/>
          </a:prstGeom>
          <a:noFill/>
          <a:ln w="9525">
            <a:noFill/>
            <a:miter lim="800000"/>
            <a:headEnd/>
            <a:tailEnd/>
          </a:ln>
        </p:spPr>
      </p:pic>
    </p:spTree>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noChangeArrowheads="1"/>
          </p:cNvSpPr>
          <p:nvPr>
            <p:ph type="title" idx="4294967295"/>
          </p:nvPr>
        </p:nvSpPr>
        <p:spPr>
          <a:xfrm>
            <a:off x="0" y="0"/>
            <a:ext cx="10850563" cy="1028700"/>
          </a:xfrm>
        </p:spPr>
        <p:txBody>
          <a:bodyPr/>
          <a:lstStyle/>
          <a:p>
            <a:r>
              <a:rPr lang="zh-CN" altLang="en-US" i="0" dirty="0">
                <a:ea typeface="宋体" panose="02010600030101010101" pitchFamily="2" charset="-122"/>
              </a:rPr>
              <a:t>                                 </a:t>
            </a:r>
            <a:r>
              <a:rPr lang="zh-CN" altLang="en-US" sz="3200" i="0" dirty="0">
                <a:solidFill>
                  <a:srgbClr val="FF0000"/>
                </a:solidFill>
                <a:ea typeface="宋体" panose="02010600030101010101" pitchFamily="2" charset="-122"/>
              </a:rPr>
              <a:t>练习题（单项选择题）</a:t>
            </a:r>
          </a:p>
        </p:txBody>
      </p:sp>
      <p:sp>
        <p:nvSpPr>
          <p:cNvPr id="194563" name="内容占位符 2"/>
          <p:cNvSpPr>
            <a:spLocks noGrp="1" noChangeArrowheads="1"/>
          </p:cNvSpPr>
          <p:nvPr>
            <p:ph idx="4294967295"/>
          </p:nvPr>
        </p:nvSpPr>
        <p:spPr>
          <a:xfrm>
            <a:off x="2418080" y="1361440"/>
            <a:ext cx="8432483" cy="4782185"/>
          </a:xfrm>
        </p:spPr>
        <p:txBody>
          <a:bodyPr/>
          <a:lstStyle/>
          <a:p>
            <a:r>
              <a:rPr lang="en-US" altLang="zh-CN" sz="2800" b="1" dirty="0">
                <a:ea typeface="宋体" panose="02010600030101010101" pitchFamily="2" charset="-122"/>
              </a:rPr>
              <a:t>1.</a:t>
            </a:r>
            <a:r>
              <a:rPr lang="zh-CN" altLang="en-US" sz="2800" b="1" dirty="0">
                <a:ea typeface="宋体" panose="02010600030101010101" pitchFamily="2" charset="-122"/>
              </a:rPr>
              <a:t>社会意识一般特点是它具有</a:t>
            </a:r>
          </a:p>
          <a:p>
            <a:r>
              <a:rPr lang="zh-CN" altLang="en-US" sz="2800" dirty="0">
                <a:ea typeface="宋体" panose="02010600030101010101" pitchFamily="2" charset="-122"/>
              </a:rPr>
              <a:t>  </a:t>
            </a:r>
            <a:r>
              <a:rPr lang="en-US" altLang="zh-CN" sz="2800" dirty="0">
                <a:ea typeface="宋体" panose="02010600030101010101" pitchFamily="2" charset="-122"/>
              </a:rPr>
              <a:t>A. </a:t>
            </a:r>
            <a:r>
              <a:rPr lang="zh-CN" altLang="en-US" sz="2800" dirty="0">
                <a:ea typeface="宋体" panose="02010600030101010101" pitchFamily="2" charset="-122"/>
              </a:rPr>
              <a:t>相对独立性   </a:t>
            </a:r>
            <a:r>
              <a:rPr lang="en-US" altLang="zh-CN" sz="2800" dirty="0">
                <a:ea typeface="宋体" panose="02010600030101010101" pitchFamily="2" charset="-122"/>
              </a:rPr>
              <a:t>B </a:t>
            </a:r>
            <a:r>
              <a:rPr lang="zh-CN" altLang="en-US" sz="2800" dirty="0">
                <a:ea typeface="宋体" panose="02010600030101010101" pitchFamily="2" charset="-122"/>
              </a:rPr>
              <a:t>客观性</a:t>
            </a:r>
          </a:p>
          <a:p>
            <a:r>
              <a:rPr lang="en-US" altLang="zh-CN" sz="2800" dirty="0">
                <a:ea typeface="宋体" panose="02010600030101010101" pitchFamily="2" charset="-122"/>
              </a:rPr>
              <a:t>  C. </a:t>
            </a:r>
            <a:r>
              <a:rPr lang="zh-CN" altLang="en-US" sz="2800" dirty="0">
                <a:ea typeface="宋体" panose="02010600030101010101" pitchFamily="2" charset="-122"/>
              </a:rPr>
              <a:t>抽象性          </a:t>
            </a:r>
            <a:r>
              <a:rPr lang="en-US" altLang="zh-CN" sz="2800" dirty="0">
                <a:ea typeface="宋体" panose="02010600030101010101" pitchFamily="2" charset="-122"/>
              </a:rPr>
              <a:t>D. </a:t>
            </a:r>
            <a:r>
              <a:rPr lang="zh-CN" altLang="en-US" sz="2800" dirty="0">
                <a:ea typeface="宋体" panose="02010600030101010101" pitchFamily="2" charset="-122"/>
              </a:rPr>
              <a:t>普遍性</a:t>
            </a:r>
          </a:p>
          <a:p>
            <a:r>
              <a:rPr lang="en-US" altLang="zh-CN" sz="2800" b="1" dirty="0">
                <a:ea typeface="宋体" panose="02010600030101010101" pitchFamily="2" charset="-122"/>
              </a:rPr>
              <a:t>2.</a:t>
            </a:r>
            <a:r>
              <a:rPr lang="zh-CN" altLang="en-US" sz="2800" b="1" dirty="0">
                <a:ea typeface="宋体" panose="02010600030101010101" pitchFamily="2" charset="-122"/>
              </a:rPr>
              <a:t>社会意识的本质特点是</a:t>
            </a:r>
          </a:p>
          <a:p>
            <a:r>
              <a:rPr lang="en-US" altLang="zh-CN" sz="2800" dirty="0">
                <a:ea typeface="宋体" panose="02010600030101010101" pitchFamily="2" charset="-122"/>
              </a:rPr>
              <a:t>A.</a:t>
            </a:r>
            <a:r>
              <a:rPr lang="zh-CN" altLang="en-US" sz="2800" dirty="0">
                <a:ea typeface="宋体" panose="02010600030101010101" pitchFamily="2" charset="-122"/>
              </a:rPr>
              <a:t>依赖并反映社会存在  </a:t>
            </a:r>
            <a:r>
              <a:rPr lang="en-US" altLang="zh-CN" sz="2800" dirty="0">
                <a:ea typeface="宋体" panose="02010600030101010101" pitchFamily="2" charset="-122"/>
              </a:rPr>
              <a:t>B.</a:t>
            </a:r>
            <a:r>
              <a:rPr lang="zh-CN" altLang="en-US" sz="2800" dirty="0">
                <a:ea typeface="宋体" panose="02010600030101010101" pitchFamily="2" charset="-122"/>
              </a:rPr>
              <a:t>相对独立性</a:t>
            </a:r>
          </a:p>
          <a:p>
            <a:r>
              <a:rPr lang="en-US" altLang="zh-CN" sz="2800" dirty="0">
                <a:ea typeface="宋体" panose="02010600030101010101" pitchFamily="2" charset="-122"/>
              </a:rPr>
              <a:t>C.</a:t>
            </a:r>
            <a:r>
              <a:rPr lang="zh-CN" altLang="en-US" sz="2800" dirty="0">
                <a:ea typeface="宋体" panose="02010600030101010101" pitchFamily="2" charset="-122"/>
              </a:rPr>
              <a:t>反作用于社会存在  </a:t>
            </a:r>
            <a:r>
              <a:rPr lang="en-US" altLang="zh-CN" sz="2800" dirty="0">
                <a:ea typeface="宋体" panose="02010600030101010101" pitchFamily="2" charset="-122"/>
              </a:rPr>
              <a:t>D.</a:t>
            </a:r>
            <a:r>
              <a:rPr lang="zh-CN" altLang="en-US" sz="2800" dirty="0">
                <a:ea typeface="宋体" panose="02010600030101010101" pitchFamily="2" charset="-122"/>
              </a:rPr>
              <a:t>决定社会存在</a:t>
            </a:r>
          </a:p>
          <a:p>
            <a:endParaRPr lang="zh-CN" altLang="en-US" dirty="0">
              <a:ea typeface="宋体" panose="02010600030101010101" pitchFamily="2" charset="-122"/>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内容占位符 2"/>
          <p:cNvSpPr>
            <a:spLocks noGrp="1" noChangeArrowheads="1"/>
          </p:cNvSpPr>
          <p:nvPr>
            <p:ph idx="4294967295"/>
          </p:nvPr>
        </p:nvSpPr>
        <p:spPr>
          <a:xfrm>
            <a:off x="2062480" y="1473200"/>
            <a:ext cx="8788083" cy="4670425"/>
          </a:xfrm>
        </p:spPr>
        <p:txBody>
          <a:bodyPr/>
          <a:lstStyle/>
          <a:p>
            <a:r>
              <a:rPr lang="en-US" altLang="zh-CN" sz="2800" b="1" dirty="0">
                <a:ea typeface="宋体" panose="02010600030101010101" pitchFamily="2" charset="-122"/>
              </a:rPr>
              <a:t>3.</a:t>
            </a:r>
            <a:r>
              <a:rPr lang="zh-CN" altLang="en-US" sz="2800" b="1" dirty="0">
                <a:ea typeface="宋体" panose="02010600030101010101" pitchFamily="2" charset="-122"/>
              </a:rPr>
              <a:t>人民群众和英雄共同创造历史</a:t>
            </a:r>
            <a:r>
              <a:rPr lang="en-US" altLang="zh-CN" sz="2800" b="1" dirty="0">
                <a:ea typeface="宋体" panose="02010600030101010101" pitchFamily="2" charset="-122"/>
              </a:rPr>
              <a:t>,</a:t>
            </a:r>
            <a:r>
              <a:rPr lang="zh-CN" altLang="en-US" sz="2800" b="1" dirty="0">
                <a:ea typeface="宋体" panose="02010600030101010101" pitchFamily="2" charset="-122"/>
              </a:rPr>
              <a:t>这个观点的实质是</a:t>
            </a:r>
          </a:p>
          <a:p>
            <a:r>
              <a:rPr lang="en-US" altLang="zh-CN" sz="2800" dirty="0">
                <a:ea typeface="宋体" panose="02010600030101010101" pitchFamily="2" charset="-122"/>
              </a:rPr>
              <a:t>  A.</a:t>
            </a:r>
            <a:r>
              <a:rPr lang="zh-CN" altLang="en-US" sz="2800" dirty="0">
                <a:ea typeface="宋体" panose="02010600030101010101" pitchFamily="2" charset="-122"/>
              </a:rPr>
              <a:t>唯物史观           </a:t>
            </a:r>
            <a:r>
              <a:rPr lang="en-US" altLang="zh-CN" sz="2800" dirty="0">
                <a:ea typeface="宋体" panose="02010600030101010101" pitchFamily="2" charset="-122"/>
              </a:rPr>
              <a:t>B.</a:t>
            </a:r>
            <a:r>
              <a:rPr lang="zh-CN" altLang="en-US" sz="2800" dirty="0">
                <a:ea typeface="宋体" panose="02010600030101010101" pitchFamily="2" charset="-122"/>
              </a:rPr>
              <a:t>唯心史观      </a:t>
            </a:r>
          </a:p>
          <a:p>
            <a:r>
              <a:rPr lang="en-US" altLang="zh-CN" sz="2800" dirty="0">
                <a:ea typeface="宋体" panose="02010600030101010101" pitchFamily="2" charset="-122"/>
              </a:rPr>
              <a:t>C.</a:t>
            </a:r>
            <a:r>
              <a:rPr lang="zh-CN" altLang="en-US" sz="2800" dirty="0">
                <a:ea typeface="宋体" panose="02010600030101010101" pitchFamily="2" charset="-122"/>
              </a:rPr>
              <a:t>机械决定论         </a:t>
            </a:r>
            <a:r>
              <a:rPr lang="en-US" altLang="zh-CN" sz="2800" dirty="0">
                <a:ea typeface="宋体" panose="02010600030101010101" pitchFamily="2" charset="-122"/>
              </a:rPr>
              <a:t>D.</a:t>
            </a:r>
            <a:r>
              <a:rPr lang="zh-CN" altLang="en-US" sz="2800" dirty="0">
                <a:ea typeface="宋体" panose="02010600030101010101" pitchFamily="2" charset="-122"/>
              </a:rPr>
              <a:t>非决定论</a:t>
            </a:r>
          </a:p>
          <a:p>
            <a:r>
              <a:rPr lang="en-US" altLang="zh-CN" sz="2800" b="1" dirty="0">
                <a:ea typeface="宋体" panose="02010600030101010101" pitchFamily="2" charset="-122"/>
              </a:rPr>
              <a:t>4.</a:t>
            </a:r>
            <a:r>
              <a:rPr lang="zh-CN" altLang="en-US" sz="2800" b="1" dirty="0">
                <a:ea typeface="宋体" panose="02010600030101010101" pitchFamily="2" charset="-122"/>
              </a:rPr>
              <a:t>制约人民群众对历史的创造作用的根本条件是</a:t>
            </a:r>
          </a:p>
          <a:p>
            <a:r>
              <a:rPr lang="en-US" altLang="zh-CN" sz="2800" dirty="0">
                <a:ea typeface="宋体" panose="02010600030101010101" pitchFamily="2" charset="-122"/>
              </a:rPr>
              <a:t>A.</a:t>
            </a:r>
            <a:r>
              <a:rPr lang="zh-CN" altLang="en-US" sz="2800" dirty="0">
                <a:ea typeface="宋体" panose="02010600030101010101" pitchFamily="2" charset="-122"/>
              </a:rPr>
              <a:t>人们的生活水平         </a:t>
            </a:r>
            <a:r>
              <a:rPr lang="en-US" altLang="zh-CN" sz="2800" dirty="0">
                <a:ea typeface="宋体" panose="02010600030101010101" pitchFamily="2" charset="-122"/>
              </a:rPr>
              <a:t>B.</a:t>
            </a:r>
            <a:r>
              <a:rPr lang="zh-CN" altLang="en-US" sz="2800" dirty="0">
                <a:ea typeface="宋体" panose="02010600030101010101" pitchFamily="2" charset="-122"/>
              </a:rPr>
              <a:t>生产力状况</a:t>
            </a:r>
          </a:p>
          <a:p>
            <a:r>
              <a:rPr lang="en-US" altLang="zh-CN" sz="2800" dirty="0">
                <a:ea typeface="宋体" panose="02010600030101010101" pitchFamily="2" charset="-122"/>
              </a:rPr>
              <a:t>C.</a:t>
            </a:r>
            <a:r>
              <a:rPr lang="zh-CN" altLang="en-US" sz="2800" dirty="0">
                <a:ea typeface="宋体" panose="02010600030101010101" pitchFamily="2" charset="-122"/>
              </a:rPr>
              <a:t>科学文化水平           </a:t>
            </a:r>
            <a:r>
              <a:rPr lang="en-US" altLang="zh-CN" sz="2800" dirty="0">
                <a:ea typeface="宋体" panose="02010600030101010101" pitchFamily="2" charset="-122"/>
              </a:rPr>
              <a:t>D.</a:t>
            </a:r>
            <a:r>
              <a:rPr lang="zh-CN" altLang="en-US" sz="2800" dirty="0">
                <a:ea typeface="宋体" panose="02010600030101010101" pitchFamily="2" charset="-122"/>
              </a:rPr>
              <a:t>人们头脑中的传统</a:t>
            </a:r>
          </a:p>
          <a:p>
            <a:endParaRPr lang="zh-CN" altLang="en-US" sz="2800"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0021" y="208581"/>
            <a:ext cx="5419185" cy="895350"/>
          </a:xfrm>
        </p:spPr>
        <p:txBody>
          <a:bodyPr/>
          <a:lstStyle/>
          <a:p>
            <a:endParaRPr lang="zh-CN" altLang="en-US"/>
          </a:p>
        </p:txBody>
      </p:sp>
      <p:sp>
        <p:nvSpPr>
          <p:cNvPr id="3" name="文本占位符 2"/>
          <p:cNvSpPr>
            <a:spLocks noGrp="1"/>
          </p:cNvSpPr>
          <p:nvPr>
            <p:ph type="body" idx="1"/>
          </p:nvPr>
        </p:nvSpPr>
        <p:spPr>
          <a:xfrm>
            <a:off x="2617595" y="1524001"/>
            <a:ext cx="7136005" cy="3476624"/>
          </a:xfrm>
        </p:spPr>
        <p:txBody>
          <a:bodyPr>
            <a:normAutofit fontScale="25000" lnSpcReduction="20000"/>
          </a:bodyPr>
          <a:lstStyle/>
          <a:p>
            <a:r>
              <a:rPr lang="en-US" altLang="zh-CN" sz="11200" b="1" dirty="0">
                <a:latin typeface="楷体" panose="02010609060101010101" pitchFamily="49" charset="-122"/>
                <a:ea typeface="楷体" panose="02010609060101010101" pitchFamily="49" charset="-122"/>
              </a:rPr>
              <a:t>  2.1844—1845</a:t>
            </a:r>
            <a:r>
              <a:rPr lang="zh-CN" altLang="en-US" sz="11200" b="1" dirty="0">
                <a:latin typeface="楷体" panose="02010609060101010101" pitchFamily="49" charset="-122"/>
                <a:ea typeface="楷体" panose="02010609060101010101" pitchFamily="49" charset="-122"/>
              </a:rPr>
              <a:t>年马克思主义的产生</a:t>
            </a:r>
            <a:endParaRPr lang="en-US" altLang="zh-CN" sz="11200" b="1"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关于费尔巴哈的提纲</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1845</a:t>
            </a:r>
            <a:r>
              <a:rPr lang="zh-CN" altLang="en-US" sz="11200" dirty="0">
                <a:latin typeface="楷体" panose="02010609060101010101" pitchFamily="49" charset="-122"/>
                <a:ea typeface="楷体" panose="02010609060101010101" pitchFamily="49" charset="-122"/>
              </a:rPr>
              <a:t>年春）</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德意志意识形态</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1845</a:t>
            </a:r>
            <a:r>
              <a:rPr lang="zh-CN" altLang="en-US" sz="11200" dirty="0">
                <a:latin typeface="楷体" panose="02010609060101010101" pitchFamily="49" charset="-122"/>
                <a:ea typeface="楷体" panose="02010609060101010101" pitchFamily="49" charset="-122"/>
              </a:rPr>
              <a:t>秋</a:t>
            </a:r>
            <a:r>
              <a:rPr lang="en-US" altLang="zh-CN" sz="11200" dirty="0">
                <a:latin typeface="楷体" panose="02010609060101010101" pitchFamily="49" charset="-122"/>
                <a:ea typeface="楷体" panose="02010609060101010101" pitchFamily="49" charset="-122"/>
              </a:rPr>
              <a:t>—1846</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5</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哲学的贫困</a:t>
            </a:r>
            <a:r>
              <a:rPr lang="en-US" altLang="zh-CN" sz="11200" b="1" dirty="0">
                <a:latin typeface="楷体" panose="02010609060101010101" pitchFamily="49" charset="-122"/>
                <a:ea typeface="楷体" panose="02010609060101010101" pitchFamily="49" charset="-122"/>
              </a:rPr>
              <a:t>》</a:t>
            </a:r>
          </a:p>
          <a:p>
            <a:r>
              <a:rPr lang="en-US" altLang="zh-CN" sz="11200" dirty="0">
                <a:latin typeface="楷体" panose="02010609060101010101" pitchFamily="49" charset="-122"/>
                <a:ea typeface="楷体" panose="02010609060101010101" pitchFamily="49" charset="-122"/>
              </a:rPr>
              <a:t> </a:t>
            </a:r>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1847</a:t>
            </a:r>
            <a:r>
              <a:rPr lang="zh-CN" altLang="en-US" sz="11200" dirty="0">
                <a:latin typeface="楷体" panose="02010609060101010101" pitchFamily="49" charset="-122"/>
                <a:ea typeface="楷体" panose="02010609060101010101" pitchFamily="49" charset="-122"/>
              </a:rPr>
              <a:t>年）</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共产党宣言</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1848</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2</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endParaRPr lang="zh-CN" altLang="en-US" dirty="0"/>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内容占位符 2"/>
          <p:cNvSpPr>
            <a:spLocks noGrp="1" noChangeArrowheads="1"/>
          </p:cNvSpPr>
          <p:nvPr>
            <p:ph idx="4294967295"/>
          </p:nvPr>
        </p:nvSpPr>
        <p:spPr>
          <a:xfrm>
            <a:off x="1513840" y="1123950"/>
            <a:ext cx="9336723" cy="5019675"/>
          </a:xfrm>
        </p:spPr>
        <p:txBody>
          <a:bodyPr/>
          <a:lstStyle/>
          <a:p>
            <a:r>
              <a:rPr lang="en-US" altLang="zh-CN" sz="2800" b="1" dirty="0">
                <a:ea typeface="宋体" panose="02010600030101010101" pitchFamily="2" charset="-122"/>
              </a:rPr>
              <a:t>5.</a:t>
            </a:r>
            <a:r>
              <a:rPr lang="zh-CN" altLang="en-US" sz="2800" b="1" dirty="0">
                <a:ea typeface="宋体" panose="02010600030101010101" pitchFamily="2" charset="-122"/>
              </a:rPr>
              <a:t>杰出人物对历史发展的作用表现在</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他们是历史进程的影响者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他们是历史规律的创造者</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他们是历史发展的决定者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他们是历史条件的超越者</a:t>
            </a:r>
          </a:p>
          <a:p>
            <a:r>
              <a:rPr lang="en-US" altLang="zh-CN" sz="2800" b="1" dirty="0">
                <a:ea typeface="宋体" panose="02010600030101010101" pitchFamily="2" charset="-122"/>
              </a:rPr>
              <a:t>6.</a:t>
            </a:r>
            <a:r>
              <a:rPr lang="zh-CN" altLang="en-US" sz="2800" b="1" dirty="0">
                <a:ea typeface="宋体" panose="02010600030101010101" pitchFamily="2" charset="-122"/>
              </a:rPr>
              <a:t>任何英雄人物都有不能超出他们所处历史条件所许可的范围</a:t>
            </a:r>
            <a:r>
              <a:rPr lang="en-US" altLang="zh-CN" sz="2800" b="1" dirty="0">
                <a:ea typeface="宋体" panose="02010600030101010101" pitchFamily="2" charset="-122"/>
              </a:rPr>
              <a:t>,</a:t>
            </a:r>
            <a:r>
              <a:rPr lang="zh-CN" altLang="en-US" sz="2800" b="1" dirty="0">
                <a:ea typeface="宋体" panose="02010600030101010101" pitchFamily="2" charset="-122"/>
              </a:rPr>
              <a:t>这是</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机械决定论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历史循环论</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历史唯物主义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历史唯心主义</a:t>
            </a:r>
          </a:p>
          <a:p>
            <a:endParaRPr lang="zh-CN" altLang="en-US" dirty="0">
              <a:ea typeface="宋体" panose="02010600030101010101" pitchFamily="2" charset="-122"/>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内容占位符 2"/>
          <p:cNvSpPr>
            <a:spLocks noGrp="1" noChangeArrowheads="1"/>
          </p:cNvSpPr>
          <p:nvPr>
            <p:ph idx="4294967295"/>
          </p:nvPr>
        </p:nvSpPr>
        <p:spPr>
          <a:xfrm>
            <a:off x="2489200" y="1123950"/>
            <a:ext cx="8361363" cy="5019675"/>
          </a:xfrm>
        </p:spPr>
        <p:txBody>
          <a:bodyPr>
            <a:normAutofit/>
          </a:bodyPr>
          <a:lstStyle/>
          <a:p>
            <a:r>
              <a:rPr lang="en-US" altLang="zh-CN" sz="2800" b="1" dirty="0">
                <a:latin typeface="宋体" panose="02010600030101010101" pitchFamily="2" charset="-122"/>
                <a:ea typeface="宋体" panose="02010600030101010101" pitchFamily="2" charset="-122"/>
              </a:rPr>
              <a:t>7.</a:t>
            </a:r>
            <a:r>
              <a:rPr lang="zh-CN" altLang="en-US" sz="2800" b="1" dirty="0">
                <a:latin typeface="宋体" panose="02010600030101010101" pitchFamily="2" charset="-122"/>
                <a:ea typeface="宋体" panose="02010600030101010101" pitchFamily="2" charset="-122"/>
              </a:rPr>
              <a:t>英雄史观和群众史观的根本对立在于</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是否承认阶级斗争                        </a:t>
            </a: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 是否承认无产阶级专政</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是否承认人民群众是历史的创造者         </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是否承认社会存在决定社会意识</a:t>
            </a: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内容占位符 2"/>
          <p:cNvSpPr>
            <a:spLocks noGrp="1" noChangeArrowheads="1"/>
          </p:cNvSpPr>
          <p:nvPr>
            <p:ph idx="4294967295"/>
          </p:nvPr>
        </p:nvSpPr>
        <p:spPr>
          <a:xfrm>
            <a:off x="2397760" y="1123950"/>
            <a:ext cx="8452803" cy="5019675"/>
          </a:xfrm>
        </p:spPr>
        <p:txBody>
          <a:bodyPr/>
          <a:lstStyle/>
          <a:p>
            <a:r>
              <a:rPr lang="en-US" altLang="zh-CN" sz="2800" b="1" dirty="0">
                <a:ea typeface="宋体" panose="02010600030101010101" pitchFamily="2" charset="-122"/>
              </a:rPr>
              <a:t>8.</a:t>
            </a:r>
            <a:r>
              <a:rPr lang="zh-CN" altLang="en-US" sz="2800" b="1" dirty="0">
                <a:ea typeface="宋体" panose="02010600030101010101" pitchFamily="2" charset="-122"/>
              </a:rPr>
              <a:t>“一言可以兴邦，一言可以丧邦”的观点是</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唯物史观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 唯心史观       </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宿命论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唯意志论</a:t>
            </a:r>
          </a:p>
          <a:p>
            <a:r>
              <a:rPr lang="en-US" altLang="zh-CN" sz="2800" b="1" dirty="0">
                <a:ea typeface="宋体" panose="02010600030101010101" pitchFamily="2" charset="-122"/>
              </a:rPr>
              <a:t>9.</a:t>
            </a:r>
            <a:r>
              <a:rPr lang="zh-CN" altLang="en-US" sz="2800" b="1" dirty="0">
                <a:ea typeface="宋体" panose="02010600030101010101" pitchFamily="2" charset="-122"/>
              </a:rPr>
              <a:t>“时势造英雄”说明</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英雄的出现是必然的                    </a:t>
            </a: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英雄没有阶级性</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英雄都具有历史局限性                  </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英雄的出现是必然与偶然的统一</a:t>
            </a:r>
          </a:p>
          <a:p>
            <a:endParaRPr lang="zh-CN" altLang="en-US" dirty="0">
              <a:ea typeface="宋体" panose="02010600030101010101" pitchFamily="2" charset="-122"/>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内容占位符 2"/>
          <p:cNvSpPr>
            <a:spLocks noGrp="1" noChangeArrowheads="1"/>
          </p:cNvSpPr>
          <p:nvPr>
            <p:ph idx="4294967295"/>
          </p:nvPr>
        </p:nvSpPr>
        <p:spPr>
          <a:xfrm>
            <a:off x="2448561" y="1310640"/>
            <a:ext cx="6807200" cy="4832985"/>
          </a:xfrm>
        </p:spPr>
        <p:txBody>
          <a:bodyPr>
            <a:normAutofit/>
          </a:bodyPr>
          <a:lstStyle/>
          <a:p>
            <a:r>
              <a:rPr lang="zh-CN" altLang="en-US" sz="2800" b="1" dirty="0">
                <a:latin typeface="宋体" panose="02010600030101010101" pitchFamily="2" charset="-122"/>
                <a:ea typeface="宋体" panose="02010600030101010101" pitchFamily="2" charset="-122"/>
              </a:rPr>
              <a:t>10</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“英雄是历史的剧作者，群众是剧中人”，这是</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历史唯物主义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历史唯心主义</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唯意志论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宿命论</a:t>
            </a: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内容占位符 2"/>
          <p:cNvSpPr>
            <a:spLocks noGrp="1" noChangeArrowheads="1"/>
          </p:cNvSpPr>
          <p:nvPr>
            <p:ph idx="4294967295"/>
          </p:nvPr>
        </p:nvSpPr>
        <p:spPr>
          <a:xfrm>
            <a:off x="2326641" y="1123950"/>
            <a:ext cx="7020560" cy="5019675"/>
          </a:xfrm>
        </p:spPr>
        <p:txBody>
          <a:bodyPr/>
          <a:lstStyle/>
          <a:p>
            <a:r>
              <a:rPr lang="en-US" altLang="zh-CN" sz="2800" b="1" dirty="0">
                <a:ea typeface="宋体" panose="02010600030101010101" pitchFamily="2" charset="-122"/>
              </a:rPr>
              <a:t>1</a:t>
            </a:r>
            <a:r>
              <a:rPr lang="zh-CN" altLang="en-US" sz="2800" b="1" dirty="0">
                <a:ea typeface="宋体" panose="02010600030101010101" pitchFamily="2" charset="-122"/>
              </a:rPr>
              <a:t>1</a:t>
            </a:r>
            <a:r>
              <a:rPr lang="en-US" altLang="zh-CN" sz="2800" b="1" dirty="0">
                <a:ea typeface="宋体" panose="02010600030101010101" pitchFamily="2" charset="-122"/>
              </a:rPr>
              <a:t>.</a:t>
            </a:r>
            <a:r>
              <a:rPr lang="zh-CN" altLang="en-US" sz="2800" b="1" dirty="0">
                <a:ea typeface="宋体" panose="02010600030101010101" pitchFamily="2" charset="-122"/>
              </a:rPr>
              <a:t>“支配物理世界之运动的必然性，也支配着精神世界的运动，因而在这个世界中，一切都服从于注定的命运”的观点属于</a:t>
            </a:r>
            <a:endParaRPr lang="zh-CN" altLang="en-US" sz="2800"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对必然性的科学揭示</a:t>
            </a: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导致宿命论</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导致唯意志论</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导致唯物史观</a:t>
            </a:r>
          </a:p>
          <a:p>
            <a:endParaRPr lang="zh-CN" altLang="en-US" dirty="0">
              <a:ea typeface="宋体" panose="02010600030101010101" pitchFamily="2" charset="-122"/>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内容占位符 2"/>
          <p:cNvSpPr>
            <a:spLocks noGrp="1" noChangeArrowheads="1"/>
          </p:cNvSpPr>
          <p:nvPr>
            <p:ph idx="4294967295"/>
          </p:nvPr>
        </p:nvSpPr>
        <p:spPr>
          <a:xfrm>
            <a:off x="2479041" y="1351280"/>
            <a:ext cx="7518400" cy="4792345"/>
          </a:xfrm>
        </p:spPr>
        <p:txBody>
          <a:bodyPr/>
          <a:lstStyle/>
          <a:p>
            <a:r>
              <a:rPr lang="en-US" altLang="zh-CN" sz="2800" b="1" dirty="0">
                <a:ea typeface="宋体" panose="02010600030101010101" pitchFamily="2" charset="-122"/>
              </a:rPr>
              <a:t>    1</a:t>
            </a:r>
            <a:r>
              <a:rPr lang="zh-CN" altLang="en-US" sz="2800" b="1" dirty="0">
                <a:ea typeface="宋体" panose="02010600030101010101" pitchFamily="2" charset="-122"/>
              </a:rPr>
              <a:t>2</a:t>
            </a:r>
            <a:r>
              <a:rPr lang="en-US" altLang="zh-CN" sz="2800" b="1" dirty="0">
                <a:ea typeface="宋体" panose="02010600030101010101" pitchFamily="2" charset="-122"/>
              </a:rPr>
              <a:t>.</a:t>
            </a:r>
            <a:r>
              <a:rPr lang="zh-CN" altLang="en-US" sz="2800" b="1" dirty="0">
                <a:ea typeface="宋体" panose="02010600030101010101" pitchFamily="2" charset="-122"/>
              </a:rPr>
              <a:t>社会进步是指</a:t>
            </a: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社会成员物质生活的改善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社会由低级向高级的发展</a:t>
            </a:r>
          </a:p>
          <a:p>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阶级的消灭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社会精神文明程度的提高</a:t>
            </a:r>
          </a:p>
          <a:p>
            <a:endParaRPr lang="zh-CN" altLang="en-US" dirty="0">
              <a:ea typeface="宋体" panose="02010600030101010101" pitchFamily="2" charset="-122"/>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内容占位符 2"/>
          <p:cNvSpPr>
            <a:spLocks noGrp="1" noChangeArrowheads="1"/>
          </p:cNvSpPr>
          <p:nvPr>
            <p:ph idx="4294967295"/>
          </p:nvPr>
        </p:nvSpPr>
        <p:spPr>
          <a:xfrm>
            <a:off x="2468880" y="1320800"/>
            <a:ext cx="8381683" cy="4822825"/>
          </a:xfrm>
        </p:spPr>
        <p:txBody>
          <a:bodyPr/>
          <a:lstStyle/>
          <a:p>
            <a:r>
              <a:rPr lang="zh-CN" altLang="en-US" dirty="0">
                <a:ea typeface="宋体" panose="02010600030101010101" pitchFamily="2" charset="-122"/>
              </a:rPr>
              <a:t> </a:t>
            </a:r>
            <a:r>
              <a:rPr lang="en-US" altLang="zh-CN" sz="2800" b="1" dirty="0">
                <a:ea typeface="宋体" panose="02010600030101010101" pitchFamily="2" charset="-122"/>
              </a:rPr>
              <a:t>1</a:t>
            </a:r>
            <a:r>
              <a:rPr lang="zh-CN" altLang="en-US" sz="2800" b="1" dirty="0">
                <a:ea typeface="宋体" panose="02010600030101010101" pitchFamily="2" charset="-122"/>
              </a:rPr>
              <a:t>3</a:t>
            </a:r>
            <a:r>
              <a:rPr lang="en-US" altLang="zh-CN" sz="2800" b="1" dirty="0">
                <a:ea typeface="宋体" panose="02010600030101010101" pitchFamily="2" charset="-122"/>
              </a:rPr>
              <a:t>.</a:t>
            </a:r>
            <a:r>
              <a:rPr lang="zh-CN" altLang="en-US" sz="2800" b="1" dirty="0">
                <a:ea typeface="宋体" panose="02010600030101010101" pitchFamily="2" charset="-122"/>
              </a:rPr>
              <a:t>衡量社会进步的根本标准是</a:t>
            </a: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基本的经济和政治制度是否有利于促进生产力的发展</a:t>
            </a:r>
          </a:p>
          <a:p>
            <a:r>
              <a:rPr lang="en-US" altLang="zh-CN" sz="2800" dirty="0">
                <a:latin typeface="楷体" panose="02010609060101010101" pitchFamily="49" charset="-122"/>
                <a:ea typeface="楷体" panose="02010609060101010101" pitchFamily="49" charset="-122"/>
              </a:rPr>
              <a:t>  B. </a:t>
            </a:r>
            <a:r>
              <a:rPr lang="zh-CN" altLang="en-US" sz="2800" dirty="0">
                <a:latin typeface="楷体" panose="02010609060101010101" pitchFamily="49" charset="-122"/>
                <a:ea typeface="楷体" panose="02010609060101010101" pitchFamily="49" charset="-122"/>
              </a:rPr>
              <a:t>生产资料公有化的程度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社会财富积累的多少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社会成员能否团结一致</a:t>
            </a:r>
          </a:p>
          <a:p>
            <a:endParaRPr lang="zh-CN" altLang="en-US" dirty="0">
              <a:ea typeface="宋体" panose="02010600030101010101" pitchFamily="2" charset="-122"/>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内容占位符 2"/>
          <p:cNvSpPr>
            <a:spLocks noGrp="1" noChangeArrowheads="1"/>
          </p:cNvSpPr>
          <p:nvPr>
            <p:ph idx="4294967295"/>
          </p:nvPr>
        </p:nvSpPr>
        <p:spPr>
          <a:xfrm>
            <a:off x="2306320" y="1123950"/>
            <a:ext cx="8544243" cy="5019675"/>
          </a:xfrm>
        </p:spPr>
        <p:txBody>
          <a:bodyPr>
            <a:normAutofit lnSpcReduction="10000"/>
          </a:bodyPr>
          <a:lstStyle/>
          <a:p>
            <a:r>
              <a:rPr lang="en-US" altLang="zh-CN" sz="2800" b="1" dirty="0">
                <a:ea typeface="宋体" panose="02010600030101010101" pitchFamily="2" charset="-122"/>
              </a:rPr>
              <a:t>1</a:t>
            </a:r>
            <a:r>
              <a:rPr lang="zh-CN" altLang="en-US" sz="2800" b="1" dirty="0">
                <a:ea typeface="宋体" panose="02010600030101010101" pitchFamily="2" charset="-122"/>
              </a:rPr>
              <a:t>4</a:t>
            </a:r>
            <a:r>
              <a:rPr lang="en-US" altLang="zh-CN" sz="2800" b="1" dirty="0">
                <a:ea typeface="宋体" panose="02010600030101010101" pitchFamily="2" charset="-122"/>
              </a:rPr>
              <a:t>.</a:t>
            </a:r>
            <a:r>
              <a:rPr lang="zh-CN" altLang="en-US" sz="2800" b="1" dirty="0">
                <a:ea typeface="宋体" panose="02010600030101010101" pitchFamily="2" charset="-122"/>
              </a:rPr>
              <a:t>人的本质</a:t>
            </a: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是自私自利的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B. </a:t>
            </a:r>
            <a:r>
              <a:rPr lang="zh-CN" altLang="en-US" sz="2800" dirty="0">
                <a:latin typeface="楷体" panose="02010609060101010101" pitchFamily="49" charset="-122"/>
                <a:ea typeface="楷体" panose="02010609060101010101" pitchFamily="49" charset="-122"/>
              </a:rPr>
              <a:t>在于人有思想会劳动   </a:t>
            </a:r>
          </a:p>
          <a:p>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在于人有同情心、</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D. </a:t>
            </a:r>
            <a:r>
              <a:rPr lang="zh-CN" altLang="en-US" sz="2800" dirty="0">
                <a:latin typeface="楷体" panose="02010609060101010101" pitchFamily="49" charset="-122"/>
                <a:ea typeface="楷体" panose="02010609060101010101" pitchFamily="49" charset="-122"/>
              </a:rPr>
              <a:t>在现实性上是一切社会关系的总和</a:t>
            </a:r>
          </a:p>
          <a:p>
            <a:r>
              <a:rPr lang="en-US" altLang="zh-CN" sz="2800" b="1" dirty="0">
                <a:ea typeface="宋体" panose="02010600030101010101" pitchFamily="2" charset="-122"/>
              </a:rPr>
              <a:t>1</a:t>
            </a:r>
            <a:r>
              <a:rPr lang="zh-CN" altLang="en-US" sz="2800" b="1" dirty="0">
                <a:ea typeface="宋体" panose="02010600030101010101" pitchFamily="2" charset="-122"/>
              </a:rPr>
              <a:t>5</a:t>
            </a:r>
            <a:r>
              <a:rPr lang="en-US" altLang="zh-CN" sz="2800" b="1" dirty="0">
                <a:ea typeface="宋体" panose="02010600030101010101" pitchFamily="2" charset="-122"/>
              </a:rPr>
              <a:t>.</a:t>
            </a:r>
            <a:r>
              <a:rPr lang="zh-CN" altLang="en-US" sz="2800" b="1" dirty="0">
                <a:ea typeface="宋体" panose="02010600030101010101" pitchFamily="2" charset="-122"/>
              </a:rPr>
              <a:t>人的自我价值是指</a:t>
            </a: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不断奉献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不断索取</a:t>
            </a:r>
          </a:p>
          <a:p>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社会对个人的尊重和满足</a:t>
            </a:r>
          </a:p>
          <a:p>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个人对社会的责任和贡献</a:t>
            </a:r>
          </a:p>
          <a:p>
            <a:endParaRPr lang="zh-CN" altLang="en-US" dirty="0">
              <a:ea typeface="宋体" panose="02010600030101010101" pitchFamily="2" charset="-122"/>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767841" y="1123950"/>
            <a:ext cx="8991600" cy="5019675"/>
          </a:xfrm>
        </p:spPr>
        <p:txBody>
          <a:bodyPr/>
          <a:lstStyle/>
          <a:p>
            <a:r>
              <a:rPr lang="en-US" altLang="zh-CN" sz="2800" b="1" dirty="0">
                <a:ea typeface="宋体" panose="02010600030101010101" pitchFamily="2" charset="-122"/>
              </a:rPr>
              <a:t>16.</a:t>
            </a:r>
            <a:r>
              <a:rPr lang="zh-CN" altLang="en-US" sz="2800" b="1" dirty="0">
                <a:ea typeface="宋体" panose="02010600030101010101" pitchFamily="2" charset="-122"/>
              </a:rPr>
              <a:t>在精准扶贫的过程中，许多脱贫的农民在富起来后又帮助其它贫困户，这说明</a:t>
            </a:r>
            <a:endParaRPr lang="en-US" altLang="zh-CN" sz="2800" b="1" dirty="0">
              <a:ea typeface="宋体" panose="02010600030101010101" pitchFamily="2" charset="-122"/>
            </a:endParaRP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人是价值只体现在特定的场合与行为中</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人是价值必须以满足个人需要为前提</a:t>
            </a:r>
            <a:endParaRPr lang="en-US" altLang="zh-CN" sz="2800"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人的价值是在满足自身和他人的需要中实现的</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人的价值表现了人的能力的大小</a:t>
            </a:r>
          </a:p>
          <a:p>
            <a:endParaRPr lang="zh-CN" altLang="en-US" dirty="0"/>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727201" y="1123950"/>
            <a:ext cx="9519920" cy="5019675"/>
          </a:xfrm>
        </p:spPr>
        <p:txBody>
          <a:bodyPr/>
          <a:lstStyle/>
          <a:p>
            <a:r>
              <a:rPr lang="en-US" altLang="zh-CN" dirty="0"/>
              <a:t>17.</a:t>
            </a:r>
            <a:r>
              <a:rPr lang="zh-CN" altLang="en-US" dirty="0"/>
              <a:t>卢梭在</a:t>
            </a:r>
            <a:r>
              <a:rPr lang="en-US" altLang="zh-CN" dirty="0"/>
              <a:t>《</a:t>
            </a:r>
            <a:r>
              <a:rPr lang="zh-CN" altLang="en-US" dirty="0"/>
              <a:t>论人类不平等的起源和基础</a:t>
            </a:r>
            <a:r>
              <a:rPr lang="en-US" altLang="zh-CN" dirty="0"/>
              <a:t>》</a:t>
            </a:r>
            <a:r>
              <a:rPr lang="zh-CN" altLang="en-US" dirty="0"/>
              <a:t>中说道：“我认为，在人类的一切知识中，最有用但也最不完善的知识就是关于人的知识。”马克思的唯物史观破解了人是什么这一“司芬克斯之谜”，马克思在</a:t>
            </a:r>
            <a:r>
              <a:rPr lang="en-US" altLang="zh-CN" dirty="0"/>
              <a:t>《</a:t>
            </a:r>
            <a:r>
              <a:rPr lang="zh-CN" altLang="en-US" dirty="0"/>
              <a:t>关于费尔巴哈的提纲</a:t>
            </a:r>
            <a:r>
              <a:rPr lang="en-US" altLang="zh-CN" dirty="0"/>
              <a:t>》</a:t>
            </a:r>
            <a:r>
              <a:rPr lang="zh-CN" altLang="en-US" dirty="0"/>
              <a:t>中指出，人的本质在其现实性上是  </a:t>
            </a:r>
          </a:p>
          <a:p>
            <a:r>
              <a:rPr lang="zh-CN" altLang="en-US" dirty="0"/>
              <a:t>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自然属性和社会属性的内在统一  </a:t>
            </a:r>
          </a:p>
          <a:p>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所有人共同属性的概括  </a:t>
            </a:r>
          </a:p>
          <a:p>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一切社会关系的总和   </a:t>
            </a:r>
          </a:p>
          <a:p>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D.</a:t>
            </a:r>
            <a:r>
              <a:rPr lang="zh-CN" altLang="en-US" dirty="0">
                <a:latin typeface="宋体" panose="02010600030101010101" pitchFamily="2" charset="-122"/>
                <a:ea typeface="宋体" panose="02010600030101010101" pitchFamily="2" charset="-122"/>
              </a:rPr>
              <a:t>自由理性的外化</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381001"/>
            <a:ext cx="5419185" cy="914400"/>
          </a:xfrm>
        </p:spPr>
        <p:txBody>
          <a:bodyPr/>
          <a:lstStyle/>
          <a:p>
            <a:endParaRPr lang="zh-CN" altLang="en-US" dirty="0"/>
          </a:p>
        </p:txBody>
      </p:sp>
      <p:sp>
        <p:nvSpPr>
          <p:cNvPr id="3" name="文本占位符 2"/>
          <p:cNvSpPr>
            <a:spLocks noGrp="1"/>
          </p:cNvSpPr>
          <p:nvPr>
            <p:ph type="body" idx="1"/>
          </p:nvPr>
        </p:nvSpPr>
        <p:spPr>
          <a:xfrm>
            <a:off x="2531870" y="1924051"/>
            <a:ext cx="6802630" cy="2238374"/>
          </a:xfrm>
        </p:spPr>
        <p:txBody>
          <a:bodyPr>
            <a:normAutofit fontScale="25000" lnSpcReduction="20000"/>
          </a:bodyPr>
          <a:lstStyle/>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2</a:t>
            </a:r>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1848-----1871</a:t>
            </a:r>
            <a:r>
              <a:rPr lang="zh-CN" altLang="en-US" sz="11200" dirty="0">
                <a:latin typeface="楷体" panose="02010609060101010101" pitchFamily="49" charset="-122"/>
                <a:ea typeface="楷体" panose="02010609060101010101" pitchFamily="49" charset="-122"/>
              </a:rPr>
              <a:t>年，是马克思主义在欧洲革命运动和政治经济学研究中的运用、检验和发展阶段</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3</a:t>
            </a:r>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1871-----1900</a:t>
            </a:r>
            <a:r>
              <a:rPr lang="zh-CN" altLang="en-US" sz="11200" dirty="0">
                <a:latin typeface="楷体" panose="02010609060101010101" pitchFamily="49" charset="-122"/>
                <a:ea typeface="楷体" panose="02010609060101010101" pitchFamily="49" charset="-122"/>
              </a:rPr>
              <a:t>年，是马克思主义学系统化和进一步传播、发展的阶段。</a:t>
            </a:r>
          </a:p>
          <a:p>
            <a:endParaRPr lang="zh-CN" altLang="en-US"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标题 1"/>
          <p:cNvSpPr>
            <a:spLocks noGrp="1" noChangeArrowheads="1"/>
          </p:cNvSpPr>
          <p:nvPr>
            <p:ph type="title" idx="4294967295"/>
          </p:nvPr>
        </p:nvSpPr>
        <p:spPr>
          <a:xfrm>
            <a:off x="0" y="0"/>
            <a:ext cx="10850563" cy="1028700"/>
          </a:xfrm>
        </p:spPr>
        <p:txBody>
          <a:bodyPr/>
          <a:lstStyle/>
          <a:p>
            <a:r>
              <a:rPr lang="zh-CN" altLang="en-US" dirty="0">
                <a:ea typeface="宋体" panose="02010600030101010101" pitchFamily="2" charset="-122"/>
              </a:rPr>
              <a:t>                                      </a:t>
            </a:r>
            <a:r>
              <a:rPr lang="zh-CN" altLang="en-US" dirty="0">
                <a:solidFill>
                  <a:srgbClr val="FF0000"/>
                </a:solidFill>
                <a:ea typeface="宋体" panose="02010600030101010101" pitchFamily="2" charset="-122"/>
              </a:rPr>
              <a:t>多项选择题</a:t>
            </a:r>
          </a:p>
        </p:txBody>
      </p:sp>
      <p:sp>
        <p:nvSpPr>
          <p:cNvPr id="204803" name="内容占位符 2"/>
          <p:cNvSpPr>
            <a:spLocks noGrp="1" noChangeArrowheads="1"/>
          </p:cNvSpPr>
          <p:nvPr>
            <p:ph idx="4294967295"/>
          </p:nvPr>
        </p:nvSpPr>
        <p:spPr>
          <a:xfrm>
            <a:off x="2184400" y="1123950"/>
            <a:ext cx="8666163" cy="5019675"/>
          </a:xfrm>
        </p:spPr>
        <p:txBody>
          <a:bodyPr>
            <a:normAutofit/>
          </a:bodyPr>
          <a:lstStyle/>
          <a:p>
            <a:r>
              <a:rPr lang="en-US" altLang="zh-CN" sz="2800" b="1" dirty="0">
                <a:ea typeface="宋体" panose="02010600030101010101" pitchFamily="2" charset="-122"/>
              </a:rPr>
              <a:t>1.</a:t>
            </a:r>
            <a:r>
              <a:rPr lang="zh-CN" altLang="en-US" sz="2800" b="1" dirty="0">
                <a:ea typeface="宋体" panose="02010600030101010101" pitchFamily="2" charset="-122"/>
              </a:rPr>
              <a:t>社会意识</a:t>
            </a:r>
          </a:p>
          <a:p>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是社会的精神生活过程   </a:t>
            </a:r>
          </a:p>
          <a:p>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由社会存在所决定    </a:t>
            </a:r>
          </a:p>
          <a:p>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具有相对独立性</a:t>
            </a:r>
          </a:p>
          <a:p>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在阶级社会里</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某些形式具有阶级性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E. </a:t>
            </a:r>
            <a:r>
              <a:rPr lang="zh-CN" altLang="en-US" sz="2800" dirty="0">
                <a:latin typeface="楷体" panose="02010609060101010101" pitchFamily="49" charset="-122"/>
                <a:ea typeface="楷体" panose="02010609060101010101" pitchFamily="49" charset="-122"/>
              </a:rPr>
              <a:t>随着社会存在的改变而立即改变</a:t>
            </a: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内容占位符 2"/>
          <p:cNvSpPr>
            <a:spLocks noGrp="1" noChangeArrowheads="1"/>
          </p:cNvSpPr>
          <p:nvPr>
            <p:ph idx="4294967295"/>
          </p:nvPr>
        </p:nvSpPr>
        <p:spPr>
          <a:xfrm>
            <a:off x="2072640" y="1123950"/>
            <a:ext cx="8777923" cy="5019675"/>
          </a:xfrm>
        </p:spPr>
        <p:txBody>
          <a:bodyPr/>
          <a:lstStyle/>
          <a:p>
            <a:r>
              <a:rPr lang="en-US" altLang="zh-CN" sz="2800" b="1" dirty="0">
                <a:ea typeface="宋体" panose="02010600030101010101" pitchFamily="2" charset="-122"/>
              </a:rPr>
              <a:t>2.</a:t>
            </a:r>
            <a:r>
              <a:rPr lang="zh-CN" altLang="en-US" sz="2800" b="1" dirty="0">
                <a:ea typeface="宋体" panose="02010600030101010101" pitchFamily="2" charset="-122"/>
              </a:rPr>
              <a:t>社会意识的相对独立性表现在</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它同社会存在变化的非完全同步性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它与经济发展水平的不平衡性</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它有历史继承性   </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它的各存在形式之间相互影响  </a:t>
            </a:r>
          </a:p>
          <a:p>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它对社会存在具有能动的反作用</a:t>
            </a:r>
          </a:p>
          <a:p>
            <a:r>
              <a:rPr lang="zh-CN" altLang="en-US" dirty="0">
                <a:ea typeface="宋体" panose="02010600030101010101" pitchFamily="2" charset="-122"/>
              </a:rPr>
              <a:t>  </a:t>
            </a: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内容占位符 2"/>
          <p:cNvSpPr>
            <a:spLocks noGrp="1" noChangeArrowheads="1"/>
          </p:cNvSpPr>
          <p:nvPr>
            <p:ph idx="4294967295"/>
          </p:nvPr>
        </p:nvSpPr>
        <p:spPr>
          <a:xfrm>
            <a:off x="2032000" y="1123950"/>
            <a:ext cx="8818563" cy="5019675"/>
          </a:xfrm>
        </p:spPr>
        <p:txBody>
          <a:bodyPr/>
          <a:lstStyle/>
          <a:p>
            <a:r>
              <a:rPr lang="en-US" altLang="zh-CN" sz="2800" b="1" dirty="0">
                <a:ea typeface="宋体" panose="02010600030101010101" pitchFamily="2" charset="-122"/>
              </a:rPr>
              <a:t>3.</a:t>
            </a:r>
            <a:r>
              <a:rPr lang="zh-CN" altLang="en-US" sz="2800" b="1" dirty="0">
                <a:ea typeface="宋体" panose="02010600030101010101" pitchFamily="2" charset="-122"/>
              </a:rPr>
              <a:t>既承认人民群众的决定作用</a:t>
            </a:r>
            <a:r>
              <a:rPr lang="en-US" altLang="zh-CN" sz="2800" b="1" dirty="0">
                <a:ea typeface="宋体" panose="02010600030101010101" pitchFamily="2" charset="-122"/>
              </a:rPr>
              <a:t>,</a:t>
            </a:r>
            <a:r>
              <a:rPr lang="zh-CN" altLang="en-US" sz="2800" b="1" dirty="0">
                <a:ea typeface="宋体" panose="02010600030101010101" pitchFamily="2" charset="-122"/>
              </a:rPr>
              <a:t>又承认英雄人物对历史的重大影响作用的观点是</a:t>
            </a:r>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坚持人民群众和英雄人物共同创造历史           </a:t>
            </a:r>
            <a:endParaRPr lang="en-US" altLang="zh-CN" sz="2800" dirty="0">
              <a:latin typeface="楷体" panose="02010609060101010101" pitchFamily="49" charset="-122"/>
              <a:ea typeface="楷体" panose="02010609060101010101" pitchFamily="49" charset="-122"/>
            </a:endParaRPr>
          </a:p>
          <a:p>
            <a:pPr marL="0" indent="0">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说明人民群众和英雄人物的作用是等同的</a:t>
            </a:r>
          </a:p>
          <a:p>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坚持人民群众创造历史的唯物史观   </a:t>
            </a:r>
          </a:p>
          <a:p>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把群众史观与英雄史观调和起来</a:t>
            </a:r>
          </a:p>
          <a:p>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说明对群众作用的肯定内在包含对个人作用的肯定</a:t>
            </a:r>
          </a:p>
          <a:p>
            <a:endParaRPr lang="zh-CN" altLang="en-US" dirty="0">
              <a:ea typeface="宋体" panose="02010600030101010101" pitchFamily="2" charset="-122"/>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内容占位符 2"/>
          <p:cNvSpPr>
            <a:spLocks noGrp="1" noChangeArrowheads="1"/>
          </p:cNvSpPr>
          <p:nvPr>
            <p:ph idx="4294967295"/>
          </p:nvPr>
        </p:nvSpPr>
        <p:spPr>
          <a:xfrm>
            <a:off x="2204720" y="1123950"/>
            <a:ext cx="8645843" cy="5019675"/>
          </a:xfrm>
        </p:spPr>
        <p:txBody>
          <a:bodyPr/>
          <a:lstStyle/>
          <a:p>
            <a:r>
              <a:rPr lang="en-US" altLang="zh-CN" sz="2800" b="1" dirty="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唯物史观关于人的本质的论断说明了</a:t>
            </a:r>
          </a:p>
          <a:p>
            <a:r>
              <a:rPr lang="en-US" altLang="zh-CN" sz="2800" dirty="0">
                <a:latin typeface="楷体" panose="02010609060101010101" pitchFamily="49" charset="-122"/>
                <a:ea typeface="楷体" panose="02010609060101010101" pitchFamily="49" charset="-122"/>
              </a:rPr>
              <a:t> A.</a:t>
            </a:r>
            <a:r>
              <a:rPr lang="zh-CN" altLang="en-US" sz="2800" dirty="0">
                <a:latin typeface="楷体" panose="02010609060101010101" pitchFamily="49" charset="-122"/>
                <a:ea typeface="楷体" panose="02010609060101010101" pitchFamily="49" charset="-122"/>
              </a:rPr>
              <a:t>人的本质不是天赋的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不存在永恒的人性    </a:t>
            </a:r>
          </a:p>
          <a:p>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人的本质是由社会关系决定的</a:t>
            </a:r>
          </a:p>
          <a:p>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人的天性是趋利避害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存在着普遍的共同的人的本质</a:t>
            </a:r>
          </a:p>
          <a:p>
            <a:endParaRPr lang="zh-CN" altLang="en-US" dirty="0">
              <a:ea typeface="宋体" panose="02010600030101010101" pitchFamily="2" charset="-122"/>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内容占位符 2"/>
          <p:cNvSpPr>
            <a:spLocks noGrp="1" noChangeArrowheads="1"/>
          </p:cNvSpPr>
          <p:nvPr>
            <p:ph idx="4294967295"/>
          </p:nvPr>
        </p:nvSpPr>
        <p:spPr>
          <a:xfrm>
            <a:off x="2956560" y="1123950"/>
            <a:ext cx="7894003" cy="5019675"/>
          </a:xfrm>
        </p:spPr>
        <p:txBody>
          <a:bodyPr/>
          <a:lstStyle/>
          <a:p>
            <a:r>
              <a:rPr lang="en-US" altLang="zh-CN" sz="2800" b="1" dirty="0">
                <a:ea typeface="宋体" panose="02010600030101010101" pitchFamily="2" charset="-122"/>
              </a:rPr>
              <a:t>5.</a:t>
            </a:r>
            <a:r>
              <a:rPr lang="zh-CN" altLang="en-US" sz="2800" b="1" dirty="0">
                <a:ea typeface="宋体" panose="02010600030101010101" pitchFamily="2" charset="-122"/>
              </a:rPr>
              <a:t>人的自我价值和社会价值的关系在于</a:t>
            </a:r>
          </a:p>
          <a:p>
            <a:r>
              <a:rPr lang="en-US" altLang="zh-CN" sz="2800" dirty="0">
                <a:latin typeface="楷体" panose="02010609060101010101" pitchFamily="49" charset="-122"/>
                <a:ea typeface="楷体" panose="02010609060101010101" pitchFamily="49" charset="-122"/>
              </a:rPr>
              <a:t>  A. </a:t>
            </a:r>
            <a:r>
              <a:rPr lang="zh-CN" altLang="en-US" sz="2800" dirty="0">
                <a:latin typeface="楷体" panose="02010609060101010101" pitchFamily="49" charset="-122"/>
                <a:ea typeface="楷体" panose="02010609060101010101" pitchFamily="49" charset="-122"/>
              </a:rPr>
              <a:t>自我价值是社会价值的前提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社会价值是自我价值的体现</a:t>
            </a:r>
          </a:p>
          <a:p>
            <a:r>
              <a:rPr lang="en-US" altLang="zh-CN" sz="2800" dirty="0">
                <a:latin typeface="楷体" panose="02010609060101010101" pitchFamily="49" charset="-122"/>
                <a:ea typeface="楷体" panose="02010609060101010101" pitchFamily="49" charset="-122"/>
              </a:rPr>
              <a:t>  C. </a:t>
            </a:r>
            <a:r>
              <a:rPr lang="zh-CN" altLang="en-US" sz="2800" dirty="0">
                <a:latin typeface="楷体" panose="02010609060101010101" pitchFamily="49" charset="-122"/>
                <a:ea typeface="楷体" panose="02010609060101010101" pitchFamily="49" charset="-122"/>
              </a:rPr>
              <a:t>自我价值总是服从社会价值    </a:t>
            </a: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 </a:t>
            </a:r>
            <a:r>
              <a:rPr lang="zh-CN" altLang="en-US" sz="2800" dirty="0">
                <a:latin typeface="楷体" panose="02010609060101010101" pitchFamily="49" charset="-122"/>
                <a:ea typeface="楷体" panose="02010609060101010101" pitchFamily="49" charset="-122"/>
              </a:rPr>
              <a:t>二者总是一致的</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不会有矛盾</a:t>
            </a:r>
          </a:p>
          <a:p>
            <a:r>
              <a:rPr lang="en-US" altLang="zh-CN" sz="2800" dirty="0">
                <a:latin typeface="楷体" panose="02010609060101010101" pitchFamily="49" charset="-122"/>
                <a:ea typeface="楷体" panose="02010609060101010101" pitchFamily="49" charset="-122"/>
              </a:rPr>
              <a:t>  E. </a:t>
            </a:r>
            <a:r>
              <a:rPr lang="zh-CN" altLang="en-US" sz="2800" dirty="0">
                <a:latin typeface="楷体" panose="02010609060101010101" pitchFamily="49" charset="-122"/>
                <a:ea typeface="楷体" panose="02010609060101010101" pitchFamily="49" charset="-122"/>
              </a:rPr>
              <a:t>二者既有一致的一面</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也有矛盾的一面</a:t>
            </a:r>
          </a:p>
          <a:p>
            <a:endParaRPr lang="zh-CN" altLang="en-US" dirty="0">
              <a:ea typeface="宋体" panose="02010600030101010101" pitchFamily="2" charset="-122"/>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930400" y="1123950"/>
            <a:ext cx="9590087" cy="5019675"/>
          </a:xfrm>
        </p:spPr>
        <p:txBody>
          <a:bodyPr>
            <a:normAutofit/>
          </a:bodyPr>
          <a:lstStyle/>
          <a:p>
            <a:r>
              <a:rPr lang="en-US" altLang="zh-CN" sz="2800" dirty="0"/>
              <a:t>6.</a:t>
            </a:r>
            <a:r>
              <a:rPr lang="zh-CN" altLang="en-US" sz="2800" dirty="0"/>
              <a:t>下述有关历史创造者的观点中，属于唯物史观的有    </a:t>
            </a:r>
            <a:endParaRPr lang="en-US" altLang="zh-CN" sz="2800" dirty="0"/>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人人创造历史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B.</a:t>
            </a:r>
            <a:r>
              <a:rPr lang="zh-CN" altLang="en-US" sz="2800" dirty="0">
                <a:latin typeface="楷体" panose="02010609060101010101" pitchFamily="49" charset="-122"/>
                <a:ea typeface="楷体" panose="02010609060101010101" pitchFamily="49" charset="-122"/>
              </a:rPr>
              <a:t>历史活动是群众的事业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C.</a:t>
            </a:r>
            <a:r>
              <a:rPr lang="zh-CN" altLang="en-US" sz="2800" dirty="0">
                <a:latin typeface="楷体" panose="02010609060101010101" pitchFamily="49" charset="-122"/>
                <a:ea typeface="楷体" panose="02010609060101010101" pitchFamily="49" charset="-122"/>
              </a:rPr>
              <a:t>人们自己创造自己的历史    </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人们总是在既定的条件下创造历史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 E.</a:t>
            </a:r>
            <a:r>
              <a:rPr lang="zh-CN" altLang="en-US" sz="2800" dirty="0">
                <a:latin typeface="楷体" panose="02010609060101010101" pitchFamily="49" charset="-122"/>
                <a:ea typeface="楷体" panose="02010609060101010101" pitchFamily="49" charset="-122"/>
              </a:rPr>
              <a:t>尊重社会发展规律与尊重人民历史主体地位是一致的</a:t>
            </a: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54481" y="1123950"/>
            <a:ext cx="8585200" cy="5019675"/>
          </a:xfrm>
        </p:spPr>
        <p:txBody>
          <a:bodyPr>
            <a:normAutofit/>
          </a:bodyPr>
          <a:lstStyle/>
          <a:p>
            <a:r>
              <a:rPr lang="en-US" altLang="zh-CN" sz="2800" dirty="0"/>
              <a:t>7.  </a:t>
            </a:r>
            <a:r>
              <a:rPr lang="zh-CN" altLang="en-US" sz="2800" dirty="0"/>
              <a:t>马克思主义认为，人的全面发展           </a:t>
            </a:r>
            <a:endParaRPr lang="en-US" altLang="zh-CN" sz="2800" dirty="0"/>
          </a:p>
          <a:p>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是社会进步的重要内容        </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是一个逐步提高、永无止境的历史过程          </a:t>
            </a:r>
            <a:endParaRPr lang="en-US" altLang="zh-CN" sz="2800" dirty="0">
              <a:latin typeface="楷体" panose="02010609060101010101" pitchFamily="49" charset="-122"/>
              <a:ea typeface="楷体" panose="02010609060101010101" pitchFamily="49" charset="-122"/>
            </a:endParaRPr>
          </a:p>
          <a:p>
            <a:pPr marL="0" indent="0">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是社会发展的目的              </a:t>
            </a:r>
            <a:endParaRPr lang="en-US" altLang="zh-CN" sz="2800" dirty="0">
              <a:latin typeface="楷体" panose="02010609060101010101" pitchFamily="49" charset="-122"/>
              <a:ea typeface="楷体" panose="02010609060101010101" pitchFamily="49" charset="-122"/>
            </a:endParaRPr>
          </a:p>
          <a:p>
            <a:pPr marL="0" indent="0">
              <a:buNone/>
            </a:pPr>
            <a:r>
              <a:rPr lang="en-US" altLang="zh-CN" sz="2800" dirty="0">
                <a:latin typeface="楷体" panose="02010609060101010101" pitchFamily="49" charset="-122"/>
                <a:ea typeface="楷体" panose="02010609060101010101" pitchFamily="49" charset="-122"/>
              </a:rPr>
              <a:t> D.</a:t>
            </a:r>
            <a:r>
              <a:rPr lang="zh-CN" altLang="en-US" sz="2800" dirty="0">
                <a:latin typeface="楷体" panose="02010609060101010101" pitchFamily="49" charset="-122"/>
                <a:ea typeface="楷体" panose="02010609060101010101" pitchFamily="49" charset="-122"/>
              </a:rPr>
              <a:t>既是社会发展的结果，又是社会发展的原因          </a:t>
            </a:r>
            <a:endParaRPr lang="en-US" altLang="zh-CN" sz="2800" dirty="0">
              <a:latin typeface="楷体" panose="02010609060101010101" pitchFamily="49" charset="-122"/>
              <a:ea typeface="楷体" panose="02010609060101010101" pitchFamily="49" charset="-122"/>
            </a:endParaRPr>
          </a:p>
          <a:p>
            <a:pPr marL="0" indent="0">
              <a:buNone/>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同推进经济、文化的发展和改善人民物质文化生活是互为前提和基础的</a:t>
            </a: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097281" y="1123950"/>
            <a:ext cx="9204959" cy="5019675"/>
          </a:xfrm>
        </p:spPr>
        <p:txBody>
          <a:bodyPr/>
          <a:lstStyle/>
          <a:p>
            <a:r>
              <a:rPr lang="en-US" altLang="zh-CN" b="1" dirty="0">
                <a:ea typeface="宋体" panose="02010600030101010101" pitchFamily="2" charset="-122"/>
              </a:rPr>
              <a:t>8.</a:t>
            </a:r>
            <a:r>
              <a:rPr lang="zh-CN" altLang="en-US" b="1" dirty="0">
                <a:ea typeface="宋体" panose="02010600030101010101" pitchFamily="2" charset="-122"/>
              </a:rPr>
              <a:t>唯物史观第一次科学地解决了历史创造者的问题，认为人民群众是历史的创造者。人民群众</a:t>
            </a:r>
            <a:endParaRPr lang="en-US" altLang="zh-CN" b="1" dirty="0">
              <a:ea typeface="宋体" panose="02010600030101010101" pitchFamily="2" charset="-122"/>
            </a:endParaRPr>
          </a:p>
          <a:p>
            <a:r>
              <a:rPr lang="zh-CN" altLang="en-US" b="1"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从量上说是指社会人的绝大多数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从质上说是社会对社会历史发展起推动作用的人们 </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C.</a:t>
            </a:r>
            <a:r>
              <a:rPr lang="zh-CN" altLang="en-US" dirty="0">
                <a:latin typeface="楷体" panose="02010609060101010101" pitchFamily="49" charset="-122"/>
                <a:ea typeface="楷体" panose="02010609060101010101" pitchFamily="49" charset="-122"/>
              </a:rPr>
              <a:t>在任何历史时期都不包括剥削阶级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D.</a:t>
            </a:r>
            <a:r>
              <a:rPr lang="zh-CN" altLang="en-US" dirty="0">
                <a:latin typeface="楷体" panose="02010609060101010101" pitchFamily="49" charset="-122"/>
                <a:ea typeface="楷体" panose="02010609060101010101" pitchFamily="49" charset="-122"/>
              </a:rPr>
              <a:t>最稳定的主体部分始终是从事物质资料生产的劳动群众及其知识分子</a:t>
            </a:r>
          </a:p>
          <a:p>
            <a:r>
              <a:rPr lang="en-US" altLang="zh-CN" dirty="0">
                <a:latin typeface="楷体" panose="02010609060101010101" pitchFamily="49" charset="-122"/>
                <a:ea typeface="楷体" panose="02010609060101010101" pitchFamily="49" charset="-122"/>
              </a:rPr>
              <a:t> E.</a:t>
            </a:r>
            <a:r>
              <a:rPr lang="zh-CN" altLang="en-US" dirty="0">
                <a:latin typeface="楷体" panose="02010609060101010101" pitchFamily="49" charset="-122"/>
                <a:ea typeface="楷体" panose="02010609060101010101" pitchFamily="49" charset="-122"/>
              </a:rPr>
              <a:t>在不同历史时期有不同内涵</a:t>
            </a: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171950" y="2070558"/>
            <a:ext cx="7111207" cy="1621509"/>
          </a:xfrm>
        </p:spPr>
        <p:txBody>
          <a:bodyPr>
            <a:normAutofit/>
          </a:bodyPr>
          <a:lstStyle/>
          <a:p>
            <a:r>
              <a:rPr lang="zh-CN" altLang="en-US" sz="4000" dirty="0"/>
              <a:t>感谢各位聆听！</a:t>
            </a:r>
          </a:p>
        </p:txBody>
      </p:sp>
      <p:sp>
        <p:nvSpPr>
          <p:cNvPr id="7" name="文本占位符 6"/>
          <p:cNvSpPr>
            <a:spLocks noGrp="1"/>
          </p:cNvSpPr>
          <p:nvPr>
            <p:ph type="body" sz="quarter" idx="18"/>
          </p:nvPr>
        </p:nvSpPr>
        <p:spPr/>
        <p:txBody>
          <a:bodyPr/>
          <a:lstStyle/>
          <a:p>
            <a:endParaRPr lang="en-US" altLang="en-US" dirty="0"/>
          </a:p>
        </p:txBody>
      </p:sp>
      <p:sp>
        <p:nvSpPr>
          <p:cNvPr id="6" name="文本占位符 5"/>
          <p:cNvSpPr>
            <a:spLocks noGrp="1"/>
          </p:cNvSpPr>
          <p:nvPr>
            <p:ph type="body" sz="quarter" idx="10"/>
          </p:nvPr>
        </p:nvSpPr>
        <p:spPr/>
        <p:txBody>
          <a:bodyPr/>
          <a:lstStyle/>
          <a:p>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323850"/>
            <a:ext cx="5419185" cy="657225"/>
          </a:xfrm>
        </p:spPr>
        <p:txBody>
          <a:bodyPr/>
          <a:lstStyle/>
          <a:p>
            <a:endParaRPr lang="zh-CN" altLang="en-US" dirty="0"/>
          </a:p>
        </p:txBody>
      </p:sp>
      <p:sp>
        <p:nvSpPr>
          <p:cNvPr id="3" name="文本占位符 2"/>
          <p:cNvSpPr>
            <a:spLocks noGrp="1"/>
          </p:cNvSpPr>
          <p:nvPr>
            <p:ph type="body" idx="1"/>
          </p:nvPr>
        </p:nvSpPr>
        <p:spPr>
          <a:xfrm>
            <a:off x="2846195" y="1657351"/>
            <a:ext cx="6478780" cy="2195754"/>
          </a:xfrm>
        </p:spPr>
        <p:txBody>
          <a:bodyPr>
            <a:normAutofit fontScale="25000" lnSpcReduction="20000"/>
          </a:bodyPr>
          <a:lstStyle/>
          <a:p>
            <a:r>
              <a:rPr lang="en-US" altLang="zh-CN" sz="11200" b="1" dirty="0">
                <a:latin typeface="楷体" panose="02010609060101010101" pitchFamily="49" charset="-122"/>
                <a:ea typeface="楷体" panose="02010609060101010101" pitchFamily="49" charset="-122"/>
              </a:rPr>
              <a:t>《1848—1850</a:t>
            </a:r>
            <a:r>
              <a:rPr lang="zh-CN" altLang="en-US" sz="11200" b="1" dirty="0">
                <a:latin typeface="楷体" panose="02010609060101010101" pitchFamily="49" charset="-122"/>
                <a:ea typeface="楷体" panose="02010609060101010101" pitchFamily="49" charset="-122"/>
              </a:rPr>
              <a:t>的法兰西阶级斗争</a:t>
            </a:r>
            <a:r>
              <a:rPr lang="en-US" altLang="zh-CN" sz="11200" b="1" dirty="0">
                <a:latin typeface="楷体" panose="02010609060101010101" pitchFamily="49" charset="-122"/>
                <a:ea typeface="楷体" panose="02010609060101010101" pitchFamily="49" charset="-122"/>
              </a:rPr>
              <a:t>》</a:t>
            </a:r>
          </a:p>
          <a:p>
            <a:r>
              <a:rPr lang="en-US" altLang="zh-CN" sz="11200" dirty="0">
                <a:latin typeface="楷体" panose="02010609060101010101" pitchFamily="49" charset="-122"/>
                <a:ea typeface="楷体" panose="02010609060101010101" pitchFamily="49" charset="-122"/>
              </a:rPr>
              <a:t> </a:t>
            </a:r>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1849</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3</a:t>
            </a:r>
            <a:r>
              <a:rPr lang="zh-CN" altLang="en-US" sz="11200" dirty="0">
                <a:latin typeface="楷体" panose="02010609060101010101" pitchFamily="49" charset="-122"/>
                <a:ea typeface="楷体" panose="02010609060101010101" pitchFamily="49" charset="-122"/>
              </a:rPr>
              <a:t>月）</a:t>
            </a: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法兰西内战</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1871</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4</a:t>
            </a:r>
            <a:r>
              <a:rPr lang="zh-CN" altLang="en-US" sz="11200" dirty="0">
                <a:latin typeface="楷体" panose="02010609060101010101" pitchFamily="49" charset="-122"/>
                <a:ea typeface="楷体" panose="02010609060101010101" pitchFamily="49" charset="-122"/>
              </a:rPr>
              <a:t>月）</a:t>
            </a: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哥达纲领批判</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1875</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4</a:t>
            </a:r>
            <a:r>
              <a:rPr lang="zh-CN" altLang="en-US" sz="11200" dirty="0">
                <a:latin typeface="楷体" panose="02010609060101010101" pitchFamily="49" charset="-122"/>
                <a:ea typeface="楷体" panose="02010609060101010101" pitchFamily="49" charset="-122"/>
              </a:rPr>
              <a:t>月）</a:t>
            </a: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2396" y="341931"/>
            <a:ext cx="5419185" cy="895350"/>
          </a:xfrm>
        </p:spPr>
        <p:txBody>
          <a:bodyPr/>
          <a:lstStyle/>
          <a:p>
            <a:endParaRPr lang="zh-CN" altLang="en-US"/>
          </a:p>
        </p:txBody>
      </p:sp>
      <p:sp>
        <p:nvSpPr>
          <p:cNvPr id="3" name="文本占位符 2"/>
          <p:cNvSpPr>
            <a:spLocks noGrp="1"/>
          </p:cNvSpPr>
          <p:nvPr>
            <p:ph type="body" idx="1"/>
          </p:nvPr>
        </p:nvSpPr>
        <p:spPr>
          <a:xfrm>
            <a:off x="2846195" y="1838325"/>
            <a:ext cx="6497830" cy="2847975"/>
          </a:xfrm>
        </p:spPr>
        <p:txBody>
          <a:bodyPr>
            <a:normAutofit fontScale="25000" lnSpcReduction="20000"/>
          </a:bodyPr>
          <a:lstStyle/>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社会主义由空想到科学的发展</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1880</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1</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家庭、私有制和国家的起源</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1884</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3</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路</a:t>
            </a:r>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费尔巴哈和德国古典哲学的终结</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1886</a:t>
            </a:r>
            <a:r>
              <a:rPr lang="zh-CN" altLang="en-US" sz="11200" dirty="0">
                <a:latin typeface="楷体" panose="02010609060101010101" pitchFamily="49" charset="-122"/>
                <a:ea typeface="楷体" panose="02010609060101010101" pitchFamily="49" charset="-122"/>
              </a:rPr>
              <a:t>年初）</a:t>
            </a:r>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0021" y="437181"/>
            <a:ext cx="5419185" cy="895350"/>
          </a:xfrm>
        </p:spPr>
        <p:txBody>
          <a:bodyPr/>
          <a:lstStyle/>
          <a:p>
            <a:endParaRPr lang="zh-CN" altLang="en-US"/>
          </a:p>
        </p:txBody>
      </p:sp>
      <p:sp>
        <p:nvSpPr>
          <p:cNvPr id="3" name="文本占位符 2"/>
          <p:cNvSpPr>
            <a:spLocks noGrp="1"/>
          </p:cNvSpPr>
          <p:nvPr>
            <p:ph type="body" idx="1"/>
          </p:nvPr>
        </p:nvSpPr>
        <p:spPr>
          <a:xfrm>
            <a:off x="2846195" y="2038351"/>
            <a:ext cx="6926455" cy="2752724"/>
          </a:xfrm>
        </p:spPr>
        <p:txBody>
          <a:bodyPr>
            <a:normAutofit/>
          </a:bodyPr>
          <a:lstStyle/>
          <a:p>
            <a:pPr>
              <a:defRPr/>
            </a:pP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资本论</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第一、二、三卷</a:t>
            </a:r>
            <a:endParaRPr lang="en-US" altLang="zh-CN" sz="3200" b="1" dirty="0">
              <a:latin typeface="楷体" panose="02010609060101010101" pitchFamily="49" charset="-122"/>
              <a:ea typeface="楷体" panose="02010609060101010101" pitchFamily="49" charset="-122"/>
            </a:endParaRPr>
          </a:p>
          <a:p>
            <a:pPr>
              <a:defRPr/>
            </a:pP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自然辩证法</a:t>
            </a:r>
            <a:r>
              <a:rPr lang="en-US" altLang="zh-CN" sz="3200" b="1" dirty="0">
                <a:latin typeface="楷体" panose="02010609060101010101" pitchFamily="49" charset="-122"/>
                <a:ea typeface="楷体" panose="02010609060101010101" pitchFamily="49" charset="-122"/>
              </a:rPr>
              <a:t>》</a:t>
            </a:r>
          </a:p>
          <a:p>
            <a:pPr>
              <a:defRPr/>
            </a:pPr>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1873-1882</a:t>
            </a:r>
            <a:r>
              <a:rPr lang="zh-CN" altLang="en-US" sz="3200" dirty="0">
                <a:latin typeface="楷体" panose="02010609060101010101" pitchFamily="49" charset="-122"/>
                <a:ea typeface="楷体" panose="02010609060101010101" pitchFamily="49" charset="-122"/>
              </a:rPr>
              <a:t>年）</a:t>
            </a:r>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495301"/>
            <a:ext cx="5419185" cy="552450"/>
          </a:xfrm>
        </p:spPr>
        <p:txBody>
          <a:bodyPr/>
          <a:lstStyle/>
          <a:p>
            <a:endParaRPr lang="zh-CN" altLang="en-US" dirty="0"/>
          </a:p>
        </p:txBody>
      </p:sp>
      <p:sp>
        <p:nvSpPr>
          <p:cNvPr id="3" name="文本占位符 2"/>
          <p:cNvSpPr>
            <a:spLocks noGrp="1"/>
          </p:cNvSpPr>
          <p:nvPr>
            <p:ph type="body" idx="1"/>
          </p:nvPr>
        </p:nvSpPr>
        <p:spPr>
          <a:xfrm>
            <a:off x="2846196" y="1657351"/>
            <a:ext cx="7955154" cy="2195754"/>
          </a:xfrm>
        </p:spPr>
        <p:txBody>
          <a:bodyPr>
            <a:noAutofit/>
          </a:bodyPr>
          <a:lstStyle/>
          <a:p>
            <a:r>
              <a:rPr lang="en-US" altLang="zh-CN" sz="2800" b="1" dirty="0">
                <a:latin typeface="楷体" panose="02010609060101010101" pitchFamily="49" charset="-122"/>
                <a:ea typeface="楷体" panose="02010609060101010101" pitchFamily="49" charset="-122"/>
              </a:rPr>
              <a:t>2.</a:t>
            </a:r>
            <a:r>
              <a:rPr lang="zh-CN" altLang="zh-CN" sz="2800" b="1" dirty="0">
                <a:latin typeface="楷体" panose="02010609060101010101" pitchFamily="49" charset="-122"/>
                <a:ea typeface="楷体" panose="02010609060101010101" pitchFamily="49" charset="-122"/>
              </a:rPr>
              <a:t>马克思主义在世界各国的传播和发展</a:t>
            </a:r>
            <a:endParaRPr lang="en-US" altLang="zh-CN" sz="2800" b="1" dirty="0">
              <a:latin typeface="楷体" panose="02010609060101010101" pitchFamily="49" charset="-122"/>
              <a:ea typeface="楷体" panose="02010609060101010101" pitchFamily="49" charset="-122"/>
            </a:endParaRPr>
          </a:p>
          <a:p>
            <a:r>
              <a:rPr lang="zh-CN" altLang="zh-CN"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19</a:t>
            </a:r>
            <a:r>
              <a:rPr lang="zh-CN" altLang="zh-CN" sz="2800" b="1" dirty="0">
                <a:latin typeface="楷体" panose="02010609060101010101" pitchFamily="49" charset="-122"/>
                <a:ea typeface="楷体" panose="02010609060101010101" pitchFamily="49" charset="-122"/>
              </a:rPr>
              <a:t>世纪末到</a:t>
            </a:r>
            <a:r>
              <a:rPr lang="en-US" altLang="zh-CN" sz="2800" b="1" dirty="0">
                <a:latin typeface="楷体" panose="02010609060101010101" pitchFamily="49" charset="-122"/>
                <a:ea typeface="楷体" panose="02010609060101010101" pitchFamily="49" charset="-122"/>
              </a:rPr>
              <a:t>20</a:t>
            </a:r>
            <a:r>
              <a:rPr lang="zh-CN" altLang="zh-CN" sz="2800" b="1" dirty="0">
                <a:latin typeface="楷体" panose="02010609060101010101" pitchFamily="49" charset="-122"/>
                <a:ea typeface="楷体" panose="02010609060101010101" pitchFamily="49" charset="-122"/>
              </a:rPr>
              <a:t>世纪</a:t>
            </a:r>
            <a:r>
              <a:rPr lang="en-US" altLang="zh-CN" sz="2800" b="1" dirty="0">
                <a:latin typeface="楷体" panose="02010609060101010101" pitchFamily="49" charset="-122"/>
                <a:ea typeface="楷体" panose="02010609060101010101" pitchFamily="49" charset="-122"/>
              </a:rPr>
              <a:t>40</a:t>
            </a:r>
            <a:r>
              <a:rPr lang="zh-CN" altLang="zh-CN" sz="2800" b="1" dirty="0">
                <a:latin typeface="楷体" panose="02010609060101010101" pitchFamily="49" charset="-122"/>
                <a:ea typeface="楷体" panose="02010609060101010101" pitchFamily="49" charset="-122"/>
              </a:rPr>
              <a:t>年代中期）</a:t>
            </a:r>
            <a:r>
              <a:rPr lang="zh-CN" altLang="zh-CN"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zh-CN" sz="2800" dirty="0">
                <a:latin typeface="楷体" panose="02010609060101010101" pitchFamily="49" charset="-122"/>
                <a:ea typeface="楷体" panose="02010609060101010101" pitchFamily="49" charset="-122"/>
              </a:rPr>
              <a:t>这一时期内部的划分：</a:t>
            </a: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1900---1917</a:t>
            </a:r>
            <a:r>
              <a:rPr lang="zh-CN" altLang="zh-CN" sz="2800" dirty="0">
                <a:latin typeface="楷体" panose="02010609060101010101" pitchFamily="49" charset="-122"/>
                <a:ea typeface="楷体" panose="02010609060101010101" pitchFamily="49" charset="-122"/>
              </a:rPr>
              <a:t>年为马克思主义在无产阶级革命时代运用和发展并向全世界传播的阶段。</a:t>
            </a:r>
          </a:p>
          <a:p>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1917---1949</a:t>
            </a:r>
            <a:r>
              <a:rPr lang="zh-CN" altLang="zh-CN" sz="2800" dirty="0">
                <a:latin typeface="楷体" panose="02010609060101010101" pitchFamily="49" charset="-122"/>
                <a:ea typeface="楷体" panose="02010609060101010101" pitchFamily="49" charset="-122"/>
              </a:rPr>
              <a:t>年为马克思主义在社会主义国家无产阶级政权的支持下，进一步传播和发展阶段。</a:t>
            </a:r>
          </a:p>
          <a:p>
            <a:endParaRPr lang="zh-CN" alt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3321" y="180006"/>
            <a:ext cx="5419185" cy="895350"/>
          </a:xfrm>
        </p:spPr>
        <p:txBody>
          <a:bodyPr/>
          <a:lstStyle/>
          <a:p>
            <a:endParaRPr lang="zh-CN" altLang="en-US"/>
          </a:p>
        </p:txBody>
      </p:sp>
      <p:sp>
        <p:nvSpPr>
          <p:cNvPr id="3" name="文本占位符 2"/>
          <p:cNvSpPr>
            <a:spLocks noGrp="1"/>
          </p:cNvSpPr>
          <p:nvPr>
            <p:ph type="body" idx="1"/>
          </p:nvPr>
        </p:nvSpPr>
        <p:spPr>
          <a:xfrm>
            <a:off x="2352674" y="1828801"/>
            <a:ext cx="8124825" cy="2024304"/>
          </a:xfrm>
        </p:spPr>
        <p:txBody>
          <a:bodyPr>
            <a:normAutofit fontScale="25000" lnSpcReduction="20000"/>
          </a:bodyPr>
          <a:lstStyle/>
          <a:p>
            <a:r>
              <a:rPr lang="zh-CN" altLang="en-US" b="1" dirty="0"/>
              <a:t>第二个阶段的代表是列宁：</a:t>
            </a:r>
            <a:endParaRPr lang="en-US" altLang="zh-CN" b="1" dirty="0"/>
          </a:p>
          <a:p>
            <a:r>
              <a:rPr lang="en-US" altLang="zh-CN" sz="11200" b="1" dirty="0">
                <a:latin typeface="楷体" panose="02010609060101010101" pitchFamily="49" charset="-122"/>
                <a:ea typeface="楷体" panose="02010609060101010101" pitchFamily="49" charset="-122"/>
              </a:rPr>
              <a:t>1.《</a:t>
            </a:r>
            <a:r>
              <a:rPr lang="zh-CN" altLang="en-US" sz="11200" b="1" dirty="0">
                <a:latin typeface="楷体" panose="02010609060101010101" pitchFamily="49" charset="-122"/>
                <a:ea typeface="楷体" panose="02010609060101010101" pitchFamily="49" charset="-122"/>
              </a:rPr>
              <a:t>弗里德里希</a:t>
            </a:r>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恩格斯</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   （</a:t>
            </a:r>
            <a:r>
              <a:rPr lang="en-US" altLang="zh-CN" sz="11200" dirty="0">
                <a:latin typeface="楷体" panose="02010609060101010101" pitchFamily="49" charset="-122"/>
                <a:ea typeface="楷体" panose="02010609060101010101" pitchFamily="49" charset="-122"/>
              </a:rPr>
              <a:t>1895</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9</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2.《</a:t>
            </a:r>
            <a:r>
              <a:rPr lang="zh-CN" altLang="en-US" sz="11200" b="1" dirty="0">
                <a:latin typeface="楷体" panose="02010609060101010101" pitchFamily="49" charset="-122"/>
                <a:ea typeface="楷体" panose="02010609060101010101" pitchFamily="49" charset="-122"/>
              </a:rPr>
              <a:t>唯物主义与经验批判主义</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   （</a:t>
            </a:r>
            <a:r>
              <a:rPr lang="en-US" altLang="zh-CN" sz="11200" dirty="0">
                <a:latin typeface="楷体" panose="02010609060101010101" pitchFamily="49" charset="-122"/>
                <a:ea typeface="楷体" panose="02010609060101010101" pitchFamily="49" charset="-122"/>
              </a:rPr>
              <a:t>1908</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2</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r>
              <a:rPr lang="en-US" altLang="zh-CN" sz="11200" b="1" dirty="0">
                <a:latin typeface="楷体" panose="02010609060101010101" pitchFamily="49" charset="-122"/>
                <a:ea typeface="楷体" panose="02010609060101010101" pitchFamily="49" charset="-122"/>
              </a:rPr>
              <a:t>3.《</a:t>
            </a:r>
            <a:r>
              <a:rPr lang="zh-CN" altLang="en-US" sz="11200" b="1" dirty="0">
                <a:latin typeface="楷体" panose="02010609060101010101" pitchFamily="49" charset="-122"/>
                <a:ea typeface="楷体" panose="02010609060101010101" pitchFamily="49" charset="-122"/>
              </a:rPr>
              <a:t>论马克思主义发展中的几个特点</a:t>
            </a:r>
            <a:r>
              <a:rPr lang="en-US" altLang="zh-CN" sz="11200" b="1" dirty="0">
                <a:latin typeface="楷体" panose="02010609060101010101" pitchFamily="49" charset="-122"/>
                <a:ea typeface="楷体" panose="02010609060101010101" pitchFamily="49" charset="-122"/>
              </a:rPr>
              <a:t>》</a:t>
            </a:r>
          </a:p>
          <a:p>
            <a:r>
              <a:rPr lang="zh-CN" altLang="en-US" sz="11200" b="1" dirty="0">
                <a:latin typeface="楷体" panose="02010609060101010101" pitchFamily="49" charset="-122"/>
                <a:ea typeface="楷体" panose="02010609060101010101" pitchFamily="49" charset="-122"/>
              </a:rPr>
              <a:t>   （</a:t>
            </a:r>
            <a:r>
              <a:rPr lang="en-US" altLang="zh-CN" sz="11200" dirty="0">
                <a:latin typeface="楷体" panose="02010609060101010101" pitchFamily="49" charset="-122"/>
                <a:ea typeface="楷体" panose="02010609060101010101" pitchFamily="49" charset="-122"/>
              </a:rPr>
              <a:t>1910</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12</a:t>
            </a:r>
            <a:r>
              <a:rPr lang="zh-CN" altLang="en-US" sz="11200" dirty="0">
                <a:latin typeface="楷体" panose="02010609060101010101" pitchFamily="49" charset="-122"/>
                <a:ea typeface="楷体" panose="02010609060101010101" pitchFamily="49" charset="-122"/>
              </a:rPr>
              <a:t>月）</a:t>
            </a:r>
            <a:endParaRPr lang="en-US" altLang="zh-CN" sz="11200" dirty="0">
              <a:latin typeface="楷体" panose="02010609060101010101" pitchFamily="49" charset="-122"/>
              <a:ea typeface="楷体" panose="02010609060101010101" pitchFamily="49" charset="-122"/>
            </a:endParaRPr>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5" y="656256"/>
            <a:ext cx="5419185" cy="895350"/>
          </a:xfrm>
        </p:spPr>
        <p:txBody>
          <a:bodyPr/>
          <a:lstStyle/>
          <a:p>
            <a:endParaRPr lang="zh-CN" altLang="en-US"/>
          </a:p>
        </p:txBody>
      </p:sp>
      <p:sp>
        <p:nvSpPr>
          <p:cNvPr id="3" name="文本占位符 2"/>
          <p:cNvSpPr>
            <a:spLocks noGrp="1"/>
          </p:cNvSpPr>
          <p:nvPr>
            <p:ph type="body" idx="1"/>
          </p:nvPr>
        </p:nvSpPr>
        <p:spPr>
          <a:xfrm>
            <a:off x="2581274" y="1885951"/>
            <a:ext cx="7629525" cy="1967154"/>
          </a:xfrm>
        </p:spPr>
        <p:txBody>
          <a:bodyPr>
            <a:normAutofit fontScale="25000" lnSpcReduction="20000"/>
          </a:bodyPr>
          <a:lstStyle/>
          <a:p>
            <a:r>
              <a:rPr lang="en-US" altLang="zh-CN" sz="11200" b="1" dirty="0">
                <a:latin typeface="楷体" panose="02010609060101010101" pitchFamily="49" charset="-122"/>
                <a:ea typeface="楷体" panose="02010609060101010101" pitchFamily="49" charset="-122"/>
              </a:rPr>
              <a:t>3.《</a:t>
            </a:r>
            <a:r>
              <a:rPr lang="zh-CN" altLang="en-US" sz="11200" b="1" dirty="0">
                <a:latin typeface="楷体" panose="02010609060101010101" pitchFamily="49" charset="-122"/>
                <a:ea typeface="楷体" panose="02010609060101010101" pitchFamily="49" charset="-122"/>
              </a:rPr>
              <a:t>马克思主义学说的历史命运</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    （</a:t>
            </a:r>
            <a:r>
              <a:rPr lang="en-US" altLang="zh-CN" sz="11200" dirty="0">
                <a:latin typeface="楷体" panose="02010609060101010101" pitchFamily="49" charset="-122"/>
                <a:ea typeface="楷体" panose="02010609060101010101" pitchFamily="49" charset="-122"/>
              </a:rPr>
              <a:t>1913</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3</a:t>
            </a:r>
            <a:r>
              <a:rPr lang="zh-CN" altLang="en-US" sz="11200" dirty="0">
                <a:latin typeface="楷体" panose="02010609060101010101" pitchFamily="49" charset="-122"/>
                <a:ea typeface="楷体" panose="02010609060101010101" pitchFamily="49" charset="-122"/>
              </a:rPr>
              <a:t>月）</a:t>
            </a:r>
          </a:p>
          <a:p>
            <a:r>
              <a:rPr lang="en-US" altLang="zh-CN" sz="11200" b="1" dirty="0">
                <a:latin typeface="楷体" panose="02010609060101010101" pitchFamily="49" charset="-122"/>
                <a:ea typeface="楷体" panose="02010609060101010101" pitchFamily="49" charset="-122"/>
              </a:rPr>
              <a:t>4.《</a:t>
            </a:r>
            <a:r>
              <a:rPr lang="zh-CN" altLang="en-US" sz="11200" b="1" dirty="0">
                <a:latin typeface="楷体" panose="02010609060101010101" pitchFamily="49" charset="-122"/>
                <a:ea typeface="楷体" panose="02010609060101010101" pitchFamily="49" charset="-122"/>
              </a:rPr>
              <a:t>卡尔</a:t>
            </a:r>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马克思</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    （</a:t>
            </a:r>
            <a:r>
              <a:rPr lang="en-US" altLang="zh-CN" sz="11200" dirty="0">
                <a:latin typeface="楷体" panose="02010609060101010101" pitchFamily="49" charset="-122"/>
                <a:ea typeface="楷体" panose="02010609060101010101" pitchFamily="49" charset="-122"/>
              </a:rPr>
              <a:t>1914</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11</a:t>
            </a:r>
            <a:r>
              <a:rPr lang="zh-CN" altLang="en-US" sz="11200" dirty="0">
                <a:latin typeface="楷体" panose="02010609060101010101" pitchFamily="49" charset="-122"/>
                <a:ea typeface="楷体" panose="02010609060101010101" pitchFamily="49" charset="-122"/>
              </a:rPr>
              <a:t>月）</a:t>
            </a:r>
          </a:p>
          <a:p>
            <a:r>
              <a:rPr lang="en-US" altLang="zh-CN" sz="11200" dirty="0">
                <a:latin typeface="楷体" panose="02010609060101010101" pitchFamily="49" charset="-122"/>
                <a:ea typeface="楷体" panose="02010609060101010101" pitchFamily="49" charset="-122"/>
              </a:rPr>
              <a:t>5.</a:t>
            </a:r>
            <a:r>
              <a:rPr lang="zh-CN" altLang="en-US" sz="11200" dirty="0">
                <a:latin typeface="楷体" panose="02010609060101010101" pitchFamily="49" charset="-122"/>
                <a:ea typeface="楷体" panose="02010609060101010101" pitchFamily="49" charset="-122"/>
              </a:rPr>
              <a:t>（</a:t>
            </a:r>
            <a:r>
              <a:rPr lang="en-US" altLang="zh-CN" sz="11200" b="1" dirty="0">
                <a:latin typeface="楷体" panose="02010609060101010101" pitchFamily="49" charset="-122"/>
                <a:ea typeface="楷体" panose="02010609060101010101" pitchFamily="49" charset="-122"/>
              </a:rPr>
              <a:t>《</a:t>
            </a:r>
            <a:r>
              <a:rPr lang="zh-CN" altLang="en-US" sz="11200" b="1" dirty="0">
                <a:latin typeface="楷体" panose="02010609060101010101" pitchFamily="49" charset="-122"/>
                <a:ea typeface="楷体" panose="02010609060101010101" pitchFamily="49" charset="-122"/>
              </a:rPr>
              <a:t>帝国主义是资本主义的最高阶段</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    （</a:t>
            </a:r>
            <a:r>
              <a:rPr lang="en-US" altLang="zh-CN" sz="11200" dirty="0">
                <a:latin typeface="楷体" panose="02010609060101010101" pitchFamily="49" charset="-122"/>
                <a:ea typeface="楷体" panose="02010609060101010101" pitchFamily="49" charset="-122"/>
              </a:rPr>
              <a:t>1916</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6</a:t>
            </a:r>
            <a:r>
              <a:rPr lang="zh-CN" altLang="en-US" sz="11200" dirty="0">
                <a:latin typeface="楷体" panose="02010609060101010101" pitchFamily="49" charset="-122"/>
                <a:ea typeface="楷体" panose="02010609060101010101" pitchFamily="49" charset="-122"/>
              </a:rPr>
              <a:t>月）</a:t>
            </a:r>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4" y="351456"/>
            <a:ext cx="5419185" cy="895350"/>
          </a:xfrm>
        </p:spPr>
        <p:txBody>
          <a:bodyPr/>
          <a:lstStyle/>
          <a:p>
            <a:endParaRPr lang="zh-CN" altLang="en-US"/>
          </a:p>
        </p:txBody>
      </p:sp>
      <p:sp>
        <p:nvSpPr>
          <p:cNvPr id="3" name="文本占位符 2"/>
          <p:cNvSpPr>
            <a:spLocks noGrp="1"/>
          </p:cNvSpPr>
          <p:nvPr>
            <p:ph type="body" idx="1"/>
          </p:nvPr>
        </p:nvSpPr>
        <p:spPr>
          <a:xfrm>
            <a:off x="2846195" y="1895475"/>
            <a:ext cx="6459730" cy="1957629"/>
          </a:xfrm>
        </p:spPr>
        <p:txBody>
          <a:bodyPr>
            <a:normAutofit fontScale="25000" lnSpcReduction="20000"/>
          </a:bodyPr>
          <a:lstStyle/>
          <a:p>
            <a:r>
              <a:rPr lang="en-US" altLang="zh-CN" sz="11200" b="1" dirty="0">
                <a:latin typeface="楷体" panose="02010609060101010101" pitchFamily="49" charset="-122"/>
                <a:ea typeface="楷体" panose="02010609060101010101" pitchFamily="49" charset="-122"/>
              </a:rPr>
              <a:t>6.《</a:t>
            </a:r>
            <a:r>
              <a:rPr lang="zh-CN" altLang="en-US" sz="11200" b="1" dirty="0">
                <a:latin typeface="楷体" panose="02010609060101010101" pitchFamily="49" charset="-122"/>
                <a:ea typeface="楷体" panose="02010609060101010101" pitchFamily="49" charset="-122"/>
              </a:rPr>
              <a:t>国家与革命</a:t>
            </a:r>
            <a:r>
              <a:rPr lang="en-US" altLang="zh-CN" sz="11200" b="1"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a:t>
            </a:r>
            <a:r>
              <a:rPr lang="en-US" altLang="zh-CN" sz="11200" dirty="0">
                <a:latin typeface="楷体" panose="02010609060101010101" pitchFamily="49" charset="-122"/>
                <a:ea typeface="楷体" panose="02010609060101010101" pitchFamily="49" charset="-122"/>
              </a:rPr>
              <a:t>1917</a:t>
            </a:r>
            <a:r>
              <a:rPr lang="zh-CN" altLang="en-US" sz="11200" dirty="0">
                <a:latin typeface="楷体" panose="02010609060101010101" pitchFamily="49" charset="-122"/>
                <a:ea typeface="楷体" panose="02010609060101010101" pitchFamily="49" charset="-122"/>
              </a:rPr>
              <a:t>年</a:t>
            </a:r>
            <a:r>
              <a:rPr lang="en-US" altLang="zh-CN" sz="11200" dirty="0">
                <a:latin typeface="楷体" panose="02010609060101010101" pitchFamily="49" charset="-122"/>
                <a:ea typeface="楷体" panose="02010609060101010101" pitchFamily="49" charset="-122"/>
              </a:rPr>
              <a:t>8</a:t>
            </a:r>
            <a:r>
              <a:rPr lang="zh-CN" altLang="en-US" sz="11200" dirty="0">
                <a:latin typeface="楷体" panose="02010609060101010101" pitchFamily="49" charset="-122"/>
                <a:ea typeface="楷体" panose="02010609060101010101" pitchFamily="49" charset="-122"/>
              </a:rPr>
              <a:t>月）</a:t>
            </a:r>
          </a:p>
          <a:p>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列宁专题文集</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（论资本主义；论社会主义；论无产阶级政党；论马克思主义；论辩证唯物主义和历史唯物主义）</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可选过程 6"/>
          <p:cNvSpPr/>
          <p:nvPr/>
        </p:nvSpPr>
        <p:spPr>
          <a:xfrm>
            <a:off x="2052320" y="1310641"/>
            <a:ext cx="6929120" cy="1280160"/>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tx1"/>
                </a:solidFill>
                <a:sym typeface="+mn-ea"/>
              </a:rPr>
              <a:t>一、马克思主义在当代中国的现状</a:t>
            </a:r>
          </a:p>
        </p:txBody>
      </p:sp>
      <p:sp>
        <p:nvSpPr>
          <p:cNvPr id="8" name="流程图: 可选过程 7"/>
          <p:cNvSpPr/>
          <p:nvPr/>
        </p:nvSpPr>
        <p:spPr>
          <a:xfrm>
            <a:off x="2397760" y="2854960"/>
            <a:ext cx="6107747" cy="3017520"/>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tx1"/>
                </a:solidFill>
                <a:latin typeface="宋体" panose="02010600030101010101" pitchFamily="2" charset="-122"/>
                <a:ea typeface="宋体" panose="02010600030101010101" pitchFamily="2" charset="-122"/>
                <a:sym typeface="+mn-ea"/>
              </a:rPr>
              <a:t>（一）学校的思政课</a:t>
            </a:r>
            <a:endParaRPr lang="en-US" altLang="zh-CN" sz="3200" b="1" dirty="0">
              <a:solidFill>
                <a:schemeClr val="tx1"/>
              </a:solidFill>
              <a:latin typeface="宋体" panose="02010600030101010101" pitchFamily="2" charset="-122"/>
              <a:ea typeface="宋体" panose="02010600030101010101" pitchFamily="2" charset="-122"/>
              <a:sym typeface="+mn-ea"/>
            </a:endParaRPr>
          </a:p>
          <a:p>
            <a:pPr algn="ctr">
              <a:defRPr/>
            </a:pPr>
            <a:r>
              <a:rPr lang="zh-CN" altLang="en-US" sz="3200" b="1" dirty="0">
                <a:solidFill>
                  <a:srgbClr val="FF0000"/>
                </a:solidFill>
                <a:latin typeface="楷体" panose="02010609060101010101" pitchFamily="49" charset="-122"/>
                <a:ea typeface="楷体" panose="02010609060101010101" pitchFamily="49" charset="-122"/>
                <a:sym typeface="+mn-ea"/>
              </a:rPr>
              <a:t> 上级很重视</a:t>
            </a:r>
            <a:endParaRPr lang="en-US" altLang="zh-CN" sz="3200" b="1" dirty="0">
              <a:solidFill>
                <a:srgbClr val="FF0000"/>
              </a:solidFill>
              <a:latin typeface="楷体" panose="02010609060101010101" pitchFamily="49" charset="-122"/>
              <a:ea typeface="楷体" panose="02010609060101010101" pitchFamily="49" charset="-122"/>
            </a:endParaRPr>
          </a:p>
          <a:p>
            <a:pPr algn="ctr">
              <a:defRPr/>
            </a:pPr>
            <a:r>
              <a:rPr lang="en-US" altLang="zh-CN" sz="3200" b="1" dirty="0">
                <a:solidFill>
                  <a:srgbClr val="FF0000"/>
                </a:solidFill>
                <a:latin typeface="楷体" panose="02010609060101010101" pitchFamily="49" charset="-122"/>
                <a:ea typeface="楷体" panose="02010609060101010101" pitchFamily="49" charset="-122"/>
                <a:sym typeface="+mn-ea"/>
              </a:rPr>
              <a:t> </a:t>
            </a:r>
            <a:r>
              <a:rPr lang="zh-CN" altLang="en-US" sz="3200" b="1" dirty="0">
                <a:solidFill>
                  <a:srgbClr val="FF0000"/>
                </a:solidFill>
                <a:latin typeface="楷体" panose="02010609060101010101" pitchFamily="49" charset="-122"/>
                <a:ea typeface="楷体" panose="02010609060101010101" pitchFamily="49" charset="-122"/>
                <a:sym typeface="+mn-ea"/>
              </a:rPr>
              <a:t>教师很努力</a:t>
            </a:r>
            <a:endParaRPr lang="en-US" altLang="zh-CN" sz="3200" b="1" dirty="0">
              <a:solidFill>
                <a:srgbClr val="FF0000"/>
              </a:solidFill>
              <a:latin typeface="楷体" panose="02010609060101010101" pitchFamily="49" charset="-122"/>
              <a:ea typeface="楷体" panose="02010609060101010101" pitchFamily="49" charset="-122"/>
            </a:endParaRPr>
          </a:p>
          <a:p>
            <a:pPr algn="ctr">
              <a:defRPr/>
            </a:pPr>
            <a:r>
              <a:rPr lang="en-US" altLang="zh-CN" sz="3200" b="1" dirty="0">
                <a:solidFill>
                  <a:srgbClr val="FF0000"/>
                </a:solidFill>
                <a:latin typeface="楷体" panose="02010609060101010101" pitchFamily="49" charset="-122"/>
                <a:ea typeface="楷体" panose="02010609060101010101" pitchFamily="49" charset="-122"/>
                <a:sym typeface="+mn-ea"/>
              </a:rPr>
              <a:t> </a:t>
            </a:r>
            <a:r>
              <a:rPr lang="zh-CN" altLang="en-US" sz="3200" b="1" dirty="0">
                <a:solidFill>
                  <a:srgbClr val="FF0000"/>
                </a:solidFill>
                <a:latin typeface="楷体" panose="02010609060101010101" pitchFamily="49" charset="-122"/>
                <a:ea typeface="楷体" panose="02010609060101010101" pitchFamily="49" charset="-122"/>
                <a:sym typeface="+mn-ea"/>
              </a:rPr>
              <a:t>学生很无奈</a:t>
            </a:r>
            <a:endParaRPr lang="zh-CN" altLang="en-US" sz="3200" dirty="0">
              <a:solidFill>
                <a:prstClr val="white"/>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1000"/>
                                        <p:tgtEl>
                                          <p:spTgt spid="8">
                                            <p:txEl>
                                              <p:pRg st="2" end="2"/>
                                            </p:txEl>
                                          </p:spTgt>
                                        </p:tgtEl>
                                      </p:cBhvr>
                                    </p:animEffect>
                                    <p:anim calcmode="lin" valueType="num">
                                      <p:cBhvr>
                                        <p:cTn id="26"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1000"/>
                                        <p:tgtEl>
                                          <p:spTgt spid="8">
                                            <p:txEl>
                                              <p:pRg st="3" end="3"/>
                                            </p:txEl>
                                          </p:spTgt>
                                        </p:tgtEl>
                                      </p:cBhvr>
                                    </p:animEffect>
                                    <p:anim calcmode="lin" valueType="num">
                                      <p:cBhvr>
                                        <p:cTn id="3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mph" presetSubtype="0" fill="remove" grpId="0" nodeType="clickEffect">
                                  <p:stCondLst>
                                    <p:cond delay="0"/>
                                  </p:stCondLst>
                                  <p:childTnLst>
                                    <p:animClr clrSpc="rgb" dir="cw">
                                      <p:cBhvr override="childStyle">
                                        <p:cTn id="36" dur="250" autoRev="1" fill="remove"/>
                                        <p:tgtEl>
                                          <p:spTgt spid="8">
                                            <p:bg/>
                                          </p:spTgt>
                                        </p:tgtEl>
                                        <p:attrNameLst>
                                          <p:attrName>style.color</p:attrName>
                                        </p:attrNameLst>
                                      </p:cBhvr>
                                      <p:to>
                                        <a:schemeClr val="bg1"/>
                                      </p:to>
                                    </p:animClr>
                                    <p:animClr clrSpc="rgb" dir="cw">
                                      <p:cBhvr>
                                        <p:cTn id="37" dur="250" autoRev="1" fill="remove"/>
                                        <p:tgtEl>
                                          <p:spTgt spid="8">
                                            <p:bg/>
                                          </p:spTgt>
                                        </p:tgtEl>
                                        <p:attrNameLst>
                                          <p:attrName>fillcolor</p:attrName>
                                        </p:attrNameLst>
                                      </p:cBhvr>
                                      <p:to>
                                        <a:schemeClr val="bg1"/>
                                      </p:to>
                                    </p:animClr>
                                    <p:set>
                                      <p:cBhvr>
                                        <p:cTn id="38" dur="250" autoRev="1" fill="remove"/>
                                        <p:tgtEl>
                                          <p:spTgt spid="8">
                                            <p:bg/>
                                          </p:spTgt>
                                        </p:tgtEl>
                                        <p:attrNameLst>
                                          <p:attrName>fill.type</p:attrName>
                                        </p:attrNameLst>
                                      </p:cBhvr>
                                      <p:to>
                                        <p:strVal val="solid"/>
                                      </p:to>
                                    </p:set>
                                    <p:set>
                                      <p:cBhvr>
                                        <p:cTn id="39" dur="250" autoRev="1" fill="remove"/>
                                        <p:tgtEl>
                                          <p:spTgt spid="8">
                                            <p:bg/>
                                          </p:spTgt>
                                        </p:tgtEl>
                                        <p:attrNameLst>
                                          <p:attrName>fill.on</p:attrName>
                                        </p:attrNameLst>
                                      </p:cBhvr>
                                      <p:to>
                                        <p:strVal val="tru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8">
                                            <p:txEl>
                                              <p:pRg st="0" end="0"/>
                                            </p:txEl>
                                          </p:spTgt>
                                        </p:tgtEl>
                                        <p:attrNameLst>
                                          <p:attrName>style.color</p:attrName>
                                        </p:attrNameLst>
                                      </p:cBhvr>
                                      <p:to>
                                        <a:schemeClr val="bg1"/>
                                      </p:to>
                                    </p:animClr>
                                    <p:animClr clrSpc="rgb" dir="cw">
                                      <p:cBhvr>
                                        <p:cTn id="42" dur="250" autoRev="1" fill="remove"/>
                                        <p:tgtEl>
                                          <p:spTgt spid="8">
                                            <p:txEl>
                                              <p:pRg st="0" end="0"/>
                                            </p:txEl>
                                          </p:spTgt>
                                        </p:tgtEl>
                                        <p:attrNameLst>
                                          <p:attrName>fillcolor</p:attrName>
                                        </p:attrNameLst>
                                      </p:cBhvr>
                                      <p:to>
                                        <a:schemeClr val="bg1"/>
                                      </p:to>
                                    </p:animClr>
                                    <p:set>
                                      <p:cBhvr>
                                        <p:cTn id="43" dur="250" autoRev="1" fill="remove"/>
                                        <p:tgtEl>
                                          <p:spTgt spid="8">
                                            <p:txEl>
                                              <p:pRg st="0" end="0"/>
                                            </p:txEl>
                                          </p:spTgt>
                                        </p:tgtEl>
                                        <p:attrNameLst>
                                          <p:attrName>fill.type</p:attrName>
                                        </p:attrNameLst>
                                      </p:cBhvr>
                                      <p:to>
                                        <p:strVal val="solid"/>
                                      </p:to>
                                    </p:set>
                                    <p:set>
                                      <p:cBhvr>
                                        <p:cTn id="44" dur="250" autoRev="1" fill="remove"/>
                                        <p:tgtEl>
                                          <p:spTgt spid="8">
                                            <p:txEl>
                                              <p:pRg st="0" end="0"/>
                                            </p:txEl>
                                          </p:spTgt>
                                        </p:tgtEl>
                                        <p:attrNameLst>
                                          <p:attrName>fill.on</p:attrName>
                                        </p:attrNameLst>
                                      </p:cBhvr>
                                      <p:to>
                                        <p:strVal val="true"/>
                                      </p:to>
                                    </p:set>
                                  </p:childTnLst>
                                </p:cTn>
                              </p:par>
                              <p:par>
                                <p:cTn id="45" presetID="27" presetClass="emph" presetSubtype="0" fill="remove" grpId="0" nodeType="withEffect">
                                  <p:stCondLst>
                                    <p:cond delay="0"/>
                                  </p:stCondLst>
                                  <p:childTnLst>
                                    <p:animClr clrSpc="rgb" dir="cw">
                                      <p:cBhvr override="childStyle">
                                        <p:cTn id="46" dur="250" autoRev="1" fill="remove"/>
                                        <p:tgtEl>
                                          <p:spTgt spid="8">
                                            <p:txEl>
                                              <p:pRg st="1" end="1"/>
                                            </p:txEl>
                                          </p:spTgt>
                                        </p:tgtEl>
                                        <p:attrNameLst>
                                          <p:attrName>style.color</p:attrName>
                                        </p:attrNameLst>
                                      </p:cBhvr>
                                      <p:to>
                                        <a:schemeClr val="bg1"/>
                                      </p:to>
                                    </p:animClr>
                                    <p:animClr clrSpc="rgb" dir="cw">
                                      <p:cBhvr>
                                        <p:cTn id="47" dur="250" autoRev="1" fill="remove"/>
                                        <p:tgtEl>
                                          <p:spTgt spid="8">
                                            <p:txEl>
                                              <p:pRg st="1" end="1"/>
                                            </p:txEl>
                                          </p:spTgt>
                                        </p:tgtEl>
                                        <p:attrNameLst>
                                          <p:attrName>fillcolor</p:attrName>
                                        </p:attrNameLst>
                                      </p:cBhvr>
                                      <p:to>
                                        <a:schemeClr val="bg1"/>
                                      </p:to>
                                    </p:animClr>
                                    <p:set>
                                      <p:cBhvr>
                                        <p:cTn id="48" dur="250" autoRev="1" fill="remove"/>
                                        <p:tgtEl>
                                          <p:spTgt spid="8">
                                            <p:txEl>
                                              <p:pRg st="1" end="1"/>
                                            </p:txEl>
                                          </p:spTgt>
                                        </p:tgtEl>
                                        <p:attrNameLst>
                                          <p:attrName>fill.type</p:attrName>
                                        </p:attrNameLst>
                                      </p:cBhvr>
                                      <p:to>
                                        <p:strVal val="solid"/>
                                      </p:to>
                                    </p:set>
                                    <p:set>
                                      <p:cBhvr>
                                        <p:cTn id="49" dur="250" autoRev="1" fill="remove"/>
                                        <p:tgtEl>
                                          <p:spTgt spid="8">
                                            <p:txEl>
                                              <p:pRg st="1" end="1"/>
                                            </p:txEl>
                                          </p:spTgt>
                                        </p:tgtEl>
                                        <p:attrNameLst>
                                          <p:attrName>fill.on</p:attrName>
                                        </p:attrNameLst>
                                      </p:cBhvr>
                                      <p:to>
                                        <p:strVal val="true"/>
                                      </p:to>
                                    </p:set>
                                  </p:childTnLst>
                                </p:cTn>
                              </p:par>
                              <p:par>
                                <p:cTn id="50" presetID="27" presetClass="emph" presetSubtype="0" fill="remove" grpId="0" nodeType="withEffect">
                                  <p:stCondLst>
                                    <p:cond delay="0"/>
                                  </p:stCondLst>
                                  <p:childTnLst>
                                    <p:animClr clrSpc="rgb" dir="cw">
                                      <p:cBhvr override="childStyle">
                                        <p:cTn id="51" dur="250" autoRev="1" fill="remove"/>
                                        <p:tgtEl>
                                          <p:spTgt spid="8">
                                            <p:txEl>
                                              <p:pRg st="2" end="2"/>
                                            </p:txEl>
                                          </p:spTgt>
                                        </p:tgtEl>
                                        <p:attrNameLst>
                                          <p:attrName>style.color</p:attrName>
                                        </p:attrNameLst>
                                      </p:cBhvr>
                                      <p:to>
                                        <a:schemeClr val="bg1"/>
                                      </p:to>
                                    </p:animClr>
                                    <p:animClr clrSpc="rgb" dir="cw">
                                      <p:cBhvr>
                                        <p:cTn id="52" dur="250" autoRev="1" fill="remove"/>
                                        <p:tgtEl>
                                          <p:spTgt spid="8">
                                            <p:txEl>
                                              <p:pRg st="2" end="2"/>
                                            </p:txEl>
                                          </p:spTgt>
                                        </p:tgtEl>
                                        <p:attrNameLst>
                                          <p:attrName>fillcolor</p:attrName>
                                        </p:attrNameLst>
                                      </p:cBhvr>
                                      <p:to>
                                        <a:schemeClr val="bg1"/>
                                      </p:to>
                                    </p:animClr>
                                    <p:set>
                                      <p:cBhvr>
                                        <p:cTn id="53" dur="250" autoRev="1" fill="remove"/>
                                        <p:tgtEl>
                                          <p:spTgt spid="8">
                                            <p:txEl>
                                              <p:pRg st="2" end="2"/>
                                            </p:txEl>
                                          </p:spTgt>
                                        </p:tgtEl>
                                        <p:attrNameLst>
                                          <p:attrName>fill.type</p:attrName>
                                        </p:attrNameLst>
                                      </p:cBhvr>
                                      <p:to>
                                        <p:strVal val="solid"/>
                                      </p:to>
                                    </p:set>
                                    <p:set>
                                      <p:cBhvr>
                                        <p:cTn id="54" dur="250" autoRev="1" fill="remove"/>
                                        <p:tgtEl>
                                          <p:spTgt spid="8">
                                            <p:txEl>
                                              <p:pRg st="2" end="2"/>
                                            </p:txEl>
                                          </p:spTgt>
                                        </p:tgtEl>
                                        <p:attrNameLst>
                                          <p:attrName>fill.on</p:attrName>
                                        </p:attrNameLst>
                                      </p:cBhvr>
                                      <p:to>
                                        <p:strVal val="true"/>
                                      </p:to>
                                    </p:set>
                                  </p:childTnLst>
                                </p:cTn>
                              </p:par>
                              <p:par>
                                <p:cTn id="55" presetID="27" presetClass="emph" presetSubtype="0" fill="remove" grpId="0" nodeType="withEffect">
                                  <p:stCondLst>
                                    <p:cond delay="0"/>
                                  </p:stCondLst>
                                  <p:childTnLst>
                                    <p:animClr clrSpc="rgb" dir="cw">
                                      <p:cBhvr override="childStyle">
                                        <p:cTn id="56" dur="250" autoRev="1" fill="remove"/>
                                        <p:tgtEl>
                                          <p:spTgt spid="8">
                                            <p:txEl>
                                              <p:pRg st="3" end="3"/>
                                            </p:txEl>
                                          </p:spTgt>
                                        </p:tgtEl>
                                        <p:attrNameLst>
                                          <p:attrName>style.color</p:attrName>
                                        </p:attrNameLst>
                                      </p:cBhvr>
                                      <p:to>
                                        <a:schemeClr val="bg1"/>
                                      </p:to>
                                    </p:animClr>
                                    <p:animClr clrSpc="rgb" dir="cw">
                                      <p:cBhvr>
                                        <p:cTn id="57" dur="250" autoRev="1" fill="remove"/>
                                        <p:tgtEl>
                                          <p:spTgt spid="8">
                                            <p:txEl>
                                              <p:pRg st="3" end="3"/>
                                            </p:txEl>
                                          </p:spTgt>
                                        </p:tgtEl>
                                        <p:attrNameLst>
                                          <p:attrName>fillcolor</p:attrName>
                                        </p:attrNameLst>
                                      </p:cBhvr>
                                      <p:to>
                                        <a:schemeClr val="bg1"/>
                                      </p:to>
                                    </p:animClr>
                                    <p:set>
                                      <p:cBhvr>
                                        <p:cTn id="58" dur="250" autoRev="1" fill="remove"/>
                                        <p:tgtEl>
                                          <p:spTgt spid="8">
                                            <p:txEl>
                                              <p:pRg st="3" end="3"/>
                                            </p:txEl>
                                          </p:spTgt>
                                        </p:tgtEl>
                                        <p:attrNameLst>
                                          <p:attrName>fill.type</p:attrName>
                                        </p:attrNameLst>
                                      </p:cBhvr>
                                      <p:to>
                                        <p:strVal val="solid"/>
                                      </p:to>
                                    </p:set>
                                    <p:set>
                                      <p:cBhvr>
                                        <p:cTn id="59" dur="250" autoRev="1" fill="remove"/>
                                        <p:tgtEl>
                                          <p:spTgt spid="8">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5" y="542925"/>
            <a:ext cx="6499609" cy="1428750"/>
          </a:xfrm>
        </p:spPr>
        <p:txBody>
          <a:bodyPr>
            <a:normAutofit/>
          </a:bodyPr>
          <a:lstStyle/>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马克思主义哲学在世界各国的研究和曲折发展（</a:t>
            </a:r>
            <a:r>
              <a:rPr lang="en-US" altLang="zh-CN" sz="2800" dirty="0">
                <a:latin typeface="宋体" panose="02010600030101010101" pitchFamily="2" charset="-122"/>
                <a:ea typeface="宋体" panose="02010600030101010101" pitchFamily="2" charset="-122"/>
              </a:rPr>
              <a:t>20</a:t>
            </a:r>
            <a:r>
              <a:rPr lang="zh-CN" altLang="en-US" sz="2800" dirty="0">
                <a:latin typeface="宋体" panose="02010600030101010101" pitchFamily="2" charset="-122"/>
                <a:ea typeface="宋体" panose="02010600030101010101" pitchFamily="2" charset="-122"/>
              </a:rPr>
              <a:t>世纪</a:t>
            </a:r>
            <a:r>
              <a:rPr lang="en-US" altLang="zh-CN" sz="2800" dirty="0">
                <a:latin typeface="宋体" panose="02010600030101010101" pitchFamily="2" charset="-122"/>
                <a:ea typeface="宋体" panose="02010600030101010101" pitchFamily="2" charset="-122"/>
              </a:rPr>
              <a:t>40</a:t>
            </a:r>
            <a:r>
              <a:rPr lang="zh-CN" altLang="en-US" sz="2800" dirty="0">
                <a:latin typeface="宋体" panose="02010600030101010101" pitchFamily="2" charset="-122"/>
                <a:ea typeface="宋体" panose="02010600030101010101" pitchFamily="2" charset="-122"/>
              </a:rPr>
              <a:t>年代中期至今）。</a:t>
            </a:r>
          </a:p>
        </p:txBody>
      </p:sp>
      <p:sp>
        <p:nvSpPr>
          <p:cNvPr id="3" name="文本占位符 2"/>
          <p:cNvSpPr>
            <a:spLocks noGrp="1"/>
          </p:cNvSpPr>
          <p:nvPr>
            <p:ph type="body" idx="1"/>
          </p:nvPr>
        </p:nvSpPr>
        <p:spPr>
          <a:xfrm>
            <a:off x="2667000" y="2305050"/>
            <a:ext cx="8191500" cy="2362200"/>
          </a:xfrm>
        </p:spPr>
        <p:txBody>
          <a:bodyPr>
            <a:normAutofit fontScale="25000" lnSpcReduction="20000"/>
          </a:bodyPr>
          <a:lstStyle/>
          <a:p>
            <a:r>
              <a:rPr lang="zh-CN" altLang="en-US" sz="11200" b="1" dirty="0">
                <a:latin typeface="楷体" panose="02010609060101010101" pitchFamily="49" charset="-122"/>
                <a:ea typeface="楷体" panose="02010609060101010101" pitchFamily="49" charset="-122"/>
              </a:rPr>
              <a:t>（</a:t>
            </a:r>
            <a:r>
              <a:rPr lang="en-US" altLang="zh-CN" sz="11200" b="1" dirty="0">
                <a:latin typeface="楷体" panose="02010609060101010101" pitchFamily="49" charset="-122"/>
                <a:ea typeface="楷体" panose="02010609060101010101" pitchFamily="49" charset="-122"/>
              </a:rPr>
              <a:t>1</a:t>
            </a:r>
            <a:r>
              <a:rPr lang="zh-CN" altLang="en-US" sz="11200" b="1" dirty="0">
                <a:latin typeface="楷体" panose="02010609060101010101" pitchFamily="49" charset="-122"/>
                <a:ea typeface="楷体" panose="02010609060101010101" pitchFamily="49" charset="-122"/>
              </a:rPr>
              <a:t>）马克思主义中国化的成果</a:t>
            </a:r>
            <a:endParaRPr lang="en-US" altLang="zh-CN" sz="11200" b="1" dirty="0">
              <a:latin typeface="楷体" panose="02010609060101010101" pitchFamily="49" charset="-122"/>
              <a:ea typeface="楷体" panose="02010609060101010101" pitchFamily="49" charset="-122"/>
            </a:endParaRPr>
          </a:p>
          <a:p>
            <a:r>
              <a:rPr lang="zh-CN" altLang="en-US" sz="9600" dirty="0">
                <a:latin typeface="楷体" panose="02010609060101010101" pitchFamily="49" charset="-122"/>
                <a:ea typeface="楷体" panose="02010609060101010101" pitchFamily="49" charset="-122"/>
              </a:rPr>
              <a:t>毛泽东：</a:t>
            </a:r>
            <a:endParaRPr lang="en-US" altLang="zh-CN" sz="9600" dirty="0">
              <a:latin typeface="楷体" panose="02010609060101010101" pitchFamily="49" charset="-122"/>
              <a:ea typeface="楷体" panose="02010609060101010101" pitchFamily="49" charset="-122"/>
            </a:endParaRPr>
          </a:p>
          <a:p>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中国社会各阶级分析</a:t>
            </a:r>
            <a:r>
              <a:rPr lang="en-US" altLang="zh-CN" sz="9600" dirty="0">
                <a:latin typeface="楷体" panose="02010609060101010101" pitchFamily="49" charset="-122"/>
                <a:ea typeface="楷体" panose="02010609060101010101" pitchFamily="49" charset="-122"/>
              </a:rPr>
              <a:t>》</a:t>
            </a:r>
          </a:p>
          <a:p>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湖南农民运动调查报告</a:t>
            </a:r>
            <a:r>
              <a:rPr lang="en-US" altLang="zh-CN" sz="9600" dirty="0">
                <a:latin typeface="楷体" panose="02010609060101010101" pitchFamily="49" charset="-122"/>
                <a:ea typeface="楷体" panose="02010609060101010101" pitchFamily="49" charset="-122"/>
              </a:rPr>
              <a:t>》</a:t>
            </a:r>
          </a:p>
          <a:p>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反对本本主义</a:t>
            </a:r>
            <a:r>
              <a:rPr lang="en-US" altLang="zh-CN" sz="9600" dirty="0">
                <a:latin typeface="楷体" panose="02010609060101010101" pitchFamily="49" charset="-122"/>
                <a:ea typeface="楷体" panose="02010609060101010101" pitchFamily="49" charset="-122"/>
              </a:rPr>
              <a:t>》</a:t>
            </a:r>
          </a:p>
          <a:p>
            <a:r>
              <a:rPr lang="en-US" altLang="zh-CN" sz="9600" b="1" dirty="0">
                <a:latin typeface="楷体" panose="02010609060101010101" pitchFamily="49" charset="-122"/>
                <a:ea typeface="楷体" panose="02010609060101010101" pitchFamily="49" charset="-122"/>
              </a:rPr>
              <a:t>《</a:t>
            </a:r>
            <a:r>
              <a:rPr lang="zh-CN" altLang="en-US" sz="9600" b="1" dirty="0">
                <a:latin typeface="楷体" panose="02010609060101010101" pitchFamily="49" charset="-122"/>
                <a:ea typeface="楷体" panose="02010609060101010101" pitchFamily="49" charset="-122"/>
              </a:rPr>
              <a:t>实践论</a:t>
            </a:r>
            <a:r>
              <a:rPr lang="en-US" altLang="zh-CN" sz="9600" b="1" dirty="0">
                <a:latin typeface="楷体" panose="02010609060101010101" pitchFamily="49" charset="-122"/>
                <a:ea typeface="楷体" panose="02010609060101010101" pitchFamily="49" charset="-122"/>
              </a:rPr>
              <a:t>》《</a:t>
            </a:r>
            <a:r>
              <a:rPr lang="zh-CN" altLang="en-US" sz="9600" b="1" dirty="0">
                <a:latin typeface="楷体" panose="02010609060101010101" pitchFamily="49" charset="-122"/>
                <a:ea typeface="楷体" panose="02010609060101010101" pitchFamily="49" charset="-122"/>
              </a:rPr>
              <a:t>矛盾论</a:t>
            </a:r>
            <a:r>
              <a:rPr lang="en-US" altLang="zh-CN" sz="9600" b="1"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（以上均在选集，第一卷，</a:t>
            </a:r>
            <a:r>
              <a:rPr lang="en-US" altLang="zh-CN" sz="9600" dirty="0">
                <a:latin typeface="楷体" panose="02010609060101010101" pitchFamily="49" charset="-122"/>
                <a:ea typeface="楷体" panose="02010609060101010101" pitchFamily="49" charset="-122"/>
              </a:rPr>
              <a:t>1991</a:t>
            </a:r>
            <a:r>
              <a:rPr lang="zh-CN" altLang="en-US" sz="9600" dirty="0">
                <a:latin typeface="楷体" panose="02010609060101010101" pitchFamily="49" charset="-122"/>
                <a:ea typeface="楷体" panose="02010609060101010101" pitchFamily="49" charset="-122"/>
              </a:rPr>
              <a:t>年版）</a:t>
            </a:r>
          </a:p>
          <a:p>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改造我们的学习</a:t>
            </a:r>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（第三卷）</a:t>
            </a:r>
          </a:p>
          <a:p>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关于正确处理人民内部矛盾的问题</a:t>
            </a:r>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论十大关系</a:t>
            </a:r>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等。</a:t>
            </a:r>
          </a:p>
          <a:p>
            <a:r>
              <a:rPr lang="zh-CN" altLang="en-US" sz="9600" dirty="0">
                <a:latin typeface="楷体" panose="02010609060101010101" pitchFamily="49" charset="-122"/>
                <a:ea typeface="楷体" panose="02010609060101010101" pitchFamily="49" charset="-122"/>
              </a:rPr>
              <a:t> 邓小平：</a:t>
            </a:r>
            <a:r>
              <a:rPr lang="en-US" altLang="zh-CN" sz="9600" dirty="0">
                <a:latin typeface="楷体" panose="02010609060101010101" pitchFamily="49" charset="-122"/>
                <a:ea typeface="楷体" panose="02010609060101010101" pitchFamily="49" charset="-122"/>
              </a:rPr>
              <a:t>《</a:t>
            </a:r>
            <a:r>
              <a:rPr lang="zh-CN" altLang="en-US" sz="9600" dirty="0">
                <a:latin typeface="楷体" panose="02010609060101010101" pitchFamily="49" charset="-122"/>
                <a:ea typeface="楷体" panose="02010609060101010101" pitchFamily="49" charset="-122"/>
              </a:rPr>
              <a:t>南方谈话</a:t>
            </a:r>
            <a:r>
              <a:rPr lang="en-US" altLang="zh-CN" sz="9600" dirty="0">
                <a:latin typeface="楷体" panose="02010609060101010101" pitchFamily="49" charset="-122"/>
                <a:ea typeface="楷体" panose="02010609060101010101" pitchFamily="49" charset="-122"/>
              </a:rPr>
              <a:t>》</a:t>
            </a:r>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600075"/>
            <a:ext cx="5419185" cy="57150"/>
          </a:xfrm>
        </p:spPr>
        <p:txBody>
          <a:bodyPr>
            <a:normAutofit fontScale="90000"/>
          </a:bodyPr>
          <a:lstStyle/>
          <a:p>
            <a:endParaRPr lang="zh-CN" altLang="en-US"/>
          </a:p>
        </p:txBody>
      </p:sp>
      <p:sp>
        <p:nvSpPr>
          <p:cNvPr id="3" name="文本占位符 2"/>
          <p:cNvSpPr>
            <a:spLocks noGrp="1"/>
          </p:cNvSpPr>
          <p:nvPr>
            <p:ph type="body" idx="1"/>
          </p:nvPr>
        </p:nvSpPr>
        <p:spPr>
          <a:xfrm>
            <a:off x="2846195" y="1647825"/>
            <a:ext cx="7097905" cy="2205279"/>
          </a:xfrm>
        </p:spPr>
        <p:txBody>
          <a:bodyPr>
            <a:normAutofit fontScale="25000" lnSpcReduction="20000"/>
          </a:bodyPr>
          <a:lstStyle/>
          <a:p>
            <a:r>
              <a:rPr lang="zh-CN" altLang="en-US" sz="11200" b="1" dirty="0">
                <a:latin typeface="楷体" panose="02010609060101010101" pitchFamily="49" charset="-122"/>
                <a:ea typeface="楷体" panose="02010609060101010101" pitchFamily="49" charset="-122"/>
              </a:rPr>
              <a:t>（</a:t>
            </a:r>
            <a:r>
              <a:rPr lang="en-US" altLang="zh-CN" sz="11200" b="1" dirty="0">
                <a:latin typeface="楷体" panose="02010609060101010101" pitchFamily="49" charset="-122"/>
                <a:ea typeface="楷体" panose="02010609060101010101" pitchFamily="49" charset="-122"/>
              </a:rPr>
              <a:t>2</a:t>
            </a:r>
            <a:r>
              <a:rPr lang="zh-CN" altLang="en-US" sz="11200" b="1" dirty="0">
                <a:latin typeface="楷体" panose="02010609060101010101" pitchFamily="49" charset="-122"/>
                <a:ea typeface="楷体" panose="02010609060101010101" pitchFamily="49" charset="-122"/>
              </a:rPr>
              <a:t>）西方马克思主义</a:t>
            </a:r>
          </a:p>
          <a:p>
            <a:r>
              <a:rPr lang="zh-CN" altLang="en-US" sz="11200" dirty="0">
                <a:latin typeface="楷体" panose="02010609060101010101" pitchFamily="49" charset="-122"/>
                <a:ea typeface="楷体" panose="02010609060101010101" pitchFamily="49" charset="-122"/>
              </a:rPr>
              <a:t>早期西方马克思主义的主要代表：</a:t>
            </a:r>
          </a:p>
          <a:p>
            <a:r>
              <a:rPr lang="zh-CN" altLang="en-US" sz="11200" dirty="0">
                <a:latin typeface="楷体" panose="02010609060101010101" pitchFamily="49" charset="-122"/>
                <a:ea typeface="楷体" panose="02010609060101010101" pitchFamily="49" charset="-122"/>
              </a:rPr>
              <a:t> 卢卡奇（匈牙利）</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历史与阶级意识</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审美特征</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社会存在本体论</a:t>
            </a:r>
            <a:r>
              <a:rPr lang="en-US" altLang="zh-CN" sz="11200"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柯尔施（德国）</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马克思主义和哲学</a:t>
            </a:r>
            <a:r>
              <a:rPr lang="en-US" altLang="zh-CN" sz="11200" dirty="0">
                <a:latin typeface="楷体" panose="02010609060101010101" pitchFamily="49" charset="-122"/>
                <a:ea typeface="楷体" panose="02010609060101010101" pitchFamily="49" charset="-122"/>
              </a:rPr>
              <a:t>》</a:t>
            </a:r>
          </a:p>
          <a:p>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卡尔</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马克思</a:t>
            </a:r>
            <a:r>
              <a:rPr lang="en-US" altLang="zh-CN" sz="11200" dirty="0">
                <a:latin typeface="楷体" panose="02010609060101010101" pitchFamily="49" charset="-122"/>
                <a:ea typeface="楷体" panose="02010609060101010101" pitchFamily="49" charset="-122"/>
              </a:rPr>
              <a:t>》</a:t>
            </a:r>
          </a:p>
          <a:p>
            <a:r>
              <a:rPr lang="zh-CN" altLang="en-US" sz="11200" dirty="0">
                <a:latin typeface="楷体" panose="02010609060101010101" pitchFamily="49" charset="-122"/>
                <a:ea typeface="楷体" panose="02010609060101010101" pitchFamily="49" charset="-122"/>
              </a:rPr>
              <a:t>葛兰西（意大利）</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狱中札记</a:t>
            </a:r>
            <a:r>
              <a:rPr lang="en-US" altLang="zh-CN" sz="11200" dirty="0">
                <a:latin typeface="楷体" panose="02010609060101010101" pitchFamily="49" charset="-122"/>
                <a:ea typeface="楷体" panose="02010609060101010101" pitchFamily="49" charset="-122"/>
              </a:rPr>
              <a:t>》《</a:t>
            </a:r>
            <a:r>
              <a:rPr lang="zh-CN" altLang="en-US" sz="11200" dirty="0">
                <a:latin typeface="楷体" panose="02010609060101010101" pitchFamily="49" charset="-122"/>
                <a:ea typeface="楷体" panose="02010609060101010101" pitchFamily="49" charset="-122"/>
              </a:rPr>
              <a:t>反对</a:t>
            </a:r>
            <a:r>
              <a:rPr lang="en-US" altLang="zh-CN" sz="11200" dirty="0">
                <a:latin typeface="楷体" panose="02010609060101010101" pitchFamily="49" charset="-122"/>
                <a:ea typeface="楷体" panose="02010609060101010101" pitchFamily="49" charset="-122"/>
              </a:rPr>
              <a:t>&lt;</a:t>
            </a:r>
            <a:r>
              <a:rPr lang="zh-CN" altLang="en-US" sz="11200" dirty="0">
                <a:latin typeface="楷体" panose="02010609060101010101" pitchFamily="49" charset="-122"/>
                <a:ea typeface="楷体" panose="02010609060101010101" pitchFamily="49" charset="-122"/>
              </a:rPr>
              <a:t>资本论</a:t>
            </a:r>
            <a:r>
              <a:rPr lang="en-US" altLang="zh-CN" sz="11200" dirty="0">
                <a:latin typeface="楷体" panose="02010609060101010101" pitchFamily="49" charset="-122"/>
                <a:ea typeface="楷体" panose="02010609060101010101" pitchFamily="49" charset="-122"/>
              </a:rPr>
              <a:t>&gt;</a:t>
            </a:r>
            <a:r>
              <a:rPr lang="zh-CN" altLang="en-US" sz="11200" dirty="0">
                <a:latin typeface="楷体" panose="02010609060101010101" pitchFamily="49" charset="-122"/>
                <a:ea typeface="楷体" panose="02010609060101010101" pitchFamily="49" charset="-122"/>
              </a:rPr>
              <a:t>的革命</a:t>
            </a:r>
            <a:r>
              <a:rPr lang="en-US" altLang="zh-CN" sz="11200" dirty="0">
                <a:latin typeface="楷体" panose="02010609060101010101" pitchFamily="49" charset="-122"/>
                <a:ea typeface="楷体" panose="02010609060101010101" pitchFamily="49" charset="-122"/>
              </a:rPr>
              <a:t>》</a:t>
            </a:r>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0471" y="570531"/>
            <a:ext cx="5419185" cy="895350"/>
          </a:xfrm>
        </p:spPr>
        <p:txBody>
          <a:bodyPr/>
          <a:lstStyle/>
          <a:p>
            <a:endParaRPr lang="zh-CN" altLang="en-US"/>
          </a:p>
        </p:txBody>
      </p:sp>
      <p:sp>
        <p:nvSpPr>
          <p:cNvPr id="3" name="文本占位符 2"/>
          <p:cNvSpPr>
            <a:spLocks noGrp="1"/>
          </p:cNvSpPr>
          <p:nvPr>
            <p:ph type="body" idx="1"/>
          </p:nvPr>
        </p:nvSpPr>
        <p:spPr>
          <a:xfrm>
            <a:off x="2846195" y="1866901"/>
            <a:ext cx="6888355" cy="1986204"/>
          </a:xfrm>
        </p:spPr>
        <p:txBody>
          <a:bodyPr>
            <a:normAutofit fontScale="25000" lnSpcReduction="20000"/>
          </a:bodyPr>
          <a:lstStyle/>
          <a:p>
            <a:r>
              <a:rPr lang="en-US" altLang="zh-CN" sz="11200" dirty="0">
                <a:latin typeface="楷体" panose="02010609060101010101" pitchFamily="49" charset="-122"/>
                <a:ea typeface="楷体" panose="02010609060101010101" pitchFamily="49" charset="-122"/>
              </a:rPr>
              <a:t>20</a:t>
            </a:r>
            <a:r>
              <a:rPr lang="zh-CN" altLang="en-US" sz="11200" dirty="0">
                <a:latin typeface="楷体" panose="02010609060101010101" pitchFamily="49" charset="-122"/>
                <a:ea typeface="楷体" panose="02010609060101010101" pitchFamily="49" charset="-122"/>
              </a:rPr>
              <a:t>世纪</a:t>
            </a:r>
            <a:r>
              <a:rPr lang="en-US" altLang="zh-CN" sz="11200" dirty="0">
                <a:latin typeface="楷体" panose="02010609060101010101" pitchFamily="49" charset="-122"/>
                <a:ea typeface="楷体" panose="02010609060101010101" pitchFamily="49" charset="-122"/>
              </a:rPr>
              <a:t>30</a:t>
            </a:r>
            <a:r>
              <a:rPr lang="zh-CN" altLang="en-US" sz="11200" dirty="0">
                <a:latin typeface="楷体" panose="02010609060101010101" pitchFamily="49" charset="-122"/>
                <a:ea typeface="楷体" panose="02010609060101010101" pitchFamily="49" charset="-122"/>
              </a:rPr>
              <a:t>到</a:t>
            </a:r>
            <a:r>
              <a:rPr lang="en-US" altLang="zh-CN" sz="11200" dirty="0">
                <a:latin typeface="楷体" panose="02010609060101010101" pitchFamily="49" charset="-122"/>
                <a:ea typeface="楷体" panose="02010609060101010101" pitchFamily="49" charset="-122"/>
              </a:rPr>
              <a:t>70</a:t>
            </a:r>
            <a:r>
              <a:rPr lang="zh-CN" altLang="en-US" sz="11200" dirty="0">
                <a:latin typeface="楷体" panose="02010609060101010101" pitchFamily="49" charset="-122"/>
                <a:ea typeface="楷体" panose="02010609060101010101" pitchFamily="49" charset="-122"/>
              </a:rPr>
              <a:t>年代（繁荣阶段）</a:t>
            </a:r>
          </a:p>
          <a:p>
            <a:r>
              <a:rPr lang="zh-CN" altLang="en-US" sz="11200" dirty="0">
                <a:latin typeface="楷体" panose="02010609060101010101" pitchFamily="49" charset="-122"/>
                <a:ea typeface="楷体" panose="02010609060101010101" pitchFamily="49" charset="-122"/>
              </a:rPr>
              <a:t>法兰克福学派、存在主义的马克思主义、佛洛依德的马克思主义、新实证主义的马克思主义等</a:t>
            </a:r>
          </a:p>
          <a:p>
            <a:r>
              <a:rPr lang="en-US" altLang="zh-CN" sz="11200" dirty="0">
                <a:latin typeface="楷体" panose="02010609060101010101" pitchFamily="49" charset="-122"/>
                <a:ea typeface="楷体" panose="02010609060101010101" pitchFamily="49" charset="-122"/>
              </a:rPr>
              <a:t>20</a:t>
            </a:r>
            <a:r>
              <a:rPr lang="zh-CN" altLang="en-US" sz="11200" dirty="0">
                <a:latin typeface="楷体" panose="02010609060101010101" pitchFamily="49" charset="-122"/>
                <a:ea typeface="楷体" panose="02010609060101010101" pitchFamily="49" charset="-122"/>
              </a:rPr>
              <a:t>世纪</a:t>
            </a:r>
            <a:r>
              <a:rPr lang="en-US" altLang="zh-CN" sz="11200" dirty="0">
                <a:latin typeface="楷体" panose="02010609060101010101" pitchFamily="49" charset="-122"/>
                <a:ea typeface="楷体" panose="02010609060101010101" pitchFamily="49" charset="-122"/>
              </a:rPr>
              <a:t>70</a:t>
            </a:r>
            <a:r>
              <a:rPr lang="zh-CN" altLang="en-US" sz="11200" dirty="0">
                <a:latin typeface="楷体" panose="02010609060101010101" pitchFamily="49" charset="-122"/>
                <a:ea typeface="楷体" panose="02010609060101010101" pitchFamily="49" charset="-122"/>
              </a:rPr>
              <a:t>年代至今</a:t>
            </a:r>
          </a:p>
          <a:p>
            <a:r>
              <a:rPr lang="zh-CN" altLang="en-US" sz="11200" dirty="0">
                <a:latin typeface="楷体" panose="02010609060101010101" pitchFamily="49" charset="-122"/>
                <a:ea typeface="楷体" panose="02010609060101010101" pitchFamily="49" charset="-122"/>
              </a:rPr>
              <a:t>新法兰克福学派、分析哲学的马克思主义、生态学马克思主义、马克思主义的批评学派、后马克思主义等。</a:t>
            </a:r>
          </a:p>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1600" y="599439"/>
            <a:ext cx="7701280" cy="1290321"/>
          </a:xfrm>
        </p:spPr>
        <p:txBody>
          <a:bodyPr>
            <a:noAutofit/>
          </a:bodyPr>
          <a:lstStyle/>
          <a:p>
            <a:r>
              <a:rPr lang="zh-CN" altLang="en-US" sz="3200" dirty="0">
                <a:solidFill>
                  <a:srgbClr val="FF0000"/>
                </a:solidFill>
              </a:rPr>
              <a:t>九、把读原著、悟原理当做一种生活习惯</a:t>
            </a:r>
            <a:br>
              <a:rPr lang="zh-CN" altLang="en-US" sz="3200" dirty="0"/>
            </a:br>
            <a:endParaRPr lang="zh-CN" altLang="en-US" sz="3200" dirty="0"/>
          </a:p>
        </p:txBody>
      </p:sp>
      <p:sp>
        <p:nvSpPr>
          <p:cNvPr id="3" name="文本占位符 2"/>
          <p:cNvSpPr>
            <a:spLocks noGrp="1"/>
          </p:cNvSpPr>
          <p:nvPr>
            <p:ph type="body" idx="1"/>
          </p:nvPr>
        </p:nvSpPr>
        <p:spPr>
          <a:xfrm>
            <a:off x="2846195" y="1771650"/>
            <a:ext cx="6831205" cy="2081455"/>
          </a:xfrm>
        </p:spPr>
        <p:txBody>
          <a:bodyPr>
            <a:noAutofit/>
          </a:bodyPr>
          <a:lstStyle/>
          <a:p>
            <a:r>
              <a:rPr lang="zh-CN" altLang="en-US" sz="2800" b="1" dirty="0">
                <a:latin typeface="楷体" panose="02010609060101010101" pitchFamily="49" charset="-122"/>
                <a:ea typeface="楷体" panose="02010609060101010101" pitchFamily="49" charset="-122"/>
              </a:rPr>
              <a:t>延安时期，毛泽东推荐</a:t>
            </a:r>
            <a:r>
              <a:rPr lang="en-US" altLang="zh-CN" sz="2800" b="1" dirty="0">
                <a:latin typeface="楷体" panose="02010609060101010101" pitchFamily="49" charset="-122"/>
                <a:ea typeface="楷体" panose="02010609060101010101" pitchFamily="49" charset="-122"/>
              </a:rPr>
              <a:t>5</a:t>
            </a:r>
            <a:r>
              <a:rPr lang="zh-CN" altLang="en-US" sz="2800" b="1" dirty="0">
                <a:latin typeface="楷体" panose="02010609060101010101" pitchFamily="49" charset="-122"/>
                <a:ea typeface="楷体" panose="02010609060101010101" pitchFamily="49" charset="-122"/>
              </a:rPr>
              <a:t>本书：</a:t>
            </a:r>
            <a:endParaRPr lang="en-US" altLang="zh-CN" sz="2800" b="1"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共产党宣言</a:t>
            </a:r>
            <a:r>
              <a:rPr lang="en-US" altLang="zh-CN" sz="2800" dirty="0">
                <a:latin typeface="楷体" panose="02010609060101010101" pitchFamily="49" charset="-122"/>
                <a:ea typeface="楷体" panose="02010609060101010101" pitchFamily="49" charset="-122"/>
              </a:rPr>
              <a:t>》</a:t>
            </a: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社会主义由空想到科学的发展</a:t>
            </a:r>
            <a:r>
              <a:rPr lang="en-US" altLang="zh-CN" sz="2800" dirty="0">
                <a:latin typeface="楷体" panose="02010609060101010101" pitchFamily="49" charset="-122"/>
                <a:ea typeface="楷体" panose="02010609060101010101" pitchFamily="49" charset="-122"/>
              </a:rPr>
              <a:t>》</a:t>
            </a: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在民主革命中社会民主党的两个策略</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共产主义运动中的“左派幼稚病”</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联共（布）党史简明教程</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他在延安抗大时亲自讲授了：</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实践论</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矛盾论</a:t>
            </a:r>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942975"/>
            <a:ext cx="7336029" cy="1114425"/>
          </a:xfrm>
        </p:spPr>
        <p:txBody>
          <a:bodyPr>
            <a:noAutofit/>
          </a:bodyPr>
          <a:lstStyle/>
          <a:p>
            <a:endParaRPr lang="zh-CN" altLang="en-US" sz="3200" dirty="0">
              <a:latin typeface="宋体" panose="02010600030101010101" pitchFamily="2" charset="-122"/>
              <a:ea typeface="宋体" panose="02010600030101010101" pitchFamily="2" charset="-122"/>
            </a:endParaRPr>
          </a:p>
        </p:txBody>
      </p:sp>
      <p:sp>
        <p:nvSpPr>
          <p:cNvPr id="3" name="文本占位符 2"/>
          <p:cNvSpPr>
            <a:spLocks noGrp="1"/>
          </p:cNvSpPr>
          <p:nvPr>
            <p:ph type="body" idx="1"/>
          </p:nvPr>
        </p:nvSpPr>
        <p:spPr>
          <a:xfrm>
            <a:off x="2846194" y="2057400"/>
            <a:ext cx="7155055" cy="2514599"/>
          </a:xfrm>
        </p:spPr>
        <p:txBody>
          <a:bodyPr>
            <a:normAutofit fontScale="25000" lnSpcReduction="20000"/>
          </a:bodyPr>
          <a:lstStyle/>
          <a:p>
            <a:r>
              <a:rPr lang="zh-CN" altLang="en-US" dirty="0"/>
              <a:t>“</a:t>
            </a:r>
            <a:r>
              <a:rPr lang="zh-CN" altLang="en-US" sz="11200" dirty="0">
                <a:latin typeface="楷体" panose="02010609060101010101" pitchFamily="49" charset="-122"/>
                <a:ea typeface="楷体" panose="02010609060101010101" pitchFamily="49" charset="-122"/>
              </a:rPr>
              <a:t>马克思主义经典著作是马克思主义理论的本源。学习马克思主义经典著作，有利于从源头上完整准确地理解马克思主义，系统掌握马克思主义科学真理，也有利于深化对中国特色社会主义理论体系的理解和运用。没有马克思主义的理论基础，就谈不上把马克思主义基本原理同中国具体实际相结合。”</a:t>
            </a:r>
            <a:r>
              <a:rPr lang="zh-CN" altLang="en-US" sz="9600" dirty="0">
                <a:latin typeface="楷体" panose="02010609060101010101" pitchFamily="49" charset="-122"/>
                <a:ea typeface="楷体" panose="02010609060101010101" pitchFamily="49" charset="-122"/>
              </a:rPr>
              <a:t>（习近平：“做好新形势下干部教育培训工作”讲话）</a:t>
            </a:r>
          </a:p>
          <a:p>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196" y="1942131"/>
            <a:ext cx="5419185" cy="45719"/>
          </a:xfrm>
        </p:spPr>
        <p:txBody>
          <a:bodyPr>
            <a:normAutofit fontScale="90000"/>
          </a:bodyPr>
          <a:lstStyle/>
          <a:p>
            <a:endParaRPr lang="zh-CN" altLang="en-US" dirty="0"/>
          </a:p>
        </p:txBody>
      </p:sp>
      <p:sp>
        <p:nvSpPr>
          <p:cNvPr id="3" name="文本占位符 2"/>
          <p:cNvSpPr>
            <a:spLocks noGrp="1"/>
          </p:cNvSpPr>
          <p:nvPr>
            <p:ph type="body" idx="1"/>
          </p:nvPr>
        </p:nvSpPr>
        <p:spPr>
          <a:xfrm>
            <a:off x="2846195" y="2291711"/>
            <a:ext cx="6735955" cy="2578439"/>
          </a:xfrm>
        </p:spPr>
        <p:txBody>
          <a:bodyPr>
            <a:normAutofit fontScale="25000" lnSpcReduction="20000"/>
          </a:bodyPr>
          <a:lstStyle/>
          <a:p>
            <a:r>
              <a:rPr lang="zh-CN" altLang="en-US" sz="11200" dirty="0">
                <a:latin typeface="楷体" panose="02010609060101010101" pitchFamily="49" charset="-122"/>
                <a:ea typeface="楷体" panose="02010609060101010101" pitchFamily="49" charset="-122"/>
              </a:rPr>
              <a:t>共产党人要把读马克思主义经典著作、悟马克思主义原理当作一种生活习惯，当作一种精神追求，用经典涵养正气、淬炼思想、升华境界、指导实践。</a:t>
            </a:r>
          </a:p>
          <a:p>
            <a:r>
              <a:rPr lang="zh-CN" altLang="en-US" sz="11200" dirty="0"/>
              <a:t>   </a:t>
            </a:r>
            <a:r>
              <a:rPr lang="en-US" altLang="zh-CN" sz="7200" dirty="0"/>
              <a:t>——</a:t>
            </a:r>
            <a:r>
              <a:rPr lang="zh-CN" altLang="en-US" sz="7200" dirty="0"/>
              <a:t>习近平</a:t>
            </a:r>
            <a:r>
              <a:rPr lang="en-US" altLang="zh-CN" sz="7200" dirty="0"/>
              <a:t>《</a:t>
            </a:r>
            <a:r>
              <a:rPr lang="zh-CN" altLang="en-US" sz="7200" dirty="0"/>
              <a:t>纪念马克思诞辰</a:t>
            </a:r>
            <a:r>
              <a:rPr lang="en-US" altLang="zh-CN" sz="7200" dirty="0"/>
              <a:t>200</a:t>
            </a:r>
            <a:r>
              <a:rPr lang="zh-CN" altLang="en-US" sz="7200" dirty="0"/>
              <a:t>周年大会上的讲话</a:t>
            </a:r>
            <a:r>
              <a:rPr lang="en-US" altLang="zh-CN" sz="7200" dirty="0"/>
              <a:t>》</a:t>
            </a: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2871" y="713406"/>
            <a:ext cx="5419185" cy="895350"/>
          </a:xfrm>
        </p:spPr>
        <p:txBody>
          <a:bodyPr/>
          <a:lstStyle/>
          <a:p>
            <a:r>
              <a:rPr lang="zh-CN" altLang="en-US" dirty="0"/>
              <a:t>日常工作的需要</a:t>
            </a:r>
          </a:p>
        </p:txBody>
      </p:sp>
      <p:sp>
        <p:nvSpPr>
          <p:cNvPr id="3" name="文本占位符 2"/>
          <p:cNvSpPr>
            <a:spLocks noGrp="1"/>
          </p:cNvSpPr>
          <p:nvPr>
            <p:ph type="body" idx="1"/>
          </p:nvPr>
        </p:nvSpPr>
        <p:spPr>
          <a:xfrm>
            <a:off x="2238374" y="2171700"/>
            <a:ext cx="9058275" cy="3295650"/>
          </a:xfrm>
        </p:spPr>
        <p:txBody>
          <a:bodyPr>
            <a:normAutofit fontScale="25000" lnSpcReduction="20000"/>
          </a:bodyPr>
          <a:lstStyle/>
          <a:p>
            <a:r>
              <a:rPr lang="en-US" altLang="zh-CN" sz="8000" dirty="0">
                <a:solidFill>
                  <a:srgbClr val="FF0000"/>
                </a:solidFill>
              </a:rPr>
              <a:t>                           </a:t>
            </a:r>
            <a:r>
              <a:rPr lang="zh-CN" altLang="en-US" sz="8000" dirty="0">
                <a:solidFill>
                  <a:srgbClr val="FF0000"/>
                </a:solidFill>
              </a:rPr>
              <a:t>大家找找毛病</a:t>
            </a:r>
            <a:endParaRPr lang="en-US" altLang="zh-CN" sz="8000" dirty="0">
              <a:solidFill>
                <a:srgbClr val="FF0000"/>
              </a:solidFill>
            </a:endParaRPr>
          </a:p>
          <a:p>
            <a:r>
              <a:rPr lang="zh-CN" altLang="en-US" sz="8000" dirty="0"/>
              <a:t>参考文献</a:t>
            </a:r>
            <a:endParaRPr lang="en-US" altLang="zh-CN" sz="8000" dirty="0"/>
          </a:p>
          <a:p>
            <a:r>
              <a:rPr lang="en-US" altLang="zh-CN" sz="8000" dirty="0">
                <a:latin typeface="楷体" panose="02010609060101010101" pitchFamily="49" charset="-122"/>
                <a:ea typeface="楷体" panose="02010609060101010101" pitchFamily="49" charset="-122"/>
              </a:rPr>
              <a:t>[1]</a:t>
            </a:r>
            <a:r>
              <a:rPr lang="zh-CN" altLang="en-US" sz="8000" dirty="0">
                <a:latin typeface="楷体" panose="02010609060101010101" pitchFamily="49" charset="-122"/>
                <a:ea typeface="楷体" panose="02010609060101010101" pitchFamily="49" charset="-122"/>
              </a:rPr>
              <a:t>马克思恩格斯选集</a:t>
            </a:r>
            <a:r>
              <a:rPr lang="en-US" altLang="zh-CN" sz="8000" dirty="0">
                <a:latin typeface="楷体" panose="02010609060101010101" pitchFamily="49" charset="-122"/>
                <a:ea typeface="楷体" panose="02010609060101010101" pitchFamily="49" charset="-122"/>
              </a:rPr>
              <a:t>.</a:t>
            </a:r>
            <a:r>
              <a:rPr lang="zh-CN" altLang="en-US" sz="8000" dirty="0">
                <a:latin typeface="楷体" panose="02010609060101010101" pitchFamily="49" charset="-122"/>
                <a:ea typeface="楷体" panose="02010609060101010101" pitchFamily="49" charset="-122"/>
              </a:rPr>
              <a:t>第</a:t>
            </a:r>
            <a:r>
              <a:rPr lang="en-US" altLang="zh-CN" sz="8000" dirty="0">
                <a:latin typeface="楷体" panose="02010609060101010101" pitchFamily="49" charset="-122"/>
                <a:ea typeface="楷体" panose="02010609060101010101" pitchFamily="49" charset="-122"/>
              </a:rPr>
              <a:t>1</a:t>
            </a:r>
            <a:r>
              <a:rPr lang="zh-CN" altLang="en-US" sz="8000" dirty="0">
                <a:latin typeface="楷体" panose="02010609060101010101" pitchFamily="49" charset="-122"/>
                <a:ea typeface="楷体" panose="02010609060101010101" pitchFamily="49" charset="-122"/>
              </a:rPr>
              <a:t>卷</a:t>
            </a:r>
            <a:r>
              <a:rPr lang="en-US" altLang="zh-CN" sz="8000" dirty="0">
                <a:latin typeface="楷体" panose="02010609060101010101" pitchFamily="49" charset="-122"/>
                <a:ea typeface="楷体" panose="02010609060101010101" pitchFamily="49" charset="-122"/>
              </a:rPr>
              <a:t>[M]</a:t>
            </a:r>
            <a:r>
              <a:rPr lang="zh-CN" altLang="en-US" sz="8000" dirty="0">
                <a:latin typeface="楷体" panose="02010609060101010101" pitchFamily="49" charset="-122"/>
                <a:ea typeface="楷体" panose="02010609060101010101" pitchFamily="49" charset="-122"/>
              </a:rPr>
              <a:t>：北京：人民出版社，</a:t>
            </a:r>
            <a:r>
              <a:rPr lang="en-US" altLang="zh-CN" sz="8000" dirty="0">
                <a:latin typeface="楷体" panose="02010609060101010101" pitchFamily="49" charset="-122"/>
                <a:ea typeface="楷体" panose="02010609060101010101" pitchFamily="49" charset="-122"/>
              </a:rPr>
              <a:t>1972</a:t>
            </a:r>
            <a:r>
              <a:rPr lang="zh-CN" altLang="en-US" sz="8000" dirty="0">
                <a:latin typeface="楷体" panose="02010609060101010101" pitchFamily="49" charset="-122"/>
                <a:ea typeface="楷体" panose="02010609060101010101" pitchFamily="49" charset="-122"/>
              </a:rPr>
              <a:t>年版，第</a:t>
            </a:r>
            <a:r>
              <a:rPr lang="en-US" altLang="zh-CN" sz="8000" dirty="0">
                <a:latin typeface="楷体" panose="02010609060101010101" pitchFamily="49" charset="-122"/>
                <a:ea typeface="楷体" panose="02010609060101010101" pitchFamily="49" charset="-122"/>
              </a:rPr>
              <a:t>253-254.</a:t>
            </a:r>
          </a:p>
          <a:p>
            <a:r>
              <a:rPr lang="en-US" altLang="zh-CN" sz="8000" dirty="0">
                <a:latin typeface="楷体" panose="02010609060101010101" pitchFamily="49" charset="-122"/>
                <a:ea typeface="楷体" panose="02010609060101010101" pitchFamily="49" charset="-122"/>
              </a:rPr>
              <a:t>[2]</a:t>
            </a:r>
            <a:r>
              <a:rPr lang="zh-CN" altLang="en-US" sz="8000" dirty="0">
                <a:latin typeface="楷体" panose="02010609060101010101" pitchFamily="49" charset="-122"/>
                <a:ea typeface="楷体" panose="02010609060101010101" pitchFamily="49" charset="-122"/>
              </a:rPr>
              <a:t>马克思恩格斯文集</a:t>
            </a:r>
            <a:r>
              <a:rPr lang="en-US" altLang="zh-CN" sz="8000" dirty="0">
                <a:latin typeface="楷体" panose="02010609060101010101" pitchFamily="49" charset="-122"/>
                <a:ea typeface="楷体" panose="02010609060101010101" pitchFamily="49" charset="-122"/>
              </a:rPr>
              <a:t>.</a:t>
            </a:r>
            <a:r>
              <a:rPr lang="zh-CN" altLang="en-US" sz="8000" dirty="0">
                <a:latin typeface="楷体" panose="02010609060101010101" pitchFamily="49" charset="-122"/>
                <a:ea typeface="楷体" panose="02010609060101010101" pitchFamily="49" charset="-122"/>
              </a:rPr>
              <a:t>第</a:t>
            </a:r>
            <a:r>
              <a:rPr lang="en-US" altLang="zh-CN" sz="8000" dirty="0">
                <a:latin typeface="楷体" panose="02010609060101010101" pitchFamily="49" charset="-122"/>
                <a:ea typeface="楷体" panose="02010609060101010101" pitchFamily="49" charset="-122"/>
              </a:rPr>
              <a:t>1</a:t>
            </a:r>
            <a:r>
              <a:rPr lang="zh-CN" altLang="en-US" sz="8000" dirty="0">
                <a:latin typeface="楷体" panose="02010609060101010101" pitchFamily="49" charset="-122"/>
                <a:ea typeface="楷体" panose="02010609060101010101" pitchFamily="49" charset="-122"/>
              </a:rPr>
              <a:t>卷</a:t>
            </a:r>
            <a:r>
              <a:rPr lang="en-US" altLang="zh-CN" sz="8000" dirty="0">
                <a:latin typeface="楷体" panose="02010609060101010101" pitchFamily="49" charset="-122"/>
                <a:ea typeface="楷体" panose="02010609060101010101" pitchFamily="49" charset="-122"/>
              </a:rPr>
              <a:t>[M]</a:t>
            </a:r>
            <a:r>
              <a:rPr lang="zh-CN" altLang="en-US" sz="8000" dirty="0">
                <a:latin typeface="楷体" panose="02010609060101010101" pitchFamily="49" charset="-122"/>
                <a:ea typeface="楷体" panose="02010609060101010101" pitchFamily="49" charset="-122"/>
              </a:rPr>
              <a:t>：北京：人民出版社，</a:t>
            </a:r>
            <a:r>
              <a:rPr lang="en-US" altLang="zh-CN" sz="8000" dirty="0">
                <a:latin typeface="楷体" panose="02010609060101010101" pitchFamily="49" charset="-122"/>
                <a:ea typeface="楷体" panose="02010609060101010101" pitchFamily="49" charset="-122"/>
              </a:rPr>
              <a:t>2009</a:t>
            </a:r>
            <a:r>
              <a:rPr lang="zh-CN" altLang="en-US" sz="8000" dirty="0">
                <a:latin typeface="楷体" panose="02010609060101010101" pitchFamily="49" charset="-122"/>
                <a:ea typeface="楷体" panose="02010609060101010101" pitchFamily="49" charset="-122"/>
              </a:rPr>
              <a:t>年版，第</a:t>
            </a:r>
            <a:r>
              <a:rPr lang="en-US" altLang="zh-CN" sz="8000" dirty="0">
                <a:latin typeface="楷体" panose="02010609060101010101" pitchFamily="49" charset="-122"/>
                <a:ea typeface="楷体" panose="02010609060101010101" pitchFamily="49" charset="-122"/>
              </a:rPr>
              <a:t>35</a:t>
            </a:r>
            <a:r>
              <a:rPr lang="zh-CN" altLang="en-US" sz="8000" dirty="0">
                <a:latin typeface="楷体" panose="02010609060101010101" pitchFamily="49" charset="-122"/>
                <a:ea typeface="楷体" panose="02010609060101010101" pitchFamily="49" charset="-122"/>
              </a:rPr>
              <a:t>页。</a:t>
            </a:r>
            <a:endParaRPr lang="en-US" altLang="zh-CN" sz="8000" dirty="0">
              <a:latin typeface="楷体" panose="02010609060101010101" pitchFamily="49" charset="-122"/>
              <a:ea typeface="楷体" panose="02010609060101010101" pitchFamily="49" charset="-122"/>
            </a:endParaRPr>
          </a:p>
          <a:p>
            <a:r>
              <a:rPr lang="en-US" altLang="zh-CN" sz="8000" dirty="0">
                <a:latin typeface="楷体" panose="02010609060101010101" pitchFamily="49" charset="-122"/>
                <a:ea typeface="楷体" panose="02010609060101010101" pitchFamily="49" charset="-122"/>
              </a:rPr>
              <a:t>[3]</a:t>
            </a:r>
            <a:r>
              <a:rPr lang="zh-CN" altLang="en-US" sz="8000" dirty="0">
                <a:latin typeface="楷体" panose="02010609060101010101" pitchFamily="49" charset="-122"/>
                <a:ea typeface="楷体" panose="02010609060101010101" pitchFamily="49" charset="-122"/>
              </a:rPr>
              <a:t>马克思恩格斯选集</a:t>
            </a:r>
            <a:r>
              <a:rPr lang="en-US" altLang="zh-CN" sz="8000" dirty="0">
                <a:latin typeface="楷体" panose="02010609060101010101" pitchFamily="49" charset="-122"/>
                <a:ea typeface="楷体" panose="02010609060101010101" pitchFamily="49" charset="-122"/>
              </a:rPr>
              <a:t>.</a:t>
            </a:r>
            <a:r>
              <a:rPr lang="zh-CN" altLang="en-US" sz="8000" dirty="0">
                <a:latin typeface="楷体" panose="02010609060101010101" pitchFamily="49" charset="-122"/>
                <a:ea typeface="楷体" panose="02010609060101010101" pitchFamily="49" charset="-122"/>
              </a:rPr>
              <a:t>第</a:t>
            </a:r>
            <a:r>
              <a:rPr lang="en-US" altLang="zh-CN" sz="8000" dirty="0">
                <a:latin typeface="楷体" panose="02010609060101010101" pitchFamily="49" charset="-122"/>
                <a:ea typeface="楷体" panose="02010609060101010101" pitchFamily="49" charset="-122"/>
              </a:rPr>
              <a:t>1</a:t>
            </a:r>
            <a:r>
              <a:rPr lang="zh-CN" altLang="en-US" sz="8000" dirty="0">
                <a:latin typeface="楷体" panose="02010609060101010101" pitchFamily="49" charset="-122"/>
                <a:ea typeface="楷体" panose="02010609060101010101" pitchFamily="49" charset="-122"/>
              </a:rPr>
              <a:t>卷</a:t>
            </a:r>
            <a:r>
              <a:rPr lang="en-US" altLang="zh-CN" sz="8000" dirty="0">
                <a:latin typeface="楷体" panose="02010609060101010101" pitchFamily="49" charset="-122"/>
                <a:ea typeface="楷体" panose="02010609060101010101" pitchFamily="49" charset="-122"/>
              </a:rPr>
              <a:t>[M]</a:t>
            </a:r>
            <a:r>
              <a:rPr lang="zh-CN" altLang="en-US" sz="8000" dirty="0">
                <a:latin typeface="楷体" panose="02010609060101010101" pitchFamily="49" charset="-122"/>
                <a:ea typeface="楷体" panose="02010609060101010101" pitchFamily="49" charset="-122"/>
              </a:rPr>
              <a:t>：北京：人民出版社，</a:t>
            </a:r>
            <a:r>
              <a:rPr lang="en-US" altLang="zh-CN" sz="8000" dirty="0">
                <a:latin typeface="楷体" panose="02010609060101010101" pitchFamily="49" charset="-122"/>
                <a:ea typeface="楷体" panose="02010609060101010101" pitchFamily="49" charset="-122"/>
              </a:rPr>
              <a:t>1995</a:t>
            </a:r>
            <a:r>
              <a:rPr lang="zh-CN" altLang="en-US" sz="8000" dirty="0">
                <a:latin typeface="楷体" panose="02010609060101010101" pitchFamily="49" charset="-122"/>
                <a:ea typeface="楷体" panose="02010609060101010101" pitchFamily="49" charset="-122"/>
              </a:rPr>
              <a:t>年版，第</a:t>
            </a:r>
            <a:r>
              <a:rPr lang="en-US" altLang="zh-CN" sz="8000" dirty="0">
                <a:latin typeface="楷体" panose="02010609060101010101" pitchFamily="49" charset="-122"/>
                <a:ea typeface="楷体" panose="02010609060101010101" pitchFamily="49" charset="-122"/>
              </a:rPr>
              <a:t>253-254</a:t>
            </a:r>
            <a:r>
              <a:rPr lang="zh-CN" altLang="en-US" sz="8000" dirty="0">
                <a:latin typeface="楷体" panose="02010609060101010101" pitchFamily="49" charset="-122"/>
                <a:ea typeface="楷体" panose="02010609060101010101" pitchFamily="49" charset="-122"/>
              </a:rPr>
              <a:t>页。</a:t>
            </a:r>
            <a:endParaRPr lang="en-US" altLang="zh-CN" sz="8000" dirty="0">
              <a:latin typeface="楷体" panose="02010609060101010101" pitchFamily="49" charset="-122"/>
              <a:ea typeface="楷体" panose="02010609060101010101" pitchFamily="49" charset="-122"/>
            </a:endParaRPr>
          </a:p>
          <a:p>
            <a:r>
              <a:rPr lang="en-US" altLang="zh-CN" sz="8000" dirty="0">
                <a:latin typeface="楷体" panose="02010609060101010101" pitchFamily="49" charset="-122"/>
                <a:ea typeface="楷体" panose="02010609060101010101" pitchFamily="49" charset="-122"/>
              </a:rPr>
              <a:t>[4]</a:t>
            </a:r>
            <a:r>
              <a:rPr lang="zh-CN" altLang="en-US" sz="8000" dirty="0">
                <a:latin typeface="楷体" panose="02010609060101010101" pitchFamily="49" charset="-122"/>
                <a:ea typeface="楷体" panose="02010609060101010101" pitchFamily="49" charset="-122"/>
              </a:rPr>
              <a:t>列宁选集：第</a:t>
            </a:r>
            <a:r>
              <a:rPr lang="en-US" altLang="zh-CN" sz="8000" dirty="0">
                <a:latin typeface="楷体" panose="02010609060101010101" pitchFamily="49" charset="-122"/>
                <a:ea typeface="楷体" panose="02010609060101010101" pitchFamily="49" charset="-122"/>
              </a:rPr>
              <a:t>3</a:t>
            </a:r>
            <a:r>
              <a:rPr lang="zh-CN" altLang="en-US" sz="8000" dirty="0">
                <a:latin typeface="楷体" panose="02010609060101010101" pitchFamily="49" charset="-122"/>
                <a:ea typeface="楷体" panose="02010609060101010101" pitchFamily="49" charset="-122"/>
              </a:rPr>
              <a:t>卷</a:t>
            </a:r>
            <a:r>
              <a:rPr lang="en-US" altLang="zh-CN" sz="8000" dirty="0">
                <a:latin typeface="楷体" panose="02010609060101010101" pitchFamily="49" charset="-122"/>
                <a:ea typeface="楷体" panose="02010609060101010101" pitchFamily="49" charset="-122"/>
              </a:rPr>
              <a:t>[M]:</a:t>
            </a:r>
            <a:r>
              <a:rPr lang="zh-CN" altLang="en-US" sz="8000" dirty="0">
                <a:latin typeface="楷体" panose="02010609060101010101" pitchFamily="49" charset="-122"/>
                <a:ea typeface="楷体" panose="02010609060101010101" pitchFamily="49" charset="-122"/>
              </a:rPr>
              <a:t>北京：人民出版社，</a:t>
            </a:r>
            <a:r>
              <a:rPr lang="en-US" altLang="zh-CN" sz="8000" dirty="0">
                <a:latin typeface="楷体" panose="02010609060101010101" pitchFamily="49" charset="-122"/>
                <a:ea typeface="楷体" panose="02010609060101010101" pitchFamily="49" charset="-122"/>
              </a:rPr>
              <a:t>2012</a:t>
            </a:r>
            <a:r>
              <a:rPr lang="zh-CN" altLang="en-US" sz="8000" dirty="0">
                <a:latin typeface="楷体" panose="02010609060101010101" pitchFamily="49" charset="-122"/>
                <a:ea typeface="楷体" panose="02010609060101010101" pitchFamily="49" charset="-122"/>
              </a:rPr>
              <a:t>年版，第</a:t>
            </a:r>
            <a:r>
              <a:rPr lang="en-US" altLang="zh-CN" sz="8000" dirty="0">
                <a:latin typeface="楷体" panose="02010609060101010101" pitchFamily="49" charset="-122"/>
                <a:ea typeface="楷体" panose="02010609060101010101" pitchFamily="49" charset="-122"/>
              </a:rPr>
              <a:t>147</a:t>
            </a:r>
            <a:r>
              <a:rPr lang="zh-CN" altLang="en-US" sz="8000" dirty="0">
                <a:latin typeface="楷体" panose="02010609060101010101" pitchFamily="49" charset="-122"/>
                <a:ea typeface="楷体" panose="02010609060101010101" pitchFamily="49" charset="-122"/>
              </a:rPr>
              <a:t>页。</a:t>
            </a:r>
            <a:endParaRPr lang="en-US" altLang="zh-CN" sz="8000" dirty="0">
              <a:latin typeface="楷体" panose="02010609060101010101" pitchFamily="49" charset="-122"/>
              <a:ea typeface="楷体" panose="02010609060101010101" pitchFamily="49" charset="-122"/>
            </a:endParaRPr>
          </a:p>
          <a:p>
            <a:r>
              <a:rPr lang="en-US" altLang="zh-CN" sz="8000" dirty="0">
                <a:latin typeface="楷体" panose="02010609060101010101" pitchFamily="49" charset="-122"/>
                <a:ea typeface="楷体" panose="02010609060101010101" pitchFamily="49" charset="-122"/>
              </a:rPr>
              <a:t>[5]</a:t>
            </a:r>
            <a:r>
              <a:rPr lang="zh-CN" altLang="en-US" sz="8000" dirty="0">
                <a:latin typeface="楷体" panose="02010609060101010101" pitchFamily="49" charset="-122"/>
                <a:ea typeface="楷体" panose="02010609060101010101" pitchFamily="49" charset="-122"/>
              </a:rPr>
              <a:t>列宁选集：第</a:t>
            </a:r>
            <a:r>
              <a:rPr lang="en-US" altLang="zh-CN" sz="8000" dirty="0">
                <a:latin typeface="楷体" panose="02010609060101010101" pitchFamily="49" charset="-122"/>
                <a:ea typeface="楷体" panose="02010609060101010101" pitchFamily="49" charset="-122"/>
              </a:rPr>
              <a:t>3</a:t>
            </a:r>
            <a:r>
              <a:rPr lang="zh-CN" altLang="en-US" sz="8000" dirty="0">
                <a:latin typeface="楷体" panose="02010609060101010101" pitchFamily="49" charset="-122"/>
                <a:ea typeface="楷体" panose="02010609060101010101" pitchFamily="49" charset="-122"/>
              </a:rPr>
              <a:t>卷</a:t>
            </a:r>
            <a:r>
              <a:rPr lang="en-US" altLang="zh-CN" sz="8000" dirty="0">
                <a:latin typeface="楷体" panose="02010609060101010101" pitchFamily="49" charset="-122"/>
                <a:ea typeface="楷体" panose="02010609060101010101" pitchFamily="49" charset="-122"/>
              </a:rPr>
              <a:t>[M]:</a:t>
            </a:r>
            <a:r>
              <a:rPr lang="zh-CN" altLang="en-US" sz="8000" dirty="0">
                <a:latin typeface="楷体" panose="02010609060101010101" pitchFamily="49" charset="-122"/>
                <a:ea typeface="楷体" panose="02010609060101010101" pitchFamily="49" charset="-122"/>
              </a:rPr>
              <a:t>北京：人民出版社，</a:t>
            </a:r>
            <a:r>
              <a:rPr lang="en-US" altLang="zh-CN" sz="8000" dirty="0">
                <a:latin typeface="楷体" panose="02010609060101010101" pitchFamily="49" charset="-122"/>
                <a:ea typeface="楷体" panose="02010609060101010101" pitchFamily="49" charset="-122"/>
              </a:rPr>
              <a:t>1972</a:t>
            </a:r>
            <a:r>
              <a:rPr lang="zh-CN" altLang="en-US" sz="8000" dirty="0">
                <a:latin typeface="楷体" panose="02010609060101010101" pitchFamily="49" charset="-122"/>
                <a:ea typeface="楷体" panose="02010609060101010101" pitchFamily="49" charset="-122"/>
              </a:rPr>
              <a:t>年版，第</a:t>
            </a:r>
            <a:r>
              <a:rPr lang="en-US" altLang="zh-CN" sz="8000" dirty="0">
                <a:latin typeface="楷体" panose="02010609060101010101" pitchFamily="49" charset="-122"/>
                <a:ea typeface="楷体" panose="02010609060101010101" pitchFamily="49" charset="-122"/>
              </a:rPr>
              <a:t>174</a:t>
            </a:r>
            <a:r>
              <a:rPr lang="zh-CN" altLang="en-US" sz="8000" dirty="0">
                <a:latin typeface="楷体" panose="02010609060101010101" pitchFamily="49" charset="-122"/>
                <a:ea typeface="楷体" panose="02010609060101010101" pitchFamily="49" charset="-122"/>
              </a:rPr>
              <a:t>页。</a:t>
            </a:r>
            <a:endParaRPr lang="en-US" altLang="zh-CN" sz="8000" dirty="0">
              <a:latin typeface="楷体" panose="02010609060101010101" pitchFamily="49" charset="-122"/>
              <a:ea typeface="楷体" panose="02010609060101010101" pitchFamily="49" charset="-122"/>
            </a:endParaRPr>
          </a:p>
          <a:p>
            <a:r>
              <a:rPr lang="en-US" altLang="zh-CN" sz="8000" dirty="0">
                <a:latin typeface="楷体" panose="02010609060101010101" pitchFamily="49" charset="-122"/>
                <a:ea typeface="楷体" panose="02010609060101010101" pitchFamily="49" charset="-122"/>
              </a:rPr>
              <a:t>[6]</a:t>
            </a:r>
            <a:r>
              <a:rPr lang="zh-CN" altLang="en-US" sz="8000" dirty="0">
                <a:latin typeface="楷体" panose="02010609060101010101" pitchFamily="49" charset="-122"/>
                <a:ea typeface="楷体" panose="02010609060101010101" pitchFamily="49" charset="-122"/>
              </a:rPr>
              <a:t>列宁专题文集</a:t>
            </a:r>
            <a:r>
              <a:rPr lang="en-US" altLang="zh-CN" sz="8000" dirty="0">
                <a:latin typeface="楷体" panose="02010609060101010101" pitchFamily="49" charset="-122"/>
                <a:ea typeface="楷体" panose="02010609060101010101" pitchFamily="49" charset="-122"/>
              </a:rPr>
              <a:t>.</a:t>
            </a:r>
            <a:r>
              <a:rPr lang="zh-CN" altLang="en-US" sz="8000" dirty="0">
                <a:latin typeface="楷体" panose="02010609060101010101" pitchFamily="49" charset="-122"/>
                <a:ea typeface="楷体" panose="02010609060101010101" pitchFamily="49" charset="-122"/>
              </a:rPr>
              <a:t>论马克思主义</a:t>
            </a:r>
            <a:r>
              <a:rPr lang="en-US" altLang="zh-CN" sz="8000" dirty="0">
                <a:latin typeface="楷体" panose="02010609060101010101" pitchFamily="49" charset="-122"/>
                <a:ea typeface="楷体" panose="02010609060101010101" pitchFamily="49" charset="-122"/>
              </a:rPr>
              <a:t>.[M]:</a:t>
            </a:r>
            <a:r>
              <a:rPr lang="zh-CN" altLang="en-US" sz="8000" dirty="0">
                <a:latin typeface="楷体" panose="02010609060101010101" pitchFamily="49" charset="-122"/>
                <a:ea typeface="楷体" panose="02010609060101010101" pitchFamily="49" charset="-122"/>
              </a:rPr>
              <a:t>北京：人民出版社，</a:t>
            </a:r>
            <a:r>
              <a:rPr lang="en-US" altLang="zh-CN" sz="8000" dirty="0">
                <a:latin typeface="楷体" panose="02010609060101010101" pitchFamily="49" charset="-122"/>
                <a:ea typeface="楷体" panose="02010609060101010101" pitchFamily="49" charset="-122"/>
              </a:rPr>
              <a:t>2009</a:t>
            </a:r>
            <a:r>
              <a:rPr lang="zh-CN" altLang="en-US" sz="8000" dirty="0">
                <a:latin typeface="楷体" panose="02010609060101010101" pitchFamily="49" charset="-122"/>
                <a:ea typeface="楷体" panose="02010609060101010101" pitchFamily="49" charset="-122"/>
              </a:rPr>
              <a:t>年版，第</a:t>
            </a:r>
            <a:r>
              <a:rPr lang="en-US" altLang="zh-CN" sz="8000" dirty="0">
                <a:latin typeface="楷体" panose="02010609060101010101" pitchFamily="49" charset="-122"/>
                <a:ea typeface="楷体" panose="02010609060101010101" pitchFamily="49" charset="-122"/>
              </a:rPr>
              <a:t>187</a:t>
            </a:r>
            <a:r>
              <a:rPr lang="zh-CN" altLang="en-US" sz="8000" dirty="0">
                <a:latin typeface="楷体" panose="02010609060101010101" pitchFamily="49" charset="-122"/>
                <a:ea typeface="楷体" panose="02010609060101010101" pitchFamily="49" charset="-122"/>
              </a:rPr>
              <a:t>页。</a:t>
            </a:r>
          </a:p>
          <a:p>
            <a:endParaRPr lang="zh-CN" altLang="en-US" sz="8000" dirty="0"/>
          </a:p>
          <a:p>
            <a:endParaRPr lang="en-US" altLang="zh-CN" dirty="0"/>
          </a:p>
          <a:p>
            <a:r>
              <a:rPr lang="zh-CN" altLang="en-US" dirty="0"/>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27171" y="294306"/>
            <a:ext cx="5419185" cy="895350"/>
          </a:xfrm>
        </p:spPr>
        <p:txBody>
          <a:bodyPr/>
          <a:lstStyle/>
          <a:p>
            <a:endParaRPr lang="zh-CN" altLang="en-US"/>
          </a:p>
        </p:txBody>
      </p:sp>
      <p:sp>
        <p:nvSpPr>
          <p:cNvPr id="3" name="文本占位符 2"/>
          <p:cNvSpPr>
            <a:spLocks noGrp="1"/>
          </p:cNvSpPr>
          <p:nvPr>
            <p:ph type="body" idx="1"/>
          </p:nvPr>
        </p:nvSpPr>
        <p:spPr>
          <a:xfrm>
            <a:off x="2846195" y="2057399"/>
            <a:ext cx="7097906" cy="1795705"/>
          </a:xfrm>
        </p:spPr>
        <p:txBody>
          <a:bodyPr>
            <a:normAutofit lnSpcReduction="10000"/>
          </a:bodyPr>
          <a:lstStyle/>
          <a:p>
            <a:r>
              <a:rPr lang="zh-CN" altLang="en-US" sz="2800" dirty="0">
                <a:latin typeface="华文楷体" panose="02010600040101010101" pitchFamily="2" charset="-122"/>
                <a:ea typeface="华文楷体" panose="02010600040101010101" pitchFamily="2" charset="-122"/>
              </a:rPr>
              <a:t>总之，回到经典，学习原著是由于：树立坚定的信仰，与各种错误思潮作斗争，从根本上理解马克思主义的精神实质的需要</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endParaRPr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36240" y="2070558"/>
            <a:ext cx="8346917" cy="1621509"/>
          </a:xfrm>
        </p:spPr>
        <p:txBody>
          <a:bodyPr/>
          <a:lstStyle/>
          <a:p>
            <a:r>
              <a:rPr lang="zh-CN" altLang="en-US" dirty="0">
                <a:solidFill>
                  <a:srgbClr val="FF0000"/>
                </a:solidFill>
              </a:rPr>
              <a:t>第二节  哲学和哲学的基本问题</a:t>
            </a:r>
          </a:p>
        </p:txBody>
      </p:sp>
      <p:sp>
        <p:nvSpPr>
          <p:cNvPr id="4" name="文本占位符 3"/>
          <p:cNvSpPr>
            <a:spLocks noGrp="1"/>
          </p:cNvSpPr>
          <p:nvPr>
            <p:ph type="body" sz="quarter" idx="18"/>
          </p:nvPr>
        </p:nvSpPr>
        <p:spPr/>
        <p:txBody>
          <a:bodyPr/>
          <a:lstStyle/>
          <a:p>
            <a:endParaRPr lang="zh-CN" altLang="en-US"/>
          </a:p>
        </p:txBody>
      </p:sp>
      <p:sp>
        <p:nvSpPr>
          <p:cNvPr id="3" name="文本占位符 2"/>
          <p:cNvSpPr>
            <a:spLocks noGrp="1"/>
          </p:cNvSpPr>
          <p:nvPr>
            <p:ph type="body" sz="quarter" idx="10"/>
          </p:nvPr>
        </p:nvSpPr>
        <p:spPr>
          <a:xfrm>
            <a:off x="6394134" y="4376794"/>
            <a:ext cx="4604544" cy="296271"/>
          </a:xfrm>
        </p:spPr>
        <p:txBody>
          <a:bodyPr/>
          <a:lstStyle/>
          <a:p>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p:cNvSpPr>
          <p:nvPr>
            <p:ph type="title" idx="4294967295"/>
          </p:nvPr>
        </p:nvSpPr>
        <p:spPr>
          <a:xfrm>
            <a:off x="0" y="0"/>
            <a:ext cx="10850563" cy="1028700"/>
          </a:xfrm>
        </p:spPr>
        <p:txBody>
          <a:bodyPr>
            <a:normAutofit/>
          </a:bodyPr>
          <a:lstStyle/>
          <a:p>
            <a:pPr eaLnBrk="1" hangingPunct="1"/>
            <a:br>
              <a:rPr lang="zh-CN" altLang="en-US" b="1" dirty="0"/>
            </a:br>
            <a:endParaRPr lang="zh-CN" altLang="en-US" b="1" dirty="0"/>
          </a:p>
        </p:txBody>
      </p:sp>
      <p:sp>
        <p:nvSpPr>
          <p:cNvPr id="99330" name="内容占位符 2"/>
          <p:cNvSpPr>
            <a:spLocks noGrp="1"/>
          </p:cNvSpPr>
          <p:nvPr>
            <p:ph idx="4294967295"/>
          </p:nvPr>
        </p:nvSpPr>
        <p:spPr>
          <a:xfrm>
            <a:off x="2032000" y="1362075"/>
            <a:ext cx="8686800" cy="5019675"/>
          </a:xfrm>
        </p:spPr>
        <p:txBody>
          <a:bodyPr/>
          <a:lstStyle/>
          <a:p>
            <a:pPr eaLnBrk="1" hangingPunct="1"/>
            <a:r>
              <a:rPr lang="en-US" altLang="zh-CN" b="1" dirty="0"/>
              <a:t>   </a:t>
            </a:r>
            <a:r>
              <a:rPr lang="en-US" altLang="zh-CN" sz="3200" b="1" dirty="0"/>
              <a:t> </a:t>
            </a:r>
            <a:r>
              <a:rPr lang="zh-CN" altLang="en-US" sz="3200" b="1" dirty="0">
                <a:solidFill>
                  <a:srgbClr val="FF0000"/>
                </a:solidFill>
              </a:rPr>
              <a:t>一、关于哲学</a:t>
            </a:r>
          </a:p>
          <a:p>
            <a:pPr eaLnBrk="1" hangingPunct="1"/>
            <a:r>
              <a:rPr lang="zh-CN" altLang="en-US" sz="2800" b="1" dirty="0">
                <a:latin typeface="黑体" panose="02010609060101010101" pitchFamily="49" charset="-122"/>
                <a:ea typeface="黑体" panose="02010609060101010101" pitchFamily="49" charset="-122"/>
              </a:rPr>
              <a:t>（一）词源</a:t>
            </a:r>
          </a:p>
          <a:p>
            <a:pPr eaLnBrk="1" hangingPunct="1"/>
            <a:r>
              <a:rPr lang="zh-CN" altLang="en-US" sz="2800" dirty="0">
                <a:latin typeface="楷体" panose="02010609060101010101" pitchFamily="49" charset="-122"/>
                <a:ea typeface="楷体" panose="02010609060101010101" pitchFamily="49" charset="-122"/>
              </a:rPr>
              <a:t>最早提出这一概念的是古希腊哲学家毕达哥拉斯，意为“爱智慧。”在中国古代是没有哲学这个词的，但是有类似的说法，叫“哲人”或者“先哲”是指那些善于思辨，有学问的人。1874年，日本学者西周，他把英语philosphy一词翻译成汉语“哲学”，1896年前后，康有为把它传入中国并逐渐为人们所接受。</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9329"/>
                                        </p:tgtEl>
                                        <p:attrNameLst>
                                          <p:attrName>style.visibility</p:attrName>
                                        </p:attrNameLst>
                                      </p:cBhvr>
                                      <p:to>
                                        <p:strVal val="visible"/>
                                      </p:to>
                                    </p:set>
                                    <p:animEffect transition="in" filter="circle(in)">
                                      <p:cBhvr>
                                        <p:cTn id="7" dur="2000"/>
                                        <p:tgtEl>
                                          <p:spTgt spid="993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9330">
                                            <p:txEl>
                                              <p:pRg st="0" end="0"/>
                                            </p:txEl>
                                          </p:spTgt>
                                        </p:tgtEl>
                                        <p:attrNameLst>
                                          <p:attrName>style.visibility</p:attrName>
                                        </p:attrNameLst>
                                      </p:cBhvr>
                                      <p:to>
                                        <p:strVal val="visible"/>
                                      </p:to>
                                    </p:set>
                                    <p:animEffect transition="in" filter="fade">
                                      <p:cBhvr>
                                        <p:cTn id="12" dur="1000"/>
                                        <p:tgtEl>
                                          <p:spTgt spid="99330">
                                            <p:txEl>
                                              <p:pRg st="0" end="0"/>
                                            </p:txEl>
                                          </p:spTgt>
                                        </p:tgtEl>
                                      </p:cBhvr>
                                    </p:animEffect>
                                    <p:anim calcmode="lin" valueType="num">
                                      <p:cBhvr>
                                        <p:cTn id="13" dur="1000" fill="hold"/>
                                        <p:tgtEl>
                                          <p:spTgt spid="9933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93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9330">
                                            <p:txEl>
                                              <p:pRg st="1" end="1"/>
                                            </p:txEl>
                                          </p:spTgt>
                                        </p:tgtEl>
                                        <p:attrNameLst>
                                          <p:attrName>style.visibility</p:attrName>
                                        </p:attrNameLst>
                                      </p:cBhvr>
                                      <p:to>
                                        <p:strVal val="visible"/>
                                      </p:to>
                                    </p:set>
                                    <p:animEffect transition="in" filter="fade">
                                      <p:cBhvr>
                                        <p:cTn id="19" dur="1000"/>
                                        <p:tgtEl>
                                          <p:spTgt spid="99330">
                                            <p:txEl>
                                              <p:pRg st="1" end="1"/>
                                            </p:txEl>
                                          </p:spTgt>
                                        </p:tgtEl>
                                      </p:cBhvr>
                                    </p:animEffect>
                                    <p:anim calcmode="lin" valueType="num">
                                      <p:cBhvr>
                                        <p:cTn id="20" dur="1000" fill="hold"/>
                                        <p:tgtEl>
                                          <p:spTgt spid="9933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93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9330">
                                            <p:txEl>
                                              <p:pRg st="2" end="2"/>
                                            </p:txEl>
                                          </p:spTgt>
                                        </p:tgtEl>
                                        <p:attrNameLst>
                                          <p:attrName>style.visibility</p:attrName>
                                        </p:attrNameLst>
                                      </p:cBhvr>
                                      <p:to>
                                        <p:strVal val="visible"/>
                                      </p:to>
                                    </p:set>
                                    <p:animEffect transition="in" filter="fade">
                                      <p:cBhvr>
                                        <p:cTn id="26" dur="1000"/>
                                        <p:tgtEl>
                                          <p:spTgt spid="99330">
                                            <p:txEl>
                                              <p:pRg st="2" end="2"/>
                                            </p:txEl>
                                          </p:spTgt>
                                        </p:tgtEl>
                                      </p:cBhvr>
                                    </p:animEffect>
                                    <p:anim calcmode="lin" valueType="num">
                                      <p:cBhvr>
                                        <p:cTn id="27" dur="1000" fill="hold"/>
                                        <p:tgtEl>
                                          <p:spTgt spid="99330">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933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9" grpId="0"/>
      <p:bldP spid="9933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2846196" y="2468149"/>
            <a:ext cx="6435917" cy="369332"/>
          </a:xfrm>
        </p:spPr>
        <p:txBody>
          <a:bodyPr>
            <a:noAutofit/>
          </a:bodyPr>
          <a:lstStyle/>
          <a:p>
            <a:br>
              <a:rPr lang="en-US" altLang="zh-CN" sz="3200" dirty="0">
                <a:latin typeface="宋体" panose="02010600030101010101" pitchFamily="2" charset="-122"/>
                <a:ea typeface="宋体" panose="02010600030101010101" pitchFamily="2" charset="-122"/>
              </a:rPr>
            </a:br>
            <a:br>
              <a:rPr lang="en-US" altLang="zh-CN" sz="3200" dirty="0">
                <a:latin typeface="宋体" panose="02010600030101010101" pitchFamily="2" charset="-122"/>
                <a:ea typeface="宋体" panose="02010600030101010101" pitchFamily="2" charset="-122"/>
              </a:rPr>
            </a:br>
            <a:br>
              <a:rPr lang="en-US" altLang="zh-CN" sz="3200" dirty="0">
                <a:latin typeface="宋体" panose="02010600030101010101" pitchFamily="2" charset="-122"/>
                <a:ea typeface="宋体" panose="02010600030101010101" pitchFamily="2" charset="-122"/>
              </a:rPr>
            </a:br>
            <a:br>
              <a:rPr lang="en-US" altLang="zh-CN" sz="3200" dirty="0">
                <a:latin typeface="宋体" panose="02010600030101010101" pitchFamily="2" charset="-122"/>
                <a:ea typeface="宋体" panose="02010600030101010101" pitchFamily="2" charset="-122"/>
              </a:rPr>
            </a:br>
            <a:br>
              <a:rPr lang="en-US" altLang="zh-CN" sz="3200" dirty="0">
                <a:latin typeface="宋体" panose="02010600030101010101" pitchFamily="2" charset="-122"/>
                <a:ea typeface="宋体" panose="02010600030101010101" pitchFamily="2" charset="-122"/>
              </a:rPr>
            </a:br>
            <a:br>
              <a:rPr lang="en-US" altLang="zh-CN" sz="32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
        <p:nvSpPr>
          <p:cNvPr id="10" name="文本占位符 9"/>
          <p:cNvSpPr>
            <a:spLocks noGrp="1"/>
          </p:cNvSpPr>
          <p:nvPr>
            <p:ph type="body" idx="1"/>
          </p:nvPr>
        </p:nvSpPr>
        <p:spPr>
          <a:xfrm>
            <a:off x="2184401" y="1809750"/>
            <a:ext cx="7366000" cy="3932639"/>
          </a:xfrm>
        </p:spPr>
        <p:txBody>
          <a:bodyPr>
            <a:noAutofit/>
          </a:bodyPr>
          <a:lstStyle/>
          <a:p>
            <a:r>
              <a:rPr lang="zh-CN" altLang="en-US" sz="3200" b="1" dirty="0">
                <a:latin typeface="宋体" panose="02010600030101010101" pitchFamily="2" charset="-122"/>
                <a:ea typeface="宋体" panose="02010600030101010101" pitchFamily="2" charset="-122"/>
              </a:rPr>
              <a:t>    （二）党员干部的信仰</a:t>
            </a:r>
            <a:endParaRPr lang="en-US" altLang="zh-CN" sz="3200" b="1" dirty="0">
              <a:latin typeface="宋体" panose="02010600030101010101" pitchFamily="2" charset="-122"/>
              <a:ea typeface="宋体" panose="02010600030101010101" pitchFamily="2" charset="-122"/>
            </a:endParaRPr>
          </a:p>
          <a:p>
            <a:r>
              <a:rPr lang="zh-CN" altLang="en-US" sz="2800" b="1" dirty="0">
                <a:latin typeface="华文楷体" panose="02010600040101010101" pitchFamily="2" charset="-122"/>
                <a:ea typeface="华文楷体" panose="02010600040101010101" pitchFamily="2" charset="-122"/>
              </a:rPr>
              <a:t>     在党员干部中，非马克思主义倾向。不信马列信鬼神。国家行政学院主持的一项调查显示，全国</a:t>
            </a:r>
            <a:r>
              <a:rPr lang="en-US" altLang="zh-CN" sz="2800" b="1" dirty="0">
                <a:latin typeface="华文楷体" panose="02010600040101010101" pitchFamily="2" charset="-122"/>
                <a:ea typeface="华文楷体" panose="02010600040101010101" pitchFamily="2" charset="-122"/>
              </a:rPr>
              <a:t>17</a:t>
            </a:r>
            <a:r>
              <a:rPr lang="zh-CN" altLang="en-US" sz="2800" b="1" dirty="0">
                <a:latin typeface="华文楷体" panose="02010600040101010101" pitchFamily="2" charset="-122"/>
                <a:ea typeface="华文楷体" panose="02010600040101010101" pitchFamily="2" charset="-122"/>
              </a:rPr>
              <a:t>个省市单位和副省级城市的</a:t>
            </a:r>
            <a:r>
              <a:rPr lang="en-US" altLang="zh-CN" sz="2800" b="1" dirty="0">
                <a:latin typeface="华文楷体" panose="02010600040101010101" pitchFamily="2" charset="-122"/>
                <a:ea typeface="华文楷体" panose="02010600040101010101" pitchFamily="2" charset="-122"/>
              </a:rPr>
              <a:t>900</a:t>
            </a:r>
            <a:r>
              <a:rPr lang="zh-CN" altLang="en-US" sz="2800" b="1" dirty="0">
                <a:latin typeface="华文楷体" panose="02010600040101010101" pitchFamily="2" charset="-122"/>
                <a:ea typeface="华文楷体" panose="02010600040101010101" pitchFamily="2" charset="-122"/>
              </a:rPr>
              <a:t>名县处级官员中，“很相信”、“有些相信”和“相信”风水迷信的比例达到</a:t>
            </a:r>
            <a:r>
              <a:rPr lang="en-US" altLang="zh-CN" sz="2800" b="1" dirty="0">
                <a:latin typeface="华文楷体" panose="02010600040101010101" pitchFamily="2" charset="-122"/>
                <a:ea typeface="华文楷体" panose="02010600040101010101" pitchFamily="2" charset="-122"/>
              </a:rPr>
              <a:t>21%</a:t>
            </a:r>
            <a:r>
              <a:rPr lang="zh-CN" altLang="en-US" sz="2800" b="1" dirty="0">
                <a:latin typeface="华文楷体" panose="02010600040101010101" pitchFamily="2" charset="-122"/>
                <a:ea typeface="华文楷体" panose="02010600040101010101" pitchFamily="2" charset="-122"/>
              </a:rPr>
              <a:t>左右。</a:t>
            </a:r>
          </a:p>
        </p:txBody>
      </p:sp>
      <p:sp>
        <p:nvSpPr>
          <p:cNvPr id="4" name="灯片编号占位符 3"/>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t>9</a:t>
            </a:fld>
            <a:endParaRPr lang="zh-CN" altLang="en-US" dirty="0"/>
          </a:p>
        </p:txBody>
      </p:sp>
      <p:sp>
        <p:nvSpPr>
          <p:cNvPr id="5" name="矩形 4"/>
          <p:cNvSpPr/>
          <p:nvPr/>
        </p:nvSpPr>
        <p:spPr>
          <a:xfrm>
            <a:off x="1485269" y="1234559"/>
            <a:ext cx="6149972" cy="4507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sz="1600" dirty="0">
                <a:solidFill>
                  <a:schemeClr val="tx1">
                    <a:lumMod val="50000"/>
                    <a:lumOff val="50000"/>
                  </a:schemeClr>
                </a:solidFill>
              </a:rPr>
              <a:t>。</a:t>
            </a:r>
          </a:p>
        </p:txBody>
      </p:sp>
      <p:sp>
        <p:nvSpPr>
          <p:cNvPr id="6" name="文本框 5"/>
          <p:cNvSpPr txBox="1"/>
          <p:nvPr/>
        </p:nvSpPr>
        <p:spPr>
          <a:xfrm>
            <a:off x="1155702" y="5742389"/>
            <a:ext cx="58521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defRPr sz="1200">
                <a:solidFill>
                  <a:schemeClr val="tx1">
                    <a:lumMod val="50000"/>
                    <a:lumOff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00" dirty="0">
                <a:solidFill>
                  <a:srgbClr val="CC4A4A"/>
                </a:solidFill>
              </a:rPr>
              <a:t>*文章内的标注或者备注</a:t>
            </a:r>
          </a:p>
        </p:txBody>
      </p:sp>
      <p:sp>
        <p:nvSpPr>
          <p:cNvPr id="7" name="矩形 6"/>
          <p:cNvSpPr/>
          <p:nvPr/>
        </p:nvSpPr>
        <p:spPr>
          <a:xfrm>
            <a:off x="1652912" y="1234559"/>
            <a:ext cx="7052937" cy="369332"/>
          </a:xfrm>
          <a:prstGeom prst="rect">
            <a:avLst/>
          </a:prstGeom>
        </p:spPr>
        <p:txBody>
          <a:bodyPr wrap="square">
            <a:spAutoFit/>
          </a:bodyPr>
          <a:lstStyle/>
          <a:p>
            <a:endParaRPr lang="zh-CN" altLang="en-US" b="1" dirty="0">
              <a:solidFill>
                <a:schemeClr val="accent2">
                  <a:lumMod val="75000"/>
                </a:schemeClr>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内容占位符 2"/>
          <p:cNvSpPr>
            <a:spLocks noGrp="1"/>
          </p:cNvSpPr>
          <p:nvPr>
            <p:ph idx="4294967295"/>
          </p:nvPr>
        </p:nvSpPr>
        <p:spPr>
          <a:xfrm>
            <a:off x="2265680" y="1544319"/>
            <a:ext cx="7630160" cy="4632643"/>
          </a:xfrm>
        </p:spPr>
        <p:txBody>
          <a:bodyPr/>
          <a:lstStyle/>
          <a:p>
            <a:pPr eaLnBrk="1" hangingPunct="1"/>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哲学是关于智慧的智慧。哲学不等于智慧，而是人们对智慧的爱。是人对智慧的反思。爱可以分为四类：</a:t>
            </a:r>
            <a:endParaRPr lang="en-US" altLang="zh-CN" sz="2800" dirty="0">
              <a:latin typeface="宋体" panose="02010600030101010101" pitchFamily="2" charset="-122"/>
              <a:ea typeface="宋体" panose="02010600030101010101" pitchFamily="2" charset="-122"/>
            </a:endParaRPr>
          </a:p>
          <a:p>
            <a:pPr eaLnBrk="1" hangingPunct="1"/>
            <a:r>
              <a:rPr lang="zh-CN" altLang="en-US" sz="2800" b="1" dirty="0">
                <a:latin typeface="宋体" panose="02010600030101010101" pitchFamily="2" charset="-122"/>
                <a:ea typeface="宋体" panose="02010600030101010101" pitchFamily="2" charset="-122"/>
              </a:rPr>
              <a:t>    情爱</a:t>
            </a:r>
            <a:r>
              <a:rPr lang="zh-CN" altLang="en-US" sz="2800"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艺术</a:t>
            </a:r>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eaLnBrk="1" hangingPunct="1"/>
            <a:r>
              <a:rPr lang="zh-CN" altLang="en-US" sz="2800" b="1" dirty="0">
                <a:latin typeface="宋体" panose="02010600030101010101" pitchFamily="2" charset="-122"/>
                <a:ea typeface="宋体" panose="02010600030101010101" pitchFamily="2" charset="-122"/>
              </a:rPr>
              <a:t>    博爱</a:t>
            </a:r>
            <a:r>
              <a:rPr lang="zh-CN" altLang="en-US" sz="2800"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宗</a:t>
            </a:r>
            <a:r>
              <a:rPr lang="zh-CN" altLang="en-US" sz="2800" dirty="0">
                <a:latin typeface="宋体" panose="02010600030101010101" pitchFamily="2" charset="-122"/>
                <a:ea typeface="宋体" panose="02010600030101010101" pitchFamily="2" charset="-122"/>
              </a:rPr>
              <a:t>教）</a:t>
            </a:r>
            <a:endParaRPr lang="en-US" altLang="zh-CN" sz="2800" dirty="0">
              <a:latin typeface="宋体" panose="02010600030101010101" pitchFamily="2" charset="-122"/>
              <a:ea typeface="宋体" panose="02010600030101010101" pitchFamily="2" charset="-122"/>
            </a:endParaRPr>
          </a:p>
          <a:p>
            <a:pPr eaLnBrk="1" hangingPunct="1"/>
            <a:r>
              <a:rPr lang="zh-CN" altLang="en-US" sz="2800" b="1" dirty="0">
                <a:latin typeface="宋体" panose="02010600030101010101" pitchFamily="2" charset="-122"/>
                <a:ea typeface="宋体" panose="02010600030101010101" pitchFamily="2" charset="-122"/>
              </a:rPr>
              <a:t>    血缘之爱</a:t>
            </a:r>
            <a:r>
              <a:rPr lang="zh-CN" altLang="en-US" sz="2800"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伦理学</a:t>
            </a:r>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eaLnBrk="1" hangingPunct="1"/>
            <a:r>
              <a:rPr lang="zh-CN" altLang="en-US" sz="2800" b="1" dirty="0">
                <a:latin typeface="宋体" panose="02010600030101010101" pitchFamily="2" charset="-122"/>
                <a:ea typeface="宋体" panose="02010600030101010101" pitchFamily="2" charset="-122"/>
              </a:rPr>
              <a:t>    友爱</a:t>
            </a:r>
            <a:r>
              <a:rPr lang="zh-CN" altLang="en-US" sz="2800"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哲学）</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353">
                                            <p:txEl>
                                              <p:pRg st="0" end="0"/>
                                            </p:txEl>
                                          </p:spTgt>
                                        </p:tgtEl>
                                        <p:attrNameLst>
                                          <p:attrName>style.visibility</p:attrName>
                                        </p:attrNameLst>
                                      </p:cBhvr>
                                      <p:to>
                                        <p:strVal val="visible"/>
                                      </p:to>
                                    </p:set>
                                    <p:animEffect transition="in" filter="barn(inVertical)">
                                      <p:cBhvr>
                                        <p:cTn id="7" dur="500"/>
                                        <p:tgtEl>
                                          <p:spTgt spid="100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0353">
                                            <p:txEl>
                                              <p:pRg st="1" end="1"/>
                                            </p:txEl>
                                          </p:spTgt>
                                        </p:tgtEl>
                                        <p:attrNameLst>
                                          <p:attrName>style.visibility</p:attrName>
                                        </p:attrNameLst>
                                      </p:cBhvr>
                                      <p:to>
                                        <p:strVal val="visible"/>
                                      </p:to>
                                    </p:set>
                                    <p:animEffect transition="in" filter="barn(inVertical)">
                                      <p:cBhvr>
                                        <p:cTn id="12" dur="500"/>
                                        <p:tgtEl>
                                          <p:spTgt spid="1003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0353">
                                            <p:txEl>
                                              <p:pRg st="2" end="2"/>
                                            </p:txEl>
                                          </p:spTgt>
                                        </p:tgtEl>
                                        <p:attrNameLst>
                                          <p:attrName>style.visibility</p:attrName>
                                        </p:attrNameLst>
                                      </p:cBhvr>
                                      <p:to>
                                        <p:strVal val="visible"/>
                                      </p:to>
                                    </p:set>
                                    <p:animEffect transition="in" filter="barn(inVertical)">
                                      <p:cBhvr>
                                        <p:cTn id="17" dur="500"/>
                                        <p:tgtEl>
                                          <p:spTgt spid="1003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0353">
                                            <p:txEl>
                                              <p:pRg st="3" end="3"/>
                                            </p:txEl>
                                          </p:spTgt>
                                        </p:tgtEl>
                                        <p:attrNameLst>
                                          <p:attrName>style.visibility</p:attrName>
                                        </p:attrNameLst>
                                      </p:cBhvr>
                                      <p:to>
                                        <p:strVal val="visible"/>
                                      </p:to>
                                    </p:set>
                                    <p:animEffect transition="in" filter="barn(inVertical)">
                                      <p:cBhvr>
                                        <p:cTn id="22" dur="500"/>
                                        <p:tgtEl>
                                          <p:spTgt spid="1003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0353">
                                            <p:txEl>
                                              <p:pRg st="4" end="4"/>
                                            </p:txEl>
                                          </p:spTgt>
                                        </p:tgtEl>
                                        <p:attrNameLst>
                                          <p:attrName>style.visibility</p:attrName>
                                        </p:attrNameLst>
                                      </p:cBhvr>
                                      <p:to>
                                        <p:strVal val="visible"/>
                                      </p:to>
                                    </p:set>
                                    <p:animEffect transition="in" filter="barn(inVertical)">
                                      <p:cBhvr>
                                        <p:cTn id="27" dur="500"/>
                                        <p:tgtEl>
                                          <p:spTgt spid="1003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descr="5"/>
          <p:cNvPicPr>
            <a:picLocks noChangeAspect="1"/>
          </p:cNvPicPr>
          <p:nvPr/>
        </p:nvPicPr>
        <p:blipFill>
          <a:blip r:embed="rId2"/>
          <a:srcRect/>
          <a:stretch>
            <a:fillRect/>
          </a:stretch>
        </p:blipFill>
        <p:spPr bwMode="auto">
          <a:xfrm>
            <a:off x="1562101" y="1123950"/>
            <a:ext cx="9070975" cy="5019675"/>
          </a:xfrm>
          <a:prstGeom prst="rect">
            <a:avLst/>
          </a:prstGeom>
          <a:noFill/>
          <a:ln w="9525">
            <a:noFill/>
            <a:miter lim="800000"/>
            <a:headEnd/>
            <a:tailEnd/>
          </a:ln>
        </p:spPr>
      </p:pic>
      <p:sp>
        <p:nvSpPr>
          <p:cNvPr id="106499" name="内容占位符 5"/>
          <p:cNvSpPr>
            <a:spLocks noGrp="1"/>
          </p:cNvSpPr>
          <p:nvPr>
            <p:ph idx="4294967295"/>
          </p:nvPr>
        </p:nvSpPr>
        <p:spPr>
          <a:xfrm>
            <a:off x="1432560" y="1123950"/>
            <a:ext cx="10759440" cy="5019675"/>
          </a:xfrm>
        </p:spPr>
        <p:txBody>
          <a:bodyPr/>
          <a:lstStyle/>
          <a:p>
            <a:r>
              <a:rPr lang="zh-CN" altLang="en-US" sz="2800" dirty="0">
                <a:latin typeface="黑体" panose="02010609060101010101" pitchFamily="49" charset="-122"/>
              </a:rPr>
              <a:t>               </a:t>
            </a:r>
            <a:r>
              <a:rPr lang="zh-CN" altLang="en-US" sz="2800"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二）哲学的功能</a:t>
            </a:r>
            <a:endParaRPr lang="en-US" altLang="zh-CN" sz="3200" b="1"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rPr>
              <a:t>                  </a:t>
            </a:r>
            <a:r>
              <a:rPr lang="zh-CN" altLang="zh-CN" sz="2800" dirty="0">
                <a:latin typeface="黑体" panose="02010609060101010101" pitchFamily="49" charset="-122"/>
              </a:rPr>
              <a:t>“</a:t>
            </a:r>
            <a:r>
              <a:rPr lang="zh-CN" altLang="en-US" sz="2800" dirty="0">
                <a:latin typeface="黑体" panose="02010609060101010101" pitchFamily="49" charset="-122"/>
              </a:rPr>
              <a:t>究天人之际，</a:t>
            </a:r>
            <a:endParaRPr lang="en-US" altLang="zh-CN" sz="2800" dirty="0">
              <a:latin typeface="黑体" panose="02010609060101010101" pitchFamily="49" charset="-122"/>
            </a:endParaRPr>
          </a:p>
          <a:p>
            <a:pPr eaLnBrk="1" hangingPunct="1"/>
            <a:r>
              <a:rPr lang="en-US" altLang="zh-CN" sz="2800" dirty="0">
                <a:latin typeface="黑体" panose="02010609060101010101" pitchFamily="49" charset="-122"/>
              </a:rPr>
              <a:t>                    </a:t>
            </a:r>
            <a:r>
              <a:rPr lang="zh-CN" altLang="en-US" sz="2800" dirty="0">
                <a:latin typeface="黑体" panose="02010609060101010101" pitchFamily="49" charset="-122"/>
              </a:rPr>
              <a:t>通古今之变。</a:t>
            </a:r>
            <a:endParaRPr lang="en-US" altLang="zh-CN" sz="2800" dirty="0">
              <a:latin typeface="黑体" panose="02010609060101010101" pitchFamily="49" charset="-122"/>
            </a:endParaRPr>
          </a:p>
          <a:p>
            <a:pPr eaLnBrk="1" hangingPunct="1"/>
            <a:r>
              <a:rPr lang="en-US" altLang="zh-CN" sz="2800" dirty="0"/>
              <a:t>                                     </a:t>
            </a:r>
            <a:r>
              <a:rPr lang="en-US" altLang="zh-CN" sz="2000" dirty="0"/>
              <a:t>-----</a:t>
            </a:r>
            <a:r>
              <a:rPr lang="zh-CN" altLang="en-US" sz="2000" dirty="0"/>
              <a:t>司马迁</a:t>
            </a:r>
            <a:endParaRPr lang="en-US" altLang="zh-CN" sz="2000" dirty="0"/>
          </a:p>
          <a:p>
            <a:pPr eaLnBrk="1" hangingPunct="1"/>
            <a:r>
              <a:rPr lang="en-US" altLang="zh-CN" sz="2800" dirty="0">
                <a:latin typeface="黑体" panose="02010609060101010101" pitchFamily="49" charset="-122"/>
              </a:rPr>
              <a:t>                  </a:t>
            </a:r>
            <a:r>
              <a:rPr lang="zh-CN" altLang="en-US" sz="2800" dirty="0">
                <a:latin typeface="黑体" panose="02010609060101010101" pitchFamily="49" charset="-122"/>
              </a:rPr>
              <a:t>“判天地之美，</a:t>
            </a:r>
            <a:r>
              <a:rPr lang="en-US" altLang="zh-CN" sz="2800" dirty="0">
                <a:latin typeface="黑体" panose="02010609060101010101" pitchFamily="49" charset="-122"/>
              </a:rPr>
              <a:t>    </a:t>
            </a:r>
          </a:p>
          <a:p>
            <a:pPr eaLnBrk="1" hangingPunct="1"/>
            <a:r>
              <a:rPr lang="en-US" altLang="zh-CN" sz="2800" dirty="0">
                <a:latin typeface="黑体" panose="02010609060101010101" pitchFamily="49" charset="-122"/>
              </a:rPr>
              <a:t>                    </a:t>
            </a:r>
            <a:r>
              <a:rPr lang="zh-CN" altLang="en-US" sz="2800" dirty="0">
                <a:latin typeface="黑体" panose="02010609060101010101" pitchFamily="49" charset="-122"/>
              </a:rPr>
              <a:t>析万物之理</a:t>
            </a:r>
            <a:endParaRPr lang="en-US" altLang="zh-CN" sz="2800" dirty="0">
              <a:latin typeface="黑体" panose="02010609060101010101" pitchFamily="49" charset="-122"/>
            </a:endParaRPr>
          </a:p>
          <a:p>
            <a:pPr eaLnBrk="1" hangingPunct="1"/>
            <a:r>
              <a:rPr lang="en-US" altLang="zh-CN" sz="2800" dirty="0">
                <a:latin typeface="黑体" panose="02010609060101010101" pitchFamily="49" charset="-122"/>
              </a:rPr>
              <a:t>                     </a:t>
            </a:r>
            <a:r>
              <a:rPr lang="en-US" altLang="zh-CN" sz="2000" dirty="0"/>
              <a:t>-----</a:t>
            </a:r>
            <a:r>
              <a:rPr lang="zh-CN" altLang="en-US" sz="2000" dirty="0"/>
              <a:t>庄子</a:t>
            </a:r>
          </a:p>
          <a:p>
            <a:pPr eaLnBrk="1" hangingPunct="1"/>
            <a:endParaRPr lang="zh-CN" altLang="en-US" sz="3200" b="1"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barn(inVertical)">
                                      <p:cBhvr>
                                        <p:cTn id="7" dur="500"/>
                                        <p:tgtEl>
                                          <p:spTgt spid="106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6499">
                                            <p:txEl>
                                              <p:pRg st="1" end="1"/>
                                            </p:txEl>
                                          </p:spTgt>
                                        </p:tgtEl>
                                        <p:attrNameLst>
                                          <p:attrName>style.visibility</p:attrName>
                                        </p:attrNameLst>
                                      </p:cBhvr>
                                      <p:to>
                                        <p:strVal val="visible"/>
                                      </p:to>
                                    </p:set>
                                    <p:animEffect transition="in" filter="barn(inVertical)">
                                      <p:cBhvr>
                                        <p:cTn id="12" dur="500"/>
                                        <p:tgtEl>
                                          <p:spTgt spid="1064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6499">
                                            <p:txEl>
                                              <p:pRg st="2" end="2"/>
                                            </p:txEl>
                                          </p:spTgt>
                                        </p:tgtEl>
                                        <p:attrNameLst>
                                          <p:attrName>style.visibility</p:attrName>
                                        </p:attrNameLst>
                                      </p:cBhvr>
                                      <p:to>
                                        <p:strVal val="visible"/>
                                      </p:to>
                                    </p:set>
                                    <p:animEffect transition="in" filter="barn(inVertical)">
                                      <p:cBhvr>
                                        <p:cTn id="17" dur="500"/>
                                        <p:tgtEl>
                                          <p:spTgt spid="106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6499">
                                            <p:txEl>
                                              <p:pRg st="3" end="3"/>
                                            </p:txEl>
                                          </p:spTgt>
                                        </p:tgtEl>
                                        <p:attrNameLst>
                                          <p:attrName>style.visibility</p:attrName>
                                        </p:attrNameLst>
                                      </p:cBhvr>
                                      <p:to>
                                        <p:strVal val="visible"/>
                                      </p:to>
                                    </p:set>
                                    <p:animEffect transition="in" filter="barn(inVertical)">
                                      <p:cBhvr>
                                        <p:cTn id="22" dur="500"/>
                                        <p:tgtEl>
                                          <p:spTgt spid="1064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6499">
                                            <p:txEl>
                                              <p:pRg st="4" end="4"/>
                                            </p:txEl>
                                          </p:spTgt>
                                        </p:tgtEl>
                                        <p:attrNameLst>
                                          <p:attrName>style.visibility</p:attrName>
                                        </p:attrNameLst>
                                      </p:cBhvr>
                                      <p:to>
                                        <p:strVal val="visible"/>
                                      </p:to>
                                    </p:set>
                                    <p:animEffect transition="in" filter="barn(inVertical)">
                                      <p:cBhvr>
                                        <p:cTn id="27" dur="500"/>
                                        <p:tgtEl>
                                          <p:spTgt spid="1064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6499">
                                            <p:txEl>
                                              <p:pRg st="5" end="5"/>
                                            </p:txEl>
                                          </p:spTgt>
                                        </p:tgtEl>
                                        <p:attrNameLst>
                                          <p:attrName>style.visibility</p:attrName>
                                        </p:attrNameLst>
                                      </p:cBhvr>
                                      <p:to>
                                        <p:strVal val="visible"/>
                                      </p:to>
                                    </p:set>
                                    <p:animEffect transition="in" filter="barn(inVertical)">
                                      <p:cBhvr>
                                        <p:cTn id="32" dur="500"/>
                                        <p:tgtEl>
                                          <p:spTgt spid="1064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6499">
                                            <p:txEl>
                                              <p:pRg st="6" end="6"/>
                                            </p:txEl>
                                          </p:spTgt>
                                        </p:tgtEl>
                                        <p:attrNameLst>
                                          <p:attrName>style.visibility</p:attrName>
                                        </p:attrNameLst>
                                      </p:cBhvr>
                                      <p:to>
                                        <p:strVal val="visible"/>
                                      </p:to>
                                    </p:set>
                                    <p:animEffect transition="in" filter="barn(inVertical)">
                                      <p:cBhvr>
                                        <p:cTn id="37" dur="500"/>
                                        <p:tgtEl>
                                          <p:spTgt spid="106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4"/>
          <p:cNvSpPr>
            <a:spLocks noGrp="1"/>
          </p:cNvSpPr>
          <p:nvPr>
            <p:ph type="title" idx="4294967295"/>
          </p:nvPr>
        </p:nvSpPr>
        <p:spPr>
          <a:xfrm>
            <a:off x="0" y="0"/>
            <a:ext cx="10850563" cy="1028700"/>
          </a:xfrm>
        </p:spPr>
        <p:txBody>
          <a:bodyPr>
            <a:normAutofit fontScale="90000"/>
          </a:bodyPr>
          <a:lstStyle/>
          <a:p>
            <a:pPr eaLnBrk="1" hangingPunct="1"/>
            <a:br>
              <a:rPr lang="en-US" altLang="zh-CN" sz="3200"/>
            </a:br>
            <a:br>
              <a:rPr lang="en-US" altLang="zh-CN" sz="3200"/>
            </a:br>
            <a:endParaRPr lang="zh-CN" altLang="en-US" sz="3200"/>
          </a:p>
        </p:txBody>
      </p:sp>
      <p:sp>
        <p:nvSpPr>
          <p:cNvPr id="107522" name="内容占位符 5"/>
          <p:cNvSpPr>
            <a:spLocks noGrp="1"/>
          </p:cNvSpPr>
          <p:nvPr>
            <p:ph idx="4294967295"/>
          </p:nvPr>
        </p:nvSpPr>
        <p:spPr>
          <a:xfrm>
            <a:off x="2336800" y="1214437"/>
            <a:ext cx="8341360" cy="4429125"/>
          </a:xfrm>
        </p:spPr>
        <p:txBody>
          <a:bodyPr>
            <a:normAutofit/>
          </a:bodyPr>
          <a:lstStyle/>
          <a:p>
            <a:pPr eaLnBrk="1" hangingPunct="1"/>
            <a:r>
              <a:rPr lang="zh-CN" altLang="en-US" sz="2800" dirty="0">
                <a:solidFill>
                  <a:srgbClr val="FF0000"/>
                </a:solidFill>
                <a:latin typeface="楷体" panose="02010609060101010101" pitchFamily="49" charset="-122"/>
                <a:ea typeface="楷体" panose="02010609060101010101" pitchFamily="49" charset="-122"/>
              </a:rPr>
              <a:t>         西方近代以前：</a:t>
            </a:r>
            <a:endParaRPr lang="en-US" altLang="zh-CN" sz="2800" dirty="0">
              <a:solidFill>
                <a:srgbClr val="FF0000"/>
              </a:solidFill>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哲学是“寻求最高原因的基本原理。”</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哲学是“提供一切知识的基础”（科学之科学）</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哲学是“发现生命的意义。”</a:t>
            </a:r>
          </a:p>
          <a:p>
            <a:pPr eaLnBrk="1" hangingPunct="1"/>
            <a:r>
              <a:rPr lang="zh-CN" altLang="en-US" sz="2800" dirty="0">
                <a:solidFill>
                  <a:srgbClr val="FF0000"/>
                </a:solidFill>
                <a:latin typeface="楷体" panose="02010609060101010101" pitchFamily="49" charset="-122"/>
                <a:ea typeface="楷体" panose="02010609060101010101" pitchFamily="49" charset="-122"/>
              </a:rPr>
              <a:t>         现代西方：</a:t>
            </a:r>
            <a:endParaRPr lang="en-US" altLang="zh-CN" sz="2800" dirty="0">
              <a:solidFill>
                <a:srgbClr val="FF0000"/>
              </a:solidFill>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解决精神的焦虑，信仰的缺失，人生的危机。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2">
                                            <p:txEl>
                                              <p:pRg st="0" end="0"/>
                                            </p:txEl>
                                          </p:spTgt>
                                        </p:tgtEl>
                                        <p:attrNameLst>
                                          <p:attrName>style.visibility</p:attrName>
                                        </p:attrNameLst>
                                      </p:cBhvr>
                                      <p:to>
                                        <p:strVal val="visible"/>
                                      </p:to>
                                    </p:set>
                                    <p:animEffect transition="in" filter="fade">
                                      <p:cBhvr>
                                        <p:cTn id="7" dur="500"/>
                                        <p:tgtEl>
                                          <p:spTgt spid="1075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522">
                                            <p:txEl>
                                              <p:pRg st="1" end="1"/>
                                            </p:txEl>
                                          </p:spTgt>
                                        </p:tgtEl>
                                        <p:attrNameLst>
                                          <p:attrName>style.visibility</p:attrName>
                                        </p:attrNameLst>
                                      </p:cBhvr>
                                      <p:to>
                                        <p:strVal val="visible"/>
                                      </p:to>
                                    </p:set>
                                    <p:animEffect transition="in" filter="fade">
                                      <p:cBhvr>
                                        <p:cTn id="12" dur="500"/>
                                        <p:tgtEl>
                                          <p:spTgt spid="1075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7522">
                                            <p:txEl>
                                              <p:pRg st="2" end="2"/>
                                            </p:txEl>
                                          </p:spTgt>
                                        </p:tgtEl>
                                        <p:attrNameLst>
                                          <p:attrName>style.visibility</p:attrName>
                                        </p:attrNameLst>
                                      </p:cBhvr>
                                      <p:to>
                                        <p:strVal val="visible"/>
                                      </p:to>
                                    </p:set>
                                    <p:animEffect transition="in" filter="fade">
                                      <p:cBhvr>
                                        <p:cTn id="17" dur="500"/>
                                        <p:tgtEl>
                                          <p:spTgt spid="1075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7522">
                                            <p:txEl>
                                              <p:pRg st="3" end="3"/>
                                            </p:txEl>
                                          </p:spTgt>
                                        </p:tgtEl>
                                        <p:attrNameLst>
                                          <p:attrName>style.visibility</p:attrName>
                                        </p:attrNameLst>
                                      </p:cBhvr>
                                      <p:to>
                                        <p:strVal val="visible"/>
                                      </p:to>
                                    </p:set>
                                    <p:animEffect transition="in" filter="fade">
                                      <p:cBhvr>
                                        <p:cTn id="22" dur="500"/>
                                        <p:tgtEl>
                                          <p:spTgt spid="1075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7522">
                                            <p:txEl>
                                              <p:pRg st="4" end="4"/>
                                            </p:txEl>
                                          </p:spTgt>
                                        </p:tgtEl>
                                        <p:attrNameLst>
                                          <p:attrName>style.visibility</p:attrName>
                                        </p:attrNameLst>
                                      </p:cBhvr>
                                      <p:to>
                                        <p:strVal val="visible"/>
                                      </p:to>
                                    </p:set>
                                    <p:animEffect transition="in" filter="fade">
                                      <p:cBhvr>
                                        <p:cTn id="27" dur="500"/>
                                        <p:tgtEl>
                                          <p:spTgt spid="1075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7522">
                                            <p:txEl>
                                              <p:pRg st="5" end="5"/>
                                            </p:txEl>
                                          </p:spTgt>
                                        </p:tgtEl>
                                        <p:attrNameLst>
                                          <p:attrName>style.visibility</p:attrName>
                                        </p:attrNameLst>
                                      </p:cBhvr>
                                      <p:to>
                                        <p:strVal val="visible"/>
                                      </p:to>
                                    </p:set>
                                    <p:animEffect transition="in" filter="fade">
                                      <p:cBhvr>
                                        <p:cTn id="32" dur="500"/>
                                        <p:tgtEl>
                                          <p:spTgt spid="1075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2" descr="6"/>
          <p:cNvPicPr>
            <a:picLocks noChangeAspect="1"/>
          </p:cNvPicPr>
          <p:nvPr/>
        </p:nvPicPr>
        <p:blipFill>
          <a:blip r:embed="rId2"/>
          <a:srcRect/>
          <a:stretch>
            <a:fillRect/>
          </a:stretch>
        </p:blipFill>
        <p:spPr bwMode="auto">
          <a:xfrm>
            <a:off x="1217613" y="1290320"/>
            <a:ext cx="9142413" cy="5567680"/>
          </a:xfrm>
          <a:prstGeom prst="rect">
            <a:avLst/>
          </a:prstGeom>
          <a:noFill/>
          <a:ln w="9525">
            <a:noFill/>
            <a:miter lim="800000"/>
            <a:headEnd/>
            <a:tailEnd/>
          </a:ln>
        </p:spPr>
      </p:pic>
      <p:sp>
        <p:nvSpPr>
          <p:cNvPr id="108546" name="内容占位符 5"/>
          <p:cNvSpPr>
            <a:spLocks noGrp="1"/>
          </p:cNvSpPr>
          <p:nvPr>
            <p:ph idx="4294967295"/>
          </p:nvPr>
        </p:nvSpPr>
        <p:spPr>
          <a:xfrm>
            <a:off x="4907280" y="1879600"/>
            <a:ext cx="7284720" cy="4476750"/>
          </a:xfrm>
        </p:spPr>
        <p:txBody>
          <a:bodyPr/>
          <a:lstStyle/>
          <a:p>
            <a:pPr eaLnBrk="1" hangingPunct="1"/>
            <a:r>
              <a:rPr lang="zh-CN" altLang="en-US" sz="2800" dirty="0">
                <a:latin typeface="黑体" panose="02010609060101010101" pitchFamily="49" charset="-122"/>
              </a:rPr>
              <a:t>哲学要反思三个领域的问题：</a:t>
            </a:r>
          </a:p>
          <a:p>
            <a:pPr eaLnBrk="1" hangingPunct="1"/>
            <a:endParaRPr lang="zh-CN" altLang="en-US" sz="2800" dirty="0">
              <a:latin typeface="黑体" panose="02010609060101010101" pitchFamily="49" charset="-122"/>
            </a:endParaRPr>
          </a:p>
          <a:p>
            <a:pPr eaLnBrk="1" hangingPunct="1"/>
            <a:r>
              <a:rPr lang="zh-CN" altLang="en-US" sz="2800" b="1" dirty="0">
                <a:latin typeface="仿宋" panose="02010609060101010101" pitchFamily="49" charset="-122"/>
                <a:ea typeface="仿宋" panose="02010609060101010101" pitchFamily="49" charset="-122"/>
              </a:rPr>
              <a:t>    </a:t>
            </a:r>
            <a:r>
              <a:rPr lang="en-US" altLang="zh-CN" sz="2800" b="1" dirty="0">
                <a:latin typeface="仿宋" panose="02010609060101010101" pitchFamily="49" charset="-122"/>
                <a:ea typeface="仿宋" panose="02010609060101010101" pitchFamily="49" charset="-122"/>
              </a:rPr>
              <a:t>1.</a:t>
            </a:r>
            <a:r>
              <a:rPr lang="zh-CN" altLang="en-US" sz="2800" b="1" dirty="0">
                <a:latin typeface="仿宋" panose="02010609060101010101" pitchFamily="49" charset="-122"/>
                <a:ea typeface="仿宋" panose="02010609060101010101" pitchFamily="49" charset="-122"/>
              </a:rPr>
              <a:t>宇宙的根本 </a:t>
            </a:r>
            <a:endParaRPr lang="en-US" altLang="zh-CN" sz="2800" b="1" dirty="0">
              <a:latin typeface="仿宋" panose="02010609060101010101" pitchFamily="49" charset="-122"/>
              <a:ea typeface="仿宋" panose="02010609060101010101" pitchFamily="49" charset="-122"/>
            </a:endParaRPr>
          </a:p>
          <a:p>
            <a:pPr eaLnBrk="1" hangingPunct="1"/>
            <a:r>
              <a:rPr lang="zh-CN" altLang="en-US" sz="2800" b="1" dirty="0">
                <a:latin typeface="华文楷体" panose="02010600040101010101" pitchFamily="2" charset="-122"/>
                <a:ea typeface="华文楷体" panose="02010600040101010101" pitchFamily="2" charset="-122"/>
              </a:rPr>
              <a:t>          柏拉图的“理念”</a:t>
            </a:r>
            <a:endParaRPr lang="en-US" altLang="zh-CN" sz="2800" b="1" dirty="0">
              <a:latin typeface="华文楷体" panose="02010600040101010101" pitchFamily="2" charset="-122"/>
              <a:ea typeface="华文楷体" panose="02010600040101010101" pitchFamily="2" charset="-122"/>
            </a:endParaRPr>
          </a:p>
          <a:p>
            <a:pPr eaLnBrk="1" hangingPunct="1"/>
            <a:r>
              <a:rPr lang="zh-CN" altLang="en-US" sz="2800" b="1" dirty="0">
                <a:latin typeface="华文楷体" panose="02010600040101010101" pitchFamily="2" charset="-122"/>
                <a:ea typeface="华文楷体" panose="02010600040101010101" pitchFamily="2" charset="-122"/>
              </a:rPr>
              <a:t>          老子的 “道”</a:t>
            </a:r>
            <a:endParaRPr lang="en-US" altLang="zh-CN" sz="2800" b="1" dirty="0">
              <a:latin typeface="华文楷体" panose="02010600040101010101" pitchFamily="2" charset="-122"/>
              <a:ea typeface="华文楷体" panose="02010600040101010101" pitchFamily="2" charset="-122"/>
            </a:endParaRPr>
          </a:p>
          <a:p>
            <a:pPr eaLnBrk="1" hangingPunct="1"/>
            <a:r>
              <a:rPr lang="zh-CN" altLang="en-US" sz="2800" b="1" dirty="0">
                <a:latin typeface="华文楷体" panose="02010600040101010101" pitchFamily="2" charset="-122"/>
                <a:ea typeface="华文楷体" panose="02010600040101010101" pitchFamily="2" charset="-122"/>
              </a:rPr>
              <a:t>          宋明理学的“理” </a:t>
            </a:r>
          </a:p>
          <a:p>
            <a:pPr eaLnBrk="1" hangingPunct="1"/>
            <a:r>
              <a:rPr lang="zh-CN" altLang="en-US" sz="2800" b="1" dirty="0">
                <a:latin typeface="华文楷体" panose="02010600040101010101" pitchFamily="2" charset="-122"/>
                <a:ea typeface="华文楷体" panose="02010600040101010101" pitchFamily="2" charset="-122"/>
              </a:rPr>
              <a:t>          黑格尔的绝对精神</a:t>
            </a:r>
            <a:endParaRPr lang="en-US" altLang="zh-CN" sz="2800" b="1" dirty="0">
              <a:latin typeface="华文楷体" panose="02010600040101010101" pitchFamily="2" charset="-122"/>
              <a:ea typeface="华文楷体" panose="02010600040101010101" pitchFamily="2" charset="-122"/>
            </a:endParaRPr>
          </a:p>
          <a:p>
            <a:pPr eaLnBrk="1" hangingPunct="1"/>
            <a:endParaRPr lang="en-US" altLang="zh-CN" b="1" dirty="0">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546">
                                            <p:txEl>
                                              <p:pRg st="0" end="0"/>
                                            </p:txEl>
                                          </p:spTgt>
                                        </p:tgtEl>
                                        <p:attrNameLst>
                                          <p:attrName>style.visibility</p:attrName>
                                        </p:attrNameLst>
                                      </p:cBhvr>
                                      <p:to>
                                        <p:strVal val="visible"/>
                                      </p:to>
                                    </p:set>
                                    <p:animEffect transition="in" filter="fade">
                                      <p:cBhvr>
                                        <p:cTn id="7" dur="1000"/>
                                        <p:tgtEl>
                                          <p:spTgt spid="108546">
                                            <p:txEl>
                                              <p:pRg st="0" end="0"/>
                                            </p:txEl>
                                          </p:spTgt>
                                        </p:tgtEl>
                                      </p:cBhvr>
                                    </p:animEffect>
                                    <p:anim calcmode="lin" valueType="num">
                                      <p:cBhvr>
                                        <p:cTn id="8" dur="1000" fill="hold"/>
                                        <p:tgtEl>
                                          <p:spTgt spid="10854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85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8546">
                                            <p:txEl>
                                              <p:pRg st="2" end="2"/>
                                            </p:txEl>
                                          </p:spTgt>
                                        </p:tgtEl>
                                        <p:attrNameLst>
                                          <p:attrName>style.visibility</p:attrName>
                                        </p:attrNameLst>
                                      </p:cBhvr>
                                      <p:to>
                                        <p:strVal val="visible"/>
                                      </p:to>
                                    </p:set>
                                    <p:animEffect transition="in" filter="fade">
                                      <p:cBhvr>
                                        <p:cTn id="14" dur="1000"/>
                                        <p:tgtEl>
                                          <p:spTgt spid="108546">
                                            <p:txEl>
                                              <p:pRg st="2" end="2"/>
                                            </p:txEl>
                                          </p:spTgt>
                                        </p:tgtEl>
                                      </p:cBhvr>
                                    </p:animEffect>
                                    <p:anim calcmode="lin" valueType="num">
                                      <p:cBhvr>
                                        <p:cTn id="15" dur="1000" fill="hold"/>
                                        <p:tgtEl>
                                          <p:spTgt spid="10854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85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8546">
                                            <p:txEl>
                                              <p:pRg st="3" end="3"/>
                                            </p:txEl>
                                          </p:spTgt>
                                        </p:tgtEl>
                                        <p:attrNameLst>
                                          <p:attrName>style.visibility</p:attrName>
                                        </p:attrNameLst>
                                      </p:cBhvr>
                                      <p:to>
                                        <p:strVal val="visible"/>
                                      </p:to>
                                    </p:set>
                                    <p:animEffect transition="in" filter="fade">
                                      <p:cBhvr>
                                        <p:cTn id="21" dur="1000"/>
                                        <p:tgtEl>
                                          <p:spTgt spid="108546">
                                            <p:txEl>
                                              <p:pRg st="3" end="3"/>
                                            </p:txEl>
                                          </p:spTgt>
                                        </p:tgtEl>
                                      </p:cBhvr>
                                    </p:animEffect>
                                    <p:anim calcmode="lin" valueType="num">
                                      <p:cBhvr>
                                        <p:cTn id="22" dur="1000" fill="hold"/>
                                        <p:tgtEl>
                                          <p:spTgt spid="10854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85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8546">
                                            <p:txEl>
                                              <p:pRg st="4" end="4"/>
                                            </p:txEl>
                                          </p:spTgt>
                                        </p:tgtEl>
                                        <p:attrNameLst>
                                          <p:attrName>style.visibility</p:attrName>
                                        </p:attrNameLst>
                                      </p:cBhvr>
                                      <p:to>
                                        <p:strVal val="visible"/>
                                      </p:to>
                                    </p:set>
                                    <p:animEffect transition="in" filter="fade">
                                      <p:cBhvr>
                                        <p:cTn id="28" dur="1000"/>
                                        <p:tgtEl>
                                          <p:spTgt spid="108546">
                                            <p:txEl>
                                              <p:pRg st="4" end="4"/>
                                            </p:txEl>
                                          </p:spTgt>
                                        </p:tgtEl>
                                      </p:cBhvr>
                                    </p:animEffect>
                                    <p:anim calcmode="lin" valueType="num">
                                      <p:cBhvr>
                                        <p:cTn id="29" dur="1000" fill="hold"/>
                                        <p:tgtEl>
                                          <p:spTgt spid="10854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854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8546">
                                            <p:txEl>
                                              <p:pRg st="5" end="5"/>
                                            </p:txEl>
                                          </p:spTgt>
                                        </p:tgtEl>
                                        <p:attrNameLst>
                                          <p:attrName>style.visibility</p:attrName>
                                        </p:attrNameLst>
                                      </p:cBhvr>
                                      <p:to>
                                        <p:strVal val="visible"/>
                                      </p:to>
                                    </p:set>
                                    <p:animEffect transition="in" filter="fade">
                                      <p:cBhvr>
                                        <p:cTn id="35" dur="1000"/>
                                        <p:tgtEl>
                                          <p:spTgt spid="108546">
                                            <p:txEl>
                                              <p:pRg st="5" end="5"/>
                                            </p:txEl>
                                          </p:spTgt>
                                        </p:tgtEl>
                                      </p:cBhvr>
                                    </p:animEffect>
                                    <p:anim calcmode="lin" valueType="num">
                                      <p:cBhvr>
                                        <p:cTn id="36" dur="1000" fill="hold"/>
                                        <p:tgtEl>
                                          <p:spTgt spid="10854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085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8546">
                                            <p:txEl>
                                              <p:pRg st="6" end="6"/>
                                            </p:txEl>
                                          </p:spTgt>
                                        </p:tgtEl>
                                        <p:attrNameLst>
                                          <p:attrName>style.visibility</p:attrName>
                                        </p:attrNameLst>
                                      </p:cBhvr>
                                      <p:to>
                                        <p:strVal val="visible"/>
                                      </p:to>
                                    </p:set>
                                    <p:animEffect transition="in" filter="fade">
                                      <p:cBhvr>
                                        <p:cTn id="42" dur="1000"/>
                                        <p:tgtEl>
                                          <p:spTgt spid="108546">
                                            <p:txEl>
                                              <p:pRg st="6" end="6"/>
                                            </p:txEl>
                                          </p:spTgt>
                                        </p:tgtEl>
                                      </p:cBhvr>
                                    </p:animEffect>
                                    <p:anim calcmode="lin" valueType="num">
                                      <p:cBhvr>
                                        <p:cTn id="43" dur="1000" fill="hold"/>
                                        <p:tgtEl>
                                          <p:spTgt spid="108546">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0854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内容占位符 5"/>
          <p:cNvSpPr>
            <a:spLocks noGrp="1"/>
          </p:cNvSpPr>
          <p:nvPr>
            <p:ph idx="4294967295"/>
          </p:nvPr>
        </p:nvSpPr>
        <p:spPr>
          <a:xfrm>
            <a:off x="2600960" y="1600200"/>
            <a:ext cx="7112000" cy="4525963"/>
          </a:xfrm>
        </p:spPr>
        <p:txBody>
          <a:bodyPr/>
          <a:lstStyle/>
          <a:p>
            <a:pPr eaLnBrk="1" hangingPunct="1"/>
            <a:r>
              <a:rPr lang="en-US" altLang="zh-CN" b="1" dirty="0">
                <a:latin typeface="华文楷体" panose="02010600040101010101" pitchFamily="2" charset="-122"/>
                <a:ea typeface="华文楷体" panose="02010600040101010101" pitchFamily="2" charset="-122"/>
              </a:rPr>
              <a:t> </a:t>
            </a:r>
            <a:r>
              <a:rPr lang="en-US" altLang="zh-CN" sz="2800" b="1" dirty="0">
                <a:latin typeface="仿宋" panose="02010609060101010101" pitchFamily="49" charset="-122"/>
                <a:ea typeface="仿宋" panose="02010609060101010101" pitchFamily="49" charset="-122"/>
              </a:rPr>
              <a:t>2.</a:t>
            </a:r>
            <a:r>
              <a:rPr lang="zh-CN" altLang="en-US" sz="2800" b="1" dirty="0">
                <a:latin typeface="仿宋" panose="02010609060101010101" pitchFamily="49" charset="-122"/>
                <a:ea typeface="仿宋" panose="02010609060101010101" pitchFamily="49" charset="-122"/>
              </a:rPr>
              <a:t>追问历史的谜底，构建理想的社会模式</a:t>
            </a:r>
            <a:r>
              <a:rPr lang="zh-CN" altLang="en-US" sz="2800" b="1" dirty="0">
                <a:latin typeface="华文楷体" panose="02010600040101010101" pitchFamily="2" charset="-122"/>
                <a:ea typeface="华文楷体" panose="02010600040101010101" pitchFamily="2" charset="-122"/>
              </a:rPr>
              <a:t>。</a:t>
            </a:r>
            <a:endParaRPr lang="en-US" altLang="zh-CN" sz="2800" b="1" dirty="0">
              <a:latin typeface="华文楷体" panose="02010600040101010101" pitchFamily="2" charset="-122"/>
              <a:ea typeface="华文楷体" panose="02010600040101010101" pitchFamily="2" charset="-122"/>
            </a:endParaRPr>
          </a:p>
          <a:p>
            <a:pPr eaLnBrk="1" hangingPunct="1"/>
            <a:r>
              <a:rPr lang="zh-CN" altLang="en-US" sz="2800" dirty="0">
                <a:latin typeface="楷体" panose="02010609060101010101" pitchFamily="49" charset="-122"/>
                <a:ea typeface="楷体" panose="02010609060101010101" pitchFamily="49" charset="-122"/>
              </a:rPr>
              <a:t>老庄的小国寡民：小国寡民。使有什伯之器而不用，虽有舟舆，无所乘之；虽有甲兵，无所陈之。使人复结绳而用之。甘其食，美其服，安其居，乐其俗。邻国相望，鸡犬之声相闻，民至老死不相往来。（第八十章）</a:t>
            </a:r>
            <a:endParaRPr lang="en-US" altLang="zh-CN" sz="2800" dirty="0">
              <a:latin typeface="楷体" panose="02010609060101010101" pitchFamily="49" charset="-122"/>
              <a:ea typeface="楷体" panose="02010609060101010101" pitchFamily="49" charset="-122"/>
            </a:endParaRPr>
          </a:p>
          <a:p>
            <a:pPr eaLnBrk="1" hangingPunct="1"/>
            <a:endParaRPr lang="zh-CN" altLang="en-US"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9569">
                                            <p:txEl>
                                              <p:pRg st="0" end="0"/>
                                            </p:txEl>
                                          </p:spTgt>
                                        </p:tgtEl>
                                        <p:attrNameLst>
                                          <p:attrName>style.visibility</p:attrName>
                                        </p:attrNameLst>
                                      </p:cBhvr>
                                      <p:to>
                                        <p:strVal val="visible"/>
                                      </p:to>
                                    </p:set>
                                    <p:animEffect transition="in" filter="barn(inVertical)">
                                      <p:cBhvr>
                                        <p:cTn id="7" dur="500"/>
                                        <p:tgtEl>
                                          <p:spTgt spid="1095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9569">
                                            <p:txEl>
                                              <p:pRg st="1" end="1"/>
                                            </p:txEl>
                                          </p:spTgt>
                                        </p:tgtEl>
                                        <p:attrNameLst>
                                          <p:attrName>style.visibility</p:attrName>
                                        </p:attrNameLst>
                                      </p:cBhvr>
                                      <p:to>
                                        <p:strVal val="visible"/>
                                      </p:to>
                                    </p:set>
                                    <p:animEffect transition="in" filter="barn(inVertical)">
                                      <p:cBhvr>
                                        <p:cTn id="12" dur="500"/>
                                        <p:tgtEl>
                                          <p:spTgt spid="1095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内容占位符 2"/>
          <p:cNvSpPr>
            <a:spLocks noGrp="1"/>
          </p:cNvSpPr>
          <p:nvPr>
            <p:ph idx="4294967295"/>
          </p:nvPr>
        </p:nvSpPr>
        <p:spPr>
          <a:xfrm>
            <a:off x="2458720" y="1838325"/>
            <a:ext cx="7569200" cy="5019675"/>
          </a:xfrm>
        </p:spPr>
        <p:txBody>
          <a:bodyPr/>
          <a:lstStyle/>
          <a:p>
            <a:pPr eaLnBrk="1" hangingPunct="1"/>
            <a:r>
              <a:rPr lang="zh-CN" altLang="en-US" sz="2800" dirty="0">
                <a:latin typeface="楷体" panose="02010609060101010101" pitchFamily="49" charset="-122"/>
                <a:ea typeface="楷体" panose="02010609060101010101" pitchFamily="49" charset="-122"/>
              </a:rPr>
              <a:t>文艺复兴：“自由、平等、博爱”的资本主义社会。</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马克思：</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代替那存在着阶级和阶级对立的资产阶级就社会的，将是一个自由人的联合体，在那里，每个人的自由发展是一切人自由发展的条件。</a:t>
            </a:r>
            <a:r>
              <a:rPr lang="en-US" altLang="zh-CN" sz="2800" dirty="0">
                <a:latin typeface="楷体" panose="02010609060101010101" pitchFamily="49" charset="-122"/>
                <a:ea typeface="楷体" panose="02010609060101010101" pitchFamily="49" charset="-122"/>
              </a:rPr>
              <a:t>”</a:t>
            </a:r>
          </a:p>
          <a:p>
            <a:pPr eaLnBrk="1" hangingPunct="1"/>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0593">
                                            <p:txEl>
                                              <p:pRg st="0" end="0"/>
                                            </p:txEl>
                                          </p:spTgt>
                                        </p:tgtEl>
                                        <p:attrNameLst>
                                          <p:attrName>style.visibility</p:attrName>
                                        </p:attrNameLst>
                                      </p:cBhvr>
                                      <p:to>
                                        <p:strVal val="visible"/>
                                      </p:to>
                                    </p:set>
                                    <p:animEffect transition="in" filter="wipe(down)">
                                      <p:cBhvr>
                                        <p:cTn id="7" dur="500"/>
                                        <p:tgtEl>
                                          <p:spTgt spid="110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0593">
                                            <p:txEl>
                                              <p:pRg st="1" end="1"/>
                                            </p:txEl>
                                          </p:spTgt>
                                        </p:tgtEl>
                                        <p:attrNameLst>
                                          <p:attrName>style.visibility</p:attrName>
                                        </p:attrNameLst>
                                      </p:cBhvr>
                                      <p:to>
                                        <p:strVal val="visible"/>
                                      </p:to>
                                    </p:set>
                                    <p:animEffect transition="in" filter="wipe(down)">
                                      <p:cBhvr>
                                        <p:cTn id="12" dur="500"/>
                                        <p:tgtEl>
                                          <p:spTgt spid="1105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descr="3e"/>
          <p:cNvPicPr>
            <a:picLocks noChangeAspect="1"/>
          </p:cNvPicPr>
          <p:nvPr/>
        </p:nvPicPr>
        <p:blipFill>
          <a:blip r:embed="rId2"/>
          <a:srcRect/>
          <a:stretch>
            <a:fillRect/>
          </a:stretch>
        </p:blipFill>
        <p:spPr bwMode="auto">
          <a:xfrm>
            <a:off x="1343026" y="0"/>
            <a:ext cx="9140825" cy="6858000"/>
          </a:xfrm>
          <a:prstGeom prst="rect">
            <a:avLst/>
          </a:prstGeom>
          <a:noFill/>
          <a:ln w="9525">
            <a:noFill/>
            <a:miter lim="800000"/>
            <a:headEnd/>
            <a:tailEnd/>
          </a:ln>
        </p:spPr>
      </p:pic>
      <p:sp>
        <p:nvSpPr>
          <p:cNvPr id="111618" name="标题 4"/>
          <p:cNvSpPr>
            <a:spLocks noGrp="1"/>
          </p:cNvSpPr>
          <p:nvPr>
            <p:ph type="title" idx="4294967295"/>
          </p:nvPr>
        </p:nvSpPr>
        <p:spPr>
          <a:xfrm>
            <a:off x="1708148" y="312738"/>
            <a:ext cx="8401052" cy="1162050"/>
          </a:xfrm>
        </p:spPr>
        <p:txBody>
          <a:bodyPr anchor="b"/>
          <a:lstStyle/>
          <a:p>
            <a:pPr eaLnBrk="1" hangingPunct="1"/>
            <a:r>
              <a:rPr lang="en-US" altLang="zh-CN" dirty="0">
                <a:latin typeface="宋体" panose="02010600030101010101" pitchFamily="2" charset="-122"/>
                <a:ea typeface="宋体" panose="02010600030101010101" pitchFamily="2" charset="-122"/>
                <a:sym typeface="宋体" panose="02010600030101010101" pitchFamily="2" charset="-122"/>
              </a:rPr>
              <a:t>       3.</a:t>
            </a:r>
            <a:r>
              <a:rPr lang="zh-CN" altLang="en-US" dirty="0">
                <a:latin typeface="宋体" panose="02010600030101010101" pitchFamily="2" charset="-122"/>
                <a:ea typeface="宋体" panose="02010600030101010101" pitchFamily="2" charset="-122"/>
                <a:sym typeface="宋体" panose="02010600030101010101" pitchFamily="2" charset="-122"/>
              </a:rPr>
              <a:t>追问人生的意义和理想的生活。</a:t>
            </a:r>
            <a:r>
              <a:rPr lang="zh-CN" altLang="en-US" dirty="0"/>
              <a:t>                                   </a:t>
            </a:r>
            <a:br>
              <a:rPr lang="en-US" altLang="zh-CN" sz="1600" dirty="0"/>
            </a:br>
            <a:endParaRPr lang="zh-CN" altLang="en-US" sz="1600" dirty="0"/>
          </a:p>
        </p:txBody>
      </p:sp>
      <p:sp>
        <p:nvSpPr>
          <p:cNvPr id="111619" name="内容占位符 5"/>
          <p:cNvSpPr>
            <a:spLocks noGrp="1"/>
          </p:cNvSpPr>
          <p:nvPr>
            <p:ph idx="4294967295"/>
          </p:nvPr>
        </p:nvSpPr>
        <p:spPr>
          <a:xfrm>
            <a:off x="4663440" y="1858963"/>
            <a:ext cx="4937760" cy="4267200"/>
          </a:xfrm>
        </p:spPr>
        <p:txBody>
          <a:bodyPr/>
          <a:lstStyle/>
          <a:p>
            <a:pPr eaLnBrk="1" hangingPunct="1"/>
            <a:endParaRPr lang="zh-CN" altLang="en-US" b="1" noProof="1"/>
          </a:p>
          <a:p>
            <a:pPr eaLnBrk="1" hangingPunct="1">
              <a:buFont typeface="Arial" panose="020B0604020202020204" pitchFamily="34" charset="0"/>
              <a:buNone/>
            </a:pPr>
            <a:endParaRPr lang="zh-CN" altLang="en-US" b="1" noProof="1"/>
          </a:p>
          <a:p>
            <a:pPr eaLnBrk="1" hangingPunct="1"/>
            <a:r>
              <a:rPr lang="zh-CN" altLang="en-US" sz="2800" noProof="1">
                <a:latin typeface="楷体" panose="02010609060101010101" pitchFamily="49" charset="-122"/>
                <a:ea typeface="楷体" panose="02010609060101010101" pitchFamily="49" charset="-122"/>
              </a:rPr>
              <a:t>中国传统哲学是儒道释三教合流。他们对人生的看法各不相同。我简单总结为：</a:t>
            </a:r>
            <a:r>
              <a:rPr lang="zh-CN" altLang="en-US" sz="2800" b="1" noProof="1">
                <a:latin typeface="楷体" panose="02010609060101010101" pitchFamily="49" charset="-122"/>
                <a:ea typeface="楷体" panose="02010609060101010101" pitchFamily="49" charset="-122"/>
              </a:rPr>
              <a:t>“张弛有道，看破生死。”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wipe(down)">
                                      <p:cBhvr>
                                        <p:cTn id="7" dur="500"/>
                                        <p:tgtEl>
                                          <p:spTgt spid="1116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1619">
                                            <p:txEl>
                                              <p:pRg st="2" end="2"/>
                                            </p:txEl>
                                          </p:spTgt>
                                        </p:tgtEl>
                                        <p:attrNameLst>
                                          <p:attrName>style.visibility</p:attrName>
                                        </p:attrNameLst>
                                      </p:cBhvr>
                                      <p:to>
                                        <p:strVal val="visible"/>
                                      </p:to>
                                    </p:set>
                                    <p:animEffect transition="in" filter="wipe(down)">
                                      <p:cBhvr>
                                        <p:cTn id="12" dur="500"/>
                                        <p:tgtEl>
                                          <p:spTgt spid="1116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P spid="111619"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内容占位符 5"/>
          <p:cNvSpPr>
            <a:spLocks noGrp="1"/>
          </p:cNvSpPr>
          <p:nvPr>
            <p:ph idx="4294967295"/>
          </p:nvPr>
        </p:nvSpPr>
        <p:spPr>
          <a:xfrm>
            <a:off x="2346960" y="1524000"/>
            <a:ext cx="6441440" cy="4619625"/>
          </a:xfrm>
        </p:spPr>
        <p:txBody>
          <a:bodyPr/>
          <a:lstStyle/>
          <a:p>
            <a:pPr marL="0" indent="0">
              <a:buNone/>
            </a:pPr>
            <a:r>
              <a:rPr lang="en-US" altLang="zh-CN" dirty="0"/>
              <a:t>  </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）人生的态度</a:t>
            </a:r>
            <a:r>
              <a:rPr lang="en-US" altLang="zh-CN" sz="2800" dirty="0">
                <a:latin typeface="宋体" panose="02010600030101010101" pitchFamily="2" charset="-122"/>
                <a:ea typeface="宋体" panose="02010600030101010101" pitchFamily="2" charset="-122"/>
              </a:rPr>
              <a:t>   </a:t>
            </a:r>
          </a:p>
          <a:p>
            <a:pPr marL="0" indent="0">
              <a:buNone/>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儒家的精神：“张”或者“有为”， </a:t>
            </a:r>
            <a:r>
              <a:rPr lang="zh-CN" altLang="en-US" sz="2800" dirty="0">
                <a:solidFill>
                  <a:srgbClr val="FF0000"/>
                </a:solidFill>
                <a:latin typeface="楷体" panose="02010609060101010101" pitchFamily="49" charset="-122"/>
                <a:ea typeface="楷体" panose="02010609060101010101" pitchFamily="49" charset="-122"/>
              </a:rPr>
              <a:t>“拿得起”</a:t>
            </a:r>
          </a:p>
          <a:p>
            <a:pPr marL="0" indent="0">
              <a:buNone/>
            </a:pPr>
            <a:r>
              <a:rPr lang="zh-CN" altLang="en-US" sz="2800" dirty="0">
                <a:latin typeface="楷体" panose="02010609060101010101" pitchFamily="49" charset="-122"/>
                <a:ea typeface="楷体" panose="02010609060101010101" pitchFamily="49" charset="-122"/>
              </a:rPr>
              <a:t>   道家的精神：“驰”或者“无为”或者 “</a:t>
            </a:r>
            <a:r>
              <a:rPr lang="zh-CN" altLang="en-US" sz="2800" dirty="0">
                <a:solidFill>
                  <a:srgbClr val="FF0000"/>
                </a:solidFill>
                <a:latin typeface="楷体" panose="02010609060101010101" pitchFamily="49" charset="-122"/>
                <a:ea typeface="楷体" panose="02010609060101010101" pitchFamily="49" charset="-122"/>
              </a:rPr>
              <a:t>想得开”。</a:t>
            </a:r>
          </a:p>
          <a:p>
            <a:pPr marL="0" indent="0">
              <a:buNone/>
            </a:pPr>
            <a:r>
              <a:rPr lang="zh-CN" altLang="en-US" sz="2800" dirty="0">
                <a:latin typeface="楷体" panose="02010609060101010101" pitchFamily="49" charset="-122"/>
                <a:ea typeface="楷体" panose="02010609060101010101" pitchFamily="49" charset="-122"/>
              </a:rPr>
              <a:t>   佛教精神：“空”或者</a:t>
            </a:r>
            <a:r>
              <a:rPr lang="zh-CN" altLang="en-US" sz="2800" dirty="0">
                <a:solidFill>
                  <a:srgbClr val="FF0000"/>
                </a:solidFill>
                <a:latin typeface="楷体" panose="02010609060101010101" pitchFamily="49" charset="-122"/>
                <a:ea typeface="楷体" panose="02010609060101010101" pitchFamily="49" charset="-122"/>
              </a:rPr>
              <a:t>“放得下”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41">
                                            <p:txEl>
                                              <p:pRg st="0" end="0"/>
                                            </p:txEl>
                                          </p:spTgt>
                                        </p:tgtEl>
                                        <p:attrNameLst>
                                          <p:attrName>style.visibility</p:attrName>
                                        </p:attrNameLst>
                                      </p:cBhvr>
                                      <p:to>
                                        <p:strVal val="visible"/>
                                      </p:to>
                                    </p:set>
                                    <p:animEffect transition="in" filter="fade">
                                      <p:cBhvr>
                                        <p:cTn id="7" dur="1000"/>
                                        <p:tgtEl>
                                          <p:spTgt spid="112641">
                                            <p:txEl>
                                              <p:pRg st="0" end="0"/>
                                            </p:txEl>
                                          </p:spTgt>
                                        </p:tgtEl>
                                      </p:cBhvr>
                                    </p:animEffect>
                                    <p:anim calcmode="lin" valueType="num">
                                      <p:cBhvr>
                                        <p:cTn id="8" dur="1000" fill="hold"/>
                                        <p:tgtEl>
                                          <p:spTgt spid="1126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6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641">
                                            <p:txEl>
                                              <p:pRg st="1" end="1"/>
                                            </p:txEl>
                                          </p:spTgt>
                                        </p:tgtEl>
                                        <p:attrNameLst>
                                          <p:attrName>style.visibility</p:attrName>
                                        </p:attrNameLst>
                                      </p:cBhvr>
                                      <p:to>
                                        <p:strVal val="visible"/>
                                      </p:to>
                                    </p:set>
                                    <p:animEffect transition="in" filter="fade">
                                      <p:cBhvr>
                                        <p:cTn id="14" dur="1000"/>
                                        <p:tgtEl>
                                          <p:spTgt spid="112641">
                                            <p:txEl>
                                              <p:pRg st="1" end="1"/>
                                            </p:txEl>
                                          </p:spTgt>
                                        </p:tgtEl>
                                      </p:cBhvr>
                                    </p:animEffect>
                                    <p:anim calcmode="lin" valueType="num">
                                      <p:cBhvr>
                                        <p:cTn id="15" dur="1000" fill="hold"/>
                                        <p:tgtEl>
                                          <p:spTgt spid="1126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26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2641">
                                            <p:txEl>
                                              <p:pRg st="2" end="2"/>
                                            </p:txEl>
                                          </p:spTgt>
                                        </p:tgtEl>
                                        <p:attrNameLst>
                                          <p:attrName>style.visibility</p:attrName>
                                        </p:attrNameLst>
                                      </p:cBhvr>
                                      <p:to>
                                        <p:strVal val="visible"/>
                                      </p:to>
                                    </p:set>
                                    <p:animEffect transition="in" filter="fade">
                                      <p:cBhvr>
                                        <p:cTn id="21" dur="1000"/>
                                        <p:tgtEl>
                                          <p:spTgt spid="112641">
                                            <p:txEl>
                                              <p:pRg st="2" end="2"/>
                                            </p:txEl>
                                          </p:spTgt>
                                        </p:tgtEl>
                                      </p:cBhvr>
                                    </p:animEffect>
                                    <p:anim calcmode="lin" valueType="num">
                                      <p:cBhvr>
                                        <p:cTn id="22" dur="1000" fill="hold"/>
                                        <p:tgtEl>
                                          <p:spTgt spid="1126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26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2641">
                                            <p:txEl>
                                              <p:pRg st="3" end="3"/>
                                            </p:txEl>
                                          </p:spTgt>
                                        </p:tgtEl>
                                        <p:attrNameLst>
                                          <p:attrName>style.visibility</p:attrName>
                                        </p:attrNameLst>
                                      </p:cBhvr>
                                      <p:to>
                                        <p:strVal val="visible"/>
                                      </p:to>
                                    </p:set>
                                    <p:animEffect transition="in" filter="fade">
                                      <p:cBhvr>
                                        <p:cTn id="28" dur="1000"/>
                                        <p:tgtEl>
                                          <p:spTgt spid="112641">
                                            <p:txEl>
                                              <p:pRg st="3" end="3"/>
                                            </p:txEl>
                                          </p:spTgt>
                                        </p:tgtEl>
                                      </p:cBhvr>
                                    </p:animEffect>
                                    <p:anim calcmode="lin" valueType="num">
                                      <p:cBhvr>
                                        <p:cTn id="29" dur="1000" fill="hold"/>
                                        <p:tgtEl>
                                          <p:spTgt spid="11264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264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内容占位符 5"/>
          <p:cNvSpPr>
            <a:spLocks noGrp="1"/>
          </p:cNvSpPr>
          <p:nvPr>
            <p:ph idx="4294967295"/>
          </p:nvPr>
        </p:nvSpPr>
        <p:spPr>
          <a:xfrm>
            <a:off x="2235200" y="1123950"/>
            <a:ext cx="7437120" cy="5019675"/>
          </a:xfrm>
        </p:spPr>
        <p:txBody>
          <a:bodyPr/>
          <a:lstStyle/>
          <a:p>
            <a:pPr eaLnBrk="1" hangingPunct="1"/>
            <a:r>
              <a:rPr lang="zh-CN" altLang="en-US" sz="2800" b="1" dirty="0"/>
              <a:t> </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）对生死的看法</a:t>
            </a:r>
            <a:endParaRPr lang="en-US" altLang="zh-CN" sz="2800" b="1" dirty="0">
              <a:latin typeface="宋体" panose="02010600030101010101" pitchFamily="2" charset="-122"/>
              <a:ea typeface="宋体" panose="02010600030101010101" pitchFamily="2" charset="-122"/>
            </a:endParaRPr>
          </a:p>
          <a:p>
            <a:pPr eaLnBrk="1" hangingPunct="1"/>
            <a:r>
              <a:rPr lang="zh-CN" altLang="en-US" sz="2800" b="1" dirty="0">
                <a:latin typeface="楷体" panose="02010609060101010101" pitchFamily="49" charset="-122"/>
                <a:ea typeface="楷体" panose="02010609060101010101" pitchFamily="49" charset="-122"/>
              </a:rPr>
              <a:t>儒家哲学：回避生死</a:t>
            </a:r>
            <a:endParaRPr lang="en-US" altLang="zh-CN" sz="2800" b="1"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孔子在回答子路</a:t>
            </a:r>
            <a:r>
              <a:rPr lang="en-US"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死事如何</a:t>
            </a:r>
            <a:r>
              <a:rPr lang="en-US"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之问时说：</a:t>
            </a:r>
            <a:r>
              <a:rPr lang="en-US"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未知生，焉知死？</a:t>
            </a:r>
            <a:r>
              <a:rPr lang="en-US" sz="2800"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  </a:t>
            </a:r>
          </a:p>
          <a:p>
            <a:pPr eaLnBrk="1" hangingPunct="1"/>
            <a:r>
              <a:rPr lang="zh-CN" altLang="en-US" sz="2800" b="1" dirty="0">
                <a:latin typeface="楷体" panose="02010609060101010101" pitchFamily="49" charset="-122"/>
                <a:ea typeface="楷体" panose="02010609060101010101" pitchFamily="49" charset="-122"/>
              </a:rPr>
              <a:t>佛家哲学：看破生死</a:t>
            </a:r>
            <a:r>
              <a:rPr lang="zh-CN" altLang="en-US" sz="2800" dirty="0">
                <a:latin typeface="楷体" panose="02010609060101010101" pitchFamily="49" charset="-122"/>
                <a:ea typeface="楷体" panose="02010609060101010101" pitchFamily="49" charset="-122"/>
              </a:rPr>
              <a:t>（红粉骷髅，人生皆苦）</a:t>
            </a:r>
            <a:endParaRPr lang="en-US" altLang="zh-CN" sz="2800" dirty="0">
              <a:latin typeface="楷体" panose="02010609060101010101" pitchFamily="49" charset="-122"/>
              <a:ea typeface="楷体" panose="02010609060101010101" pitchFamily="49" charset="-122"/>
            </a:endParaRPr>
          </a:p>
          <a:p>
            <a:pPr eaLnBrk="1" hangingPunct="1"/>
            <a:r>
              <a:rPr lang="zh-CN" altLang="en-US" sz="2800" b="1" dirty="0">
                <a:latin typeface="楷体" panose="02010609060101010101" pitchFamily="49" charset="-122"/>
                <a:ea typeface="楷体" panose="02010609060101010101" pitchFamily="49" charset="-122"/>
              </a:rPr>
              <a:t>道家哲学：齐生死</a:t>
            </a:r>
            <a:endParaRPr lang="en-US" altLang="zh-CN" sz="2800" b="1" dirty="0">
              <a:latin typeface="楷体" panose="02010609060101010101" pitchFamily="49" charset="-122"/>
              <a:ea typeface="楷体" panose="02010609060101010101" pitchFamily="49" charset="-122"/>
            </a:endParaRPr>
          </a:p>
          <a:p>
            <a:pPr eaLnBrk="1" hangingPunct="1"/>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Effect transition="in" filter="wheel(1)">
                                      <p:cBhvr>
                                        <p:cTn id="7" dur="2000"/>
                                        <p:tgtEl>
                                          <p:spTgt spid="113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3666">
                                            <p:txEl>
                                              <p:pRg st="1" end="1"/>
                                            </p:txEl>
                                          </p:spTgt>
                                        </p:tgtEl>
                                        <p:attrNameLst>
                                          <p:attrName>style.visibility</p:attrName>
                                        </p:attrNameLst>
                                      </p:cBhvr>
                                      <p:to>
                                        <p:strVal val="visible"/>
                                      </p:to>
                                    </p:set>
                                    <p:animEffect transition="in" filter="wheel(1)">
                                      <p:cBhvr>
                                        <p:cTn id="12" dur="2000"/>
                                        <p:tgtEl>
                                          <p:spTgt spid="1136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3666">
                                            <p:txEl>
                                              <p:pRg st="2" end="2"/>
                                            </p:txEl>
                                          </p:spTgt>
                                        </p:tgtEl>
                                        <p:attrNameLst>
                                          <p:attrName>style.visibility</p:attrName>
                                        </p:attrNameLst>
                                      </p:cBhvr>
                                      <p:to>
                                        <p:strVal val="visible"/>
                                      </p:to>
                                    </p:set>
                                    <p:animEffect transition="in" filter="wheel(1)">
                                      <p:cBhvr>
                                        <p:cTn id="17" dur="2000"/>
                                        <p:tgtEl>
                                          <p:spTgt spid="1136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3666">
                                            <p:txEl>
                                              <p:pRg st="3" end="3"/>
                                            </p:txEl>
                                          </p:spTgt>
                                        </p:tgtEl>
                                        <p:attrNameLst>
                                          <p:attrName>style.visibility</p:attrName>
                                        </p:attrNameLst>
                                      </p:cBhvr>
                                      <p:to>
                                        <p:strVal val="visible"/>
                                      </p:to>
                                    </p:set>
                                    <p:animEffect transition="in" filter="wheel(1)">
                                      <p:cBhvr>
                                        <p:cTn id="22" dur="2000"/>
                                        <p:tgtEl>
                                          <p:spTgt spid="1136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3666">
                                            <p:txEl>
                                              <p:pRg st="4" end="4"/>
                                            </p:txEl>
                                          </p:spTgt>
                                        </p:tgtEl>
                                        <p:attrNameLst>
                                          <p:attrName>style.visibility</p:attrName>
                                        </p:attrNameLst>
                                      </p:cBhvr>
                                      <p:to>
                                        <p:strVal val="visible"/>
                                      </p:to>
                                    </p:set>
                                    <p:animEffect transition="in" filter="wheel(1)">
                                      <p:cBhvr>
                                        <p:cTn id="27" dur="2000"/>
                                        <p:tgtEl>
                                          <p:spTgt spid="113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内容占位符 5"/>
          <p:cNvSpPr>
            <a:spLocks noGrp="1"/>
          </p:cNvSpPr>
          <p:nvPr>
            <p:ph idx="4294967295"/>
          </p:nvPr>
        </p:nvSpPr>
        <p:spPr>
          <a:xfrm>
            <a:off x="2672080" y="1524000"/>
            <a:ext cx="7416800" cy="4652963"/>
          </a:xfrm>
        </p:spPr>
        <p:txBody>
          <a:bodyPr/>
          <a:lstStyle/>
          <a:p>
            <a:pPr eaLnBrk="1" hangingPunct="1"/>
            <a:endParaRPr lang="en-US" altLang="zh-CN" sz="3600" dirty="0">
              <a:latin typeface="宋体" panose="02010600030101010101" pitchFamily="2" charset="-122"/>
              <a:ea typeface="宋体" panose="02010600030101010101" pitchFamily="2" charset="-122"/>
            </a:endParaRPr>
          </a:p>
          <a:p>
            <a:pPr eaLnBrk="1" hangingPunct="1"/>
            <a:r>
              <a:rPr lang="zh-CN" altLang="en-US" sz="3600" dirty="0">
                <a:latin typeface="宋体" panose="02010600030101010101" pitchFamily="2" charset="-122"/>
                <a:ea typeface="宋体" panose="02010600030101010101" pitchFamily="2" charset="-122"/>
              </a:rPr>
              <a:t>故事</a:t>
            </a:r>
            <a:r>
              <a:rPr lang="en-US" altLang="zh-CN" sz="3600" dirty="0">
                <a:latin typeface="宋体" panose="02010600030101010101" pitchFamily="2" charset="-122"/>
                <a:ea typeface="宋体" panose="02010600030101010101" pitchFamily="2" charset="-122"/>
              </a:rPr>
              <a:t>1</a:t>
            </a:r>
            <a:r>
              <a:rPr lang="zh-CN" altLang="en-US" sz="3600" dirty="0">
                <a:latin typeface="宋体" panose="02010600030101010101" pitchFamily="2" charset="-122"/>
                <a:ea typeface="宋体" panose="02010600030101010101" pitchFamily="2" charset="-122"/>
              </a:rPr>
              <a:t>：庄子鼓盆而歌的故事。</a:t>
            </a:r>
            <a:endParaRPr lang="en-US" altLang="zh-CN" sz="3600" dirty="0">
              <a:latin typeface="宋体" panose="02010600030101010101" pitchFamily="2" charset="-122"/>
              <a:ea typeface="宋体" panose="02010600030101010101" pitchFamily="2" charset="-122"/>
            </a:endParaRPr>
          </a:p>
          <a:p>
            <a:pPr eaLnBrk="1" hangingPunct="1"/>
            <a:r>
              <a:rPr lang="zh-CN" altLang="en-US" sz="3600" dirty="0">
                <a:latin typeface="宋体" panose="02010600030101010101" pitchFamily="2" charset="-122"/>
                <a:ea typeface="宋体" panose="02010600030101010101" pitchFamily="2" charset="-122"/>
              </a:rPr>
              <a:t>故事</a:t>
            </a:r>
            <a:r>
              <a:rPr lang="en-US" altLang="zh-CN" sz="3600" dirty="0">
                <a:latin typeface="宋体" panose="02010600030101010101" pitchFamily="2" charset="-122"/>
                <a:ea typeface="宋体" panose="02010600030101010101" pitchFamily="2" charset="-122"/>
              </a:rPr>
              <a:t>2</a:t>
            </a:r>
            <a:r>
              <a:rPr lang="zh-CN" altLang="en-US" sz="3600" dirty="0">
                <a:latin typeface="宋体" panose="02010600030101010101" pitchFamily="2" charset="-122"/>
                <a:ea typeface="宋体" panose="02010600030101010101" pitchFamily="2" charset="-122"/>
              </a:rPr>
              <a:t>：庄子将死，弟子欲厚葬之。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4689">
                                            <p:txEl>
                                              <p:pRg st="1" end="1"/>
                                            </p:txEl>
                                          </p:spTgt>
                                        </p:tgtEl>
                                        <p:attrNameLst>
                                          <p:attrName>style.visibility</p:attrName>
                                        </p:attrNameLst>
                                      </p:cBhvr>
                                      <p:to>
                                        <p:strVal val="visible"/>
                                      </p:to>
                                    </p:set>
                                    <p:animEffect transition="in" filter="circle(in)">
                                      <p:cBhvr>
                                        <p:cTn id="7" dur="2000"/>
                                        <p:tgtEl>
                                          <p:spTgt spid="11468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4689">
                                            <p:txEl>
                                              <p:pRg st="2" end="2"/>
                                            </p:txEl>
                                          </p:spTgt>
                                        </p:tgtEl>
                                        <p:attrNameLst>
                                          <p:attrName>style.visibility</p:attrName>
                                        </p:attrNameLst>
                                      </p:cBhvr>
                                      <p:to>
                                        <p:strVal val="visible"/>
                                      </p:to>
                                    </p:set>
                                    <p:animEffect transition="in" filter="circle(in)">
                                      <p:cBhvr>
                                        <p:cTn id="12" dur="2000"/>
                                        <p:tgtEl>
                                          <p:spTgt spid="1146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7"/>
  <p:tag name="KSO_WM_UNIT_ID" val="custom177_6*l_i*1_7"/>
  <p:tag name="KSO_WM_UNIT_CLEAR" val="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8"/>
  <p:tag name="KSO_WM_UNIT_ID" val="custom177_6*l_i*1_8"/>
  <p:tag name="KSO_WM_UNIT_CLEAR" val="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9"/>
  <p:tag name="KSO_WM_UNIT_ID" val="custom177_6*l_i*1_9"/>
  <p:tag name="KSO_WM_UNIT_CLEAR" val="1"/>
  <p:tag name="KSO_WM_UNIT_LAYERLEVEL" val="1_1"/>
  <p:tag name="KSO_WM_DIAGRAM_GROUP_CODE" val="l1-1"/>
  <p:tag name="KSO_WM_UNIT_FILL_FORE_SCHEMECOLOR_INDEX" val="13"/>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10"/>
  <p:tag name="KSO_WM_UNIT_ID" val="custom177_6*l_i*1_10"/>
  <p:tag name="KSO_WM_UNIT_CLEAR" val="1"/>
  <p:tag name="KSO_WM_UNIT_LAYERLEVEL" val="1_1"/>
  <p:tag name="KSO_WM_DIAGRAM_GROUP_CODE" val="l1-1"/>
  <p:tag name="KSO_WM_UNIT_FILL_FORE_SCHEMECOLOR_INDEX" val="13"/>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11"/>
  <p:tag name="KSO_WM_UNIT_ID" val="custom177_6*l_i*1_11"/>
  <p:tag name="KSO_WM_UNIT_CLEAR" val="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a"/>
  <p:tag name="KSO_WM_UNIT_INDEX" val="1"/>
  <p:tag name="KSO_WM_UNIT_ID" val="custom177_6*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custom105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19*425"/>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5"/>
  <p:tag name="KSO_WM_UNIT_TYPE" val="a"/>
  <p:tag name="KSO_WM_UNIT_INDEX" val="1"/>
  <p:tag name="KSO_WM_UNIT_ID" val="custom10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5"/>
  <p:tag name="KSO_WM_UNIT_TYPE" val="f"/>
  <p:tag name="KSO_WM_UNIT_INDEX" val="1"/>
  <p:tag name="KSO_WM_UNIT_ID" val="custom105_4*f*1"/>
  <p:tag name="KSO_WM_UNIT_CLEAR" val="1"/>
  <p:tag name="KSO_WM_UNIT_LAYERLEVEL" val="1"/>
  <p:tag name="KSO_WM_UNIT_VALUE" val="121"/>
  <p:tag name="KSO_WM_UNIT_HIGHLIGHT" val="0"/>
  <p:tag name="KSO_WM_UNIT_COMPATIBLE" val="0"/>
  <p:tag name="KSO_WM_UNIT_PRESET_TEXT_INDEX" val="5"/>
  <p:tag name="KSO_WM_UNIT_PRESET_TEXT_LEN" val="232"/>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basetag20164542_7"/>
  <p:tag name="KSO_WM_SLIDE_INDEX" val="7"/>
  <p:tag name="KSO_WM_SLIDE_ITEM_CNT" val="0"/>
  <p:tag name="KSO_WM_SLIDE_TYPE" val="sectionTitle"/>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custom105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19*425"/>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5"/>
  <p:tag name="KSO_WM_UNIT_TYPE" val="a"/>
  <p:tag name="KSO_WM_UNIT_INDEX" val="1"/>
  <p:tag name="KSO_WM_UNIT_ID" val="custom105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5"/>
  <p:tag name="KSO_WM_UNIT_TYPE" val="f"/>
  <p:tag name="KSO_WM_UNIT_INDEX" val="1"/>
  <p:tag name="KSO_WM_UNIT_ID" val="custom105_4*f*1"/>
  <p:tag name="KSO_WM_UNIT_CLEAR" val="1"/>
  <p:tag name="KSO_WM_UNIT_LAYERLEVEL" val="1"/>
  <p:tag name="KSO_WM_UNIT_VALUE" val="121"/>
  <p:tag name="KSO_WM_UNIT_HIGHLIGHT" val="0"/>
  <p:tag name="KSO_WM_UNIT_COMPATIBLE" val="0"/>
  <p:tag name="KSO_WM_UNIT_PRESET_TEXT_INDEX" val="5"/>
  <p:tag name="KSO_WM_UNIT_PRESET_TEXT_LEN" val="232"/>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custom643_29"/>
  <p:tag name="KSO_WM_SLIDE_INDEX" val="29"/>
  <p:tag name="KSO_WM_SLIDE_ITEM_CNT" val="1"/>
  <p:tag name="KSO_WM_SLIDE_LAYOUT" val="a_f"/>
  <p:tag name="KSO_WM_SLIDE_LAYOUT_CNT" val="1_1"/>
  <p:tag name="KSO_WM_SLIDE_TYPE" val="text"/>
  <p:tag name="KSO_WM_BEAUTIFY_FLAG" val="#wm#"/>
  <p:tag name="KSO_WM_SLIDE_POSITION" val="50*128"/>
  <p:tag name="KSO_WM_SLIDE_SIZE" val="621*358"/>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43"/>
  <p:tag name="KSO_WM_UNIT_TYPE" val="f"/>
  <p:tag name="KSO_WM_UNIT_INDEX" val="1"/>
  <p:tag name="KSO_WM_UNIT_ID" val="custom437_29*f*1"/>
  <p:tag name="KSO_WM_UNIT_CLEAR" val="1"/>
  <p:tag name="KSO_WM_UNIT_LAYERLEVEL" val="1"/>
  <p:tag name="KSO_WM_UNIT_VALUE" val="200"/>
  <p:tag name="KSO_WM_UNIT_HIGHLIGHT" val="0"/>
  <p:tag name="KSO_WM_UNIT_COMPATIBLE" val="0"/>
  <p:tag name="KSO_WM_UNIT_PRESET_TEXT_INDEX" val="5"/>
  <p:tag name="KSO_WM_UNIT_PRESET_TEXT_LEN" val="232"/>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custom643_29"/>
  <p:tag name="KSO_WM_SLIDE_INDEX" val="29"/>
  <p:tag name="KSO_WM_SLIDE_ITEM_CNT" val="1"/>
  <p:tag name="KSO_WM_SLIDE_LAYOUT" val="a_f"/>
  <p:tag name="KSO_WM_SLIDE_LAYOUT_CNT" val="1_1"/>
  <p:tag name="KSO_WM_SLIDE_TYPE" val="text"/>
  <p:tag name="KSO_WM_BEAUTIFY_FLAG" val="#wm#"/>
  <p:tag name="KSO_WM_SLIDE_POSITION" val="50*128"/>
  <p:tag name="KSO_WM_SLIDE_SIZE" val="621*358"/>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43"/>
  <p:tag name="KSO_WM_UNIT_TYPE" val="f"/>
  <p:tag name="KSO_WM_UNIT_INDEX" val="1"/>
  <p:tag name="KSO_WM_UNIT_ID" val="custom437_29*f*1"/>
  <p:tag name="KSO_WM_UNIT_CLEAR" val="1"/>
  <p:tag name="KSO_WM_UNIT_LAYERLEVEL" val="1"/>
  <p:tag name="KSO_WM_UNIT_VALUE" val="200"/>
  <p:tag name="KSO_WM_UNIT_HIGHLIGHT" val="0"/>
  <p:tag name="KSO_WM_UNIT_COMPATIBLE" val="0"/>
  <p:tag name="KSO_WM_UNIT_PRESET_TEXT_INDEX" val="5"/>
  <p:tag name="KSO_WM_UNIT_PRESET_TEXT_LEN" val="232"/>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basetag20164434_6"/>
  <p:tag name="KSO_WM_SLIDE_INDEX" val="6"/>
  <p:tag name="KSO_WM_SLIDE_ITEM_CNT" val="0"/>
  <p:tag name="KSO_WM_SLIDE_TYPE" val="contents"/>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542"/>
  <p:tag name="KSO_WM_TAG_VERSION" val="1.0"/>
  <p:tag name="KSO_WM_SLIDE_ID" val="custom177_6"/>
  <p:tag name="KSO_WM_SLIDE_INDEX" val="6"/>
  <p:tag name="KSO_WM_SLIDE_ITEM_CNT" val="1"/>
  <p:tag name="KSO_WM_SLIDE_LAYOUT" val="a_l"/>
  <p:tag name="KSO_WM_SLIDE_LAYOUT_CNT" val="1_1"/>
  <p:tag name="KSO_WM_SLIDE_TYPE" val="contents"/>
  <p:tag name="KSO_WM_BEAUTIFY_FLAG" val="#wm#"/>
  <p:tag name="KSO_WM_DIAGRAM_GROUP_CODE" val="l1-1"/>
  <p:tag name="MH" val="20150430170512"/>
  <p:tag name="MH_LIBRARY" val="CONTENTS"/>
  <p:tag name="MH_AUTOCOLOR" val="TRUE"/>
  <p:tag name="MH_TYPE" val="CONTENTS"/>
  <p:tag name="ID" val="547120"/>
  <p:tag name="KSO_WM_SLIDE_POSITION" val="214*250"/>
  <p:tag name="KSO_WM_SLIDE_SIZE" val="289*4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2"/>
  <p:tag name="KSO_WM_UNIT_ID" val="custom177_6*l_i*1_2"/>
  <p:tag name="KSO_WM_UNIT_CLEAR" val="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3"/>
  <p:tag name="KSO_WM_UNIT_ID" val="custom177_6*l_i*1_3"/>
  <p:tag name="KSO_WM_UNIT_CLEAR" val="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4"/>
  <p:tag name="KSO_WM_UNIT_ID" val="custom177_6*l_i*1_4"/>
  <p:tag name="KSO_WM_UNIT_CLEAR" val="1"/>
  <p:tag name="KSO_WM_UNIT_LAYERLEVEL" val="1_1"/>
  <p:tag name="KSO_WM_DIAGRAM_GROUP_CODE" val="l1-1"/>
  <p:tag name="KSO_WM_UNIT_FILL_FORE_SCHEMECOLOR_INDEX" val="13"/>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5"/>
  <p:tag name="KSO_WM_UNIT_ID" val="custom177_6*l_i*1_5"/>
  <p:tag name="KSO_WM_UNIT_CLEAR" val="1"/>
  <p:tag name="KSO_WM_UNIT_LAYERLEVEL" val="1_1"/>
  <p:tag name="KSO_WM_DIAGRAM_GROUP_CODE" val="l1-1"/>
  <p:tag name="KSO_WM_UNIT_FILL_FORE_SCHEMECOLOR_INDEX" val="13"/>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77"/>
  <p:tag name="KSO_WM_UNIT_TYPE" val="l_i"/>
  <p:tag name="KSO_WM_UNIT_INDEX" val="1_6"/>
  <p:tag name="KSO_WM_UNIT_ID" val="custom177_6*l_i*1_6"/>
  <p:tag name="KSO_WM_UNIT_CLEAR" val="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40350</Words>
  <Application>Microsoft Office PowerPoint</Application>
  <PresentationFormat>宽屏</PresentationFormat>
  <Paragraphs>3729</Paragraphs>
  <Slides>728</Slides>
  <Notes>8</Notes>
  <HiddenSlides>0</HiddenSlides>
  <MMClips>3</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728</vt:i4>
      </vt:variant>
    </vt:vector>
  </HeadingPairs>
  <TitlesOfParts>
    <vt:vector size="756" baseType="lpstr">
      <vt:lpstr>Gulim</vt:lpstr>
      <vt:lpstr>等线</vt:lpstr>
      <vt:lpstr>方正大黑简体</vt:lpstr>
      <vt:lpstr>方正琥珀简体</vt:lpstr>
      <vt:lpstr>仿宋</vt:lpstr>
      <vt:lpstr>仿宋_GB2312</vt:lpstr>
      <vt:lpstr>黑体</vt:lpstr>
      <vt:lpstr>华文仿宋</vt:lpstr>
      <vt:lpstr>华文楷体</vt:lpstr>
      <vt:lpstr>华文宋体</vt:lpstr>
      <vt:lpstr>华文新魏</vt:lpstr>
      <vt:lpstr>华文行楷</vt:lpstr>
      <vt:lpstr>华文中宋</vt:lpstr>
      <vt:lpstr>楷体</vt:lpstr>
      <vt:lpstr>楷体_GB2312</vt:lpstr>
      <vt:lpstr>隶书</vt:lpstr>
      <vt:lpstr>宋体</vt:lpstr>
      <vt:lpstr>微软雅黑</vt:lpstr>
      <vt:lpstr>新宋体</vt:lpstr>
      <vt:lpstr>Arial</vt:lpstr>
      <vt:lpstr>Arial Narrow</vt:lpstr>
      <vt:lpstr>Calibri</vt:lpstr>
      <vt:lpstr>Garamond</vt:lpstr>
      <vt:lpstr>Tahoma</vt:lpstr>
      <vt:lpstr>Times New Roman</vt:lpstr>
      <vt:lpstr>Verdana</vt:lpstr>
      <vt:lpstr>Wingdings</vt:lpstr>
      <vt:lpstr>主题5</vt:lpstr>
      <vt:lpstr>  马克思主义基本原理概论        </vt:lpstr>
      <vt:lpstr>PowerPoint 演示文稿</vt:lpstr>
      <vt:lpstr>PowerPoint 演示文稿</vt:lpstr>
      <vt:lpstr>PowerPoint 演示文稿</vt:lpstr>
      <vt:lpstr>PowerPoint 演示文稿</vt:lpstr>
      <vt:lpstr>PowerPoint 演示文稿</vt:lpstr>
      <vt:lpstr>第一节：回到马克思 </vt:lpstr>
      <vt:lpstr>PowerPoint 演示文稿</vt:lpstr>
      <vt:lpstr>      </vt:lpstr>
      <vt:lpstr>    言行不一，形式上的马克思主义</vt:lpstr>
      <vt:lpstr>（三）传播和宣传过程中的失真 </vt:lpstr>
      <vt:lpstr>PowerPoint 演示文稿</vt:lpstr>
      <vt:lpstr> </vt:lpstr>
      <vt:lpstr>PowerPoint 演示文稿</vt:lpstr>
      <vt:lpstr>PowerPoint 演示文稿</vt:lpstr>
      <vt:lpstr>PowerPoint 演示文稿</vt:lpstr>
      <vt:lpstr>PowerPoint 演示文稿</vt:lpstr>
      <vt:lpstr>     3.社会走向资本丛林：金钱和权力成为一些人的信仰和追求 </vt:lpstr>
      <vt:lpstr>娘炮文化盛行：安能辨我是雌雄</vt:lpstr>
      <vt:lpstr>              </vt:lpstr>
      <vt:lpstr>    </vt:lpstr>
      <vt:lpstr>PowerPoint 演示文稿</vt:lpstr>
      <vt:lpstr>吴亦凡被捕后脑残粉奇葩的言论</vt:lpstr>
      <vt:lpstr>PowerPoint 演示文稿</vt:lpstr>
      <vt:lpstr>PowerPoint 演示文稿</vt:lpstr>
      <vt:lpstr>第二，我们失去了生活的本质，失去了自我，过着一种不真实的生活。 </vt:lpstr>
      <vt:lpstr>“货币的力量多大，我的力量就多大。因此，我是什么和我能够做什么，绝不是由我的个性特征决定的。我是丑的，但我能给我买到最美的女人。可见，我并不丑，因为丑的作用，丑的吓人的力量，被货币化为乌有了。我是一个邪恶的、不诚实的、没有良心的、没有头脑的人，可是货币是受尊敬的。因此，它的占有者也受尊敬。” ——《1844年经济学哲学手稿》文集第一卷244-245页。</vt:lpstr>
      <vt:lpstr>   第三，人与人之间的关系被异化了。  </vt:lpstr>
      <vt:lpstr>  </vt:lpstr>
      <vt:lpstr>第四，道德甚至法律遭到践踏</vt:lpstr>
      <vt:lpstr>  二、回到马克思</vt:lpstr>
      <vt:lpstr>1.穷人马克思</vt:lpstr>
      <vt:lpstr>1.穷人马克思</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学者评价</vt:lpstr>
      <vt:lpstr>            习近平对马克思的评价</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四、回到真实的马克思主义</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八、马克思主义的历史分期</vt:lpstr>
      <vt:lpstr> 1.马克思主义产生、发展及其在欧洲的传播（19世纪40年代中期到19世纪末期）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3.马克思主义哲学在世界各国的研究和曲折发展（20世纪40年代中期至今）。</vt:lpstr>
      <vt:lpstr>PowerPoint 演示文稿</vt:lpstr>
      <vt:lpstr>PowerPoint 演示文稿</vt:lpstr>
      <vt:lpstr>九、把读原著、悟原理当做一种生活习惯 </vt:lpstr>
      <vt:lpstr>PowerPoint 演示文稿</vt:lpstr>
      <vt:lpstr>PowerPoint 演示文稿</vt:lpstr>
      <vt:lpstr>日常工作的需要</vt:lpstr>
      <vt:lpstr>PowerPoint 演示文稿</vt:lpstr>
      <vt:lpstr>第二节  哲学和哲学的基本问题</vt:lpstr>
      <vt:lpstr> </vt:lpstr>
      <vt:lpstr>PowerPoint 演示文稿</vt:lpstr>
      <vt:lpstr>PowerPoint 演示文稿</vt:lpstr>
      <vt:lpstr>  </vt:lpstr>
      <vt:lpstr>PowerPoint 演示文稿</vt:lpstr>
      <vt:lpstr>PowerPoint 演示文稿</vt:lpstr>
      <vt:lpstr>PowerPoint 演示文稿</vt:lpstr>
      <vt:lpstr>       3.追问人生的意义和理想的生活。                                    </vt:lpstr>
      <vt:lpstr>PowerPoint 演示文稿</vt:lpstr>
      <vt:lpstr>PowerPoint 演示文稿</vt:lpstr>
      <vt:lpstr>PowerPoint 演示文稿</vt:lpstr>
      <vt:lpstr>PowerPoint 演示文稿</vt:lpstr>
      <vt:lpstr>  苏格拉底之死  </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                      苏格拉底之死（雅克·达维特）</vt:lpstr>
      <vt:lpstr>PowerPoint 演示文稿</vt:lpstr>
      <vt:lpstr> 苏格拉底留下了什么？ </vt:lpstr>
      <vt:lpstr> 柏拉图的洞穴比喻</vt:lpstr>
      <vt:lpstr> </vt:lpstr>
      <vt:lpstr>                     </vt:lpstr>
      <vt:lpstr>PowerPoint 演示文稿</vt:lpstr>
      <vt:lpstr>PowerPoint 演示文稿</vt:lpstr>
      <vt:lpstr>                                                          二、哲学的基本问题   </vt:lpstr>
      <vt:lpstr>           （二）哲学的基本问题的内容</vt:lpstr>
      <vt:lpstr>PowerPoint 演示文稿</vt:lpstr>
      <vt:lpstr>                      三、社会历史观的基本问题</vt:lpstr>
      <vt:lpstr>例题：</vt:lpstr>
      <vt:lpstr>     四、哲学上“两个对子”的关系</vt:lpstr>
      <vt:lpstr>PowerPoint 演示文稿</vt:lpstr>
      <vt:lpstr>PowerPoint 演示文稿</vt:lpstr>
      <vt:lpstr>                          五、哲学产生和发展的历史线索</vt:lpstr>
      <vt:lpstr>PowerPoint 演示文稿</vt:lpstr>
      <vt:lpstr>  </vt:lpstr>
      <vt:lpstr>PowerPoint 演示文稿</vt:lpstr>
      <vt:lpstr>                               本节基本概念的回顾</vt:lpstr>
      <vt:lpstr>第三节  马克思主义的产生</vt:lpstr>
      <vt:lpstr>  </vt:lpstr>
      <vt:lpstr>PowerPoint 演示文稿</vt:lpstr>
      <vt:lpstr>PowerPoint 演示文稿</vt:lpstr>
      <vt:lpstr>PowerPoint 演示文稿</vt:lpstr>
      <vt:lpstr>PowerPoint 演示文稿</vt:lpstr>
      <vt:lpstr>第四节  马克思主义哲学与现时代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二、马克思主义与科学技术发展</vt:lpstr>
      <vt:lpstr>                                      本章练习题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二、多项选择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第二章  世界的物质统一性</vt:lpstr>
      <vt:lpstr>第一节：物质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（三）物质和物质形态的关系</vt:lpstr>
      <vt:lpstr>PowerPoint 演示文稿</vt:lpstr>
      <vt:lpstr>                                    （二）相对静止</vt:lpstr>
      <vt:lpstr>PowerPoint 演示文稿</vt:lpstr>
      <vt:lpstr>PowerPoint 演示文稿</vt:lpstr>
      <vt:lpstr>PowerPoint 演示文稿</vt:lpstr>
      <vt:lpstr>五、时间和空间</vt:lpstr>
      <vt:lpstr>PowerPoint 演示文稿</vt:lpstr>
      <vt:lpstr>PowerPoint 演示文稿</vt:lpstr>
      <vt:lpstr>PowerPoint 演示文稿</vt:lpstr>
      <vt:lpstr>第二节    意识的起源、本质和作用</vt:lpstr>
      <vt:lpstr>PowerPoint 演示文稿</vt:lpstr>
      <vt:lpstr>PowerPoint 演示文稿</vt:lpstr>
      <vt:lpstr>PowerPoint 演示文稿</vt:lpstr>
      <vt:lpstr>PowerPoint 演示文稿</vt:lpstr>
      <vt:lpstr>（二）意识的本质</vt:lpstr>
      <vt:lpstr>PowerPoint 演示文稿</vt:lpstr>
      <vt:lpstr>PowerPoint 演示文稿</vt:lpstr>
      <vt:lpstr>PowerPoint 演示文稿</vt:lpstr>
      <vt:lpstr>PowerPoint 演示文稿</vt:lpstr>
      <vt:lpstr>PowerPoint 演示文稿</vt:lpstr>
      <vt:lpstr>PowerPoint 演示文稿</vt:lpstr>
      <vt:lpstr>第三节   世界的物质统一性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鲁迅《立论》 </vt:lpstr>
      <vt:lpstr>                             二、客观规律性和主观能动性                                 的辩证关系原理及其意义</vt:lpstr>
      <vt:lpstr>PowerPoint 演示文稿</vt:lpstr>
      <vt:lpstr>                                            本章练习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多项选择题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唯物辩证法体系</vt:lpstr>
      <vt:lpstr>PowerPoint 演示文稿</vt:lpstr>
      <vt:lpstr>第一节  世界的普遍联系</vt:lpstr>
      <vt:lpstr>一、人类思维方式的演进</vt:lpstr>
      <vt:lpstr>PowerPoint 演示文稿</vt:lpstr>
      <vt:lpstr>PowerPoint 演示文稿</vt:lpstr>
      <vt:lpstr>PowerPoint 演示文稿</vt:lpstr>
      <vt:lpstr>PowerPoint 演示文稿</vt:lpstr>
      <vt:lpstr>PowerPoint 演示文稿</vt:lpstr>
      <vt:lpstr>PowerPoint 演示文稿</vt:lpstr>
      <vt:lpstr>三、联系的多样性和条件性</vt:lpstr>
      <vt:lpstr>（二）联系的条件性</vt:lpstr>
      <vt:lpstr>PowerPoint 演示文稿</vt:lpstr>
      <vt:lpstr>PowerPoint 演示文稿</vt:lpstr>
      <vt:lpstr>如果手是这样？</vt:lpstr>
      <vt:lpstr>PowerPoint 演示文稿</vt:lpstr>
      <vt:lpstr>第二节  事物的永恒发展</vt:lpstr>
      <vt:lpstr>PowerPoint 演示文稿</vt:lpstr>
      <vt:lpstr> 2.发展的实质是新事物的产生和旧事物的灭亡</vt:lpstr>
      <vt:lpstr>PowerPoint 演示文稿</vt:lpstr>
      <vt:lpstr>PowerPoint 演示文稿</vt:lpstr>
      <vt:lpstr>PowerPoint 演示文稿</vt:lpstr>
      <vt:lpstr>PowerPoint 演示文稿</vt:lpstr>
      <vt:lpstr>PowerPoint 演示文稿</vt:lpstr>
      <vt:lpstr>PowerPoint 演示文稿</vt:lpstr>
      <vt:lpstr>第三节  唯物辩证法的基本规律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第四节：唯物辩证法的基本范畴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马克思主义基本原理期中考试试题  </vt:lpstr>
      <vt:lpstr>PowerPoint 演示文稿</vt:lpstr>
      <vt:lpstr>PowerPoint 演示文稿</vt:lpstr>
      <vt:lpstr>PowerPoint 演示文稿</vt:lpstr>
      <vt:lpstr>                          第三部分：例题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多项选择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洛克著名的“白板说”和“映像说”</vt:lpstr>
      <vt:lpstr>（四）认识主体、客体及其相互关系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二、实践及其在认识中的作用</vt:lpstr>
      <vt:lpstr>PowerPoint 演示文稿</vt:lpstr>
      <vt:lpstr>PowerPoint 演示文稿</vt:lpstr>
      <vt:lpstr>（二）实践在认识中的决定作用</vt:lpstr>
      <vt:lpstr> </vt:lpstr>
      <vt:lpstr>第三，直接经验和间接经验是“源”和“流”的关系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（二）理性认识向实践飞跃的基本条件</vt:lpstr>
      <vt:lpstr>PowerPoint 演示文稿</vt:lpstr>
      <vt:lpstr>1.认识运动不断反复的原因</vt:lpstr>
      <vt:lpstr>2.认识运动的总规律及其意义 </vt:lpstr>
      <vt:lpstr>PowerPoint 演示文稿</vt:lpstr>
      <vt:lpstr>PowerPoint 演示文稿</vt:lpstr>
      <vt:lpstr>PowerPoint 演示文稿</vt:lpstr>
      <vt:lpstr>PowerPoint 演示文稿</vt:lpstr>
      <vt:lpstr>PowerPoint 演示文稿</vt:lpstr>
      <vt:lpstr>（三）真理和谬误的辩证关系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“实践是检验真理的唯一标准”原理内容 </vt:lpstr>
      <vt:lpstr>PowerPoint 演示文稿</vt:lpstr>
      <vt:lpstr>PowerPoint 演示文稿</vt:lpstr>
      <vt:lpstr>PowerPoint 演示文稿</vt:lpstr>
      <vt:lpstr>PowerPoint 演示文稿</vt:lpstr>
      <vt:lpstr>                            （四）实践检验和逻辑证明</vt:lpstr>
      <vt:lpstr>PowerPoint 演示文稿</vt:lpstr>
      <vt:lpstr>三、真理与价值的辩证统一</vt:lpstr>
      <vt:lpstr>                       （一）价值及其特征</vt:lpstr>
      <vt:lpstr>PowerPoint 演示文稿</vt:lpstr>
      <vt:lpstr>PowerPoint 演示文稿</vt:lpstr>
      <vt:lpstr>PowerPoint 演示文稿</vt:lpstr>
      <vt:lpstr>（三）价值选择及其实现</vt:lpstr>
      <vt:lpstr>PowerPoint 演示文稿</vt:lpstr>
      <vt:lpstr>PowerPoint 演示文稿</vt:lpstr>
      <vt:lpstr>一、党的思想路线</vt:lpstr>
      <vt:lpstr>   （一）一切从实际出发</vt:lpstr>
      <vt:lpstr>（二）实事求是</vt:lpstr>
      <vt:lpstr>（三）在实践中坚持和发展真理</vt:lpstr>
      <vt:lpstr>PowerPoint 演示文稿</vt:lpstr>
      <vt:lpstr>二、认识世界和改造世界</vt:lpstr>
      <vt:lpstr>            （一）何为自由？</vt:lpstr>
      <vt:lpstr>自由与必然是辩证统一的 </vt:lpstr>
      <vt:lpstr> </vt:lpstr>
      <vt:lpstr>本章练习</vt:lpstr>
      <vt:lpstr>              单项选择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多项选择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第一节  社会基本矛盾及其运动规律</vt:lpstr>
      <vt:lpstr>一、社会历史观的基本问题</vt:lpstr>
      <vt:lpstr>PowerPoint 演示文稿</vt:lpstr>
      <vt:lpstr>PowerPoint 演示文稿</vt:lpstr>
      <vt:lpstr>PowerPoint 演示文稿</vt:lpstr>
      <vt:lpstr>（2）历史上和当代的环境问题及其对策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2.人口因素</vt:lpstr>
      <vt:lpstr>  马尔萨斯的人口理论</vt:lpstr>
      <vt:lpstr>PowerPoint 演示文稿</vt:lpstr>
      <vt:lpstr>PowerPoint 演示文稿</vt:lpstr>
      <vt:lpstr>PowerPoint 演示文稿</vt:lpstr>
      <vt:lpstr>PowerPoint 演示文稿</vt:lpstr>
      <vt:lpstr>       中国计生工作的艰难</vt:lpstr>
      <vt:lpstr>PowerPoint 演示文稿</vt:lpstr>
      <vt:lpstr>PowerPoint 演示文稿</vt:lpstr>
      <vt:lpstr>PowerPoint 演示文稿</vt:lpstr>
      <vt:lpstr>PowerPoint 演示文稿</vt:lpstr>
      <vt:lpstr>PowerPoint 演示文稿</vt:lpstr>
      <vt:lpstr>                              3.物质资料的生产方式</vt:lpstr>
      <vt:lpstr>       （二）、社会意识</vt:lpstr>
      <vt:lpstr>PowerPoint 演示文稿</vt:lpstr>
      <vt:lpstr>PowerPoint 演示文稿</vt:lpstr>
      <vt:lpstr>PowerPoint 演示文稿</vt:lpstr>
      <vt:lpstr>PowerPoint 演示文稿</vt:lpstr>
      <vt:lpstr>PowerPoint 演示文稿</vt:lpstr>
      <vt:lpstr>PowerPoint 演示文稿</vt:lpstr>
      <vt:lpstr>单项选择题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三、生产力与生产关系矛盾运动的规律</vt:lpstr>
      <vt:lpstr>PowerPoint 演示文稿</vt:lpstr>
      <vt:lpstr>PowerPoint 演示文稿</vt:lpstr>
      <vt:lpstr>3.生产力发展的动力</vt:lpstr>
      <vt:lpstr>PowerPoint 演示文稿</vt:lpstr>
      <vt:lpstr>  3.生产资料所有制是生产关系的基础。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例题：下列属于上层建筑的制度、设施和意识形式有 </vt:lpstr>
      <vt:lpstr>PowerPoint 演示文稿</vt:lpstr>
      <vt:lpstr>PowerPoint 演示文稿</vt:lpstr>
      <vt:lpstr>PowerPoint 演示文稿</vt:lpstr>
      <vt:lpstr>PowerPoint 演示文稿</vt:lpstr>
      <vt:lpstr>PowerPoint 演示文稿</vt:lpstr>
      <vt:lpstr>PowerPoint 演示文稿</vt:lpstr>
      <vt:lpstr>五、社会形态更替的一般规律及特殊形式</vt:lpstr>
      <vt:lpstr>               （二）社会形态的划分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习题：单项选择题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社会发展的动力系统</vt:lpstr>
      <vt:lpstr>PowerPoint 演示文稿</vt:lpstr>
      <vt:lpstr>PowerPoint 演示文稿</vt:lpstr>
      <vt:lpstr>1.为什么生产力和生产关系、经济基础和上层建筑之间的矛盾是社会基本矛盾？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（三）科学技术是第一生产力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（四）评价历史人物必须坚持科学方法</vt:lpstr>
      <vt:lpstr>PowerPoint 演示文稿</vt:lpstr>
      <vt:lpstr>PowerPoint 演示文稿</vt:lpstr>
      <vt:lpstr>                                 练习题（单项选择题）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多项选择题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感谢各位聆听！</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西北大学PPT模板</dc:title>
  <dc:creator>张思旺</dc:creator>
  <cp:lastModifiedBy>宣凯王</cp:lastModifiedBy>
  <cp:revision>290</cp:revision>
  <cp:lastPrinted>2018-05-15T16:00:00Z</cp:lastPrinted>
  <dcterms:created xsi:type="dcterms:W3CDTF">2018-05-15T16:00:00Z</dcterms:created>
  <dcterms:modified xsi:type="dcterms:W3CDTF">2022-12-20T00:46:41Z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2052-11.1.0.11365</vt:lpwstr>
  </property>
  <property fmtid="{D5CDD505-2E9C-101B-9397-08002B2CF9AE}" pid="4" name="ICV">
    <vt:lpwstr>0F693564ADE641E38C9EB5C0329F1234</vt:lpwstr>
  </property>
</Properties>
</file>